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sldIdLst>
    <p:sldId id="313" r:id="rId2"/>
    <p:sldId id="314" r:id="rId3"/>
    <p:sldId id="278" r:id="rId4"/>
    <p:sldId id="259" r:id="rId5"/>
    <p:sldId id="260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69" r:id="rId15"/>
    <p:sldId id="270" r:id="rId16"/>
    <p:sldId id="315" r:id="rId17"/>
    <p:sldId id="271" r:id="rId18"/>
    <p:sldId id="272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312" r:id="rId29"/>
    <p:sldId id="311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CCFF"/>
    <a:srgbClr val="0000CC"/>
    <a:srgbClr val="333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4" Type="http://schemas.openxmlformats.org/officeDocument/2006/relationships/image" Target="../media/image8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emf"/><Relationship Id="rId4" Type="http://schemas.openxmlformats.org/officeDocument/2006/relationships/image" Target="../media/image1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7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85.png"/><Relationship Id="rId5" Type="http://schemas.openxmlformats.org/officeDocument/2006/relationships/image" Target="../media/image84.wmf"/><Relationship Id="rId4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90.wmf"/><Relationship Id="rId5" Type="http://schemas.openxmlformats.org/officeDocument/2006/relationships/image" Target="../media/image84.wmf"/><Relationship Id="rId4" Type="http://schemas.openxmlformats.org/officeDocument/2006/relationships/image" Target="../media/image7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55711-5F4E-4992-A0AE-F08AC4F5C4B7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8E892-FD91-4852-B726-5FA0DAD6D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556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1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93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81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15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80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63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1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24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25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0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50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86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4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9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95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D65FC-3D6D-4C02-BF16-A36A080AAD47}" type="slidenum">
              <a:rPr kumimoji="0" lang="en-US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de-DE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5419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13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05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5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3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778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98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479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7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6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44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3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AC7F7E-25CF-46D7-BEF4-8C4C51F2842F}" type="slidenum">
              <a:rPr kumimoji="0" lang="en-US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de-DE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90623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44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892-FD91-4852-B726-5FA0DAD6D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7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48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30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75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5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7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42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66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64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45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53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45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4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5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g"/><Relationship Id="rId11" Type="http://schemas.openxmlformats.org/officeDocument/2006/relationships/image" Target="../media/image57.jpg"/><Relationship Id="rId5" Type="http://schemas.openxmlformats.org/officeDocument/2006/relationships/image" Target="../media/image51.jpg"/><Relationship Id="rId10" Type="http://schemas.openxmlformats.org/officeDocument/2006/relationships/image" Target="../media/image56.jpeg"/><Relationship Id="rId4" Type="http://schemas.openxmlformats.org/officeDocument/2006/relationships/image" Target="../media/image50.jpg"/><Relationship Id="rId9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3.png"/><Relationship Id="rId5" Type="http://schemas.openxmlformats.org/officeDocument/2006/relationships/image" Target="../media/image61.wmf"/><Relationship Id="rId10" Type="http://schemas.openxmlformats.org/officeDocument/2006/relationships/image" Target="../media/image65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6.wmf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74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7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6.wmf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8.png"/><Relationship Id="rId5" Type="http://schemas.openxmlformats.org/officeDocument/2006/relationships/image" Target="../media/image79.jpeg"/><Relationship Id="rId4" Type="http://schemas.openxmlformats.org/officeDocument/2006/relationships/image" Target="../media/image7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wmf"/><Relationship Id="rId5" Type="http://schemas.openxmlformats.org/officeDocument/2006/relationships/image" Target="../media/image65.png"/><Relationship Id="rId4" Type="http://schemas.openxmlformats.org/officeDocument/2006/relationships/image" Target="../media/image8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84.wmf"/><Relationship Id="rId18" Type="http://schemas.openxmlformats.org/officeDocument/2006/relationships/image" Target="../media/image88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87.gi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6.gif"/><Relationship Id="rId20" Type="http://schemas.openxmlformats.org/officeDocument/2006/relationships/image" Target="../media/image90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74.wmf"/><Relationship Id="rId5" Type="http://schemas.openxmlformats.org/officeDocument/2006/relationships/image" Target="../media/image35.wmf"/><Relationship Id="rId15" Type="http://schemas.openxmlformats.org/officeDocument/2006/relationships/image" Target="../media/image85.png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89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84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74.wmf"/><Relationship Id="rId5" Type="http://schemas.openxmlformats.org/officeDocument/2006/relationships/image" Target="../media/image35.wmf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wmf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5.wmf"/><Relationship Id="rId11" Type="http://schemas.openxmlformats.org/officeDocument/2006/relationships/image" Target="../media/image980.pn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99.png"/><Relationship Id="rId4" Type="http://schemas.openxmlformats.org/officeDocument/2006/relationships/image" Target="../media/image97.jpeg"/><Relationship Id="rId9" Type="http://schemas.openxmlformats.org/officeDocument/2006/relationships/image" Target="../media/image9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de.wikipedia.org/w/index.php?title=Datei:Hermann_Weyl_ETH-Bib_Portr_00890.jpg&amp;filetimestamp=20091016191248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7.jpeg"/><Relationship Id="rId7" Type="http://schemas.openxmlformats.org/officeDocument/2006/relationships/image" Target="../media/image101.emf"/><Relationship Id="rId12" Type="http://schemas.openxmlformats.org/officeDocument/2006/relationships/image" Target="../media/image10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104.png"/><Relationship Id="rId5" Type="http://schemas.openxmlformats.org/officeDocument/2006/relationships/image" Target="../media/image100.emf"/><Relationship Id="rId10" Type="http://schemas.openxmlformats.org/officeDocument/2006/relationships/image" Target="../media/image103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07.png"/><Relationship Id="rId4" Type="http://schemas.openxmlformats.org/officeDocument/2006/relationships/image" Target="../media/image9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jpeg"/><Relationship Id="rId4" Type="http://schemas.openxmlformats.org/officeDocument/2006/relationships/image" Target="../media/image10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3.png"/><Relationship Id="rId4" Type="http://schemas.openxmlformats.org/officeDocument/2006/relationships/image" Target="../media/image1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gif"/><Relationship Id="rId5" Type="http://schemas.openxmlformats.org/officeDocument/2006/relationships/image" Target="../media/image120.gif"/><Relationship Id="rId4" Type="http://schemas.openxmlformats.org/officeDocument/2006/relationships/image" Target="../media/image86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23.wmf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122.wmf"/><Relationship Id="rId10" Type="http://schemas.openxmlformats.org/officeDocument/2006/relationships/image" Target="../media/image124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9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image" Target="../media/image144.jpeg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135.emf"/><Relationship Id="rId7" Type="http://schemas.openxmlformats.org/officeDocument/2006/relationships/image" Target="../media/image138.wmf"/><Relationship Id="rId12" Type="http://schemas.openxmlformats.org/officeDocument/2006/relationships/image" Target="../media/image143.jpeg"/><Relationship Id="rId17" Type="http://schemas.openxmlformats.org/officeDocument/2006/relationships/image" Target="../media/image133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1.wmf"/><Relationship Id="rId11" Type="http://schemas.openxmlformats.org/officeDocument/2006/relationships/image" Target="../media/image142.png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132.emf"/><Relationship Id="rId23" Type="http://schemas.openxmlformats.org/officeDocument/2006/relationships/image" Target="../media/image136.wmf"/><Relationship Id="rId10" Type="http://schemas.openxmlformats.org/officeDocument/2006/relationships/image" Target="../media/image141.png"/><Relationship Id="rId19" Type="http://schemas.openxmlformats.org/officeDocument/2006/relationships/image" Target="../media/image134.emf"/><Relationship Id="rId4" Type="http://schemas.openxmlformats.org/officeDocument/2006/relationships/image" Target="../media/image137.wmf"/><Relationship Id="rId9" Type="http://schemas.openxmlformats.org/officeDocument/2006/relationships/image" Target="../media/image140.png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7.wmf"/><Relationship Id="rId5" Type="http://schemas.openxmlformats.org/officeDocument/2006/relationships/image" Target="../media/image146.jpeg"/><Relationship Id="rId10" Type="http://schemas.openxmlformats.org/officeDocument/2006/relationships/image" Target="../media/image139.wmf"/><Relationship Id="rId4" Type="http://schemas.openxmlformats.org/officeDocument/2006/relationships/image" Target="../media/image145.jpeg"/><Relationship Id="rId9" Type="http://schemas.openxmlformats.org/officeDocument/2006/relationships/image" Target="../media/image13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9.png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10" Type="http://schemas.openxmlformats.org/officeDocument/2006/relationships/image" Target="../media/image18.png"/><Relationship Id="rId4" Type="http://schemas.openxmlformats.org/officeDocument/2006/relationships/image" Target="../media/image19.gif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Outline: Symmetries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273935" y="5134953"/>
            <a:ext cx="4596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and consequences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isospin symmetry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(mirror nuclei: </a:t>
            </a:r>
            <a:r>
              <a:rPr 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Ni, </a:t>
            </a:r>
            <a:r>
              <a:rPr 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seniority-pairing: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Cd,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rotational nuclei SU(3):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octupole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deformation: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 Chart of nuclei</a:t>
            </a:r>
          </a:p>
        </p:txBody>
      </p:sp>
      <p:pic>
        <p:nvPicPr>
          <p:cNvPr id="501763" name="Picture 3" descr="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119188"/>
            <a:ext cx="7570788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64" name="Picture 4" descr="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119188"/>
            <a:ext cx="7570788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65" name="Picture 5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119188"/>
            <a:ext cx="7570788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66" name="Picture 6" descr="nuklidkart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14425"/>
            <a:ext cx="756920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67" name="Picture 7" descr="n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14425"/>
            <a:ext cx="7570788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68" name="Picture 8" descr="shellmod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394075"/>
            <a:ext cx="29527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769" name="Group 9"/>
          <p:cNvGrpSpPr>
            <a:grpSpLocks noChangeAspect="1"/>
          </p:cNvGrpSpPr>
          <p:nvPr/>
        </p:nvGrpSpPr>
        <p:grpSpPr bwMode="auto">
          <a:xfrm>
            <a:off x="1460500" y="830263"/>
            <a:ext cx="1833563" cy="1971675"/>
            <a:chOff x="249" y="754"/>
            <a:chExt cx="1155" cy="1242"/>
          </a:xfrm>
        </p:grpSpPr>
        <p:sp>
          <p:nvSpPr>
            <p:cNvPr id="1434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49" y="754"/>
              <a:ext cx="1155" cy="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4349" name="Group 11"/>
            <p:cNvGrpSpPr>
              <a:grpSpLocks/>
            </p:cNvGrpSpPr>
            <p:nvPr/>
          </p:nvGrpSpPr>
          <p:grpSpPr bwMode="auto">
            <a:xfrm>
              <a:off x="165" y="663"/>
              <a:ext cx="1323" cy="1424"/>
              <a:chOff x="165" y="663"/>
              <a:chExt cx="1323" cy="1424"/>
            </a:xfrm>
          </p:grpSpPr>
          <p:sp>
            <p:nvSpPr>
              <p:cNvPr id="14535" name="Oval 12"/>
              <p:cNvSpPr>
                <a:spLocks noChangeArrowheads="1"/>
              </p:cNvSpPr>
              <p:nvPr/>
            </p:nvSpPr>
            <p:spPr bwMode="auto">
              <a:xfrm>
                <a:off x="165" y="663"/>
                <a:ext cx="1323" cy="14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36" name="Oval 13"/>
              <p:cNvSpPr>
                <a:spLocks noChangeArrowheads="1"/>
              </p:cNvSpPr>
              <p:nvPr/>
            </p:nvSpPr>
            <p:spPr bwMode="auto">
              <a:xfrm>
                <a:off x="178" y="678"/>
                <a:ext cx="1297" cy="1394"/>
              </a:xfrm>
              <a:prstGeom prst="ellipse">
                <a:avLst/>
              </a:prstGeom>
              <a:solidFill>
                <a:srgbClr val="FD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37" name="Oval 14"/>
              <p:cNvSpPr>
                <a:spLocks noChangeArrowheads="1"/>
              </p:cNvSpPr>
              <p:nvPr/>
            </p:nvSpPr>
            <p:spPr bwMode="auto">
              <a:xfrm>
                <a:off x="187" y="687"/>
                <a:ext cx="1279" cy="1376"/>
              </a:xfrm>
              <a:prstGeom prst="ellipse">
                <a:avLst/>
              </a:prstGeom>
              <a:solidFill>
                <a:srgbClr val="FB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38" name="Oval 15"/>
              <p:cNvSpPr>
                <a:spLocks noChangeArrowheads="1"/>
              </p:cNvSpPr>
              <p:nvPr/>
            </p:nvSpPr>
            <p:spPr bwMode="auto">
              <a:xfrm>
                <a:off x="196" y="697"/>
                <a:ext cx="1261" cy="1356"/>
              </a:xfrm>
              <a:prstGeom prst="ellipse">
                <a:avLst/>
              </a:prstGeom>
              <a:solidFill>
                <a:srgbClr val="F8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39" name="Oval 16"/>
              <p:cNvSpPr>
                <a:spLocks noChangeArrowheads="1"/>
              </p:cNvSpPr>
              <p:nvPr/>
            </p:nvSpPr>
            <p:spPr bwMode="auto">
              <a:xfrm>
                <a:off x="209" y="711"/>
                <a:ext cx="1235" cy="1328"/>
              </a:xfrm>
              <a:prstGeom prst="ellipse">
                <a:avLst/>
              </a:prstGeom>
              <a:solidFill>
                <a:srgbClr val="F6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40" name="Oval 17"/>
              <p:cNvSpPr>
                <a:spLocks noChangeArrowheads="1"/>
              </p:cNvSpPr>
              <p:nvPr/>
            </p:nvSpPr>
            <p:spPr bwMode="auto">
              <a:xfrm>
                <a:off x="218" y="721"/>
                <a:ext cx="1217" cy="1308"/>
              </a:xfrm>
              <a:prstGeom prst="ellipse">
                <a:avLst/>
              </a:prstGeom>
              <a:solidFill>
                <a:srgbClr val="F4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41" name="Oval 18"/>
              <p:cNvSpPr>
                <a:spLocks noChangeArrowheads="1"/>
              </p:cNvSpPr>
              <p:nvPr/>
            </p:nvSpPr>
            <p:spPr bwMode="auto">
              <a:xfrm>
                <a:off x="227" y="730"/>
                <a:ext cx="1199" cy="1290"/>
              </a:xfrm>
              <a:prstGeom prst="ellipse">
                <a:avLst/>
              </a:prstGeom>
              <a:solidFill>
                <a:srgbClr val="F1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42" name="Oval 19"/>
              <p:cNvSpPr>
                <a:spLocks noChangeArrowheads="1"/>
              </p:cNvSpPr>
              <p:nvPr/>
            </p:nvSpPr>
            <p:spPr bwMode="auto">
              <a:xfrm>
                <a:off x="236" y="740"/>
                <a:ext cx="1181" cy="1270"/>
              </a:xfrm>
              <a:prstGeom prst="ellipse">
                <a:avLst/>
              </a:prstGeom>
              <a:solidFill>
                <a:srgbClr val="EFF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43" name="Oval 20"/>
              <p:cNvSpPr>
                <a:spLocks noChangeArrowheads="1"/>
              </p:cNvSpPr>
              <p:nvPr/>
            </p:nvSpPr>
            <p:spPr bwMode="auto">
              <a:xfrm>
                <a:off x="249" y="754"/>
                <a:ext cx="1155" cy="1242"/>
              </a:xfrm>
              <a:prstGeom prst="ellipse">
                <a:avLst/>
              </a:prstGeom>
              <a:solidFill>
                <a:srgbClr val="ED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44" name="Oval 21"/>
              <p:cNvSpPr>
                <a:spLocks noChangeArrowheads="1"/>
              </p:cNvSpPr>
              <p:nvPr/>
            </p:nvSpPr>
            <p:spPr bwMode="auto">
              <a:xfrm>
                <a:off x="258" y="764"/>
                <a:ext cx="1137" cy="1222"/>
              </a:xfrm>
              <a:prstGeom prst="ellipse">
                <a:avLst/>
              </a:prstGeom>
              <a:solidFill>
                <a:srgbClr val="EAF8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45" name="Oval 22"/>
              <p:cNvSpPr>
                <a:spLocks noChangeArrowheads="1"/>
              </p:cNvSpPr>
              <p:nvPr/>
            </p:nvSpPr>
            <p:spPr bwMode="auto">
              <a:xfrm>
                <a:off x="267" y="773"/>
                <a:ext cx="1119" cy="1204"/>
              </a:xfrm>
              <a:prstGeom prst="ellipse">
                <a:avLst/>
              </a:prstGeom>
              <a:solidFill>
                <a:srgbClr val="E8F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46" name="Oval 23"/>
              <p:cNvSpPr>
                <a:spLocks noChangeArrowheads="1"/>
              </p:cNvSpPr>
              <p:nvPr/>
            </p:nvSpPr>
            <p:spPr bwMode="auto">
              <a:xfrm>
                <a:off x="280" y="787"/>
                <a:ext cx="1093" cy="1176"/>
              </a:xfrm>
              <a:prstGeom prst="ellipse">
                <a:avLst/>
              </a:prstGeom>
              <a:solidFill>
                <a:srgbClr val="E6F7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47" name="Oval 24"/>
              <p:cNvSpPr>
                <a:spLocks noChangeArrowheads="1"/>
              </p:cNvSpPr>
              <p:nvPr/>
            </p:nvSpPr>
            <p:spPr bwMode="auto">
              <a:xfrm>
                <a:off x="289" y="797"/>
                <a:ext cx="1075" cy="1156"/>
              </a:xfrm>
              <a:prstGeom prst="ellipse">
                <a:avLst/>
              </a:prstGeom>
              <a:solidFill>
                <a:srgbClr val="E3F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48" name="Oval 25"/>
              <p:cNvSpPr>
                <a:spLocks noChangeArrowheads="1"/>
              </p:cNvSpPr>
              <p:nvPr/>
            </p:nvSpPr>
            <p:spPr bwMode="auto">
              <a:xfrm>
                <a:off x="298" y="807"/>
                <a:ext cx="1057" cy="1136"/>
              </a:xfrm>
              <a:prstGeom prst="ellipse">
                <a:avLst/>
              </a:prstGeom>
              <a:solidFill>
                <a:srgbClr val="E1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49" name="Oval 26"/>
              <p:cNvSpPr>
                <a:spLocks noChangeArrowheads="1"/>
              </p:cNvSpPr>
              <p:nvPr/>
            </p:nvSpPr>
            <p:spPr bwMode="auto">
              <a:xfrm>
                <a:off x="307" y="816"/>
                <a:ext cx="1039" cy="1118"/>
              </a:xfrm>
              <a:prstGeom prst="ellipse">
                <a:avLst/>
              </a:prstGeom>
              <a:solidFill>
                <a:srgbClr val="DFF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50" name="Oval 27"/>
              <p:cNvSpPr>
                <a:spLocks noChangeArrowheads="1"/>
              </p:cNvSpPr>
              <p:nvPr/>
            </p:nvSpPr>
            <p:spPr bwMode="auto">
              <a:xfrm>
                <a:off x="320" y="830"/>
                <a:ext cx="1013" cy="1090"/>
              </a:xfrm>
              <a:prstGeom prst="ellipse">
                <a:avLst/>
              </a:prstGeom>
              <a:solidFill>
                <a:srgbClr val="DCF4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51" name="Oval 28"/>
              <p:cNvSpPr>
                <a:spLocks noChangeArrowheads="1"/>
              </p:cNvSpPr>
              <p:nvPr/>
            </p:nvSpPr>
            <p:spPr bwMode="auto">
              <a:xfrm>
                <a:off x="329" y="840"/>
                <a:ext cx="995" cy="1070"/>
              </a:xfrm>
              <a:prstGeom prst="ellipse">
                <a:avLst/>
              </a:prstGeom>
              <a:solidFill>
                <a:srgbClr val="DA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52" name="Oval 29"/>
              <p:cNvSpPr>
                <a:spLocks noChangeArrowheads="1"/>
              </p:cNvSpPr>
              <p:nvPr/>
            </p:nvSpPr>
            <p:spPr bwMode="auto">
              <a:xfrm>
                <a:off x="338" y="850"/>
                <a:ext cx="977" cy="1050"/>
              </a:xfrm>
              <a:prstGeom prst="ellipse">
                <a:avLst/>
              </a:prstGeom>
              <a:solidFill>
                <a:srgbClr val="D8F2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53" name="Oval 30"/>
              <p:cNvSpPr>
                <a:spLocks noChangeArrowheads="1"/>
              </p:cNvSpPr>
              <p:nvPr/>
            </p:nvSpPr>
            <p:spPr bwMode="auto">
              <a:xfrm>
                <a:off x="351" y="864"/>
                <a:ext cx="951" cy="1022"/>
              </a:xfrm>
              <a:prstGeom prst="ellipse">
                <a:avLst/>
              </a:prstGeom>
              <a:solidFill>
                <a:srgbClr val="D5F1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54" name="Oval 31"/>
              <p:cNvSpPr>
                <a:spLocks noChangeArrowheads="1"/>
              </p:cNvSpPr>
              <p:nvPr/>
            </p:nvSpPr>
            <p:spPr bwMode="auto">
              <a:xfrm>
                <a:off x="360" y="873"/>
                <a:ext cx="933" cy="1004"/>
              </a:xfrm>
              <a:prstGeom prst="ellipse">
                <a:avLst/>
              </a:prstGeom>
              <a:solidFill>
                <a:srgbClr val="D3F1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55" name="Oval 32"/>
              <p:cNvSpPr>
                <a:spLocks noChangeArrowheads="1"/>
              </p:cNvSpPr>
              <p:nvPr/>
            </p:nvSpPr>
            <p:spPr bwMode="auto">
              <a:xfrm>
                <a:off x="369" y="883"/>
                <a:ext cx="915" cy="984"/>
              </a:xfrm>
              <a:prstGeom prst="ellipse">
                <a:avLst/>
              </a:prstGeom>
              <a:solidFill>
                <a:srgbClr val="D1F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56" name="Oval 33"/>
              <p:cNvSpPr>
                <a:spLocks noChangeArrowheads="1"/>
              </p:cNvSpPr>
              <p:nvPr/>
            </p:nvSpPr>
            <p:spPr bwMode="auto">
              <a:xfrm>
                <a:off x="378" y="893"/>
                <a:ext cx="897" cy="964"/>
              </a:xfrm>
              <a:prstGeom prst="ellipse">
                <a:avLst/>
              </a:prstGeom>
              <a:solidFill>
                <a:srgbClr val="CE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57" name="Oval 34"/>
              <p:cNvSpPr>
                <a:spLocks noChangeArrowheads="1"/>
              </p:cNvSpPr>
              <p:nvPr/>
            </p:nvSpPr>
            <p:spPr bwMode="auto">
              <a:xfrm>
                <a:off x="391" y="907"/>
                <a:ext cx="871" cy="936"/>
              </a:xfrm>
              <a:prstGeom prst="ellipse">
                <a:avLst/>
              </a:prstGeom>
              <a:solidFill>
                <a:srgbClr val="CCE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58" name="Oval 35"/>
              <p:cNvSpPr>
                <a:spLocks noChangeArrowheads="1"/>
              </p:cNvSpPr>
              <p:nvPr/>
            </p:nvSpPr>
            <p:spPr bwMode="auto">
              <a:xfrm>
                <a:off x="400" y="916"/>
                <a:ext cx="853" cy="918"/>
              </a:xfrm>
              <a:prstGeom prst="ellipse">
                <a:avLst/>
              </a:prstGeom>
              <a:solidFill>
                <a:srgbClr val="CA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59" name="Oval 36"/>
              <p:cNvSpPr>
                <a:spLocks noChangeArrowheads="1"/>
              </p:cNvSpPr>
              <p:nvPr/>
            </p:nvSpPr>
            <p:spPr bwMode="auto">
              <a:xfrm>
                <a:off x="409" y="926"/>
                <a:ext cx="835" cy="898"/>
              </a:xfrm>
              <a:prstGeom prst="ellipse">
                <a:avLst/>
              </a:prstGeom>
              <a:solidFill>
                <a:srgbClr val="C7ED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60" name="Oval 37"/>
              <p:cNvSpPr>
                <a:spLocks noChangeArrowheads="1"/>
              </p:cNvSpPr>
              <p:nvPr/>
            </p:nvSpPr>
            <p:spPr bwMode="auto">
              <a:xfrm>
                <a:off x="422" y="940"/>
                <a:ext cx="809" cy="870"/>
              </a:xfrm>
              <a:prstGeom prst="ellipse">
                <a:avLst/>
              </a:prstGeom>
              <a:solidFill>
                <a:srgbClr val="C5EC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61" name="Oval 38"/>
              <p:cNvSpPr>
                <a:spLocks noChangeArrowheads="1"/>
              </p:cNvSpPr>
              <p:nvPr/>
            </p:nvSpPr>
            <p:spPr bwMode="auto">
              <a:xfrm>
                <a:off x="431" y="950"/>
                <a:ext cx="791" cy="850"/>
              </a:xfrm>
              <a:prstGeom prst="ellipse">
                <a:avLst/>
              </a:prstGeom>
              <a:solidFill>
                <a:srgbClr val="C3E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62" name="Oval 39"/>
              <p:cNvSpPr>
                <a:spLocks noChangeArrowheads="1"/>
              </p:cNvSpPr>
              <p:nvPr/>
            </p:nvSpPr>
            <p:spPr bwMode="auto">
              <a:xfrm>
                <a:off x="440" y="959"/>
                <a:ext cx="773" cy="832"/>
              </a:xfrm>
              <a:prstGeom prst="ellipse">
                <a:avLst/>
              </a:prstGeom>
              <a:solidFill>
                <a:srgbClr val="C0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63" name="Oval 40"/>
              <p:cNvSpPr>
                <a:spLocks noChangeArrowheads="1"/>
              </p:cNvSpPr>
              <p:nvPr/>
            </p:nvSpPr>
            <p:spPr bwMode="auto">
              <a:xfrm>
                <a:off x="449" y="969"/>
                <a:ext cx="755" cy="812"/>
              </a:xfrm>
              <a:prstGeom prst="ellipse">
                <a:avLst/>
              </a:prstGeom>
              <a:solidFill>
                <a:srgbClr val="BEE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64" name="Oval 41"/>
              <p:cNvSpPr>
                <a:spLocks noChangeArrowheads="1"/>
              </p:cNvSpPr>
              <p:nvPr/>
            </p:nvSpPr>
            <p:spPr bwMode="auto">
              <a:xfrm>
                <a:off x="462" y="983"/>
                <a:ext cx="729" cy="784"/>
              </a:xfrm>
              <a:prstGeom prst="ellipse">
                <a:avLst/>
              </a:prstGeom>
              <a:solidFill>
                <a:srgbClr val="BCE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65" name="Oval 42"/>
              <p:cNvSpPr>
                <a:spLocks noChangeArrowheads="1"/>
              </p:cNvSpPr>
              <p:nvPr/>
            </p:nvSpPr>
            <p:spPr bwMode="auto">
              <a:xfrm>
                <a:off x="471" y="993"/>
                <a:ext cx="711" cy="764"/>
              </a:xfrm>
              <a:prstGeom prst="ellipse">
                <a:avLst/>
              </a:prstGeom>
              <a:solidFill>
                <a:srgbClr val="B9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66" name="Oval 43"/>
              <p:cNvSpPr>
                <a:spLocks noChangeArrowheads="1"/>
              </p:cNvSpPr>
              <p:nvPr/>
            </p:nvSpPr>
            <p:spPr bwMode="auto">
              <a:xfrm>
                <a:off x="480" y="1002"/>
                <a:ext cx="693" cy="746"/>
              </a:xfrm>
              <a:prstGeom prst="ellipse">
                <a:avLst/>
              </a:prstGeom>
              <a:solidFill>
                <a:srgbClr val="B7E7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67" name="Oval 44"/>
              <p:cNvSpPr>
                <a:spLocks noChangeArrowheads="1"/>
              </p:cNvSpPr>
              <p:nvPr/>
            </p:nvSpPr>
            <p:spPr bwMode="auto">
              <a:xfrm>
                <a:off x="493" y="1017"/>
                <a:ext cx="667" cy="716"/>
              </a:xfrm>
              <a:prstGeom prst="ellipse">
                <a:avLst/>
              </a:prstGeom>
              <a:solidFill>
                <a:srgbClr val="B5E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68" name="Oval 45"/>
              <p:cNvSpPr>
                <a:spLocks noChangeArrowheads="1"/>
              </p:cNvSpPr>
              <p:nvPr/>
            </p:nvSpPr>
            <p:spPr bwMode="auto">
              <a:xfrm>
                <a:off x="502" y="1026"/>
                <a:ext cx="649" cy="698"/>
              </a:xfrm>
              <a:prstGeom prst="ellipse">
                <a:avLst/>
              </a:prstGeom>
              <a:solidFill>
                <a:srgbClr val="B2E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69" name="Oval 46"/>
              <p:cNvSpPr>
                <a:spLocks noChangeArrowheads="1"/>
              </p:cNvSpPr>
              <p:nvPr/>
            </p:nvSpPr>
            <p:spPr bwMode="auto">
              <a:xfrm>
                <a:off x="511" y="1036"/>
                <a:ext cx="631" cy="678"/>
              </a:xfrm>
              <a:prstGeom prst="ellipse">
                <a:avLst/>
              </a:prstGeom>
              <a:solidFill>
                <a:srgbClr val="B0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70" name="Oval 47"/>
              <p:cNvSpPr>
                <a:spLocks noChangeArrowheads="1"/>
              </p:cNvSpPr>
              <p:nvPr/>
            </p:nvSpPr>
            <p:spPr bwMode="auto">
              <a:xfrm>
                <a:off x="520" y="1045"/>
                <a:ext cx="613" cy="660"/>
              </a:xfrm>
              <a:prstGeom prst="ellipse">
                <a:avLst/>
              </a:prstGeom>
              <a:solidFill>
                <a:srgbClr val="AEE4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71" name="Oval 48"/>
              <p:cNvSpPr>
                <a:spLocks noChangeArrowheads="1"/>
              </p:cNvSpPr>
              <p:nvPr/>
            </p:nvSpPr>
            <p:spPr bwMode="auto">
              <a:xfrm>
                <a:off x="533" y="1060"/>
                <a:ext cx="587" cy="630"/>
              </a:xfrm>
              <a:prstGeom prst="ellipse">
                <a:avLst/>
              </a:prstGeom>
              <a:solidFill>
                <a:srgbClr val="ABE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72" name="Oval 49"/>
              <p:cNvSpPr>
                <a:spLocks noChangeArrowheads="1"/>
              </p:cNvSpPr>
              <p:nvPr/>
            </p:nvSpPr>
            <p:spPr bwMode="auto">
              <a:xfrm>
                <a:off x="542" y="1069"/>
                <a:ext cx="569" cy="612"/>
              </a:xfrm>
              <a:prstGeom prst="ellipse">
                <a:avLst/>
              </a:prstGeom>
              <a:solidFill>
                <a:srgbClr val="A9E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73" name="Oval 50"/>
              <p:cNvSpPr>
                <a:spLocks noChangeArrowheads="1"/>
              </p:cNvSpPr>
              <p:nvPr/>
            </p:nvSpPr>
            <p:spPr bwMode="auto">
              <a:xfrm>
                <a:off x="551" y="1079"/>
                <a:ext cx="551" cy="592"/>
              </a:xfrm>
              <a:prstGeom prst="ellipse">
                <a:avLst/>
              </a:prstGeom>
              <a:solidFill>
                <a:srgbClr val="A7E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74" name="Oval 51"/>
              <p:cNvSpPr>
                <a:spLocks noChangeArrowheads="1"/>
              </p:cNvSpPr>
              <p:nvPr/>
            </p:nvSpPr>
            <p:spPr bwMode="auto">
              <a:xfrm>
                <a:off x="564" y="1093"/>
                <a:ext cx="525" cy="564"/>
              </a:xfrm>
              <a:prstGeom prst="ellipse">
                <a:avLst/>
              </a:prstGeom>
              <a:solidFill>
                <a:srgbClr val="A4E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75" name="Oval 52"/>
              <p:cNvSpPr>
                <a:spLocks noChangeArrowheads="1"/>
              </p:cNvSpPr>
              <p:nvPr/>
            </p:nvSpPr>
            <p:spPr bwMode="auto">
              <a:xfrm>
                <a:off x="573" y="1103"/>
                <a:ext cx="507" cy="544"/>
              </a:xfrm>
              <a:prstGeom prst="ellipse">
                <a:avLst/>
              </a:prstGeom>
              <a:solidFill>
                <a:srgbClr val="A2E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76" name="Oval 53"/>
              <p:cNvSpPr>
                <a:spLocks noChangeArrowheads="1"/>
              </p:cNvSpPr>
              <p:nvPr/>
            </p:nvSpPr>
            <p:spPr bwMode="auto">
              <a:xfrm>
                <a:off x="582" y="1112"/>
                <a:ext cx="489" cy="526"/>
              </a:xfrm>
              <a:prstGeom prst="ellipse">
                <a:avLst/>
              </a:prstGeom>
              <a:solidFill>
                <a:srgbClr val="A0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77" name="Oval 54"/>
              <p:cNvSpPr>
                <a:spLocks noChangeArrowheads="1"/>
              </p:cNvSpPr>
              <p:nvPr/>
            </p:nvSpPr>
            <p:spPr bwMode="auto">
              <a:xfrm>
                <a:off x="591" y="1122"/>
                <a:ext cx="471" cy="506"/>
              </a:xfrm>
              <a:prstGeom prst="ellipse">
                <a:avLst/>
              </a:prstGeom>
              <a:solidFill>
                <a:srgbClr val="9DD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78" name="Oval 55"/>
              <p:cNvSpPr>
                <a:spLocks noChangeArrowheads="1"/>
              </p:cNvSpPr>
              <p:nvPr/>
            </p:nvSpPr>
            <p:spPr bwMode="auto">
              <a:xfrm>
                <a:off x="604" y="1136"/>
                <a:ext cx="445" cy="478"/>
              </a:xfrm>
              <a:prstGeom prst="ellipse">
                <a:avLst/>
              </a:prstGeom>
              <a:solidFill>
                <a:srgbClr val="9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79" name="Oval 56"/>
              <p:cNvSpPr>
                <a:spLocks noChangeArrowheads="1"/>
              </p:cNvSpPr>
              <p:nvPr/>
            </p:nvSpPr>
            <p:spPr bwMode="auto">
              <a:xfrm>
                <a:off x="613" y="1146"/>
                <a:ext cx="427" cy="458"/>
              </a:xfrm>
              <a:prstGeom prst="ellipse">
                <a:avLst/>
              </a:prstGeom>
              <a:solidFill>
                <a:srgbClr val="99D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80" name="Oval 57"/>
              <p:cNvSpPr>
                <a:spLocks noChangeArrowheads="1"/>
              </p:cNvSpPr>
              <p:nvPr/>
            </p:nvSpPr>
            <p:spPr bwMode="auto">
              <a:xfrm>
                <a:off x="622" y="1155"/>
                <a:ext cx="409" cy="440"/>
              </a:xfrm>
              <a:prstGeom prst="ellipse">
                <a:avLst/>
              </a:prstGeom>
              <a:solidFill>
                <a:srgbClr val="96D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81" name="Oval 58"/>
              <p:cNvSpPr>
                <a:spLocks noChangeArrowheads="1"/>
              </p:cNvSpPr>
              <p:nvPr/>
            </p:nvSpPr>
            <p:spPr bwMode="auto">
              <a:xfrm>
                <a:off x="635" y="1170"/>
                <a:ext cx="383" cy="410"/>
              </a:xfrm>
              <a:prstGeom prst="ellipse">
                <a:avLst/>
              </a:prstGeom>
              <a:solidFill>
                <a:srgbClr val="94D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82" name="Oval 59"/>
              <p:cNvSpPr>
                <a:spLocks noChangeArrowheads="1"/>
              </p:cNvSpPr>
              <p:nvPr/>
            </p:nvSpPr>
            <p:spPr bwMode="auto">
              <a:xfrm>
                <a:off x="644" y="1179"/>
                <a:ext cx="365" cy="392"/>
              </a:xfrm>
              <a:prstGeom prst="ellipse">
                <a:avLst/>
              </a:prstGeom>
              <a:solidFill>
                <a:srgbClr val="92D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83" name="Oval 60"/>
              <p:cNvSpPr>
                <a:spLocks noChangeArrowheads="1"/>
              </p:cNvSpPr>
              <p:nvPr/>
            </p:nvSpPr>
            <p:spPr bwMode="auto">
              <a:xfrm>
                <a:off x="653" y="1189"/>
                <a:ext cx="347" cy="372"/>
              </a:xfrm>
              <a:prstGeom prst="ellipse">
                <a:avLst/>
              </a:prstGeom>
              <a:solidFill>
                <a:srgbClr val="8FD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84" name="Oval 61"/>
              <p:cNvSpPr>
                <a:spLocks noChangeArrowheads="1"/>
              </p:cNvSpPr>
              <p:nvPr/>
            </p:nvSpPr>
            <p:spPr bwMode="auto">
              <a:xfrm>
                <a:off x="662" y="1198"/>
                <a:ext cx="329" cy="354"/>
              </a:xfrm>
              <a:prstGeom prst="ellipse">
                <a:avLst/>
              </a:prstGeom>
              <a:solidFill>
                <a:srgbClr val="8DD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85" name="Oval 62"/>
              <p:cNvSpPr>
                <a:spLocks noChangeArrowheads="1"/>
              </p:cNvSpPr>
              <p:nvPr/>
            </p:nvSpPr>
            <p:spPr bwMode="auto">
              <a:xfrm>
                <a:off x="675" y="1213"/>
                <a:ext cx="303" cy="324"/>
              </a:xfrm>
              <a:prstGeom prst="ellipse">
                <a:avLst/>
              </a:prstGeom>
              <a:solidFill>
                <a:srgbClr val="8AD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86" name="Oval 63"/>
              <p:cNvSpPr>
                <a:spLocks noChangeArrowheads="1"/>
              </p:cNvSpPr>
              <p:nvPr/>
            </p:nvSpPr>
            <p:spPr bwMode="auto">
              <a:xfrm>
                <a:off x="684" y="1222"/>
                <a:ext cx="285" cy="306"/>
              </a:xfrm>
              <a:prstGeom prst="ellipse">
                <a:avLst/>
              </a:prstGeom>
              <a:solidFill>
                <a:srgbClr val="88D8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87" name="Oval 64"/>
              <p:cNvSpPr>
                <a:spLocks noChangeArrowheads="1"/>
              </p:cNvSpPr>
              <p:nvPr/>
            </p:nvSpPr>
            <p:spPr bwMode="auto">
              <a:xfrm>
                <a:off x="693" y="1232"/>
                <a:ext cx="267" cy="286"/>
              </a:xfrm>
              <a:prstGeom prst="ellipse">
                <a:avLst/>
              </a:prstGeom>
              <a:solidFill>
                <a:srgbClr val="86D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88" name="Oval 65"/>
              <p:cNvSpPr>
                <a:spLocks noChangeArrowheads="1"/>
              </p:cNvSpPr>
              <p:nvPr/>
            </p:nvSpPr>
            <p:spPr bwMode="auto">
              <a:xfrm>
                <a:off x="707" y="1246"/>
                <a:ext cx="239" cy="258"/>
              </a:xfrm>
              <a:prstGeom prst="ellipse">
                <a:avLst/>
              </a:prstGeom>
              <a:solidFill>
                <a:srgbClr val="83D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89" name="Oval 66"/>
              <p:cNvSpPr>
                <a:spLocks noChangeArrowheads="1"/>
              </p:cNvSpPr>
              <p:nvPr/>
            </p:nvSpPr>
            <p:spPr bwMode="auto">
              <a:xfrm>
                <a:off x="715" y="1256"/>
                <a:ext cx="223" cy="238"/>
              </a:xfrm>
              <a:prstGeom prst="ellipse">
                <a:avLst/>
              </a:prstGeom>
              <a:solidFill>
                <a:srgbClr val="81D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90" name="Oval 67"/>
              <p:cNvSpPr>
                <a:spLocks noChangeArrowheads="1"/>
              </p:cNvSpPr>
              <p:nvPr/>
            </p:nvSpPr>
            <p:spPr bwMode="auto">
              <a:xfrm>
                <a:off x="724" y="1265"/>
                <a:ext cx="205" cy="220"/>
              </a:xfrm>
              <a:prstGeom prst="ellipse">
                <a:avLst/>
              </a:prstGeom>
              <a:solidFill>
                <a:srgbClr val="7FD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91" name="Oval 68"/>
              <p:cNvSpPr>
                <a:spLocks noChangeArrowheads="1"/>
              </p:cNvSpPr>
              <p:nvPr/>
            </p:nvSpPr>
            <p:spPr bwMode="auto">
              <a:xfrm>
                <a:off x="733" y="1275"/>
                <a:ext cx="187" cy="200"/>
              </a:xfrm>
              <a:prstGeom prst="ellipse">
                <a:avLst/>
              </a:prstGeom>
              <a:solidFill>
                <a:srgbClr val="7C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92" name="Oval 69"/>
              <p:cNvSpPr>
                <a:spLocks noChangeArrowheads="1"/>
              </p:cNvSpPr>
              <p:nvPr/>
            </p:nvSpPr>
            <p:spPr bwMode="auto">
              <a:xfrm>
                <a:off x="747" y="1289"/>
                <a:ext cx="159" cy="172"/>
              </a:xfrm>
              <a:prstGeom prst="ellipse">
                <a:avLst/>
              </a:prstGeom>
              <a:solidFill>
                <a:srgbClr val="7AD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93" name="Oval 70"/>
              <p:cNvSpPr>
                <a:spLocks noChangeArrowheads="1"/>
              </p:cNvSpPr>
              <p:nvPr/>
            </p:nvSpPr>
            <p:spPr bwMode="auto">
              <a:xfrm>
                <a:off x="755" y="1299"/>
                <a:ext cx="143" cy="152"/>
              </a:xfrm>
              <a:prstGeom prst="ellipse">
                <a:avLst/>
              </a:prstGeom>
              <a:solidFill>
                <a:srgbClr val="78D2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94" name="Oval 71"/>
              <p:cNvSpPr>
                <a:spLocks noChangeArrowheads="1"/>
              </p:cNvSpPr>
              <p:nvPr/>
            </p:nvSpPr>
            <p:spPr bwMode="auto">
              <a:xfrm>
                <a:off x="764" y="1308"/>
                <a:ext cx="125" cy="134"/>
              </a:xfrm>
              <a:prstGeom prst="ellipse">
                <a:avLst/>
              </a:prstGeom>
              <a:solidFill>
                <a:srgbClr val="75D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95" name="Oval 72"/>
              <p:cNvSpPr>
                <a:spLocks noChangeArrowheads="1"/>
              </p:cNvSpPr>
              <p:nvPr/>
            </p:nvSpPr>
            <p:spPr bwMode="auto">
              <a:xfrm>
                <a:off x="778" y="1322"/>
                <a:ext cx="97" cy="106"/>
              </a:xfrm>
              <a:prstGeom prst="ellipse">
                <a:avLst/>
              </a:prstGeom>
              <a:solidFill>
                <a:srgbClr val="73D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96" name="Oval 73"/>
              <p:cNvSpPr>
                <a:spLocks noChangeArrowheads="1"/>
              </p:cNvSpPr>
              <p:nvPr/>
            </p:nvSpPr>
            <p:spPr bwMode="auto">
              <a:xfrm>
                <a:off x="787" y="1332"/>
                <a:ext cx="79" cy="86"/>
              </a:xfrm>
              <a:prstGeom prst="ellipse">
                <a:avLst/>
              </a:prstGeom>
              <a:solidFill>
                <a:srgbClr val="71D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97" name="Oval 74"/>
              <p:cNvSpPr>
                <a:spLocks noChangeArrowheads="1"/>
              </p:cNvSpPr>
              <p:nvPr/>
            </p:nvSpPr>
            <p:spPr bwMode="auto">
              <a:xfrm>
                <a:off x="795" y="1342"/>
                <a:ext cx="63" cy="66"/>
              </a:xfrm>
              <a:prstGeom prst="ellipse">
                <a:avLst/>
              </a:prstGeom>
              <a:solidFill>
                <a:srgbClr val="6EC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98" name="Oval 75"/>
              <p:cNvSpPr>
                <a:spLocks noChangeArrowheads="1"/>
              </p:cNvSpPr>
              <p:nvPr/>
            </p:nvSpPr>
            <p:spPr bwMode="auto">
              <a:xfrm>
                <a:off x="804" y="1351"/>
                <a:ext cx="45" cy="48"/>
              </a:xfrm>
              <a:prstGeom prst="ellipse">
                <a:avLst/>
              </a:prstGeom>
              <a:solidFill>
                <a:srgbClr val="6CCE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99" name="Oval 76"/>
              <p:cNvSpPr>
                <a:spLocks noChangeArrowheads="1"/>
              </p:cNvSpPr>
              <p:nvPr/>
            </p:nvSpPr>
            <p:spPr bwMode="auto">
              <a:xfrm>
                <a:off x="818" y="1365"/>
                <a:ext cx="17" cy="20"/>
              </a:xfrm>
              <a:prstGeom prst="ellipse">
                <a:avLst/>
              </a:prstGeom>
              <a:solidFill>
                <a:srgbClr val="6AC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00" name="Oval 77"/>
              <p:cNvSpPr>
                <a:spLocks noChangeArrowheads="1"/>
              </p:cNvSpPr>
              <p:nvPr/>
            </p:nvSpPr>
            <p:spPr bwMode="auto">
              <a:xfrm>
                <a:off x="946" y="931"/>
                <a:ext cx="356" cy="3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01" name="Oval 78"/>
              <p:cNvSpPr>
                <a:spLocks noChangeArrowheads="1"/>
              </p:cNvSpPr>
              <p:nvPr/>
            </p:nvSpPr>
            <p:spPr bwMode="auto">
              <a:xfrm>
                <a:off x="955" y="940"/>
                <a:ext cx="338" cy="363"/>
              </a:xfrm>
              <a:prstGeom prst="ellipse">
                <a:avLst/>
              </a:prstGeom>
              <a:solidFill>
                <a:srgbClr val="F7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02" name="Oval 79"/>
              <p:cNvSpPr>
                <a:spLocks noChangeArrowheads="1"/>
              </p:cNvSpPr>
              <p:nvPr/>
            </p:nvSpPr>
            <p:spPr bwMode="auto">
              <a:xfrm>
                <a:off x="964" y="950"/>
                <a:ext cx="320" cy="344"/>
              </a:xfrm>
              <a:prstGeom prst="ellipse">
                <a:avLst/>
              </a:prstGeom>
              <a:solidFill>
                <a:srgbClr val="EE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03" name="Oval 80"/>
              <p:cNvSpPr>
                <a:spLocks noChangeArrowheads="1"/>
              </p:cNvSpPr>
              <p:nvPr/>
            </p:nvSpPr>
            <p:spPr bwMode="auto">
              <a:xfrm>
                <a:off x="973" y="959"/>
                <a:ext cx="302" cy="325"/>
              </a:xfrm>
              <a:prstGeom prst="ellipse">
                <a:avLst/>
              </a:prstGeom>
              <a:solidFill>
                <a:srgbClr val="E5D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04" name="Oval 81"/>
              <p:cNvSpPr>
                <a:spLocks noChangeArrowheads="1"/>
              </p:cNvSpPr>
              <p:nvPr/>
            </p:nvSpPr>
            <p:spPr bwMode="auto">
              <a:xfrm>
                <a:off x="982" y="969"/>
                <a:ext cx="284" cy="306"/>
              </a:xfrm>
              <a:prstGeom prst="ellipse">
                <a:avLst/>
              </a:prstGeom>
              <a:solidFill>
                <a:srgbClr val="DCD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05" name="Oval 82"/>
              <p:cNvSpPr>
                <a:spLocks noChangeArrowheads="1"/>
              </p:cNvSpPr>
              <p:nvPr/>
            </p:nvSpPr>
            <p:spPr bwMode="auto">
              <a:xfrm>
                <a:off x="991" y="979"/>
                <a:ext cx="266" cy="286"/>
              </a:xfrm>
              <a:prstGeom prst="ellipse">
                <a:avLst/>
              </a:prstGeom>
              <a:solidFill>
                <a:srgbClr val="D3C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06" name="Oval 83"/>
              <p:cNvSpPr>
                <a:spLocks noChangeArrowheads="1"/>
              </p:cNvSpPr>
              <p:nvPr/>
            </p:nvSpPr>
            <p:spPr bwMode="auto">
              <a:xfrm>
                <a:off x="1000" y="988"/>
                <a:ext cx="249" cy="268"/>
              </a:xfrm>
              <a:prstGeom prst="ellipse">
                <a:avLst/>
              </a:prstGeom>
              <a:solidFill>
                <a:srgbClr val="CAB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07" name="Oval 84"/>
              <p:cNvSpPr>
                <a:spLocks noChangeArrowheads="1"/>
              </p:cNvSpPr>
              <p:nvPr/>
            </p:nvSpPr>
            <p:spPr bwMode="auto">
              <a:xfrm>
                <a:off x="1009" y="998"/>
                <a:ext cx="231" cy="248"/>
              </a:xfrm>
              <a:prstGeom prst="ellipse">
                <a:avLst/>
              </a:prstGeom>
              <a:solidFill>
                <a:srgbClr val="C1B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08" name="Oval 85"/>
              <p:cNvSpPr>
                <a:spLocks noChangeArrowheads="1"/>
              </p:cNvSpPr>
              <p:nvPr/>
            </p:nvSpPr>
            <p:spPr bwMode="auto">
              <a:xfrm>
                <a:off x="1018" y="1007"/>
                <a:ext cx="213" cy="229"/>
              </a:xfrm>
              <a:prstGeom prst="ellipse">
                <a:avLst/>
              </a:prstGeom>
              <a:solidFill>
                <a:srgbClr val="B8A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09" name="Oval 86"/>
              <p:cNvSpPr>
                <a:spLocks noChangeArrowheads="1"/>
              </p:cNvSpPr>
              <p:nvPr/>
            </p:nvSpPr>
            <p:spPr bwMode="auto">
              <a:xfrm>
                <a:off x="1026" y="1017"/>
                <a:ext cx="196" cy="210"/>
              </a:xfrm>
              <a:prstGeom prst="ellipse">
                <a:avLst/>
              </a:prstGeom>
              <a:solidFill>
                <a:srgbClr val="AF9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10" name="Oval 87"/>
              <p:cNvSpPr>
                <a:spLocks noChangeArrowheads="1"/>
              </p:cNvSpPr>
              <p:nvPr/>
            </p:nvSpPr>
            <p:spPr bwMode="auto">
              <a:xfrm>
                <a:off x="1035" y="1026"/>
                <a:ext cx="178" cy="191"/>
              </a:xfrm>
              <a:prstGeom prst="ellipse">
                <a:avLst/>
              </a:prstGeom>
              <a:solidFill>
                <a:srgbClr val="A79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11" name="Oval 88"/>
              <p:cNvSpPr>
                <a:spLocks noChangeArrowheads="1"/>
              </p:cNvSpPr>
              <p:nvPr/>
            </p:nvSpPr>
            <p:spPr bwMode="auto">
              <a:xfrm>
                <a:off x="1044" y="1036"/>
                <a:ext cx="160" cy="172"/>
              </a:xfrm>
              <a:prstGeom prst="ellipse">
                <a:avLst/>
              </a:prstGeom>
              <a:solidFill>
                <a:srgbClr val="9E8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12" name="Oval 89"/>
              <p:cNvSpPr>
                <a:spLocks noChangeArrowheads="1"/>
              </p:cNvSpPr>
              <p:nvPr/>
            </p:nvSpPr>
            <p:spPr bwMode="auto">
              <a:xfrm>
                <a:off x="1053" y="1045"/>
                <a:ext cx="142" cy="153"/>
              </a:xfrm>
              <a:prstGeom prst="ellipse">
                <a:avLst/>
              </a:prstGeom>
              <a:solidFill>
                <a:srgbClr val="95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13" name="Oval 90"/>
              <p:cNvSpPr>
                <a:spLocks noChangeArrowheads="1"/>
              </p:cNvSpPr>
              <p:nvPr/>
            </p:nvSpPr>
            <p:spPr bwMode="auto">
              <a:xfrm>
                <a:off x="1062" y="1055"/>
                <a:ext cx="124" cy="134"/>
              </a:xfrm>
              <a:prstGeom prst="ellipse">
                <a:avLst/>
              </a:prstGeom>
              <a:solidFill>
                <a:srgbClr val="8C7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14" name="Oval 91"/>
              <p:cNvSpPr>
                <a:spLocks noChangeArrowheads="1"/>
              </p:cNvSpPr>
              <p:nvPr/>
            </p:nvSpPr>
            <p:spPr bwMode="auto">
              <a:xfrm>
                <a:off x="1071" y="1065"/>
                <a:ext cx="106" cy="114"/>
              </a:xfrm>
              <a:prstGeom prst="ellipse">
                <a:avLst/>
              </a:prstGeom>
              <a:solidFill>
                <a:srgbClr val="836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15" name="Oval 92"/>
              <p:cNvSpPr>
                <a:spLocks noChangeArrowheads="1"/>
              </p:cNvSpPr>
              <p:nvPr/>
            </p:nvSpPr>
            <p:spPr bwMode="auto">
              <a:xfrm>
                <a:off x="1080" y="1074"/>
                <a:ext cx="89" cy="96"/>
              </a:xfrm>
              <a:prstGeom prst="ellipse">
                <a:avLst/>
              </a:prstGeom>
              <a:solidFill>
                <a:srgbClr val="7A5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16" name="Oval 93"/>
              <p:cNvSpPr>
                <a:spLocks noChangeArrowheads="1"/>
              </p:cNvSpPr>
              <p:nvPr/>
            </p:nvSpPr>
            <p:spPr bwMode="auto">
              <a:xfrm>
                <a:off x="1089" y="1084"/>
                <a:ext cx="71" cy="76"/>
              </a:xfrm>
              <a:prstGeom prst="ellipse">
                <a:avLst/>
              </a:prstGeom>
              <a:solidFill>
                <a:srgbClr val="715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17" name="Oval 94"/>
              <p:cNvSpPr>
                <a:spLocks noChangeArrowheads="1"/>
              </p:cNvSpPr>
              <p:nvPr/>
            </p:nvSpPr>
            <p:spPr bwMode="auto">
              <a:xfrm>
                <a:off x="1097" y="1093"/>
                <a:ext cx="54" cy="57"/>
              </a:xfrm>
              <a:prstGeom prst="ellipse">
                <a:avLst/>
              </a:prstGeom>
              <a:solidFill>
                <a:srgbClr val="684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18" name="Oval 95"/>
              <p:cNvSpPr>
                <a:spLocks noChangeArrowheads="1"/>
              </p:cNvSpPr>
              <p:nvPr/>
            </p:nvSpPr>
            <p:spPr bwMode="auto">
              <a:xfrm>
                <a:off x="1106" y="1103"/>
                <a:ext cx="36" cy="38"/>
              </a:xfrm>
              <a:prstGeom prst="ellipse">
                <a:avLst/>
              </a:prstGeom>
              <a:solidFill>
                <a:srgbClr val="5F3A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19" name="Oval 96"/>
              <p:cNvSpPr>
                <a:spLocks noChangeArrowheads="1"/>
              </p:cNvSpPr>
              <p:nvPr/>
            </p:nvSpPr>
            <p:spPr bwMode="auto">
              <a:xfrm>
                <a:off x="1115" y="1112"/>
                <a:ext cx="18" cy="19"/>
              </a:xfrm>
              <a:prstGeom prst="ellipse">
                <a:avLst/>
              </a:prstGeom>
              <a:solidFill>
                <a:srgbClr val="572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20" name="Oval 97"/>
              <p:cNvSpPr>
                <a:spLocks noChangeArrowheads="1"/>
              </p:cNvSpPr>
              <p:nvPr/>
            </p:nvSpPr>
            <p:spPr bwMode="auto">
              <a:xfrm>
                <a:off x="787" y="1552"/>
                <a:ext cx="355" cy="3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21" name="Oval 98"/>
              <p:cNvSpPr>
                <a:spLocks noChangeArrowheads="1"/>
              </p:cNvSpPr>
              <p:nvPr/>
            </p:nvSpPr>
            <p:spPr bwMode="auto">
              <a:xfrm>
                <a:off x="795" y="1561"/>
                <a:ext cx="338" cy="363"/>
              </a:xfrm>
              <a:prstGeom prst="ellipse">
                <a:avLst/>
              </a:prstGeom>
              <a:solidFill>
                <a:srgbClr val="F7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22" name="Oval 99"/>
              <p:cNvSpPr>
                <a:spLocks noChangeArrowheads="1"/>
              </p:cNvSpPr>
              <p:nvPr/>
            </p:nvSpPr>
            <p:spPr bwMode="auto">
              <a:xfrm>
                <a:off x="804" y="1571"/>
                <a:ext cx="320" cy="344"/>
              </a:xfrm>
              <a:prstGeom prst="ellipse">
                <a:avLst/>
              </a:prstGeom>
              <a:solidFill>
                <a:srgbClr val="EE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23" name="Oval 100"/>
              <p:cNvSpPr>
                <a:spLocks noChangeArrowheads="1"/>
              </p:cNvSpPr>
              <p:nvPr/>
            </p:nvSpPr>
            <p:spPr bwMode="auto">
              <a:xfrm>
                <a:off x="813" y="1580"/>
                <a:ext cx="302" cy="325"/>
              </a:xfrm>
              <a:prstGeom prst="ellipse">
                <a:avLst/>
              </a:prstGeom>
              <a:solidFill>
                <a:srgbClr val="E5D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24" name="Oval 101"/>
              <p:cNvSpPr>
                <a:spLocks noChangeArrowheads="1"/>
              </p:cNvSpPr>
              <p:nvPr/>
            </p:nvSpPr>
            <p:spPr bwMode="auto">
              <a:xfrm>
                <a:off x="822" y="1590"/>
                <a:ext cx="284" cy="306"/>
              </a:xfrm>
              <a:prstGeom prst="ellipse">
                <a:avLst/>
              </a:prstGeom>
              <a:solidFill>
                <a:srgbClr val="DCD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25" name="Oval 102"/>
              <p:cNvSpPr>
                <a:spLocks noChangeArrowheads="1"/>
              </p:cNvSpPr>
              <p:nvPr/>
            </p:nvSpPr>
            <p:spPr bwMode="auto">
              <a:xfrm>
                <a:off x="831" y="1600"/>
                <a:ext cx="266" cy="286"/>
              </a:xfrm>
              <a:prstGeom prst="ellipse">
                <a:avLst/>
              </a:prstGeom>
              <a:solidFill>
                <a:srgbClr val="D3C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26" name="Oval 103"/>
              <p:cNvSpPr>
                <a:spLocks noChangeArrowheads="1"/>
              </p:cNvSpPr>
              <p:nvPr/>
            </p:nvSpPr>
            <p:spPr bwMode="auto">
              <a:xfrm>
                <a:off x="840" y="1609"/>
                <a:ext cx="249" cy="268"/>
              </a:xfrm>
              <a:prstGeom prst="ellipse">
                <a:avLst/>
              </a:prstGeom>
              <a:solidFill>
                <a:srgbClr val="CAB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27" name="Oval 104"/>
              <p:cNvSpPr>
                <a:spLocks noChangeArrowheads="1"/>
              </p:cNvSpPr>
              <p:nvPr/>
            </p:nvSpPr>
            <p:spPr bwMode="auto">
              <a:xfrm>
                <a:off x="849" y="1619"/>
                <a:ext cx="231" cy="248"/>
              </a:xfrm>
              <a:prstGeom prst="ellipse">
                <a:avLst/>
              </a:prstGeom>
              <a:solidFill>
                <a:srgbClr val="C1B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28" name="Oval 105"/>
              <p:cNvSpPr>
                <a:spLocks noChangeArrowheads="1"/>
              </p:cNvSpPr>
              <p:nvPr/>
            </p:nvSpPr>
            <p:spPr bwMode="auto">
              <a:xfrm>
                <a:off x="858" y="1628"/>
                <a:ext cx="213" cy="229"/>
              </a:xfrm>
              <a:prstGeom prst="ellipse">
                <a:avLst/>
              </a:prstGeom>
              <a:solidFill>
                <a:srgbClr val="B8A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29" name="Oval 106"/>
              <p:cNvSpPr>
                <a:spLocks noChangeArrowheads="1"/>
              </p:cNvSpPr>
              <p:nvPr/>
            </p:nvSpPr>
            <p:spPr bwMode="auto">
              <a:xfrm>
                <a:off x="866" y="1638"/>
                <a:ext cx="196" cy="210"/>
              </a:xfrm>
              <a:prstGeom prst="ellipse">
                <a:avLst/>
              </a:prstGeom>
              <a:solidFill>
                <a:srgbClr val="AF9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30" name="Oval 107"/>
              <p:cNvSpPr>
                <a:spLocks noChangeArrowheads="1"/>
              </p:cNvSpPr>
              <p:nvPr/>
            </p:nvSpPr>
            <p:spPr bwMode="auto">
              <a:xfrm>
                <a:off x="875" y="1647"/>
                <a:ext cx="178" cy="191"/>
              </a:xfrm>
              <a:prstGeom prst="ellipse">
                <a:avLst/>
              </a:prstGeom>
              <a:solidFill>
                <a:srgbClr val="A79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31" name="Oval 108"/>
              <p:cNvSpPr>
                <a:spLocks noChangeArrowheads="1"/>
              </p:cNvSpPr>
              <p:nvPr/>
            </p:nvSpPr>
            <p:spPr bwMode="auto">
              <a:xfrm>
                <a:off x="884" y="1657"/>
                <a:ext cx="160" cy="172"/>
              </a:xfrm>
              <a:prstGeom prst="ellipse">
                <a:avLst/>
              </a:prstGeom>
              <a:solidFill>
                <a:srgbClr val="9E8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32" name="Oval 109"/>
              <p:cNvSpPr>
                <a:spLocks noChangeArrowheads="1"/>
              </p:cNvSpPr>
              <p:nvPr/>
            </p:nvSpPr>
            <p:spPr bwMode="auto">
              <a:xfrm>
                <a:off x="893" y="1666"/>
                <a:ext cx="142" cy="153"/>
              </a:xfrm>
              <a:prstGeom prst="ellipse">
                <a:avLst/>
              </a:prstGeom>
              <a:solidFill>
                <a:srgbClr val="95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33" name="Oval 110"/>
              <p:cNvSpPr>
                <a:spLocks noChangeArrowheads="1"/>
              </p:cNvSpPr>
              <p:nvPr/>
            </p:nvSpPr>
            <p:spPr bwMode="auto">
              <a:xfrm>
                <a:off x="902" y="1676"/>
                <a:ext cx="124" cy="134"/>
              </a:xfrm>
              <a:prstGeom prst="ellipse">
                <a:avLst/>
              </a:prstGeom>
              <a:solidFill>
                <a:srgbClr val="8C7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34" name="Oval 111"/>
              <p:cNvSpPr>
                <a:spLocks noChangeArrowheads="1"/>
              </p:cNvSpPr>
              <p:nvPr/>
            </p:nvSpPr>
            <p:spPr bwMode="auto">
              <a:xfrm>
                <a:off x="911" y="1686"/>
                <a:ext cx="107" cy="114"/>
              </a:xfrm>
              <a:prstGeom prst="ellipse">
                <a:avLst/>
              </a:prstGeom>
              <a:solidFill>
                <a:srgbClr val="836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35" name="Oval 112"/>
              <p:cNvSpPr>
                <a:spLocks noChangeArrowheads="1"/>
              </p:cNvSpPr>
              <p:nvPr/>
            </p:nvSpPr>
            <p:spPr bwMode="auto">
              <a:xfrm>
                <a:off x="920" y="1695"/>
                <a:ext cx="89" cy="96"/>
              </a:xfrm>
              <a:prstGeom prst="ellipse">
                <a:avLst/>
              </a:prstGeom>
              <a:solidFill>
                <a:srgbClr val="7A5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36" name="Oval 113"/>
              <p:cNvSpPr>
                <a:spLocks noChangeArrowheads="1"/>
              </p:cNvSpPr>
              <p:nvPr/>
            </p:nvSpPr>
            <p:spPr bwMode="auto">
              <a:xfrm>
                <a:off x="929" y="1705"/>
                <a:ext cx="71" cy="76"/>
              </a:xfrm>
              <a:prstGeom prst="ellipse">
                <a:avLst/>
              </a:prstGeom>
              <a:solidFill>
                <a:srgbClr val="715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37" name="Oval 114"/>
              <p:cNvSpPr>
                <a:spLocks noChangeArrowheads="1"/>
              </p:cNvSpPr>
              <p:nvPr/>
            </p:nvSpPr>
            <p:spPr bwMode="auto">
              <a:xfrm>
                <a:off x="938" y="1714"/>
                <a:ext cx="53" cy="57"/>
              </a:xfrm>
              <a:prstGeom prst="ellipse">
                <a:avLst/>
              </a:prstGeom>
              <a:solidFill>
                <a:srgbClr val="684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38" name="Oval 115"/>
              <p:cNvSpPr>
                <a:spLocks noChangeArrowheads="1"/>
              </p:cNvSpPr>
              <p:nvPr/>
            </p:nvSpPr>
            <p:spPr bwMode="auto">
              <a:xfrm>
                <a:off x="946" y="1724"/>
                <a:ext cx="36" cy="38"/>
              </a:xfrm>
              <a:prstGeom prst="ellipse">
                <a:avLst/>
              </a:prstGeom>
              <a:solidFill>
                <a:srgbClr val="5F3A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39" name="Oval 116"/>
              <p:cNvSpPr>
                <a:spLocks noChangeArrowheads="1"/>
              </p:cNvSpPr>
              <p:nvPr/>
            </p:nvSpPr>
            <p:spPr bwMode="auto">
              <a:xfrm>
                <a:off x="955" y="1733"/>
                <a:ext cx="18" cy="19"/>
              </a:xfrm>
              <a:prstGeom prst="ellipse">
                <a:avLst/>
              </a:prstGeom>
              <a:solidFill>
                <a:srgbClr val="572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40" name="Oval 117"/>
              <p:cNvSpPr>
                <a:spLocks noChangeArrowheads="1"/>
              </p:cNvSpPr>
              <p:nvPr/>
            </p:nvSpPr>
            <p:spPr bwMode="auto">
              <a:xfrm>
                <a:off x="409" y="859"/>
                <a:ext cx="355" cy="3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41" name="Oval 118"/>
              <p:cNvSpPr>
                <a:spLocks noChangeArrowheads="1"/>
              </p:cNvSpPr>
              <p:nvPr/>
            </p:nvSpPr>
            <p:spPr bwMode="auto">
              <a:xfrm>
                <a:off x="418" y="869"/>
                <a:ext cx="337" cy="363"/>
              </a:xfrm>
              <a:prstGeom prst="ellipse">
                <a:avLst/>
              </a:prstGeom>
              <a:solidFill>
                <a:srgbClr val="F5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42" name="Oval 119"/>
              <p:cNvSpPr>
                <a:spLocks noChangeArrowheads="1"/>
              </p:cNvSpPr>
              <p:nvPr/>
            </p:nvSpPr>
            <p:spPr bwMode="auto">
              <a:xfrm>
                <a:off x="427" y="878"/>
                <a:ext cx="320" cy="344"/>
              </a:xfrm>
              <a:prstGeom prst="ellipse">
                <a:avLst/>
              </a:prstGeom>
              <a:solidFill>
                <a:srgbClr val="EBF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43" name="Oval 120"/>
              <p:cNvSpPr>
                <a:spLocks noChangeArrowheads="1"/>
              </p:cNvSpPr>
              <p:nvPr/>
            </p:nvSpPr>
            <p:spPr bwMode="auto">
              <a:xfrm>
                <a:off x="436" y="888"/>
                <a:ext cx="302" cy="325"/>
              </a:xfrm>
              <a:prstGeom prst="ellipse">
                <a:avLst/>
              </a:prstGeom>
              <a:solidFill>
                <a:srgbClr val="E1E8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44" name="Oval 121"/>
              <p:cNvSpPr>
                <a:spLocks noChangeArrowheads="1"/>
              </p:cNvSpPr>
              <p:nvPr/>
            </p:nvSpPr>
            <p:spPr bwMode="auto">
              <a:xfrm>
                <a:off x="444" y="897"/>
                <a:ext cx="285" cy="306"/>
              </a:xfrm>
              <a:prstGeom prst="ellipse">
                <a:avLst/>
              </a:prstGeom>
              <a:solidFill>
                <a:srgbClr val="D7E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45" name="Oval 122"/>
              <p:cNvSpPr>
                <a:spLocks noChangeArrowheads="1"/>
              </p:cNvSpPr>
              <p:nvPr/>
            </p:nvSpPr>
            <p:spPr bwMode="auto">
              <a:xfrm>
                <a:off x="453" y="907"/>
                <a:ext cx="267" cy="286"/>
              </a:xfrm>
              <a:prstGeom prst="ellipse">
                <a:avLst/>
              </a:prstGeom>
              <a:solidFill>
                <a:srgbClr val="CDD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46" name="Oval 123"/>
              <p:cNvSpPr>
                <a:spLocks noChangeArrowheads="1"/>
              </p:cNvSpPr>
              <p:nvPr/>
            </p:nvSpPr>
            <p:spPr bwMode="auto">
              <a:xfrm>
                <a:off x="462" y="916"/>
                <a:ext cx="249" cy="268"/>
              </a:xfrm>
              <a:prstGeom prst="ellipse">
                <a:avLst/>
              </a:prstGeom>
              <a:solidFill>
                <a:srgbClr val="C3D1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47" name="Oval 124"/>
              <p:cNvSpPr>
                <a:spLocks noChangeArrowheads="1"/>
              </p:cNvSpPr>
              <p:nvPr/>
            </p:nvSpPr>
            <p:spPr bwMode="auto">
              <a:xfrm>
                <a:off x="471" y="926"/>
                <a:ext cx="231" cy="248"/>
              </a:xfrm>
              <a:prstGeom prst="ellipse">
                <a:avLst/>
              </a:prstGeom>
              <a:solidFill>
                <a:srgbClr val="B9C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48" name="Oval 125"/>
              <p:cNvSpPr>
                <a:spLocks noChangeArrowheads="1"/>
              </p:cNvSpPr>
              <p:nvPr/>
            </p:nvSpPr>
            <p:spPr bwMode="auto">
              <a:xfrm>
                <a:off x="480" y="936"/>
                <a:ext cx="213" cy="229"/>
              </a:xfrm>
              <a:prstGeom prst="ellipse">
                <a:avLst/>
              </a:prstGeom>
              <a:solidFill>
                <a:srgbClr val="AFC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49" name="Oval 126"/>
              <p:cNvSpPr>
                <a:spLocks noChangeArrowheads="1"/>
              </p:cNvSpPr>
              <p:nvPr/>
            </p:nvSpPr>
            <p:spPr bwMode="auto">
              <a:xfrm>
                <a:off x="489" y="945"/>
                <a:ext cx="195" cy="210"/>
              </a:xfrm>
              <a:prstGeom prst="ellipse">
                <a:avLst/>
              </a:prstGeom>
              <a:solidFill>
                <a:srgbClr val="A5B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50" name="Oval 127"/>
              <p:cNvSpPr>
                <a:spLocks noChangeArrowheads="1"/>
              </p:cNvSpPr>
              <p:nvPr/>
            </p:nvSpPr>
            <p:spPr bwMode="auto">
              <a:xfrm>
                <a:off x="498" y="955"/>
                <a:ext cx="177" cy="191"/>
              </a:xfrm>
              <a:prstGeom prst="ellipse">
                <a:avLst/>
              </a:prstGeom>
              <a:solidFill>
                <a:srgbClr val="9B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51" name="Oval 128"/>
              <p:cNvSpPr>
                <a:spLocks noChangeArrowheads="1"/>
              </p:cNvSpPr>
              <p:nvPr/>
            </p:nvSpPr>
            <p:spPr bwMode="auto">
              <a:xfrm>
                <a:off x="507" y="964"/>
                <a:ext cx="160" cy="172"/>
              </a:xfrm>
              <a:prstGeom prst="ellipse">
                <a:avLst/>
              </a:prstGeom>
              <a:solidFill>
                <a:srgbClr val="91A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52" name="Oval 129"/>
              <p:cNvSpPr>
                <a:spLocks noChangeArrowheads="1"/>
              </p:cNvSpPr>
              <p:nvPr/>
            </p:nvSpPr>
            <p:spPr bwMode="auto">
              <a:xfrm>
                <a:off x="516" y="974"/>
                <a:ext cx="142" cy="153"/>
              </a:xfrm>
              <a:prstGeom prst="ellipse">
                <a:avLst/>
              </a:prstGeom>
              <a:solidFill>
                <a:srgbClr val="87A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53" name="Oval 130"/>
              <p:cNvSpPr>
                <a:spLocks noChangeArrowheads="1"/>
              </p:cNvSpPr>
              <p:nvPr/>
            </p:nvSpPr>
            <p:spPr bwMode="auto">
              <a:xfrm>
                <a:off x="524" y="983"/>
                <a:ext cx="125" cy="134"/>
              </a:xfrm>
              <a:prstGeom prst="ellipse">
                <a:avLst/>
              </a:prstGeom>
              <a:solidFill>
                <a:srgbClr val="7D9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54" name="Oval 131"/>
              <p:cNvSpPr>
                <a:spLocks noChangeArrowheads="1"/>
              </p:cNvSpPr>
              <p:nvPr/>
            </p:nvSpPr>
            <p:spPr bwMode="auto">
              <a:xfrm>
                <a:off x="533" y="993"/>
                <a:ext cx="107" cy="114"/>
              </a:xfrm>
              <a:prstGeom prst="ellipse">
                <a:avLst/>
              </a:prstGeom>
              <a:solidFill>
                <a:srgbClr val="739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55" name="Oval 132"/>
              <p:cNvSpPr>
                <a:spLocks noChangeArrowheads="1"/>
              </p:cNvSpPr>
              <p:nvPr/>
            </p:nvSpPr>
            <p:spPr bwMode="auto">
              <a:xfrm>
                <a:off x="542" y="1002"/>
                <a:ext cx="89" cy="96"/>
              </a:xfrm>
              <a:prstGeom prst="ellipse">
                <a:avLst/>
              </a:prstGeom>
              <a:solidFill>
                <a:srgbClr val="698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56" name="Oval 133"/>
              <p:cNvSpPr>
                <a:spLocks noChangeArrowheads="1"/>
              </p:cNvSpPr>
              <p:nvPr/>
            </p:nvSpPr>
            <p:spPr bwMode="auto">
              <a:xfrm>
                <a:off x="551" y="1012"/>
                <a:ext cx="71" cy="76"/>
              </a:xfrm>
              <a:prstGeom prst="ellipse">
                <a:avLst/>
              </a:prstGeom>
              <a:solidFill>
                <a:srgbClr val="5F8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57" name="Oval 134"/>
              <p:cNvSpPr>
                <a:spLocks noChangeArrowheads="1"/>
              </p:cNvSpPr>
              <p:nvPr/>
            </p:nvSpPr>
            <p:spPr bwMode="auto">
              <a:xfrm>
                <a:off x="560" y="1022"/>
                <a:ext cx="53" cy="57"/>
              </a:xfrm>
              <a:prstGeom prst="ellipse">
                <a:avLst/>
              </a:prstGeom>
              <a:solidFill>
                <a:srgbClr val="55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58" name="Oval 135"/>
              <p:cNvSpPr>
                <a:spLocks noChangeArrowheads="1"/>
              </p:cNvSpPr>
              <p:nvPr/>
            </p:nvSpPr>
            <p:spPr bwMode="auto">
              <a:xfrm>
                <a:off x="569" y="1031"/>
                <a:ext cx="35" cy="38"/>
              </a:xfrm>
              <a:prstGeom prst="ellipse">
                <a:avLst/>
              </a:prstGeom>
              <a:solidFill>
                <a:srgbClr val="4B7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59" name="Oval 136"/>
              <p:cNvSpPr>
                <a:spLocks noChangeArrowheads="1"/>
              </p:cNvSpPr>
              <p:nvPr/>
            </p:nvSpPr>
            <p:spPr bwMode="auto">
              <a:xfrm>
                <a:off x="578" y="1041"/>
                <a:ext cx="18" cy="19"/>
              </a:xfrm>
              <a:prstGeom prst="ellipse">
                <a:avLst/>
              </a:prstGeom>
              <a:solidFill>
                <a:srgbClr val="416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60" name="Oval 137"/>
              <p:cNvSpPr>
                <a:spLocks noChangeArrowheads="1"/>
              </p:cNvSpPr>
              <p:nvPr/>
            </p:nvSpPr>
            <p:spPr bwMode="auto">
              <a:xfrm>
                <a:off x="831" y="1208"/>
                <a:ext cx="355" cy="3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61" name="Oval 138"/>
              <p:cNvSpPr>
                <a:spLocks noChangeArrowheads="1"/>
              </p:cNvSpPr>
              <p:nvPr/>
            </p:nvSpPr>
            <p:spPr bwMode="auto">
              <a:xfrm>
                <a:off x="840" y="1217"/>
                <a:ext cx="337" cy="363"/>
              </a:xfrm>
              <a:prstGeom prst="ellipse">
                <a:avLst/>
              </a:prstGeom>
              <a:solidFill>
                <a:srgbClr val="F5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62" name="Oval 139"/>
              <p:cNvSpPr>
                <a:spLocks noChangeArrowheads="1"/>
              </p:cNvSpPr>
              <p:nvPr/>
            </p:nvSpPr>
            <p:spPr bwMode="auto">
              <a:xfrm>
                <a:off x="849" y="1227"/>
                <a:ext cx="320" cy="344"/>
              </a:xfrm>
              <a:prstGeom prst="ellipse">
                <a:avLst/>
              </a:prstGeom>
              <a:solidFill>
                <a:srgbClr val="EBF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63" name="Oval 140"/>
              <p:cNvSpPr>
                <a:spLocks noChangeArrowheads="1"/>
              </p:cNvSpPr>
              <p:nvPr/>
            </p:nvSpPr>
            <p:spPr bwMode="auto">
              <a:xfrm>
                <a:off x="858" y="1236"/>
                <a:ext cx="302" cy="325"/>
              </a:xfrm>
              <a:prstGeom prst="ellipse">
                <a:avLst/>
              </a:prstGeom>
              <a:solidFill>
                <a:srgbClr val="E1E8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64" name="Oval 141"/>
              <p:cNvSpPr>
                <a:spLocks noChangeArrowheads="1"/>
              </p:cNvSpPr>
              <p:nvPr/>
            </p:nvSpPr>
            <p:spPr bwMode="auto">
              <a:xfrm>
                <a:off x="866" y="1246"/>
                <a:ext cx="285" cy="306"/>
              </a:xfrm>
              <a:prstGeom prst="ellipse">
                <a:avLst/>
              </a:prstGeom>
              <a:solidFill>
                <a:srgbClr val="D7E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65" name="Oval 142"/>
              <p:cNvSpPr>
                <a:spLocks noChangeArrowheads="1"/>
              </p:cNvSpPr>
              <p:nvPr/>
            </p:nvSpPr>
            <p:spPr bwMode="auto">
              <a:xfrm>
                <a:off x="875" y="1256"/>
                <a:ext cx="267" cy="286"/>
              </a:xfrm>
              <a:prstGeom prst="ellipse">
                <a:avLst/>
              </a:prstGeom>
              <a:solidFill>
                <a:srgbClr val="CDD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66" name="Oval 143"/>
              <p:cNvSpPr>
                <a:spLocks noChangeArrowheads="1"/>
              </p:cNvSpPr>
              <p:nvPr/>
            </p:nvSpPr>
            <p:spPr bwMode="auto">
              <a:xfrm>
                <a:off x="884" y="1265"/>
                <a:ext cx="249" cy="268"/>
              </a:xfrm>
              <a:prstGeom prst="ellipse">
                <a:avLst/>
              </a:prstGeom>
              <a:solidFill>
                <a:srgbClr val="C3D1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67" name="Oval 144"/>
              <p:cNvSpPr>
                <a:spLocks noChangeArrowheads="1"/>
              </p:cNvSpPr>
              <p:nvPr/>
            </p:nvSpPr>
            <p:spPr bwMode="auto">
              <a:xfrm>
                <a:off x="893" y="1275"/>
                <a:ext cx="231" cy="248"/>
              </a:xfrm>
              <a:prstGeom prst="ellipse">
                <a:avLst/>
              </a:prstGeom>
              <a:solidFill>
                <a:srgbClr val="B9C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68" name="Oval 145"/>
              <p:cNvSpPr>
                <a:spLocks noChangeArrowheads="1"/>
              </p:cNvSpPr>
              <p:nvPr/>
            </p:nvSpPr>
            <p:spPr bwMode="auto">
              <a:xfrm>
                <a:off x="902" y="1284"/>
                <a:ext cx="213" cy="230"/>
              </a:xfrm>
              <a:prstGeom prst="ellipse">
                <a:avLst/>
              </a:prstGeom>
              <a:solidFill>
                <a:srgbClr val="AFC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69" name="Oval 146"/>
              <p:cNvSpPr>
                <a:spLocks noChangeArrowheads="1"/>
              </p:cNvSpPr>
              <p:nvPr/>
            </p:nvSpPr>
            <p:spPr bwMode="auto">
              <a:xfrm>
                <a:off x="911" y="1294"/>
                <a:ext cx="195" cy="210"/>
              </a:xfrm>
              <a:prstGeom prst="ellipse">
                <a:avLst/>
              </a:prstGeom>
              <a:solidFill>
                <a:srgbClr val="A5B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70" name="Oval 147"/>
              <p:cNvSpPr>
                <a:spLocks noChangeArrowheads="1"/>
              </p:cNvSpPr>
              <p:nvPr/>
            </p:nvSpPr>
            <p:spPr bwMode="auto">
              <a:xfrm>
                <a:off x="920" y="1303"/>
                <a:ext cx="177" cy="191"/>
              </a:xfrm>
              <a:prstGeom prst="ellipse">
                <a:avLst/>
              </a:prstGeom>
              <a:solidFill>
                <a:srgbClr val="9B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71" name="Oval 148"/>
              <p:cNvSpPr>
                <a:spLocks noChangeArrowheads="1"/>
              </p:cNvSpPr>
              <p:nvPr/>
            </p:nvSpPr>
            <p:spPr bwMode="auto">
              <a:xfrm>
                <a:off x="929" y="1313"/>
                <a:ext cx="160" cy="172"/>
              </a:xfrm>
              <a:prstGeom prst="ellipse">
                <a:avLst/>
              </a:prstGeom>
              <a:solidFill>
                <a:srgbClr val="91A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72" name="Oval 149"/>
              <p:cNvSpPr>
                <a:spLocks noChangeArrowheads="1"/>
              </p:cNvSpPr>
              <p:nvPr/>
            </p:nvSpPr>
            <p:spPr bwMode="auto">
              <a:xfrm>
                <a:off x="938" y="1322"/>
                <a:ext cx="142" cy="153"/>
              </a:xfrm>
              <a:prstGeom prst="ellipse">
                <a:avLst/>
              </a:prstGeom>
              <a:solidFill>
                <a:srgbClr val="87A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73" name="Oval 150"/>
              <p:cNvSpPr>
                <a:spLocks noChangeArrowheads="1"/>
              </p:cNvSpPr>
              <p:nvPr/>
            </p:nvSpPr>
            <p:spPr bwMode="auto">
              <a:xfrm>
                <a:off x="946" y="1332"/>
                <a:ext cx="125" cy="134"/>
              </a:xfrm>
              <a:prstGeom prst="ellipse">
                <a:avLst/>
              </a:prstGeom>
              <a:solidFill>
                <a:srgbClr val="7D9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74" name="Oval 151"/>
              <p:cNvSpPr>
                <a:spLocks noChangeArrowheads="1"/>
              </p:cNvSpPr>
              <p:nvPr/>
            </p:nvSpPr>
            <p:spPr bwMode="auto">
              <a:xfrm>
                <a:off x="955" y="1342"/>
                <a:ext cx="107" cy="114"/>
              </a:xfrm>
              <a:prstGeom prst="ellipse">
                <a:avLst/>
              </a:prstGeom>
              <a:solidFill>
                <a:srgbClr val="739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75" name="Oval 152"/>
              <p:cNvSpPr>
                <a:spLocks noChangeArrowheads="1"/>
              </p:cNvSpPr>
              <p:nvPr/>
            </p:nvSpPr>
            <p:spPr bwMode="auto">
              <a:xfrm>
                <a:off x="964" y="1351"/>
                <a:ext cx="89" cy="96"/>
              </a:xfrm>
              <a:prstGeom prst="ellipse">
                <a:avLst/>
              </a:prstGeom>
              <a:solidFill>
                <a:srgbClr val="698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76" name="Oval 153"/>
              <p:cNvSpPr>
                <a:spLocks noChangeArrowheads="1"/>
              </p:cNvSpPr>
              <p:nvPr/>
            </p:nvSpPr>
            <p:spPr bwMode="auto">
              <a:xfrm>
                <a:off x="973" y="1361"/>
                <a:ext cx="71" cy="76"/>
              </a:xfrm>
              <a:prstGeom prst="ellipse">
                <a:avLst/>
              </a:prstGeom>
              <a:solidFill>
                <a:srgbClr val="5F8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77" name="Oval 154"/>
              <p:cNvSpPr>
                <a:spLocks noChangeArrowheads="1"/>
              </p:cNvSpPr>
              <p:nvPr/>
            </p:nvSpPr>
            <p:spPr bwMode="auto">
              <a:xfrm>
                <a:off x="982" y="1370"/>
                <a:ext cx="53" cy="58"/>
              </a:xfrm>
              <a:prstGeom prst="ellipse">
                <a:avLst/>
              </a:prstGeom>
              <a:solidFill>
                <a:srgbClr val="55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78" name="Oval 155"/>
              <p:cNvSpPr>
                <a:spLocks noChangeArrowheads="1"/>
              </p:cNvSpPr>
              <p:nvPr/>
            </p:nvSpPr>
            <p:spPr bwMode="auto">
              <a:xfrm>
                <a:off x="991" y="1380"/>
                <a:ext cx="35" cy="38"/>
              </a:xfrm>
              <a:prstGeom prst="ellipse">
                <a:avLst/>
              </a:prstGeom>
              <a:solidFill>
                <a:srgbClr val="4B7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79" name="Oval 156"/>
              <p:cNvSpPr>
                <a:spLocks noChangeArrowheads="1"/>
              </p:cNvSpPr>
              <p:nvPr/>
            </p:nvSpPr>
            <p:spPr bwMode="auto">
              <a:xfrm>
                <a:off x="1000" y="1389"/>
                <a:ext cx="18" cy="19"/>
              </a:xfrm>
              <a:prstGeom prst="ellipse">
                <a:avLst/>
              </a:prstGeom>
              <a:solidFill>
                <a:srgbClr val="416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80" name="Oval 157"/>
              <p:cNvSpPr>
                <a:spLocks noChangeArrowheads="1"/>
              </p:cNvSpPr>
              <p:nvPr/>
            </p:nvSpPr>
            <p:spPr bwMode="auto">
              <a:xfrm>
                <a:off x="529" y="1552"/>
                <a:ext cx="355" cy="3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81" name="Oval 158"/>
              <p:cNvSpPr>
                <a:spLocks noChangeArrowheads="1"/>
              </p:cNvSpPr>
              <p:nvPr/>
            </p:nvSpPr>
            <p:spPr bwMode="auto">
              <a:xfrm>
                <a:off x="538" y="1561"/>
                <a:ext cx="337" cy="363"/>
              </a:xfrm>
              <a:prstGeom prst="ellipse">
                <a:avLst/>
              </a:prstGeom>
              <a:solidFill>
                <a:srgbClr val="F5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82" name="Oval 159"/>
              <p:cNvSpPr>
                <a:spLocks noChangeArrowheads="1"/>
              </p:cNvSpPr>
              <p:nvPr/>
            </p:nvSpPr>
            <p:spPr bwMode="auto">
              <a:xfrm>
                <a:off x="547" y="1571"/>
                <a:ext cx="319" cy="344"/>
              </a:xfrm>
              <a:prstGeom prst="ellipse">
                <a:avLst/>
              </a:prstGeom>
              <a:solidFill>
                <a:srgbClr val="EBF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83" name="Oval 160"/>
              <p:cNvSpPr>
                <a:spLocks noChangeArrowheads="1"/>
              </p:cNvSpPr>
              <p:nvPr/>
            </p:nvSpPr>
            <p:spPr bwMode="auto">
              <a:xfrm>
                <a:off x="556" y="1580"/>
                <a:ext cx="302" cy="325"/>
              </a:xfrm>
              <a:prstGeom prst="ellipse">
                <a:avLst/>
              </a:prstGeom>
              <a:solidFill>
                <a:srgbClr val="E1E8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84" name="Oval 161"/>
              <p:cNvSpPr>
                <a:spLocks noChangeArrowheads="1"/>
              </p:cNvSpPr>
              <p:nvPr/>
            </p:nvSpPr>
            <p:spPr bwMode="auto">
              <a:xfrm>
                <a:off x="564" y="1590"/>
                <a:ext cx="285" cy="306"/>
              </a:xfrm>
              <a:prstGeom prst="ellipse">
                <a:avLst/>
              </a:prstGeom>
              <a:solidFill>
                <a:srgbClr val="D7E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85" name="Oval 162"/>
              <p:cNvSpPr>
                <a:spLocks noChangeArrowheads="1"/>
              </p:cNvSpPr>
              <p:nvPr/>
            </p:nvSpPr>
            <p:spPr bwMode="auto">
              <a:xfrm>
                <a:off x="573" y="1600"/>
                <a:ext cx="267" cy="286"/>
              </a:xfrm>
              <a:prstGeom prst="ellipse">
                <a:avLst/>
              </a:prstGeom>
              <a:solidFill>
                <a:srgbClr val="CDD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86" name="Oval 163"/>
              <p:cNvSpPr>
                <a:spLocks noChangeArrowheads="1"/>
              </p:cNvSpPr>
              <p:nvPr/>
            </p:nvSpPr>
            <p:spPr bwMode="auto">
              <a:xfrm>
                <a:off x="582" y="1609"/>
                <a:ext cx="249" cy="268"/>
              </a:xfrm>
              <a:prstGeom prst="ellipse">
                <a:avLst/>
              </a:prstGeom>
              <a:solidFill>
                <a:srgbClr val="C3D1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87" name="Oval 164"/>
              <p:cNvSpPr>
                <a:spLocks noChangeArrowheads="1"/>
              </p:cNvSpPr>
              <p:nvPr/>
            </p:nvSpPr>
            <p:spPr bwMode="auto">
              <a:xfrm>
                <a:off x="591" y="1619"/>
                <a:ext cx="231" cy="248"/>
              </a:xfrm>
              <a:prstGeom prst="ellipse">
                <a:avLst/>
              </a:prstGeom>
              <a:solidFill>
                <a:srgbClr val="B9C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88" name="Oval 165"/>
              <p:cNvSpPr>
                <a:spLocks noChangeArrowheads="1"/>
              </p:cNvSpPr>
              <p:nvPr/>
            </p:nvSpPr>
            <p:spPr bwMode="auto">
              <a:xfrm>
                <a:off x="600" y="1628"/>
                <a:ext cx="213" cy="229"/>
              </a:xfrm>
              <a:prstGeom prst="ellipse">
                <a:avLst/>
              </a:prstGeom>
              <a:solidFill>
                <a:srgbClr val="AFC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89" name="Oval 166"/>
              <p:cNvSpPr>
                <a:spLocks noChangeArrowheads="1"/>
              </p:cNvSpPr>
              <p:nvPr/>
            </p:nvSpPr>
            <p:spPr bwMode="auto">
              <a:xfrm>
                <a:off x="609" y="1638"/>
                <a:ext cx="195" cy="210"/>
              </a:xfrm>
              <a:prstGeom prst="ellipse">
                <a:avLst/>
              </a:prstGeom>
              <a:solidFill>
                <a:srgbClr val="A5B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90" name="Oval 167"/>
              <p:cNvSpPr>
                <a:spLocks noChangeArrowheads="1"/>
              </p:cNvSpPr>
              <p:nvPr/>
            </p:nvSpPr>
            <p:spPr bwMode="auto">
              <a:xfrm>
                <a:off x="618" y="1647"/>
                <a:ext cx="177" cy="191"/>
              </a:xfrm>
              <a:prstGeom prst="ellipse">
                <a:avLst/>
              </a:prstGeom>
              <a:solidFill>
                <a:srgbClr val="9B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91" name="Oval 168"/>
              <p:cNvSpPr>
                <a:spLocks noChangeArrowheads="1"/>
              </p:cNvSpPr>
              <p:nvPr/>
            </p:nvSpPr>
            <p:spPr bwMode="auto">
              <a:xfrm>
                <a:off x="627" y="1657"/>
                <a:ext cx="160" cy="172"/>
              </a:xfrm>
              <a:prstGeom prst="ellipse">
                <a:avLst/>
              </a:prstGeom>
              <a:solidFill>
                <a:srgbClr val="91A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92" name="Oval 169"/>
              <p:cNvSpPr>
                <a:spLocks noChangeArrowheads="1"/>
              </p:cNvSpPr>
              <p:nvPr/>
            </p:nvSpPr>
            <p:spPr bwMode="auto">
              <a:xfrm>
                <a:off x="635" y="1666"/>
                <a:ext cx="143" cy="153"/>
              </a:xfrm>
              <a:prstGeom prst="ellipse">
                <a:avLst/>
              </a:prstGeom>
              <a:solidFill>
                <a:srgbClr val="87A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93" name="Oval 170"/>
              <p:cNvSpPr>
                <a:spLocks noChangeArrowheads="1"/>
              </p:cNvSpPr>
              <p:nvPr/>
            </p:nvSpPr>
            <p:spPr bwMode="auto">
              <a:xfrm>
                <a:off x="644" y="1676"/>
                <a:ext cx="125" cy="134"/>
              </a:xfrm>
              <a:prstGeom prst="ellipse">
                <a:avLst/>
              </a:prstGeom>
              <a:solidFill>
                <a:srgbClr val="7D9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94" name="Oval 171"/>
              <p:cNvSpPr>
                <a:spLocks noChangeArrowheads="1"/>
              </p:cNvSpPr>
              <p:nvPr/>
            </p:nvSpPr>
            <p:spPr bwMode="auto">
              <a:xfrm>
                <a:off x="653" y="1686"/>
                <a:ext cx="107" cy="114"/>
              </a:xfrm>
              <a:prstGeom prst="ellipse">
                <a:avLst/>
              </a:prstGeom>
              <a:solidFill>
                <a:srgbClr val="739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95" name="Oval 172"/>
              <p:cNvSpPr>
                <a:spLocks noChangeArrowheads="1"/>
              </p:cNvSpPr>
              <p:nvPr/>
            </p:nvSpPr>
            <p:spPr bwMode="auto">
              <a:xfrm>
                <a:off x="662" y="1695"/>
                <a:ext cx="89" cy="96"/>
              </a:xfrm>
              <a:prstGeom prst="ellipse">
                <a:avLst/>
              </a:prstGeom>
              <a:solidFill>
                <a:srgbClr val="698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96" name="Oval 173"/>
              <p:cNvSpPr>
                <a:spLocks noChangeArrowheads="1"/>
              </p:cNvSpPr>
              <p:nvPr/>
            </p:nvSpPr>
            <p:spPr bwMode="auto">
              <a:xfrm>
                <a:off x="671" y="1705"/>
                <a:ext cx="71" cy="76"/>
              </a:xfrm>
              <a:prstGeom prst="ellipse">
                <a:avLst/>
              </a:prstGeom>
              <a:solidFill>
                <a:srgbClr val="5F8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97" name="Oval 174"/>
              <p:cNvSpPr>
                <a:spLocks noChangeArrowheads="1"/>
              </p:cNvSpPr>
              <p:nvPr/>
            </p:nvSpPr>
            <p:spPr bwMode="auto">
              <a:xfrm>
                <a:off x="680" y="1714"/>
                <a:ext cx="53" cy="57"/>
              </a:xfrm>
              <a:prstGeom prst="ellipse">
                <a:avLst/>
              </a:prstGeom>
              <a:solidFill>
                <a:srgbClr val="55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98" name="Oval 175"/>
              <p:cNvSpPr>
                <a:spLocks noChangeArrowheads="1"/>
              </p:cNvSpPr>
              <p:nvPr/>
            </p:nvSpPr>
            <p:spPr bwMode="auto">
              <a:xfrm>
                <a:off x="689" y="1724"/>
                <a:ext cx="35" cy="38"/>
              </a:xfrm>
              <a:prstGeom prst="ellipse">
                <a:avLst/>
              </a:prstGeom>
              <a:solidFill>
                <a:srgbClr val="4B7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99" name="Oval 176"/>
              <p:cNvSpPr>
                <a:spLocks noChangeArrowheads="1"/>
              </p:cNvSpPr>
              <p:nvPr/>
            </p:nvSpPr>
            <p:spPr bwMode="auto">
              <a:xfrm>
                <a:off x="698" y="1733"/>
                <a:ext cx="17" cy="19"/>
              </a:xfrm>
              <a:prstGeom prst="ellipse">
                <a:avLst/>
              </a:prstGeom>
              <a:solidFill>
                <a:srgbClr val="416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00" name="Oval 177"/>
              <p:cNvSpPr>
                <a:spLocks noChangeArrowheads="1"/>
              </p:cNvSpPr>
              <p:nvPr/>
            </p:nvSpPr>
            <p:spPr bwMode="auto">
              <a:xfrm>
                <a:off x="978" y="1380"/>
                <a:ext cx="355" cy="3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01" name="Oval 178"/>
              <p:cNvSpPr>
                <a:spLocks noChangeArrowheads="1"/>
              </p:cNvSpPr>
              <p:nvPr/>
            </p:nvSpPr>
            <p:spPr bwMode="auto">
              <a:xfrm>
                <a:off x="986" y="1389"/>
                <a:ext cx="338" cy="363"/>
              </a:xfrm>
              <a:prstGeom prst="ellipse">
                <a:avLst/>
              </a:prstGeom>
              <a:solidFill>
                <a:srgbClr val="F5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02" name="Oval 179"/>
              <p:cNvSpPr>
                <a:spLocks noChangeArrowheads="1"/>
              </p:cNvSpPr>
              <p:nvPr/>
            </p:nvSpPr>
            <p:spPr bwMode="auto">
              <a:xfrm>
                <a:off x="995" y="1399"/>
                <a:ext cx="320" cy="344"/>
              </a:xfrm>
              <a:prstGeom prst="ellipse">
                <a:avLst/>
              </a:prstGeom>
              <a:solidFill>
                <a:srgbClr val="EBF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03" name="Oval 180"/>
              <p:cNvSpPr>
                <a:spLocks noChangeArrowheads="1"/>
              </p:cNvSpPr>
              <p:nvPr/>
            </p:nvSpPr>
            <p:spPr bwMode="auto">
              <a:xfrm>
                <a:off x="1004" y="1408"/>
                <a:ext cx="302" cy="325"/>
              </a:xfrm>
              <a:prstGeom prst="ellipse">
                <a:avLst/>
              </a:prstGeom>
              <a:solidFill>
                <a:srgbClr val="E1E8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04" name="Oval 181"/>
              <p:cNvSpPr>
                <a:spLocks noChangeArrowheads="1"/>
              </p:cNvSpPr>
              <p:nvPr/>
            </p:nvSpPr>
            <p:spPr bwMode="auto">
              <a:xfrm>
                <a:off x="1013" y="1418"/>
                <a:ext cx="284" cy="306"/>
              </a:xfrm>
              <a:prstGeom prst="ellipse">
                <a:avLst/>
              </a:prstGeom>
              <a:solidFill>
                <a:srgbClr val="D7E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05" name="Oval 182"/>
              <p:cNvSpPr>
                <a:spLocks noChangeArrowheads="1"/>
              </p:cNvSpPr>
              <p:nvPr/>
            </p:nvSpPr>
            <p:spPr bwMode="auto">
              <a:xfrm>
                <a:off x="1022" y="1428"/>
                <a:ext cx="267" cy="286"/>
              </a:xfrm>
              <a:prstGeom prst="ellipse">
                <a:avLst/>
              </a:prstGeom>
              <a:solidFill>
                <a:srgbClr val="CDD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06" name="Oval 183"/>
              <p:cNvSpPr>
                <a:spLocks noChangeArrowheads="1"/>
              </p:cNvSpPr>
              <p:nvPr/>
            </p:nvSpPr>
            <p:spPr bwMode="auto">
              <a:xfrm>
                <a:off x="1031" y="1437"/>
                <a:ext cx="249" cy="268"/>
              </a:xfrm>
              <a:prstGeom prst="ellipse">
                <a:avLst/>
              </a:prstGeom>
              <a:solidFill>
                <a:srgbClr val="C3D1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07" name="Oval 184"/>
              <p:cNvSpPr>
                <a:spLocks noChangeArrowheads="1"/>
              </p:cNvSpPr>
              <p:nvPr/>
            </p:nvSpPr>
            <p:spPr bwMode="auto">
              <a:xfrm>
                <a:off x="1040" y="1447"/>
                <a:ext cx="231" cy="248"/>
              </a:xfrm>
              <a:prstGeom prst="ellipse">
                <a:avLst/>
              </a:prstGeom>
              <a:solidFill>
                <a:srgbClr val="B9C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08" name="Oval 185"/>
              <p:cNvSpPr>
                <a:spLocks noChangeArrowheads="1"/>
              </p:cNvSpPr>
              <p:nvPr/>
            </p:nvSpPr>
            <p:spPr bwMode="auto">
              <a:xfrm>
                <a:off x="1049" y="1456"/>
                <a:ext cx="213" cy="230"/>
              </a:xfrm>
              <a:prstGeom prst="ellipse">
                <a:avLst/>
              </a:prstGeom>
              <a:solidFill>
                <a:srgbClr val="AFC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09" name="Oval 186"/>
              <p:cNvSpPr>
                <a:spLocks noChangeArrowheads="1"/>
              </p:cNvSpPr>
              <p:nvPr/>
            </p:nvSpPr>
            <p:spPr bwMode="auto">
              <a:xfrm>
                <a:off x="1058" y="1466"/>
                <a:ext cx="195" cy="210"/>
              </a:xfrm>
              <a:prstGeom prst="ellipse">
                <a:avLst/>
              </a:prstGeom>
              <a:solidFill>
                <a:srgbClr val="A5B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10" name="Oval 187"/>
              <p:cNvSpPr>
                <a:spLocks noChangeArrowheads="1"/>
              </p:cNvSpPr>
              <p:nvPr/>
            </p:nvSpPr>
            <p:spPr bwMode="auto">
              <a:xfrm>
                <a:off x="1066" y="1475"/>
                <a:ext cx="178" cy="191"/>
              </a:xfrm>
              <a:prstGeom prst="ellipse">
                <a:avLst/>
              </a:prstGeom>
              <a:solidFill>
                <a:srgbClr val="9B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11" name="Oval 188"/>
              <p:cNvSpPr>
                <a:spLocks noChangeArrowheads="1"/>
              </p:cNvSpPr>
              <p:nvPr/>
            </p:nvSpPr>
            <p:spPr bwMode="auto">
              <a:xfrm>
                <a:off x="1075" y="1485"/>
                <a:ext cx="160" cy="172"/>
              </a:xfrm>
              <a:prstGeom prst="ellipse">
                <a:avLst/>
              </a:prstGeom>
              <a:solidFill>
                <a:srgbClr val="91A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12" name="Oval 189"/>
              <p:cNvSpPr>
                <a:spLocks noChangeArrowheads="1"/>
              </p:cNvSpPr>
              <p:nvPr/>
            </p:nvSpPr>
            <p:spPr bwMode="auto">
              <a:xfrm>
                <a:off x="1084" y="1494"/>
                <a:ext cx="142" cy="153"/>
              </a:xfrm>
              <a:prstGeom prst="ellipse">
                <a:avLst/>
              </a:prstGeom>
              <a:solidFill>
                <a:srgbClr val="87A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13" name="Oval 190"/>
              <p:cNvSpPr>
                <a:spLocks noChangeArrowheads="1"/>
              </p:cNvSpPr>
              <p:nvPr/>
            </p:nvSpPr>
            <p:spPr bwMode="auto">
              <a:xfrm>
                <a:off x="1093" y="1504"/>
                <a:ext cx="124" cy="134"/>
              </a:xfrm>
              <a:prstGeom prst="ellipse">
                <a:avLst/>
              </a:prstGeom>
              <a:solidFill>
                <a:srgbClr val="7D9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14" name="Oval 191"/>
              <p:cNvSpPr>
                <a:spLocks noChangeArrowheads="1"/>
              </p:cNvSpPr>
              <p:nvPr/>
            </p:nvSpPr>
            <p:spPr bwMode="auto">
              <a:xfrm>
                <a:off x="1102" y="1514"/>
                <a:ext cx="107" cy="114"/>
              </a:xfrm>
              <a:prstGeom prst="ellipse">
                <a:avLst/>
              </a:prstGeom>
              <a:solidFill>
                <a:srgbClr val="739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15" name="Oval 192"/>
              <p:cNvSpPr>
                <a:spLocks noChangeArrowheads="1"/>
              </p:cNvSpPr>
              <p:nvPr/>
            </p:nvSpPr>
            <p:spPr bwMode="auto">
              <a:xfrm>
                <a:off x="1111" y="1523"/>
                <a:ext cx="89" cy="96"/>
              </a:xfrm>
              <a:prstGeom prst="ellipse">
                <a:avLst/>
              </a:prstGeom>
              <a:solidFill>
                <a:srgbClr val="698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16" name="Oval 193"/>
              <p:cNvSpPr>
                <a:spLocks noChangeArrowheads="1"/>
              </p:cNvSpPr>
              <p:nvPr/>
            </p:nvSpPr>
            <p:spPr bwMode="auto">
              <a:xfrm>
                <a:off x="1120" y="1533"/>
                <a:ext cx="71" cy="76"/>
              </a:xfrm>
              <a:prstGeom prst="ellipse">
                <a:avLst/>
              </a:prstGeom>
              <a:solidFill>
                <a:srgbClr val="5F8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17" name="Oval 194"/>
              <p:cNvSpPr>
                <a:spLocks noChangeArrowheads="1"/>
              </p:cNvSpPr>
              <p:nvPr/>
            </p:nvSpPr>
            <p:spPr bwMode="auto">
              <a:xfrm>
                <a:off x="1129" y="1542"/>
                <a:ext cx="53" cy="58"/>
              </a:xfrm>
              <a:prstGeom prst="ellipse">
                <a:avLst/>
              </a:prstGeom>
              <a:solidFill>
                <a:srgbClr val="557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18" name="Oval 195"/>
              <p:cNvSpPr>
                <a:spLocks noChangeArrowheads="1"/>
              </p:cNvSpPr>
              <p:nvPr/>
            </p:nvSpPr>
            <p:spPr bwMode="auto">
              <a:xfrm>
                <a:off x="1137" y="1552"/>
                <a:ext cx="36" cy="38"/>
              </a:xfrm>
              <a:prstGeom prst="ellipse">
                <a:avLst/>
              </a:prstGeom>
              <a:solidFill>
                <a:srgbClr val="4B7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19" name="Oval 196"/>
              <p:cNvSpPr>
                <a:spLocks noChangeArrowheads="1"/>
              </p:cNvSpPr>
              <p:nvPr/>
            </p:nvSpPr>
            <p:spPr bwMode="auto">
              <a:xfrm>
                <a:off x="1146" y="1561"/>
                <a:ext cx="18" cy="19"/>
              </a:xfrm>
              <a:prstGeom prst="ellipse">
                <a:avLst/>
              </a:prstGeom>
              <a:solidFill>
                <a:srgbClr val="416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20" name="Oval 197"/>
              <p:cNvSpPr>
                <a:spLocks noChangeArrowheads="1"/>
              </p:cNvSpPr>
              <p:nvPr/>
            </p:nvSpPr>
            <p:spPr bwMode="auto">
              <a:xfrm>
                <a:off x="293" y="1045"/>
                <a:ext cx="356" cy="3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21" name="Oval 198"/>
              <p:cNvSpPr>
                <a:spLocks noChangeArrowheads="1"/>
              </p:cNvSpPr>
              <p:nvPr/>
            </p:nvSpPr>
            <p:spPr bwMode="auto">
              <a:xfrm>
                <a:off x="302" y="1055"/>
                <a:ext cx="338" cy="363"/>
              </a:xfrm>
              <a:prstGeom prst="ellipse">
                <a:avLst/>
              </a:prstGeom>
              <a:solidFill>
                <a:srgbClr val="F7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22" name="Oval 199"/>
              <p:cNvSpPr>
                <a:spLocks noChangeArrowheads="1"/>
              </p:cNvSpPr>
              <p:nvPr/>
            </p:nvSpPr>
            <p:spPr bwMode="auto">
              <a:xfrm>
                <a:off x="311" y="1065"/>
                <a:ext cx="320" cy="343"/>
              </a:xfrm>
              <a:prstGeom prst="ellipse">
                <a:avLst/>
              </a:prstGeom>
              <a:solidFill>
                <a:srgbClr val="EE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23" name="Oval 200"/>
              <p:cNvSpPr>
                <a:spLocks noChangeArrowheads="1"/>
              </p:cNvSpPr>
              <p:nvPr/>
            </p:nvSpPr>
            <p:spPr bwMode="auto">
              <a:xfrm>
                <a:off x="320" y="1074"/>
                <a:ext cx="302" cy="325"/>
              </a:xfrm>
              <a:prstGeom prst="ellipse">
                <a:avLst/>
              </a:prstGeom>
              <a:solidFill>
                <a:srgbClr val="E5D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24" name="Oval 201"/>
              <p:cNvSpPr>
                <a:spLocks noChangeArrowheads="1"/>
              </p:cNvSpPr>
              <p:nvPr/>
            </p:nvSpPr>
            <p:spPr bwMode="auto">
              <a:xfrm>
                <a:off x="329" y="1084"/>
                <a:ext cx="284" cy="305"/>
              </a:xfrm>
              <a:prstGeom prst="ellipse">
                <a:avLst/>
              </a:prstGeom>
              <a:solidFill>
                <a:srgbClr val="DCD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25" name="Oval 202"/>
              <p:cNvSpPr>
                <a:spLocks noChangeArrowheads="1"/>
              </p:cNvSpPr>
              <p:nvPr/>
            </p:nvSpPr>
            <p:spPr bwMode="auto">
              <a:xfrm>
                <a:off x="338" y="1093"/>
                <a:ext cx="266" cy="287"/>
              </a:xfrm>
              <a:prstGeom prst="ellipse">
                <a:avLst/>
              </a:prstGeom>
              <a:solidFill>
                <a:srgbClr val="D3C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26" name="Oval 203"/>
              <p:cNvSpPr>
                <a:spLocks noChangeArrowheads="1"/>
              </p:cNvSpPr>
              <p:nvPr/>
            </p:nvSpPr>
            <p:spPr bwMode="auto">
              <a:xfrm>
                <a:off x="347" y="1103"/>
                <a:ext cx="249" cy="267"/>
              </a:xfrm>
              <a:prstGeom prst="ellipse">
                <a:avLst/>
              </a:prstGeom>
              <a:solidFill>
                <a:srgbClr val="CAB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27" name="Oval 204"/>
              <p:cNvSpPr>
                <a:spLocks noChangeArrowheads="1"/>
              </p:cNvSpPr>
              <p:nvPr/>
            </p:nvSpPr>
            <p:spPr bwMode="auto">
              <a:xfrm>
                <a:off x="356" y="1112"/>
                <a:ext cx="231" cy="249"/>
              </a:xfrm>
              <a:prstGeom prst="ellipse">
                <a:avLst/>
              </a:prstGeom>
              <a:solidFill>
                <a:srgbClr val="C1B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28" name="Oval 205"/>
              <p:cNvSpPr>
                <a:spLocks noChangeArrowheads="1"/>
              </p:cNvSpPr>
              <p:nvPr/>
            </p:nvSpPr>
            <p:spPr bwMode="auto">
              <a:xfrm>
                <a:off x="365" y="1122"/>
                <a:ext cx="213" cy="229"/>
              </a:xfrm>
              <a:prstGeom prst="ellipse">
                <a:avLst/>
              </a:prstGeom>
              <a:solidFill>
                <a:srgbClr val="B8A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29" name="Oval 206"/>
              <p:cNvSpPr>
                <a:spLocks noChangeArrowheads="1"/>
              </p:cNvSpPr>
              <p:nvPr/>
            </p:nvSpPr>
            <p:spPr bwMode="auto">
              <a:xfrm>
                <a:off x="373" y="1131"/>
                <a:ext cx="196" cy="211"/>
              </a:xfrm>
              <a:prstGeom prst="ellipse">
                <a:avLst/>
              </a:prstGeom>
              <a:solidFill>
                <a:srgbClr val="AF9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30" name="Oval 207"/>
              <p:cNvSpPr>
                <a:spLocks noChangeArrowheads="1"/>
              </p:cNvSpPr>
              <p:nvPr/>
            </p:nvSpPr>
            <p:spPr bwMode="auto">
              <a:xfrm>
                <a:off x="382" y="1141"/>
                <a:ext cx="178" cy="191"/>
              </a:xfrm>
              <a:prstGeom prst="ellipse">
                <a:avLst/>
              </a:prstGeom>
              <a:solidFill>
                <a:srgbClr val="A79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31" name="Oval 208"/>
              <p:cNvSpPr>
                <a:spLocks noChangeArrowheads="1"/>
              </p:cNvSpPr>
              <p:nvPr/>
            </p:nvSpPr>
            <p:spPr bwMode="auto">
              <a:xfrm>
                <a:off x="391" y="1150"/>
                <a:ext cx="160" cy="172"/>
              </a:xfrm>
              <a:prstGeom prst="ellipse">
                <a:avLst/>
              </a:prstGeom>
              <a:solidFill>
                <a:srgbClr val="9E8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32" name="Oval 209"/>
              <p:cNvSpPr>
                <a:spLocks noChangeArrowheads="1"/>
              </p:cNvSpPr>
              <p:nvPr/>
            </p:nvSpPr>
            <p:spPr bwMode="auto">
              <a:xfrm>
                <a:off x="400" y="1160"/>
                <a:ext cx="142" cy="153"/>
              </a:xfrm>
              <a:prstGeom prst="ellipse">
                <a:avLst/>
              </a:prstGeom>
              <a:solidFill>
                <a:srgbClr val="957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33" name="Oval 210"/>
              <p:cNvSpPr>
                <a:spLocks noChangeArrowheads="1"/>
              </p:cNvSpPr>
              <p:nvPr/>
            </p:nvSpPr>
            <p:spPr bwMode="auto">
              <a:xfrm>
                <a:off x="409" y="1170"/>
                <a:ext cx="124" cy="133"/>
              </a:xfrm>
              <a:prstGeom prst="ellipse">
                <a:avLst/>
              </a:prstGeom>
              <a:solidFill>
                <a:srgbClr val="8C7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34" name="Oval 211"/>
              <p:cNvSpPr>
                <a:spLocks noChangeArrowheads="1"/>
              </p:cNvSpPr>
              <p:nvPr/>
            </p:nvSpPr>
            <p:spPr bwMode="auto">
              <a:xfrm>
                <a:off x="418" y="1179"/>
                <a:ext cx="106" cy="115"/>
              </a:xfrm>
              <a:prstGeom prst="ellipse">
                <a:avLst/>
              </a:prstGeom>
              <a:solidFill>
                <a:srgbClr val="836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350" name="Oval 212"/>
            <p:cNvSpPr>
              <a:spLocks noChangeArrowheads="1"/>
            </p:cNvSpPr>
            <p:nvPr/>
          </p:nvSpPr>
          <p:spPr bwMode="auto">
            <a:xfrm>
              <a:off x="427" y="1189"/>
              <a:ext cx="89" cy="95"/>
            </a:xfrm>
            <a:prstGeom prst="ellipse">
              <a:avLst/>
            </a:prstGeom>
            <a:solidFill>
              <a:srgbClr val="7A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51" name="Oval 213"/>
            <p:cNvSpPr>
              <a:spLocks noChangeArrowheads="1"/>
            </p:cNvSpPr>
            <p:nvPr/>
          </p:nvSpPr>
          <p:spPr bwMode="auto">
            <a:xfrm>
              <a:off x="436" y="1198"/>
              <a:ext cx="71" cy="77"/>
            </a:xfrm>
            <a:prstGeom prst="ellipse">
              <a:avLst/>
            </a:prstGeom>
            <a:solidFill>
              <a:srgbClr val="715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52" name="Oval 214"/>
            <p:cNvSpPr>
              <a:spLocks noChangeArrowheads="1"/>
            </p:cNvSpPr>
            <p:nvPr/>
          </p:nvSpPr>
          <p:spPr bwMode="auto">
            <a:xfrm>
              <a:off x="444" y="1208"/>
              <a:ext cx="54" cy="57"/>
            </a:xfrm>
            <a:prstGeom prst="ellipse">
              <a:avLst/>
            </a:prstGeom>
            <a:solidFill>
              <a:srgbClr val="684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53" name="Oval 215"/>
            <p:cNvSpPr>
              <a:spLocks noChangeArrowheads="1"/>
            </p:cNvSpPr>
            <p:nvPr/>
          </p:nvSpPr>
          <p:spPr bwMode="auto">
            <a:xfrm>
              <a:off x="453" y="1217"/>
              <a:ext cx="36" cy="39"/>
            </a:xfrm>
            <a:prstGeom prst="ellipse">
              <a:avLst/>
            </a:prstGeom>
            <a:solidFill>
              <a:srgbClr val="5F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54" name="Oval 216"/>
            <p:cNvSpPr>
              <a:spLocks noChangeArrowheads="1"/>
            </p:cNvSpPr>
            <p:nvPr/>
          </p:nvSpPr>
          <p:spPr bwMode="auto">
            <a:xfrm>
              <a:off x="462" y="1227"/>
              <a:ext cx="18" cy="19"/>
            </a:xfrm>
            <a:prstGeom prst="ellipse">
              <a:avLst/>
            </a:prstGeom>
            <a:solidFill>
              <a:srgbClr val="572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55" name="Oval 217"/>
            <p:cNvSpPr>
              <a:spLocks noChangeArrowheads="1"/>
            </p:cNvSpPr>
            <p:nvPr/>
          </p:nvSpPr>
          <p:spPr bwMode="auto">
            <a:xfrm>
              <a:off x="369" y="1418"/>
              <a:ext cx="355" cy="3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56" name="Oval 218"/>
            <p:cNvSpPr>
              <a:spLocks noChangeArrowheads="1"/>
            </p:cNvSpPr>
            <p:nvPr/>
          </p:nvSpPr>
          <p:spPr bwMode="auto">
            <a:xfrm>
              <a:off x="378" y="1428"/>
              <a:ext cx="337" cy="363"/>
            </a:xfrm>
            <a:prstGeom prst="ellipse">
              <a:avLst/>
            </a:prstGeom>
            <a:solidFill>
              <a:srgbClr val="F7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57" name="Oval 219"/>
            <p:cNvSpPr>
              <a:spLocks noChangeArrowheads="1"/>
            </p:cNvSpPr>
            <p:nvPr/>
          </p:nvSpPr>
          <p:spPr bwMode="auto">
            <a:xfrm>
              <a:off x="387" y="1437"/>
              <a:ext cx="320" cy="344"/>
            </a:xfrm>
            <a:prstGeom prst="ellipse">
              <a:avLst/>
            </a:prstGeom>
            <a:solidFill>
              <a:srgbClr val="EE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58" name="Oval 220"/>
            <p:cNvSpPr>
              <a:spLocks noChangeArrowheads="1"/>
            </p:cNvSpPr>
            <p:nvPr/>
          </p:nvSpPr>
          <p:spPr bwMode="auto">
            <a:xfrm>
              <a:off x="396" y="1447"/>
              <a:ext cx="302" cy="324"/>
            </a:xfrm>
            <a:prstGeom prst="ellipse">
              <a:avLst/>
            </a:prstGeom>
            <a:solidFill>
              <a:srgbClr val="E5D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59" name="Oval 221"/>
            <p:cNvSpPr>
              <a:spLocks noChangeArrowheads="1"/>
            </p:cNvSpPr>
            <p:nvPr/>
          </p:nvSpPr>
          <p:spPr bwMode="auto">
            <a:xfrm>
              <a:off x="404" y="1456"/>
              <a:ext cx="285" cy="306"/>
            </a:xfrm>
            <a:prstGeom prst="ellipse">
              <a:avLst/>
            </a:prstGeom>
            <a:solidFill>
              <a:srgbClr val="D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60" name="Oval 222"/>
            <p:cNvSpPr>
              <a:spLocks noChangeArrowheads="1"/>
            </p:cNvSpPr>
            <p:nvPr/>
          </p:nvSpPr>
          <p:spPr bwMode="auto">
            <a:xfrm>
              <a:off x="413" y="1466"/>
              <a:ext cx="267" cy="286"/>
            </a:xfrm>
            <a:prstGeom prst="ellipse">
              <a:avLst/>
            </a:prstGeom>
            <a:solidFill>
              <a:srgbClr val="D3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61" name="Oval 223"/>
            <p:cNvSpPr>
              <a:spLocks noChangeArrowheads="1"/>
            </p:cNvSpPr>
            <p:nvPr/>
          </p:nvSpPr>
          <p:spPr bwMode="auto">
            <a:xfrm>
              <a:off x="422" y="1475"/>
              <a:ext cx="249" cy="268"/>
            </a:xfrm>
            <a:prstGeom prst="ellipse">
              <a:avLst/>
            </a:prstGeom>
            <a:solidFill>
              <a:srgbClr val="CAB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62" name="Oval 224"/>
            <p:cNvSpPr>
              <a:spLocks noChangeArrowheads="1"/>
            </p:cNvSpPr>
            <p:nvPr/>
          </p:nvSpPr>
          <p:spPr bwMode="auto">
            <a:xfrm>
              <a:off x="431" y="1485"/>
              <a:ext cx="231" cy="248"/>
            </a:xfrm>
            <a:prstGeom prst="ellipse">
              <a:avLst/>
            </a:prstGeom>
            <a:solidFill>
              <a:srgbClr val="C1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63" name="Oval 225"/>
            <p:cNvSpPr>
              <a:spLocks noChangeArrowheads="1"/>
            </p:cNvSpPr>
            <p:nvPr/>
          </p:nvSpPr>
          <p:spPr bwMode="auto">
            <a:xfrm>
              <a:off x="440" y="1494"/>
              <a:ext cx="213" cy="230"/>
            </a:xfrm>
            <a:prstGeom prst="ellipse">
              <a:avLst/>
            </a:prstGeom>
            <a:solidFill>
              <a:srgbClr val="B8A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64" name="Oval 226"/>
            <p:cNvSpPr>
              <a:spLocks noChangeArrowheads="1"/>
            </p:cNvSpPr>
            <p:nvPr/>
          </p:nvSpPr>
          <p:spPr bwMode="auto">
            <a:xfrm>
              <a:off x="449" y="1504"/>
              <a:ext cx="195" cy="210"/>
            </a:xfrm>
            <a:prstGeom prst="ellipse">
              <a:avLst/>
            </a:prstGeom>
            <a:solidFill>
              <a:srgbClr val="AF9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65" name="Oval 227"/>
            <p:cNvSpPr>
              <a:spLocks noChangeArrowheads="1"/>
            </p:cNvSpPr>
            <p:nvPr/>
          </p:nvSpPr>
          <p:spPr bwMode="auto">
            <a:xfrm>
              <a:off x="458" y="1514"/>
              <a:ext cx="177" cy="191"/>
            </a:xfrm>
            <a:prstGeom prst="ellipse">
              <a:avLst/>
            </a:prstGeom>
            <a:solidFill>
              <a:srgbClr val="A79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66" name="Oval 228"/>
            <p:cNvSpPr>
              <a:spLocks noChangeArrowheads="1"/>
            </p:cNvSpPr>
            <p:nvPr/>
          </p:nvSpPr>
          <p:spPr bwMode="auto">
            <a:xfrm>
              <a:off x="467" y="1523"/>
              <a:ext cx="160" cy="172"/>
            </a:xfrm>
            <a:prstGeom prst="ellipse">
              <a:avLst/>
            </a:prstGeom>
            <a:solidFill>
              <a:srgbClr val="9E8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67" name="Oval 229"/>
            <p:cNvSpPr>
              <a:spLocks noChangeArrowheads="1"/>
            </p:cNvSpPr>
            <p:nvPr/>
          </p:nvSpPr>
          <p:spPr bwMode="auto">
            <a:xfrm>
              <a:off x="476" y="1533"/>
              <a:ext cx="142" cy="153"/>
            </a:xfrm>
            <a:prstGeom prst="ellipse">
              <a:avLst/>
            </a:prstGeom>
            <a:solidFill>
              <a:srgbClr val="957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68" name="Oval 230"/>
            <p:cNvSpPr>
              <a:spLocks noChangeArrowheads="1"/>
            </p:cNvSpPr>
            <p:nvPr/>
          </p:nvSpPr>
          <p:spPr bwMode="auto">
            <a:xfrm>
              <a:off x="484" y="1542"/>
              <a:ext cx="125" cy="134"/>
            </a:xfrm>
            <a:prstGeom prst="ellipse">
              <a:avLst/>
            </a:prstGeom>
            <a:solidFill>
              <a:srgbClr val="8C7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69" name="Oval 231"/>
            <p:cNvSpPr>
              <a:spLocks noChangeArrowheads="1"/>
            </p:cNvSpPr>
            <p:nvPr/>
          </p:nvSpPr>
          <p:spPr bwMode="auto">
            <a:xfrm>
              <a:off x="493" y="1552"/>
              <a:ext cx="107" cy="114"/>
            </a:xfrm>
            <a:prstGeom prst="ellipse">
              <a:avLst/>
            </a:prstGeom>
            <a:solidFill>
              <a:srgbClr val="836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70" name="Oval 232"/>
            <p:cNvSpPr>
              <a:spLocks noChangeArrowheads="1"/>
            </p:cNvSpPr>
            <p:nvPr/>
          </p:nvSpPr>
          <p:spPr bwMode="auto">
            <a:xfrm>
              <a:off x="502" y="1561"/>
              <a:ext cx="89" cy="96"/>
            </a:xfrm>
            <a:prstGeom prst="ellipse">
              <a:avLst/>
            </a:prstGeom>
            <a:solidFill>
              <a:srgbClr val="7A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71" name="Oval 233"/>
            <p:cNvSpPr>
              <a:spLocks noChangeArrowheads="1"/>
            </p:cNvSpPr>
            <p:nvPr/>
          </p:nvSpPr>
          <p:spPr bwMode="auto">
            <a:xfrm>
              <a:off x="511" y="1571"/>
              <a:ext cx="71" cy="76"/>
            </a:xfrm>
            <a:prstGeom prst="ellipse">
              <a:avLst/>
            </a:prstGeom>
            <a:solidFill>
              <a:srgbClr val="715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72" name="Oval 234"/>
            <p:cNvSpPr>
              <a:spLocks noChangeArrowheads="1"/>
            </p:cNvSpPr>
            <p:nvPr/>
          </p:nvSpPr>
          <p:spPr bwMode="auto">
            <a:xfrm>
              <a:off x="520" y="1580"/>
              <a:ext cx="53" cy="58"/>
            </a:xfrm>
            <a:prstGeom prst="ellipse">
              <a:avLst/>
            </a:prstGeom>
            <a:solidFill>
              <a:srgbClr val="684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73" name="Oval 235"/>
            <p:cNvSpPr>
              <a:spLocks noChangeArrowheads="1"/>
            </p:cNvSpPr>
            <p:nvPr/>
          </p:nvSpPr>
          <p:spPr bwMode="auto">
            <a:xfrm>
              <a:off x="529" y="1590"/>
              <a:ext cx="35" cy="38"/>
            </a:xfrm>
            <a:prstGeom prst="ellipse">
              <a:avLst/>
            </a:prstGeom>
            <a:solidFill>
              <a:srgbClr val="5F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74" name="Oval 236"/>
            <p:cNvSpPr>
              <a:spLocks noChangeArrowheads="1"/>
            </p:cNvSpPr>
            <p:nvPr/>
          </p:nvSpPr>
          <p:spPr bwMode="auto">
            <a:xfrm>
              <a:off x="538" y="1600"/>
              <a:ext cx="18" cy="19"/>
            </a:xfrm>
            <a:prstGeom prst="ellipse">
              <a:avLst/>
            </a:prstGeom>
            <a:solidFill>
              <a:srgbClr val="572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75" name="Oval 237"/>
            <p:cNvSpPr>
              <a:spLocks noChangeArrowheads="1"/>
            </p:cNvSpPr>
            <p:nvPr/>
          </p:nvSpPr>
          <p:spPr bwMode="auto">
            <a:xfrm>
              <a:off x="809" y="854"/>
              <a:ext cx="355" cy="3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76" name="Oval 238"/>
            <p:cNvSpPr>
              <a:spLocks noChangeArrowheads="1"/>
            </p:cNvSpPr>
            <p:nvPr/>
          </p:nvSpPr>
          <p:spPr bwMode="auto">
            <a:xfrm>
              <a:off x="818" y="864"/>
              <a:ext cx="337" cy="363"/>
            </a:xfrm>
            <a:prstGeom prst="ellipse">
              <a:avLst/>
            </a:prstGeom>
            <a:solidFill>
              <a:srgbClr val="F5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77" name="Oval 239"/>
            <p:cNvSpPr>
              <a:spLocks noChangeArrowheads="1"/>
            </p:cNvSpPr>
            <p:nvPr/>
          </p:nvSpPr>
          <p:spPr bwMode="auto">
            <a:xfrm>
              <a:off x="827" y="873"/>
              <a:ext cx="319" cy="344"/>
            </a:xfrm>
            <a:prstGeom prst="ellipse">
              <a:avLst/>
            </a:prstGeom>
            <a:solidFill>
              <a:srgbClr val="EB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78" name="Oval 240"/>
            <p:cNvSpPr>
              <a:spLocks noChangeArrowheads="1"/>
            </p:cNvSpPr>
            <p:nvPr/>
          </p:nvSpPr>
          <p:spPr bwMode="auto">
            <a:xfrm>
              <a:off x="835" y="883"/>
              <a:ext cx="302" cy="325"/>
            </a:xfrm>
            <a:prstGeom prst="ellipse">
              <a:avLst/>
            </a:prstGeom>
            <a:solidFill>
              <a:srgbClr val="E1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79" name="Oval 241"/>
            <p:cNvSpPr>
              <a:spLocks noChangeArrowheads="1"/>
            </p:cNvSpPr>
            <p:nvPr/>
          </p:nvSpPr>
          <p:spPr bwMode="auto">
            <a:xfrm>
              <a:off x="844" y="893"/>
              <a:ext cx="285" cy="305"/>
            </a:xfrm>
            <a:prstGeom prst="ellipse">
              <a:avLst/>
            </a:prstGeom>
            <a:solidFill>
              <a:srgbClr val="D7E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80" name="Oval 242"/>
            <p:cNvSpPr>
              <a:spLocks noChangeArrowheads="1"/>
            </p:cNvSpPr>
            <p:nvPr/>
          </p:nvSpPr>
          <p:spPr bwMode="auto">
            <a:xfrm>
              <a:off x="853" y="902"/>
              <a:ext cx="267" cy="287"/>
            </a:xfrm>
            <a:prstGeom prst="ellipse">
              <a:avLst/>
            </a:prstGeom>
            <a:solidFill>
              <a:srgbClr val="CD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81" name="Oval 243"/>
            <p:cNvSpPr>
              <a:spLocks noChangeArrowheads="1"/>
            </p:cNvSpPr>
            <p:nvPr/>
          </p:nvSpPr>
          <p:spPr bwMode="auto">
            <a:xfrm>
              <a:off x="862" y="912"/>
              <a:ext cx="249" cy="267"/>
            </a:xfrm>
            <a:prstGeom prst="ellipse">
              <a:avLst/>
            </a:prstGeom>
            <a:solidFill>
              <a:srgbClr val="C3D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82" name="Oval 244"/>
            <p:cNvSpPr>
              <a:spLocks noChangeArrowheads="1"/>
            </p:cNvSpPr>
            <p:nvPr/>
          </p:nvSpPr>
          <p:spPr bwMode="auto">
            <a:xfrm>
              <a:off x="871" y="921"/>
              <a:ext cx="231" cy="249"/>
            </a:xfrm>
            <a:prstGeom prst="ellipse">
              <a:avLst/>
            </a:prstGeom>
            <a:solidFill>
              <a:srgbClr val="B9C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83" name="Oval 245"/>
            <p:cNvSpPr>
              <a:spLocks noChangeArrowheads="1"/>
            </p:cNvSpPr>
            <p:nvPr/>
          </p:nvSpPr>
          <p:spPr bwMode="auto">
            <a:xfrm>
              <a:off x="880" y="931"/>
              <a:ext cx="213" cy="229"/>
            </a:xfrm>
            <a:prstGeom prst="ellipse">
              <a:avLst/>
            </a:prstGeom>
            <a:solidFill>
              <a:srgbClr val="AFC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84" name="Oval 246"/>
            <p:cNvSpPr>
              <a:spLocks noChangeArrowheads="1"/>
            </p:cNvSpPr>
            <p:nvPr/>
          </p:nvSpPr>
          <p:spPr bwMode="auto">
            <a:xfrm>
              <a:off x="889" y="940"/>
              <a:ext cx="195" cy="210"/>
            </a:xfrm>
            <a:prstGeom prst="ellipse">
              <a:avLst/>
            </a:prstGeom>
            <a:solidFill>
              <a:srgbClr val="A5B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85" name="Oval 247"/>
            <p:cNvSpPr>
              <a:spLocks noChangeArrowheads="1"/>
            </p:cNvSpPr>
            <p:nvPr/>
          </p:nvSpPr>
          <p:spPr bwMode="auto">
            <a:xfrm>
              <a:off x="898" y="950"/>
              <a:ext cx="177" cy="191"/>
            </a:xfrm>
            <a:prstGeom prst="ellipse">
              <a:avLst/>
            </a:prstGeom>
            <a:solidFill>
              <a:srgbClr val="9BB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86" name="Oval 248"/>
            <p:cNvSpPr>
              <a:spLocks noChangeArrowheads="1"/>
            </p:cNvSpPr>
            <p:nvPr/>
          </p:nvSpPr>
          <p:spPr bwMode="auto">
            <a:xfrm>
              <a:off x="906" y="959"/>
              <a:ext cx="160" cy="172"/>
            </a:xfrm>
            <a:prstGeom prst="ellipse">
              <a:avLst/>
            </a:prstGeom>
            <a:solidFill>
              <a:srgbClr val="91A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87" name="Oval 249"/>
            <p:cNvSpPr>
              <a:spLocks noChangeArrowheads="1"/>
            </p:cNvSpPr>
            <p:nvPr/>
          </p:nvSpPr>
          <p:spPr bwMode="auto">
            <a:xfrm>
              <a:off x="915" y="969"/>
              <a:ext cx="143" cy="153"/>
            </a:xfrm>
            <a:prstGeom prst="ellipse">
              <a:avLst/>
            </a:prstGeom>
            <a:solidFill>
              <a:srgbClr val="87A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88" name="Oval 250"/>
            <p:cNvSpPr>
              <a:spLocks noChangeArrowheads="1"/>
            </p:cNvSpPr>
            <p:nvPr/>
          </p:nvSpPr>
          <p:spPr bwMode="auto">
            <a:xfrm>
              <a:off x="924" y="979"/>
              <a:ext cx="125" cy="133"/>
            </a:xfrm>
            <a:prstGeom prst="ellipse">
              <a:avLst/>
            </a:prstGeom>
            <a:solidFill>
              <a:srgbClr val="7D9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89" name="Oval 251"/>
            <p:cNvSpPr>
              <a:spLocks noChangeArrowheads="1"/>
            </p:cNvSpPr>
            <p:nvPr/>
          </p:nvSpPr>
          <p:spPr bwMode="auto">
            <a:xfrm>
              <a:off x="933" y="988"/>
              <a:ext cx="107" cy="115"/>
            </a:xfrm>
            <a:prstGeom prst="ellipse">
              <a:avLst/>
            </a:prstGeom>
            <a:solidFill>
              <a:srgbClr val="739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90" name="Oval 252"/>
            <p:cNvSpPr>
              <a:spLocks noChangeArrowheads="1"/>
            </p:cNvSpPr>
            <p:nvPr/>
          </p:nvSpPr>
          <p:spPr bwMode="auto">
            <a:xfrm>
              <a:off x="942" y="998"/>
              <a:ext cx="89" cy="95"/>
            </a:xfrm>
            <a:prstGeom prst="ellipse">
              <a:avLst/>
            </a:prstGeom>
            <a:solidFill>
              <a:srgbClr val="698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91" name="Oval 253"/>
            <p:cNvSpPr>
              <a:spLocks noChangeArrowheads="1"/>
            </p:cNvSpPr>
            <p:nvPr/>
          </p:nvSpPr>
          <p:spPr bwMode="auto">
            <a:xfrm>
              <a:off x="951" y="1007"/>
              <a:ext cx="71" cy="77"/>
            </a:xfrm>
            <a:prstGeom prst="ellipse">
              <a:avLst/>
            </a:prstGeom>
            <a:solidFill>
              <a:srgbClr val="5F8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92" name="Oval 254"/>
            <p:cNvSpPr>
              <a:spLocks noChangeArrowheads="1"/>
            </p:cNvSpPr>
            <p:nvPr/>
          </p:nvSpPr>
          <p:spPr bwMode="auto">
            <a:xfrm>
              <a:off x="960" y="1017"/>
              <a:ext cx="53" cy="57"/>
            </a:xfrm>
            <a:prstGeom prst="ellipse">
              <a:avLst/>
            </a:prstGeom>
            <a:solidFill>
              <a:srgbClr val="55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93" name="Oval 255"/>
            <p:cNvSpPr>
              <a:spLocks noChangeArrowheads="1"/>
            </p:cNvSpPr>
            <p:nvPr/>
          </p:nvSpPr>
          <p:spPr bwMode="auto">
            <a:xfrm>
              <a:off x="969" y="1026"/>
              <a:ext cx="35" cy="39"/>
            </a:xfrm>
            <a:prstGeom prst="ellipse">
              <a:avLst/>
            </a:prstGeom>
            <a:solidFill>
              <a:srgbClr val="4B7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94" name="Oval 256"/>
            <p:cNvSpPr>
              <a:spLocks noChangeArrowheads="1"/>
            </p:cNvSpPr>
            <p:nvPr/>
          </p:nvSpPr>
          <p:spPr bwMode="auto">
            <a:xfrm>
              <a:off x="978" y="1036"/>
              <a:ext cx="17" cy="19"/>
            </a:xfrm>
            <a:prstGeom prst="ellipse">
              <a:avLst/>
            </a:prstGeom>
            <a:solidFill>
              <a:srgbClr val="41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95" name="Oval 257"/>
            <p:cNvSpPr>
              <a:spLocks noChangeArrowheads="1"/>
            </p:cNvSpPr>
            <p:nvPr/>
          </p:nvSpPr>
          <p:spPr bwMode="auto">
            <a:xfrm>
              <a:off x="298" y="1256"/>
              <a:ext cx="355" cy="3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96" name="Oval 258"/>
            <p:cNvSpPr>
              <a:spLocks noChangeArrowheads="1"/>
            </p:cNvSpPr>
            <p:nvPr/>
          </p:nvSpPr>
          <p:spPr bwMode="auto">
            <a:xfrm>
              <a:off x="307" y="1265"/>
              <a:ext cx="337" cy="363"/>
            </a:xfrm>
            <a:prstGeom prst="ellipse">
              <a:avLst/>
            </a:prstGeom>
            <a:solidFill>
              <a:srgbClr val="F5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97" name="Oval 259"/>
            <p:cNvSpPr>
              <a:spLocks noChangeArrowheads="1"/>
            </p:cNvSpPr>
            <p:nvPr/>
          </p:nvSpPr>
          <p:spPr bwMode="auto">
            <a:xfrm>
              <a:off x="316" y="1275"/>
              <a:ext cx="319" cy="344"/>
            </a:xfrm>
            <a:prstGeom prst="ellipse">
              <a:avLst/>
            </a:prstGeom>
            <a:solidFill>
              <a:srgbClr val="EB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98" name="Oval 260"/>
            <p:cNvSpPr>
              <a:spLocks noChangeArrowheads="1"/>
            </p:cNvSpPr>
            <p:nvPr/>
          </p:nvSpPr>
          <p:spPr bwMode="auto">
            <a:xfrm>
              <a:off x="325" y="1284"/>
              <a:ext cx="302" cy="325"/>
            </a:xfrm>
            <a:prstGeom prst="ellipse">
              <a:avLst/>
            </a:prstGeom>
            <a:solidFill>
              <a:srgbClr val="E1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99" name="Oval 261"/>
            <p:cNvSpPr>
              <a:spLocks noChangeArrowheads="1"/>
            </p:cNvSpPr>
            <p:nvPr/>
          </p:nvSpPr>
          <p:spPr bwMode="auto">
            <a:xfrm>
              <a:off x="333" y="1294"/>
              <a:ext cx="285" cy="306"/>
            </a:xfrm>
            <a:prstGeom prst="ellipse">
              <a:avLst/>
            </a:prstGeom>
            <a:solidFill>
              <a:srgbClr val="D7E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0" name="Oval 262"/>
            <p:cNvSpPr>
              <a:spLocks noChangeArrowheads="1"/>
            </p:cNvSpPr>
            <p:nvPr/>
          </p:nvSpPr>
          <p:spPr bwMode="auto">
            <a:xfrm>
              <a:off x="342" y="1303"/>
              <a:ext cx="267" cy="287"/>
            </a:xfrm>
            <a:prstGeom prst="ellipse">
              <a:avLst/>
            </a:prstGeom>
            <a:solidFill>
              <a:srgbClr val="CD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1" name="Oval 263"/>
            <p:cNvSpPr>
              <a:spLocks noChangeArrowheads="1"/>
            </p:cNvSpPr>
            <p:nvPr/>
          </p:nvSpPr>
          <p:spPr bwMode="auto">
            <a:xfrm>
              <a:off x="351" y="1313"/>
              <a:ext cx="249" cy="267"/>
            </a:xfrm>
            <a:prstGeom prst="ellipse">
              <a:avLst/>
            </a:prstGeom>
            <a:solidFill>
              <a:srgbClr val="C3D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2" name="Oval 264"/>
            <p:cNvSpPr>
              <a:spLocks noChangeArrowheads="1"/>
            </p:cNvSpPr>
            <p:nvPr/>
          </p:nvSpPr>
          <p:spPr bwMode="auto">
            <a:xfrm>
              <a:off x="360" y="1322"/>
              <a:ext cx="231" cy="249"/>
            </a:xfrm>
            <a:prstGeom prst="ellipse">
              <a:avLst/>
            </a:prstGeom>
            <a:solidFill>
              <a:srgbClr val="B9C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3" name="Oval 265"/>
            <p:cNvSpPr>
              <a:spLocks noChangeArrowheads="1"/>
            </p:cNvSpPr>
            <p:nvPr/>
          </p:nvSpPr>
          <p:spPr bwMode="auto">
            <a:xfrm>
              <a:off x="369" y="1332"/>
              <a:ext cx="213" cy="229"/>
            </a:xfrm>
            <a:prstGeom prst="ellipse">
              <a:avLst/>
            </a:prstGeom>
            <a:solidFill>
              <a:srgbClr val="AFC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4" name="Oval 266"/>
            <p:cNvSpPr>
              <a:spLocks noChangeArrowheads="1"/>
            </p:cNvSpPr>
            <p:nvPr/>
          </p:nvSpPr>
          <p:spPr bwMode="auto">
            <a:xfrm>
              <a:off x="378" y="1342"/>
              <a:ext cx="195" cy="210"/>
            </a:xfrm>
            <a:prstGeom prst="ellipse">
              <a:avLst/>
            </a:prstGeom>
            <a:solidFill>
              <a:srgbClr val="A5B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5" name="Oval 267"/>
            <p:cNvSpPr>
              <a:spLocks noChangeArrowheads="1"/>
            </p:cNvSpPr>
            <p:nvPr/>
          </p:nvSpPr>
          <p:spPr bwMode="auto">
            <a:xfrm>
              <a:off x="387" y="1351"/>
              <a:ext cx="177" cy="191"/>
            </a:xfrm>
            <a:prstGeom prst="ellipse">
              <a:avLst/>
            </a:prstGeom>
            <a:solidFill>
              <a:srgbClr val="9BB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6" name="Oval 268"/>
            <p:cNvSpPr>
              <a:spLocks noChangeArrowheads="1"/>
            </p:cNvSpPr>
            <p:nvPr/>
          </p:nvSpPr>
          <p:spPr bwMode="auto">
            <a:xfrm>
              <a:off x="396" y="1361"/>
              <a:ext cx="160" cy="172"/>
            </a:xfrm>
            <a:prstGeom prst="ellipse">
              <a:avLst/>
            </a:prstGeom>
            <a:solidFill>
              <a:srgbClr val="91A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7" name="Oval 269"/>
            <p:cNvSpPr>
              <a:spLocks noChangeArrowheads="1"/>
            </p:cNvSpPr>
            <p:nvPr/>
          </p:nvSpPr>
          <p:spPr bwMode="auto">
            <a:xfrm>
              <a:off x="404" y="1370"/>
              <a:ext cx="143" cy="153"/>
            </a:xfrm>
            <a:prstGeom prst="ellipse">
              <a:avLst/>
            </a:prstGeom>
            <a:solidFill>
              <a:srgbClr val="87A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8" name="Oval 270"/>
            <p:cNvSpPr>
              <a:spLocks noChangeArrowheads="1"/>
            </p:cNvSpPr>
            <p:nvPr/>
          </p:nvSpPr>
          <p:spPr bwMode="auto">
            <a:xfrm>
              <a:off x="413" y="1380"/>
              <a:ext cx="125" cy="134"/>
            </a:xfrm>
            <a:prstGeom prst="ellipse">
              <a:avLst/>
            </a:prstGeom>
            <a:solidFill>
              <a:srgbClr val="7D9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9" name="Oval 271"/>
            <p:cNvSpPr>
              <a:spLocks noChangeArrowheads="1"/>
            </p:cNvSpPr>
            <p:nvPr/>
          </p:nvSpPr>
          <p:spPr bwMode="auto">
            <a:xfrm>
              <a:off x="422" y="1389"/>
              <a:ext cx="107" cy="115"/>
            </a:xfrm>
            <a:prstGeom prst="ellipse">
              <a:avLst/>
            </a:prstGeom>
            <a:solidFill>
              <a:srgbClr val="739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0" name="Oval 272"/>
            <p:cNvSpPr>
              <a:spLocks noChangeArrowheads="1"/>
            </p:cNvSpPr>
            <p:nvPr/>
          </p:nvSpPr>
          <p:spPr bwMode="auto">
            <a:xfrm>
              <a:off x="431" y="1399"/>
              <a:ext cx="89" cy="95"/>
            </a:xfrm>
            <a:prstGeom prst="ellipse">
              <a:avLst/>
            </a:prstGeom>
            <a:solidFill>
              <a:srgbClr val="698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1" name="Oval 273"/>
            <p:cNvSpPr>
              <a:spLocks noChangeArrowheads="1"/>
            </p:cNvSpPr>
            <p:nvPr/>
          </p:nvSpPr>
          <p:spPr bwMode="auto">
            <a:xfrm>
              <a:off x="440" y="1408"/>
              <a:ext cx="71" cy="77"/>
            </a:xfrm>
            <a:prstGeom prst="ellipse">
              <a:avLst/>
            </a:prstGeom>
            <a:solidFill>
              <a:srgbClr val="5F8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2" name="Oval 274"/>
            <p:cNvSpPr>
              <a:spLocks noChangeArrowheads="1"/>
            </p:cNvSpPr>
            <p:nvPr/>
          </p:nvSpPr>
          <p:spPr bwMode="auto">
            <a:xfrm>
              <a:off x="449" y="1418"/>
              <a:ext cx="53" cy="57"/>
            </a:xfrm>
            <a:prstGeom prst="ellipse">
              <a:avLst/>
            </a:prstGeom>
            <a:solidFill>
              <a:srgbClr val="55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3" name="Oval 275"/>
            <p:cNvSpPr>
              <a:spLocks noChangeArrowheads="1"/>
            </p:cNvSpPr>
            <p:nvPr/>
          </p:nvSpPr>
          <p:spPr bwMode="auto">
            <a:xfrm>
              <a:off x="458" y="1428"/>
              <a:ext cx="35" cy="38"/>
            </a:xfrm>
            <a:prstGeom prst="ellipse">
              <a:avLst/>
            </a:prstGeom>
            <a:solidFill>
              <a:srgbClr val="4B7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4" name="Oval 276"/>
            <p:cNvSpPr>
              <a:spLocks noChangeArrowheads="1"/>
            </p:cNvSpPr>
            <p:nvPr/>
          </p:nvSpPr>
          <p:spPr bwMode="auto">
            <a:xfrm>
              <a:off x="467" y="1437"/>
              <a:ext cx="17" cy="19"/>
            </a:xfrm>
            <a:prstGeom prst="ellipse">
              <a:avLst/>
            </a:prstGeom>
            <a:solidFill>
              <a:srgbClr val="41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5" name="Oval 277"/>
            <p:cNvSpPr>
              <a:spLocks noChangeArrowheads="1"/>
            </p:cNvSpPr>
            <p:nvPr/>
          </p:nvSpPr>
          <p:spPr bwMode="auto">
            <a:xfrm>
              <a:off x="822" y="1375"/>
              <a:ext cx="355" cy="3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6" name="Oval 278"/>
            <p:cNvSpPr>
              <a:spLocks noChangeArrowheads="1"/>
            </p:cNvSpPr>
            <p:nvPr/>
          </p:nvSpPr>
          <p:spPr bwMode="auto">
            <a:xfrm>
              <a:off x="831" y="1385"/>
              <a:ext cx="338" cy="363"/>
            </a:xfrm>
            <a:prstGeom prst="ellipse">
              <a:avLst/>
            </a:prstGeom>
            <a:solidFill>
              <a:srgbClr val="F7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7" name="Oval 279"/>
            <p:cNvSpPr>
              <a:spLocks noChangeArrowheads="1"/>
            </p:cNvSpPr>
            <p:nvPr/>
          </p:nvSpPr>
          <p:spPr bwMode="auto">
            <a:xfrm>
              <a:off x="840" y="1394"/>
              <a:ext cx="320" cy="344"/>
            </a:xfrm>
            <a:prstGeom prst="ellipse">
              <a:avLst/>
            </a:prstGeom>
            <a:solidFill>
              <a:srgbClr val="EE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8" name="Oval 280"/>
            <p:cNvSpPr>
              <a:spLocks noChangeArrowheads="1"/>
            </p:cNvSpPr>
            <p:nvPr/>
          </p:nvSpPr>
          <p:spPr bwMode="auto">
            <a:xfrm>
              <a:off x="849" y="1404"/>
              <a:ext cx="302" cy="324"/>
            </a:xfrm>
            <a:prstGeom prst="ellipse">
              <a:avLst/>
            </a:prstGeom>
            <a:solidFill>
              <a:srgbClr val="E5D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9" name="Oval 281"/>
            <p:cNvSpPr>
              <a:spLocks noChangeArrowheads="1"/>
            </p:cNvSpPr>
            <p:nvPr/>
          </p:nvSpPr>
          <p:spPr bwMode="auto">
            <a:xfrm>
              <a:off x="858" y="1413"/>
              <a:ext cx="284" cy="306"/>
            </a:xfrm>
            <a:prstGeom prst="ellipse">
              <a:avLst/>
            </a:prstGeom>
            <a:solidFill>
              <a:srgbClr val="D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0" name="Oval 282"/>
            <p:cNvSpPr>
              <a:spLocks noChangeArrowheads="1"/>
            </p:cNvSpPr>
            <p:nvPr/>
          </p:nvSpPr>
          <p:spPr bwMode="auto">
            <a:xfrm>
              <a:off x="866" y="1423"/>
              <a:ext cx="267" cy="286"/>
            </a:xfrm>
            <a:prstGeom prst="ellipse">
              <a:avLst/>
            </a:prstGeom>
            <a:solidFill>
              <a:srgbClr val="D3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1" name="Oval 283"/>
            <p:cNvSpPr>
              <a:spLocks noChangeArrowheads="1"/>
            </p:cNvSpPr>
            <p:nvPr/>
          </p:nvSpPr>
          <p:spPr bwMode="auto">
            <a:xfrm>
              <a:off x="875" y="1432"/>
              <a:ext cx="249" cy="268"/>
            </a:xfrm>
            <a:prstGeom prst="ellipse">
              <a:avLst/>
            </a:prstGeom>
            <a:solidFill>
              <a:srgbClr val="CAB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2" name="Oval 284"/>
            <p:cNvSpPr>
              <a:spLocks noChangeArrowheads="1"/>
            </p:cNvSpPr>
            <p:nvPr/>
          </p:nvSpPr>
          <p:spPr bwMode="auto">
            <a:xfrm>
              <a:off x="884" y="1442"/>
              <a:ext cx="231" cy="248"/>
            </a:xfrm>
            <a:prstGeom prst="ellipse">
              <a:avLst/>
            </a:prstGeom>
            <a:solidFill>
              <a:srgbClr val="C1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3" name="Oval 285"/>
            <p:cNvSpPr>
              <a:spLocks noChangeArrowheads="1"/>
            </p:cNvSpPr>
            <p:nvPr/>
          </p:nvSpPr>
          <p:spPr bwMode="auto">
            <a:xfrm>
              <a:off x="893" y="1451"/>
              <a:ext cx="213" cy="230"/>
            </a:xfrm>
            <a:prstGeom prst="ellipse">
              <a:avLst/>
            </a:prstGeom>
            <a:solidFill>
              <a:srgbClr val="B8A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4" name="Oval 286"/>
            <p:cNvSpPr>
              <a:spLocks noChangeArrowheads="1"/>
            </p:cNvSpPr>
            <p:nvPr/>
          </p:nvSpPr>
          <p:spPr bwMode="auto">
            <a:xfrm>
              <a:off x="902" y="1461"/>
              <a:ext cx="195" cy="210"/>
            </a:xfrm>
            <a:prstGeom prst="ellipse">
              <a:avLst/>
            </a:prstGeom>
            <a:solidFill>
              <a:srgbClr val="AF9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5" name="Oval 287"/>
            <p:cNvSpPr>
              <a:spLocks noChangeArrowheads="1"/>
            </p:cNvSpPr>
            <p:nvPr/>
          </p:nvSpPr>
          <p:spPr bwMode="auto">
            <a:xfrm>
              <a:off x="911" y="1471"/>
              <a:ext cx="178" cy="191"/>
            </a:xfrm>
            <a:prstGeom prst="ellipse">
              <a:avLst/>
            </a:prstGeom>
            <a:solidFill>
              <a:srgbClr val="A79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6" name="Oval 288"/>
            <p:cNvSpPr>
              <a:spLocks noChangeArrowheads="1"/>
            </p:cNvSpPr>
            <p:nvPr/>
          </p:nvSpPr>
          <p:spPr bwMode="auto">
            <a:xfrm>
              <a:off x="920" y="1480"/>
              <a:ext cx="160" cy="172"/>
            </a:xfrm>
            <a:prstGeom prst="ellipse">
              <a:avLst/>
            </a:prstGeom>
            <a:solidFill>
              <a:srgbClr val="9E8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7" name="Oval 289"/>
            <p:cNvSpPr>
              <a:spLocks noChangeArrowheads="1"/>
            </p:cNvSpPr>
            <p:nvPr/>
          </p:nvSpPr>
          <p:spPr bwMode="auto">
            <a:xfrm>
              <a:off x="929" y="1490"/>
              <a:ext cx="142" cy="153"/>
            </a:xfrm>
            <a:prstGeom prst="ellipse">
              <a:avLst/>
            </a:prstGeom>
            <a:solidFill>
              <a:srgbClr val="957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8" name="Oval 290"/>
            <p:cNvSpPr>
              <a:spLocks noChangeArrowheads="1"/>
            </p:cNvSpPr>
            <p:nvPr/>
          </p:nvSpPr>
          <p:spPr bwMode="auto">
            <a:xfrm>
              <a:off x="938" y="1499"/>
              <a:ext cx="124" cy="134"/>
            </a:xfrm>
            <a:prstGeom prst="ellipse">
              <a:avLst/>
            </a:prstGeom>
            <a:solidFill>
              <a:srgbClr val="8C7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9" name="Oval 291"/>
            <p:cNvSpPr>
              <a:spLocks noChangeArrowheads="1"/>
            </p:cNvSpPr>
            <p:nvPr/>
          </p:nvSpPr>
          <p:spPr bwMode="auto">
            <a:xfrm>
              <a:off x="946" y="1509"/>
              <a:ext cx="107" cy="114"/>
            </a:xfrm>
            <a:prstGeom prst="ellipse">
              <a:avLst/>
            </a:prstGeom>
            <a:solidFill>
              <a:srgbClr val="836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30" name="Oval 292"/>
            <p:cNvSpPr>
              <a:spLocks noChangeArrowheads="1"/>
            </p:cNvSpPr>
            <p:nvPr/>
          </p:nvSpPr>
          <p:spPr bwMode="auto">
            <a:xfrm>
              <a:off x="955" y="1518"/>
              <a:ext cx="89" cy="96"/>
            </a:xfrm>
            <a:prstGeom prst="ellipse">
              <a:avLst/>
            </a:prstGeom>
            <a:solidFill>
              <a:srgbClr val="7A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31" name="Oval 293"/>
            <p:cNvSpPr>
              <a:spLocks noChangeArrowheads="1"/>
            </p:cNvSpPr>
            <p:nvPr/>
          </p:nvSpPr>
          <p:spPr bwMode="auto">
            <a:xfrm>
              <a:off x="964" y="1528"/>
              <a:ext cx="71" cy="76"/>
            </a:xfrm>
            <a:prstGeom prst="ellipse">
              <a:avLst/>
            </a:prstGeom>
            <a:solidFill>
              <a:srgbClr val="715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32" name="Oval 294"/>
            <p:cNvSpPr>
              <a:spLocks noChangeArrowheads="1"/>
            </p:cNvSpPr>
            <p:nvPr/>
          </p:nvSpPr>
          <p:spPr bwMode="auto">
            <a:xfrm>
              <a:off x="973" y="1537"/>
              <a:ext cx="53" cy="58"/>
            </a:xfrm>
            <a:prstGeom prst="ellipse">
              <a:avLst/>
            </a:prstGeom>
            <a:solidFill>
              <a:srgbClr val="684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33" name="Oval 295"/>
            <p:cNvSpPr>
              <a:spLocks noChangeArrowheads="1"/>
            </p:cNvSpPr>
            <p:nvPr/>
          </p:nvSpPr>
          <p:spPr bwMode="auto">
            <a:xfrm>
              <a:off x="982" y="1547"/>
              <a:ext cx="36" cy="38"/>
            </a:xfrm>
            <a:prstGeom prst="ellipse">
              <a:avLst/>
            </a:prstGeom>
            <a:solidFill>
              <a:srgbClr val="5F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34" name="Oval 296"/>
            <p:cNvSpPr>
              <a:spLocks noChangeArrowheads="1"/>
            </p:cNvSpPr>
            <p:nvPr/>
          </p:nvSpPr>
          <p:spPr bwMode="auto">
            <a:xfrm>
              <a:off x="991" y="1557"/>
              <a:ext cx="18" cy="19"/>
            </a:xfrm>
            <a:prstGeom prst="ellipse">
              <a:avLst/>
            </a:prstGeom>
            <a:solidFill>
              <a:srgbClr val="572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35" name="Oval 297"/>
            <p:cNvSpPr>
              <a:spLocks noChangeArrowheads="1"/>
            </p:cNvSpPr>
            <p:nvPr/>
          </p:nvSpPr>
          <p:spPr bwMode="auto">
            <a:xfrm>
              <a:off x="613" y="1284"/>
              <a:ext cx="356" cy="3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36" name="Oval 298"/>
            <p:cNvSpPr>
              <a:spLocks noChangeArrowheads="1"/>
            </p:cNvSpPr>
            <p:nvPr/>
          </p:nvSpPr>
          <p:spPr bwMode="auto">
            <a:xfrm>
              <a:off x="622" y="1294"/>
              <a:ext cx="338" cy="363"/>
            </a:xfrm>
            <a:prstGeom prst="ellipse">
              <a:avLst/>
            </a:prstGeom>
            <a:solidFill>
              <a:srgbClr val="F7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37" name="Oval 299"/>
            <p:cNvSpPr>
              <a:spLocks noChangeArrowheads="1"/>
            </p:cNvSpPr>
            <p:nvPr/>
          </p:nvSpPr>
          <p:spPr bwMode="auto">
            <a:xfrm>
              <a:off x="631" y="1303"/>
              <a:ext cx="320" cy="344"/>
            </a:xfrm>
            <a:prstGeom prst="ellipse">
              <a:avLst/>
            </a:prstGeom>
            <a:solidFill>
              <a:srgbClr val="EE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38" name="Oval 300"/>
            <p:cNvSpPr>
              <a:spLocks noChangeArrowheads="1"/>
            </p:cNvSpPr>
            <p:nvPr/>
          </p:nvSpPr>
          <p:spPr bwMode="auto">
            <a:xfrm>
              <a:off x="640" y="1313"/>
              <a:ext cx="302" cy="325"/>
            </a:xfrm>
            <a:prstGeom prst="ellipse">
              <a:avLst/>
            </a:prstGeom>
            <a:solidFill>
              <a:srgbClr val="E5D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39" name="Oval 301"/>
            <p:cNvSpPr>
              <a:spLocks noChangeArrowheads="1"/>
            </p:cNvSpPr>
            <p:nvPr/>
          </p:nvSpPr>
          <p:spPr bwMode="auto">
            <a:xfrm>
              <a:off x="649" y="1322"/>
              <a:ext cx="284" cy="306"/>
            </a:xfrm>
            <a:prstGeom prst="ellipse">
              <a:avLst/>
            </a:prstGeom>
            <a:solidFill>
              <a:srgbClr val="D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40" name="Oval 302"/>
            <p:cNvSpPr>
              <a:spLocks noChangeArrowheads="1"/>
            </p:cNvSpPr>
            <p:nvPr/>
          </p:nvSpPr>
          <p:spPr bwMode="auto">
            <a:xfrm>
              <a:off x="658" y="1332"/>
              <a:ext cx="266" cy="287"/>
            </a:xfrm>
            <a:prstGeom prst="ellipse">
              <a:avLst/>
            </a:prstGeom>
            <a:solidFill>
              <a:srgbClr val="D3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41" name="Oval 303"/>
            <p:cNvSpPr>
              <a:spLocks noChangeArrowheads="1"/>
            </p:cNvSpPr>
            <p:nvPr/>
          </p:nvSpPr>
          <p:spPr bwMode="auto">
            <a:xfrm>
              <a:off x="667" y="1342"/>
              <a:ext cx="248" cy="267"/>
            </a:xfrm>
            <a:prstGeom prst="ellipse">
              <a:avLst/>
            </a:prstGeom>
            <a:solidFill>
              <a:srgbClr val="CAB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42" name="Oval 304"/>
            <p:cNvSpPr>
              <a:spLocks noChangeArrowheads="1"/>
            </p:cNvSpPr>
            <p:nvPr/>
          </p:nvSpPr>
          <p:spPr bwMode="auto">
            <a:xfrm>
              <a:off x="675" y="1351"/>
              <a:ext cx="231" cy="249"/>
            </a:xfrm>
            <a:prstGeom prst="ellipse">
              <a:avLst/>
            </a:prstGeom>
            <a:solidFill>
              <a:srgbClr val="C1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43" name="Oval 305"/>
            <p:cNvSpPr>
              <a:spLocks noChangeArrowheads="1"/>
            </p:cNvSpPr>
            <p:nvPr/>
          </p:nvSpPr>
          <p:spPr bwMode="auto">
            <a:xfrm>
              <a:off x="684" y="1361"/>
              <a:ext cx="214" cy="229"/>
            </a:xfrm>
            <a:prstGeom prst="ellipse">
              <a:avLst/>
            </a:prstGeom>
            <a:solidFill>
              <a:srgbClr val="B8A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44" name="Oval 306"/>
            <p:cNvSpPr>
              <a:spLocks noChangeArrowheads="1"/>
            </p:cNvSpPr>
            <p:nvPr/>
          </p:nvSpPr>
          <p:spPr bwMode="auto">
            <a:xfrm>
              <a:off x="693" y="1370"/>
              <a:ext cx="196" cy="210"/>
            </a:xfrm>
            <a:prstGeom prst="ellipse">
              <a:avLst/>
            </a:prstGeom>
            <a:solidFill>
              <a:srgbClr val="AF9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45" name="Oval 307"/>
            <p:cNvSpPr>
              <a:spLocks noChangeArrowheads="1"/>
            </p:cNvSpPr>
            <p:nvPr/>
          </p:nvSpPr>
          <p:spPr bwMode="auto">
            <a:xfrm>
              <a:off x="702" y="1380"/>
              <a:ext cx="178" cy="191"/>
            </a:xfrm>
            <a:prstGeom prst="ellipse">
              <a:avLst/>
            </a:prstGeom>
            <a:solidFill>
              <a:srgbClr val="A79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46" name="Oval 308"/>
            <p:cNvSpPr>
              <a:spLocks noChangeArrowheads="1"/>
            </p:cNvSpPr>
            <p:nvPr/>
          </p:nvSpPr>
          <p:spPr bwMode="auto">
            <a:xfrm>
              <a:off x="711" y="1389"/>
              <a:ext cx="160" cy="172"/>
            </a:xfrm>
            <a:prstGeom prst="ellipse">
              <a:avLst/>
            </a:prstGeom>
            <a:solidFill>
              <a:srgbClr val="9E8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47" name="Oval 309"/>
            <p:cNvSpPr>
              <a:spLocks noChangeArrowheads="1"/>
            </p:cNvSpPr>
            <p:nvPr/>
          </p:nvSpPr>
          <p:spPr bwMode="auto">
            <a:xfrm>
              <a:off x="720" y="1399"/>
              <a:ext cx="142" cy="153"/>
            </a:xfrm>
            <a:prstGeom prst="ellipse">
              <a:avLst/>
            </a:prstGeom>
            <a:solidFill>
              <a:srgbClr val="957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48" name="Oval 310"/>
            <p:cNvSpPr>
              <a:spLocks noChangeArrowheads="1"/>
            </p:cNvSpPr>
            <p:nvPr/>
          </p:nvSpPr>
          <p:spPr bwMode="auto">
            <a:xfrm>
              <a:off x="729" y="1408"/>
              <a:ext cx="124" cy="134"/>
            </a:xfrm>
            <a:prstGeom prst="ellipse">
              <a:avLst/>
            </a:prstGeom>
            <a:solidFill>
              <a:srgbClr val="8C7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49" name="Oval 311"/>
            <p:cNvSpPr>
              <a:spLocks noChangeArrowheads="1"/>
            </p:cNvSpPr>
            <p:nvPr/>
          </p:nvSpPr>
          <p:spPr bwMode="auto">
            <a:xfrm>
              <a:off x="738" y="1418"/>
              <a:ext cx="106" cy="115"/>
            </a:xfrm>
            <a:prstGeom prst="ellipse">
              <a:avLst/>
            </a:prstGeom>
            <a:solidFill>
              <a:srgbClr val="836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50" name="Oval 312"/>
            <p:cNvSpPr>
              <a:spLocks noChangeArrowheads="1"/>
            </p:cNvSpPr>
            <p:nvPr/>
          </p:nvSpPr>
          <p:spPr bwMode="auto">
            <a:xfrm>
              <a:off x="747" y="1428"/>
              <a:ext cx="88" cy="95"/>
            </a:xfrm>
            <a:prstGeom prst="ellipse">
              <a:avLst/>
            </a:prstGeom>
            <a:solidFill>
              <a:srgbClr val="7A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51" name="Oval 313"/>
            <p:cNvSpPr>
              <a:spLocks noChangeArrowheads="1"/>
            </p:cNvSpPr>
            <p:nvPr/>
          </p:nvSpPr>
          <p:spPr bwMode="auto">
            <a:xfrm>
              <a:off x="755" y="1437"/>
              <a:ext cx="72" cy="77"/>
            </a:xfrm>
            <a:prstGeom prst="ellipse">
              <a:avLst/>
            </a:prstGeom>
            <a:solidFill>
              <a:srgbClr val="715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52" name="Oval 314"/>
            <p:cNvSpPr>
              <a:spLocks noChangeArrowheads="1"/>
            </p:cNvSpPr>
            <p:nvPr/>
          </p:nvSpPr>
          <p:spPr bwMode="auto">
            <a:xfrm>
              <a:off x="764" y="1447"/>
              <a:ext cx="54" cy="57"/>
            </a:xfrm>
            <a:prstGeom prst="ellipse">
              <a:avLst/>
            </a:prstGeom>
            <a:solidFill>
              <a:srgbClr val="684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53" name="Oval 315"/>
            <p:cNvSpPr>
              <a:spLocks noChangeArrowheads="1"/>
            </p:cNvSpPr>
            <p:nvPr/>
          </p:nvSpPr>
          <p:spPr bwMode="auto">
            <a:xfrm>
              <a:off x="773" y="1456"/>
              <a:ext cx="36" cy="38"/>
            </a:xfrm>
            <a:prstGeom prst="ellipse">
              <a:avLst/>
            </a:prstGeom>
            <a:solidFill>
              <a:srgbClr val="5F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54" name="Oval 316"/>
            <p:cNvSpPr>
              <a:spLocks noChangeArrowheads="1"/>
            </p:cNvSpPr>
            <p:nvPr/>
          </p:nvSpPr>
          <p:spPr bwMode="auto">
            <a:xfrm>
              <a:off x="782" y="1466"/>
              <a:ext cx="18" cy="19"/>
            </a:xfrm>
            <a:prstGeom prst="ellipse">
              <a:avLst/>
            </a:prstGeom>
            <a:solidFill>
              <a:srgbClr val="572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55" name="Oval 317"/>
            <p:cNvSpPr>
              <a:spLocks noChangeArrowheads="1"/>
            </p:cNvSpPr>
            <p:nvPr/>
          </p:nvSpPr>
          <p:spPr bwMode="auto">
            <a:xfrm>
              <a:off x="600" y="811"/>
              <a:ext cx="355" cy="3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56" name="Oval 318"/>
            <p:cNvSpPr>
              <a:spLocks noChangeArrowheads="1"/>
            </p:cNvSpPr>
            <p:nvPr/>
          </p:nvSpPr>
          <p:spPr bwMode="auto">
            <a:xfrm>
              <a:off x="609" y="821"/>
              <a:ext cx="337" cy="363"/>
            </a:xfrm>
            <a:prstGeom prst="ellipse">
              <a:avLst/>
            </a:prstGeom>
            <a:solidFill>
              <a:srgbClr val="F7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57" name="Oval 319"/>
            <p:cNvSpPr>
              <a:spLocks noChangeArrowheads="1"/>
            </p:cNvSpPr>
            <p:nvPr/>
          </p:nvSpPr>
          <p:spPr bwMode="auto">
            <a:xfrm>
              <a:off x="618" y="830"/>
              <a:ext cx="320" cy="344"/>
            </a:xfrm>
            <a:prstGeom prst="ellipse">
              <a:avLst/>
            </a:prstGeom>
            <a:solidFill>
              <a:srgbClr val="EE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58" name="Oval 320"/>
            <p:cNvSpPr>
              <a:spLocks noChangeArrowheads="1"/>
            </p:cNvSpPr>
            <p:nvPr/>
          </p:nvSpPr>
          <p:spPr bwMode="auto">
            <a:xfrm>
              <a:off x="627" y="840"/>
              <a:ext cx="302" cy="325"/>
            </a:xfrm>
            <a:prstGeom prst="ellipse">
              <a:avLst/>
            </a:prstGeom>
            <a:solidFill>
              <a:srgbClr val="E5D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59" name="Oval 321"/>
            <p:cNvSpPr>
              <a:spLocks noChangeArrowheads="1"/>
            </p:cNvSpPr>
            <p:nvPr/>
          </p:nvSpPr>
          <p:spPr bwMode="auto">
            <a:xfrm>
              <a:off x="635" y="850"/>
              <a:ext cx="285" cy="305"/>
            </a:xfrm>
            <a:prstGeom prst="ellipse">
              <a:avLst/>
            </a:prstGeom>
            <a:solidFill>
              <a:srgbClr val="D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60" name="Oval 322"/>
            <p:cNvSpPr>
              <a:spLocks noChangeArrowheads="1"/>
            </p:cNvSpPr>
            <p:nvPr/>
          </p:nvSpPr>
          <p:spPr bwMode="auto">
            <a:xfrm>
              <a:off x="644" y="859"/>
              <a:ext cx="267" cy="287"/>
            </a:xfrm>
            <a:prstGeom prst="ellipse">
              <a:avLst/>
            </a:prstGeom>
            <a:solidFill>
              <a:srgbClr val="D3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61" name="Oval 323"/>
            <p:cNvSpPr>
              <a:spLocks noChangeArrowheads="1"/>
            </p:cNvSpPr>
            <p:nvPr/>
          </p:nvSpPr>
          <p:spPr bwMode="auto">
            <a:xfrm>
              <a:off x="653" y="869"/>
              <a:ext cx="249" cy="267"/>
            </a:xfrm>
            <a:prstGeom prst="ellipse">
              <a:avLst/>
            </a:prstGeom>
            <a:solidFill>
              <a:srgbClr val="CAB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62" name="Oval 324"/>
            <p:cNvSpPr>
              <a:spLocks noChangeArrowheads="1"/>
            </p:cNvSpPr>
            <p:nvPr/>
          </p:nvSpPr>
          <p:spPr bwMode="auto">
            <a:xfrm>
              <a:off x="662" y="878"/>
              <a:ext cx="231" cy="249"/>
            </a:xfrm>
            <a:prstGeom prst="ellipse">
              <a:avLst/>
            </a:prstGeom>
            <a:solidFill>
              <a:srgbClr val="C1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63" name="Oval 325"/>
            <p:cNvSpPr>
              <a:spLocks noChangeArrowheads="1"/>
            </p:cNvSpPr>
            <p:nvPr/>
          </p:nvSpPr>
          <p:spPr bwMode="auto">
            <a:xfrm>
              <a:off x="671" y="888"/>
              <a:ext cx="213" cy="229"/>
            </a:xfrm>
            <a:prstGeom prst="ellipse">
              <a:avLst/>
            </a:prstGeom>
            <a:solidFill>
              <a:srgbClr val="B8A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64" name="Oval 326"/>
            <p:cNvSpPr>
              <a:spLocks noChangeArrowheads="1"/>
            </p:cNvSpPr>
            <p:nvPr/>
          </p:nvSpPr>
          <p:spPr bwMode="auto">
            <a:xfrm>
              <a:off x="680" y="897"/>
              <a:ext cx="195" cy="210"/>
            </a:xfrm>
            <a:prstGeom prst="ellipse">
              <a:avLst/>
            </a:prstGeom>
            <a:solidFill>
              <a:srgbClr val="AF9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65" name="Oval 327"/>
            <p:cNvSpPr>
              <a:spLocks noChangeArrowheads="1"/>
            </p:cNvSpPr>
            <p:nvPr/>
          </p:nvSpPr>
          <p:spPr bwMode="auto">
            <a:xfrm>
              <a:off x="689" y="907"/>
              <a:ext cx="177" cy="191"/>
            </a:xfrm>
            <a:prstGeom prst="ellipse">
              <a:avLst/>
            </a:prstGeom>
            <a:solidFill>
              <a:srgbClr val="A79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66" name="Oval 328"/>
            <p:cNvSpPr>
              <a:spLocks noChangeArrowheads="1"/>
            </p:cNvSpPr>
            <p:nvPr/>
          </p:nvSpPr>
          <p:spPr bwMode="auto">
            <a:xfrm>
              <a:off x="698" y="916"/>
              <a:ext cx="160" cy="172"/>
            </a:xfrm>
            <a:prstGeom prst="ellipse">
              <a:avLst/>
            </a:prstGeom>
            <a:solidFill>
              <a:srgbClr val="9E8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67" name="Oval 329"/>
            <p:cNvSpPr>
              <a:spLocks noChangeArrowheads="1"/>
            </p:cNvSpPr>
            <p:nvPr/>
          </p:nvSpPr>
          <p:spPr bwMode="auto">
            <a:xfrm>
              <a:off x="707" y="926"/>
              <a:ext cx="142" cy="153"/>
            </a:xfrm>
            <a:prstGeom prst="ellipse">
              <a:avLst/>
            </a:prstGeom>
            <a:solidFill>
              <a:srgbClr val="957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68" name="Oval 330"/>
            <p:cNvSpPr>
              <a:spLocks noChangeArrowheads="1"/>
            </p:cNvSpPr>
            <p:nvPr/>
          </p:nvSpPr>
          <p:spPr bwMode="auto">
            <a:xfrm>
              <a:off x="715" y="936"/>
              <a:ext cx="125" cy="133"/>
            </a:xfrm>
            <a:prstGeom prst="ellipse">
              <a:avLst/>
            </a:prstGeom>
            <a:solidFill>
              <a:srgbClr val="8C7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69" name="Oval 331"/>
            <p:cNvSpPr>
              <a:spLocks noChangeArrowheads="1"/>
            </p:cNvSpPr>
            <p:nvPr/>
          </p:nvSpPr>
          <p:spPr bwMode="auto">
            <a:xfrm>
              <a:off x="724" y="945"/>
              <a:ext cx="107" cy="115"/>
            </a:xfrm>
            <a:prstGeom prst="ellipse">
              <a:avLst/>
            </a:prstGeom>
            <a:solidFill>
              <a:srgbClr val="836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70" name="Oval 332"/>
            <p:cNvSpPr>
              <a:spLocks noChangeArrowheads="1"/>
            </p:cNvSpPr>
            <p:nvPr/>
          </p:nvSpPr>
          <p:spPr bwMode="auto">
            <a:xfrm>
              <a:off x="733" y="955"/>
              <a:ext cx="89" cy="95"/>
            </a:xfrm>
            <a:prstGeom prst="ellipse">
              <a:avLst/>
            </a:prstGeom>
            <a:solidFill>
              <a:srgbClr val="7A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71" name="Oval 333"/>
            <p:cNvSpPr>
              <a:spLocks noChangeArrowheads="1"/>
            </p:cNvSpPr>
            <p:nvPr/>
          </p:nvSpPr>
          <p:spPr bwMode="auto">
            <a:xfrm>
              <a:off x="742" y="964"/>
              <a:ext cx="71" cy="77"/>
            </a:xfrm>
            <a:prstGeom prst="ellipse">
              <a:avLst/>
            </a:prstGeom>
            <a:solidFill>
              <a:srgbClr val="715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72" name="Oval 334"/>
            <p:cNvSpPr>
              <a:spLocks noChangeArrowheads="1"/>
            </p:cNvSpPr>
            <p:nvPr/>
          </p:nvSpPr>
          <p:spPr bwMode="auto">
            <a:xfrm>
              <a:off x="751" y="974"/>
              <a:ext cx="53" cy="57"/>
            </a:xfrm>
            <a:prstGeom prst="ellipse">
              <a:avLst/>
            </a:prstGeom>
            <a:solidFill>
              <a:srgbClr val="684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73" name="Oval 335"/>
            <p:cNvSpPr>
              <a:spLocks noChangeArrowheads="1"/>
            </p:cNvSpPr>
            <p:nvPr/>
          </p:nvSpPr>
          <p:spPr bwMode="auto">
            <a:xfrm>
              <a:off x="760" y="983"/>
              <a:ext cx="35" cy="39"/>
            </a:xfrm>
            <a:prstGeom prst="ellipse">
              <a:avLst/>
            </a:prstGeom>
            <a:solidFill>
              <a:srgbClr val="5F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74" name="Oval 336"/>
            <p:cNvSpPr>
              <a:spLocks noChangeArrowheads="1"/>
            </p:cNvSpPr>
            <p:nvPr/>
          </p:nvSpPr>
          <p:spPr bwMode="auto">
            <a:xfrm>
              <a:off x="769" y="993"/>
              <a:ext cx="18" cy="19"/>
            </a:xfrm>
            <a:prstGeom prst="ellipse">
              <a:avLst/>
            </a:prstGeom>
            <a:solidFill>
              <a:srgbClr val="572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75" name="Oval 337"/>
            <p:cNvSpPr>
              <a:spLocks noChangeArrowheads="1"/>
            </p:cNvSpPr>
            <p:nvPr/>
          </p:nvSpPr>
          <p:spPr bwMode="auto">
            <a:xfrm>
              <a:off x="707" y="969"/>
              <a:ext cx="355" cy="3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76" name="Oval 338"/>
            <p:cNvSpPr>
              <a:spLocks noChangeArrowheads="1"/>
            </p:cNvSpPr>
            <p:nvPr/>
          </p:nvSpPr>
          <p:spPr bwMode="auto">
            <a:xfrm>
              <a:off x="715" y="979"/>
              <a:ext cx="338" cy="363"/>
            </a:xfrm>
            <a:prstGeom prst="ellipse">
              <a:avLst/>
            </a:prstGeom>
            <a:solidFill>
              <a:srgbClr val="F7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77" name="Oval 339"/>
            <p:cNvSpPr>
              <a:spLocks noChangeArrowheads="1"/>
            </p:cNvSpPr>
            <p:nvPr/>
          </p:nvSpPr>
          <p:spPr bwMode="auto">
            <a:xfrm>
              <a:off x="724" y="988"/>
              <a:ext cx="320" cy="344"/>
            </a:xfrm>
            <a:prstGeom prst="ellipse">
              <a:avLst/>
            </a:prstGeom>
            <a:solidFill>
              <a:srgbClr val="EE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78" name="Oval 340"/>
            <p:cNvSpPr>
              <a:spLocks noChangeArrowheads="1"/>
            </p:cNvSpPr>
            <p:nvPr/>
          </p:nvSpPr>
          <p:spPr bwMode="auto">
            <a:xfrm>
              <a:off x="733" y="998"/>
              <a:ext cx="302" cy="324"/>
            </a:xfrm>
            <a:prstGeom prst="ellipse">
              <a:avLst/>
            </a:prstGeom>
            <a:solidFill>
              <a:srgbClr val="E5D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79" name="Oval 341"/>
            <p:cNvSpPr>
              <a:spLocks noChangeArrowheads="1"/>
            </p:cNvSpPr>
            <p:nvPr/>
          </p:nvSpPr>
          <p:spPr bwMode="auto">
            <a:xfrm>
              <a:off x="742" y="1007"/>
              <a:ext cx="284" cy="306"/>
            </a:xfrm>
            <a:prstGeom prst="ellipse">
              <a:avLst/>
            </a:prstGeom>
            <a:solidFill>
              <a:srgbClr val="D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80" name="Oval 342"/>
            <p:cNvSpPr>
              <a:spLocks noChangeArrowheads="1"/>
            </p:cNvSpPr>
            <p:nvPr/>
          </p:nvSpPr>
          <p:spPr bwMode="auto">
            <a:xfrm>
              <a:off x="751" y="1017"/>
              <a:ext cx="267" cy="286"/>
            </a:xfrm>
            <a:prstGeom prst="ellipse">
              <a:avLst/>
            </a:prstGeom>
            <a:solidFill>
              <a:srgbClr val="D3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81" name="Oval 343"/>
            <p:cNvSpPr>
              <a:spLocks noChangeArrowheads="1"/>
            </p:cNvSpPr>
            <p:nvPr/>
          </p:nvSpPr>
          <p:spPr bwMode="auto">
            <a:xfrm>
              <a:off x="760" y="1026"/>
              <a:ext cx="249" cy="268"/>
            </a:xfrm>
            <a:prstGeom prst="ellipse">
              <a:avLst/>
            </a:prstGeom>
            <a:solidFill>
              <a:srgbClr val="CAB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82" name="Oval 344"/>
            <p:cNvSpPr>
              <a:spLocks noChangeArrowheads="1"/>
            </p:cNvSpPr>
            <p:nvPr/>
          </p:nvSpPr>
          <p:spPr bwMode="auto">
            <a:xfrm>
              <a:off x="769" y="1036"/>
              <a:ext cx="231" cy="248"/>
            </a:xfrm>
            <a:prstGeom prst="ellipse">
              <a:avLst/>
            </a:prstGeom>
            <a:solidFill>
              <a:srgbClr val="C1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83" name="Oval 345"/>
            <p:cNvSpPr>
              <a:spLocks noChangeArrowheads="1"/>
            </p:cNvSpPr>
            <p:nvPr/>
          </p:nvSpPr>
          <p:spPr bwMode="auto">
            <a:xfrm>
              <a:off x="778" y="1045"/>
              <a:ext cx="213" cy="230"/>
            </a:xfrm>
            <a:prstGeom prst="ellipse">
              <a:avLst/>
            </a:prstGeom>
            <a:solidFill>
              <a:srgbClr val="B8A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84" name="Oval 346"/>
            <p:cNvSpPr>
              <a:spLocks noChangeArrowheads="1"/>
            </p:cNvSpPr>
            <p:nvPr/>
          </p:nvSpPr>
          <p:spPr bwMode="auto">
            <a:xfrm>
              <a:off x="787" y="1055"/>
              <a:ext cx="195" cy="210"/>
            </a:xfrm>
            <a:prstGeom prst="ellipse">
              <a:avLst/>
            </a:prstGeom>
            <a:solidFill>
              <a:srgbClr val="AF9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85" name="Oval 347"/>
            <p:cNvSpPr>
              <a:spLocks noChangeArrowheads="1"/>
            </p:cNvSpPr>
            <p:nvPr/>
          </p:nvSpPr>
          <p:spPr bwMode="auto">
            <a:xfrm>
              <a:off x="795" y="1065"/>
              <a:ext cx="178" cy="191"/>
            </a:xfrm>
            <a:prstGeom prst="ellipse">
              <a:avLst/>
            </a:prstGeom>
            <a:solidFill>
              <a:srgbClr val="A79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86" name="Oval 348"/>
            <p:cNvSpPr>
              <a:spLocks noChangeArrowheads="1"/>
            </p:cNvSpPr>
            <p:nvPr/>
          </p:nvSpPr>
          <p:spPr bwMode="auto">
            <a:xfrm>
              <a:off x="804" y="1074"/>
              <a:ext cx="160" cy="172"/>
            </a:xfrm>
            <a:prstGeom prst="ellipse">
              <a:avLst/>
            </a:prstGeom>
            <a:solidFill>
              <a:srgbClr val="9E8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87" name="Oval 349"/>
            <p:cNvSpPr>
              <a:spLocks noChangeArrowheads="1"/>
            </p:cNvSpPr>
            <p:nvPr/>
          </p:nvSpPr>
          <p:spPr bwMode="auto">
            <a:xfrm>
              <a:off x="813" y="1084"/>
              <a:ext cx="142" cy="152"/>
            </a:xfrm>
            <a:prstGeom prst="ellipse">
              <a:avLst/>
            </a:prstGeom>
            <a:solidFill>
              <a:srgbClr val="957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88" name="Oval 350"/>
            <p:cNvSpPr>
              <a:spLocks noChangeArrowheads="1"/>
            </p:cNvSpPr>
            <p:nvPr/>
          </p:nvSpPr>
          <p:spPr bwMode="auto">
            <a:xfrm>
              <a:off x="822" y="1093"/>
              <a:ext cx="124" cy="134"/>
            </a:xfrm>
            <a:prstGeom prst="ellipse">
              <a:avLst/>
            </a:prstGeom>
            <a:solidFill>
              <a:srgbClr val="8C7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89" name="Oval 351"/>
            <p:cNvSpPr>
              <a:spLocks noChangeArrowheads="1"/>
            </p:cNvSpPr>
            <p:nvPr/>
          </p:nvSpPr>
          <p:spPr bwMode="auto">
            <a:xfrm>
              <a:off x="831" y="1103"/>
              <a:ext cx="107" cy="114"/>
            </a:xfrm>
            <a:prstGeom prst="ellipse">
              <a:avLst/>
            </a:prstGeom>
            <a:solidFill>
              <a:srgbClr val="836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90" name="Oval 352"/>
            <p:cNvSpPr>
              <a:spLocks noChangeArrowheads="1"/>
            </p:cNvSpPr>
            <p:nvPr/>
          </p:nvSpPr>
          <p:spPr bwMode="auto">
            <a:xfrm>
              <a:off x="840" y="1112"/>
              <a:ext cx="89" cy="96"/>
            </a:xfrm>
            <a:prstGeom prst="ellipse">
              <a:avLst/>
            </a:prstGeom>
            <a:solidFill>
              <a:srgbClr val="7A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91" name="Oval 353"/>
            <p:cNvSpPr>
              <a:spLocks noChangeArrowheads="1"/>
            </p:cNvSpPr>
            <p:nvPr/>
          </p:nvSpPr>
          <p:spPr bwMode="auto">
            <a:xfrm>
              <a:off x="849" y="1122"/>
              <a:ext cx="71" cy="76"/>
            </a:xfrm>
            <a:prstGeom prst="ellipse">
              <a:avLst/>
            </a:prstGeom>
            <a:solidFill>
              <a:srgbClr val="715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92" name="Oval 354"/>
            <p:cNvSpPr>
              <a:spLocks noChangeArrowheads="1"/>
            </p:cNvSpPr>
            <p:nvPr/>
          </p:nvSpPr>
          <p:spPr bwMode="auto">
            <a:xfrm>
              <a:off x="858" y="1131"/>
              <a:ext cx="53" cy="58"/>
            </a:xfrm>
            <a:prstGeom prst="ellipse">
              <a:avLst/>
            </a:prstGeom>
            <a:solidFill>
              <a:srgbClr val="684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93" name="Oval 355"/>
            <p:cNvSpPr>
              <a:spLocks noChangeArrowheads="1"/>
            </p:cNvSpPr>
            <p:nvPr/>
          </p:nvSpPr>
          <p:spPr bwMode="auto">
            <a:xfrm>
              <a:off x="866" y="1141"/>
              <a:ext cx="36" cy="38"/>
            </a:xfrm>
            <a:prstGeom prst="ellipse">
              <a:avLst/>
            </a:prstGeom>
            <a:solidFill>
              <a:srgbClr val="5F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94" name="Oval 356"/>
            <p:cNvSpPr>
              <a:spLocks noChangeArrowheads="1"/>
            </p:cNvSpPr>
            <p:nvPr/>
          </p:nvSpPr>
          <p:spPr bwMode="auto">
            <a:xfrm>
              <a:off x="875" y="1150"/>
              <a:ext cx="18" cy="20"/>
            </a:xfrm>
            <a:prstGeom prst="ellipse">
              <a:avLst/>
            </a:prstGeom>
            <a:solidFill>
              <a:srgbClr val="572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95" name="Oval 357"/>
            <p:cNvSpPr>
              <a:spLocks noChangeArrowheads="1"/>
            </p:cNvSpPr>
            <p:nvPr/>
          </p:nvSpPr>
          <p:spPr bwMode="auto">
            <a:xfrm>
              <a:off x="498" y="1127"/>
              <a:ext cx="355" cy="3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96" name="Oval 358"/>
            <p:cNvSpPr>
              <a:spLocks noChangeArrowheads="1"/>
            </p:cNvSpPr>
            <p:nvPr/>
          </p:nvSpPr>
          <p:spPr bwMode="auto">
            <a:xfrm>
              <a:off x="507" y="1136"/>
              <a:ext cx="337" cy="363"/>
            </a:xfrm>
            <a:prstGeom prst="ellipse">
              <a:avLst/>
            </a:prstGeom>
            <a:solidFill>
              <a:srgbClr val="F5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97" name="Oval 359"/>
            <p:cNvSpPr>
              <a:spLocks noChangeArrowheads="1"/>
            </p:cNvSpPr>
            <p:nvPr/>
          </p:nvSpPr>
          <p:spPr bwMode="auto">
            <a:xfrm>
              <a:off x="516" y="1146"/>
              <a:ext cx="319" cy="344"/>
            </a:xfrm>
            <a:prstGeom prst="ellipse">
              <a:avLst/>
            </a:prstGeom>
            <a:solidFill>
              <a:srgbClr val="EB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98" name="Oval 360"/>
            <p:cNvSpPr>
              <a:spLocks noChangeArrowheads="1"/>
            </p:cNvSpPr>
            <p:nvPr/>
          </p:nvSpPr>
          <p:spPr bwMode="auto">
            <a:xfrm>
              <a:off x="524" y="1155"/>
              <a:ext cx="303" cy="325"/>
            </a:xfrm>
            <a:prstGeom prst="ellipse">
              <a:avLst/>
            </a:prstGeom>
            <a:solidFill>
              <a:srgbClr val="E1E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99" name="Oval 361"/>
            <p:cNvSpPr>
              <a:spLocks noChangeArrowheads="1"/>
            </p:cNvSpPr>
            <p:nvPr/>
          </p:nvSpPr>
          <p:spPr bwMode="auto">
            <a:xfrm>
              <a:off x="533" y="1165"/>
              <a:ext cx="285" cy="306"/>
            </a:xfrm>
            <a:prstGeom prst="ellipse">
              <a:avLst/>
            </a:prstGeom>
            <a:solidFill>
              <a:srgbClr val="D7E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00" name="Oval 362"/>
            <p:cNvSpPr>
              <a:spLocks noChangeArrowheads="1"/>
            </p:cNvSpPr>
            <p:nvPr/>
          </p:nvSpPr>
          <p:spPr bwMode="auto">
            <a:xfrm>
              <a:off x="542" y="1174"/>
              <a:ext cx="267" cy="287"/>
            </a:xfrm>
            <a:prstGeom prst="ellipse">
              <a:avLst/>
            </a:prstGeom>
            <a:solidFill>
              <a:srgbClr val="CDD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01" name="Oval 363"/>
            <p:cNvSpPr>
              <a:spLocks noChangeArrowheads="1"/>
            </p:cNvSpPr>
            <p:nvPr/>
          </p:nvSpPr>
          <p:spPr bwMode="auto">
            <a:xfrm>
              <a:off x="551" y="1184"/>
              <a:ext cx="249" cy="267"/>
            </a:xfrm>
            <a:prstGeom prst="ellipse">
              <a:avLst/>
            </a:prstGeom>
            <a:solidFill>
              <a:srgbClr val="C3D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02" name="Oval 364"/>
            <p:cNvSpPr>
              <a:spLocks noChangeArrowheads="1"/>
            </p:cNvSpPr>
            <p:nvPr/>
          </p:nvSpPr>
          <p:spPr bwMode="auto">
            <a:xfrm>
              <a:off x="560" y="1193"/>
              <a:ext cx="231" cy="249"/>
            </a:xfrm>
            <a:prstGeom prst="ellipse">
              <a:avLst/>
            </a:prstGeom>
            <a:solidFill>
              <a:srgbClr val="B9C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03" name="Oval 365"/>
            <p:cNvSpPr>
              <a:spLocks noChangeArrowheads="1"/>
            </p:cNvSpPr>
            <p:nvPr/>
          </p:nvSpPr>
          <p:spPr bwMode="auto">
            <a:xfrm>
              <a:off x="569" y="1203"/>
              <a:ext cx="213" cy="229"/>
            </a:xfrm>
            <a:prstGeom prst="ellipse">
              <a:avLst/>
            </a:prstGeom>
            <a:solidFill>
              <a:srgbClr val="AFC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04" name="Oval 366"/>
            <p:cNvSpPr>
              <a:spLocks noChangeArrowheads="1"/>
            </p:cNvSpPr>
            <p:nvPr/>
          </p:nvSpPr>
          <p:spPr bwMode="auto">
            <a:xfrm>
              <a:off x="578" y="1213"/>
              <a:ext cx="195" cy="210"/>
            </a:xfrm>
            <a:prstGeom prst="ellipse">
              <a:avLst/>
            </a:prstGeom>
            <a:solidFill>
              <a:srgbClr val="A5B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05" name="Oval 367"/>
            <p:cNvSpPr>
              <a:spLocks noChangeArrowheads="1"/>
            </p:cNvSpPr>
            <p:nvPr/>
          </p:nvSpPr>
          <p:spPr bwMode="auto">
            <a:xfrm>
              <a:off x="587" y="1222"/>
              <a:ext cx="177" cy="191"/>
            </a:xfrm>
            <a:prstGeom prst="ellipse">
              <a:avLst/>
            </a:prstGeom>
            <a:solidFill>
              <a:srgbClr val="9BB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06" name="Oval 368"/>
            <p:cNvSpPr>
              <a:spLocks noChangeArrowheads="1"/>
            </p:cNvSpPr>
            <p:nvPr/>
          </p:nvSpPr>
          <p:spPr bwMode="auto">
            <a:xfrm>
              <a:off x="596" y="1232"/>
              <a:ext cx="159" cy="172"/>
            </a:xfrm>
            <a:prstGeom prst="ellipse">
              <a:avLst/>
            </a:prstGeom>
            <a:solidFill>
              <a:srgbClr val="91A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07" name="Oval 369"/>
            <p:cNvSpPr>
              <a:spLocks noChangeArrowheads="1"/>
            </p:cNvSpPr>
            <p:nvPr/>
          </p:nvSpPr>
          <p:spPr bwMode="auto">
            <a:xfrm>
              <a:off x="604" y="1241"/>
              <a:ext cx="143" cy="153"/>
            </a:xfrm>
            <a:prstGeom prst="ellipse">
              <a:avLst/>
            </a:prstGeom>
            <a:solidFill>
              <a:srgbClr val="87A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08" name="Oval 370"/>
            <p:cNvSpPr>
              <a:spLocks noChangeArrowheads="1"/>
            </p:cNvSpPr>
            <p:nvPr/>
          </p:nvSpPr>
          <p:spPr bwMode="auto">
            <a:xfrm>
              <a:off x="613" y="1251"/>
              <a:ext cx="125" cy="134"/>
            </a:xfrm>
            <a:prstGeom prst="ellipse">
              <a:avLst/>
            </a:prstGeom>
            <a:solidFill>
              <a:srgbClr val="7D9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09" name="Oval 371"/>
            <p:cNvSpPr>
              <a:spLocks noChangeArrowheads="1"/>
            </p:cNvSpPr>
            <p:nvPr/>
          </p:nvSpPr>
          <p:spPr bwMode="auto">
            <a:xfrm>
              <a:off x="622" y="1260"/>
              <a:ext cx="107" cy="115"/>
            </a:xfrm>
            <a:prstGeom prst="ellipse">
              <a:avLst/>
            </a:prstGeom>
            <a:solidFill>
              <a:srgbClr val="739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10" name="Oval 372"/>
            <p:cNvSpPr>
              <a:spLocks noChangeArrowheads="1"/>
            </p:cNvSpPr>
            <p:nvPr/>
          </p:nvSpPr>
          <p:spPr bwMode="auto">
            <a:xfrm>
              <a:off x="631" y="1270"/>
              <a:ext cx="89" cy="95"/>
            </a:xfrm>
            <a:prstGeom prst="ellipse">
              <a:avLst/>
            </a:prstGeom>
            <a:solidFill>
              <a:srgbClr val="698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11" name="Oval 373"/>
            <p:cNvSpPr>
              <a:spLocks noChangeArrowheads="1"/>
            </p:cNvSpPr>
            <p:nvPr/>
          </p:nvSpPr>
          <p:spPr bwMode="auto">
            <a:xfrm>
              <a:off x="640" y="1279"/>
              <a:ext cx="71" cy="77"/>
            </a:xfrm>
            <a:prstGeom prst="ellipse">
              <a:avLst/>
            </a:prstGeom>
            <a:solidFill>
              <a:srgbClr val="5F8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12" name="Oval 374"/>
            <p:cNvSpPr>
              <a:spLocks noChangeArrowheads="1"/>
            </p:cNvSpPr>
            <p:nvPr/>
          </p:nvSpPr>
          <p:spPr bwMode="auto">
            <a:xfrm>
              <a:off x="649" y="1289"/>
              <a:ext cx="53" cy="57"/>
            </a:xfrm>
            <a:prstGeom prst="ellipse">
              <a:avLst/>
            </a:prstGeom>
            <a:solidFill>
              <a:srgbClr val="557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13" name="Oval 375"/>
            <p:cNvSpPr>
              <a:spLocks noChangeArrowheads="1"/>
            </p:cNvSpPr>
            <p:nvPr/>
          </p:nvSpPr>
          <p:spPr bwMode="auto">
            <a:xfrm>
              <a:off x="658" y="1299"/>
              <a:ext cx="35" cy="38"/>
            </a:xfrm>
            <a:prstGeom prst="ellipse">
              <a:avLst/>
            </a:prstGeom>
            <a:solidFill>
              <a:srgbClr val="4B7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14" name="Oval 376"/>
            <p:cNvSpPr>
              <a:spLocks noChangeArrowheads="1"/>
            </p:cNvSpPr>
            <p:nvPr/>
          </p:nvSpPr>
          <p:spPr bwMode="auto">
            <a:xfrm>
              <a:off x="667" y="1308"/>
              <a:ext cx="17" cy="19"/>
            </a:xfrm>
            <a:prstGeom prst="ellipse">
              <a:avLst/>
            </a:prstGeom>
            <a:solidFill>
              <a:srgbClr val="41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15" name="Oval 377"/>
            <p:cNvSpPr>
              <a:spLocks noChangeArrowheads="1"/>
            </p:cNvSpPr>
            <p:nvPr/>
          </p:nvSpPr>
          <p:spPr bwMode="auto">
            <a:xfrm>
              <a:off x="1000" y="1146"/>
              <a:ext cx="355" cy="3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16" name="Oval 378"/>
            <p:cNvSpPr>
              <a:spLocks noChangeArrowheads="1"/>
            </p:cNvSpPr>
            <p:nvPr/>
          </p:nvSpPr>
          <p:spPr bwMode="auto">
            <a:xfrm>
              <a:off x="1009" y="1155"/>
              <a:ext cx="337" cy="363"/>
            </a:xfrm>
            <a:prstGeom prst="ellipse">
              <a:avLst/>
            </a:prstGeom>
            <a:solidFill>
              <a:srgbClr val="F7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17" name="Oval 379"/>
            <p:cNvSpPr>
              <a:spLocks noChangeArrowheads="1"/>
            </p:cNvSpPr>
            <p:nvPr/>
          </p:nvSpPr>
          <p:spPr bwMode="auto">
            <a:xfrm>
              <a:off x="1018" y="1165"/>
              <a:ext cx="319" cy="344"/>
            </a:xfrm>
            <a:prstGeom prst="ellipse">
              <a:avLst/>
            </a:prstGeom>
            <a:solidFill>
              <a:srgbClr val="EE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18" name="Oval 380"/>
            <p:cNvSpPr>
              <a:spLocks noChangeArrowheads="1"/>
            </p:cNvSpPr>
            <p:nvPr/>
          </p:nvSpPr>
          <p:spPr bwMode="auto">
            <a:xfrm>
              <a:off x="1026" y="1174"/>
              <a:ext cx="302" cy="325"/>
            </a:xfrm>
            <a:prstGeom prst="ellipse">
              <a:avLst/>
            </a:prstGeom>
            <a:solidFill>
              <a:srgbClr val="E5D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19" name="Oval 381"/>
            <p:cNvSpPr>
              <a:spLocks noChangeArrowheads="1"/>
            </p:cNvSpPr>
            <p:nvPr/>
          </p:nvSpPr>
          <p:spPr bwMode="auto">
            <a:xfrm>
              <a:off x="1035" y="1184"/>
              <a:ext cx="285" cy="306"/>
            </a:xfrm>
            <a:prstGeom prst="ellipse">
              <a:avLst/>
            </a:prstGeom>
            <a:solidFill>
              <a:srgbClr val="D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20" name="Oval 382"/>
            <p:cNvSpPr>
              <a:spLocks noChangeArrowheads="1"/>
            </p:cNvSpPr>
            <p:nvPr/>
          </p:nvSpPr>
          <p:spPr bwMode="auto">
            <a:xfrm>
              <a:off x="1044" y="1193"/>
              <a:ext cx="267" cy="287"/>
            </a:xfrm>
            <a:prstGeom prst="ellipse">
              <a:avLst/>
            </a:prstGeom>
            <a:solidFill>
              <a:srgbClr val="D3C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21" name="Oval 383"/>
            <p:cNvSpPr>
              <a:spLocks noChangeArrowheads="1"/>
            </p:cNvSpPr>
            <p:nvPr/>
          </p:nvSpPr>
          <p:spPr bwMode="auto">
            <a:xfrm>
              <a:off x="1053" y="1203"/>
              <a:ext cx="249" cy="268"/>
            </a:xfrm>
            <a:prstGeom prst="ellipse">
              <a:avLst/>
            </a:prstGeom>
            <a:solidFill>
              <a:srgbClr val="CAB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22" name="Oval 384"/>
            <p:cNvSpPr>
              <a:spLocks noChangeArrowheads="1"/>
            </p:cNvSpPr>
            <p:nvPr/>
          </p:nvSpPr>
          <p:spPr bwMode="auto">
            <a:xfrm>
              <a:off x="1062" y="1213"/>
              <a:ext cx="231" cy="248"/>
            </a:xfrm>
            <a:prstGeom prst="ellipse">
              <a:avLst/>
            </a:prstGeom>
            <a:solidFill>
              <a:srgbClr val="C1B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23" name="Oval 385"/>
            <p:cNvSpPr>
              <a:spLocks noChangeArrowheads="1"/>
            </p:cNvSpPr>
            <p:nvPr/>
          </p:nvSpPr>
          <p:spPr bwMode="auto">
            <a:xfrm>
              <a:off x="1071" y="1222"/>
              <a:ext cx="213" cy="229"/>
            </a:xfrm>
            <a:prstGeom prst="ellipse">
              <a:avLst/>
            </a:prstGeom>
            <a:solidFill>
              <a:srgbClr val="B8A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24" name="Oval 386"/>
            <p:cNvSpPr>
              <a:spLocks noChangeArrowheads="1"/>
            </p:cNvSpPr>
            <p:nvPr/>
          </p:nvSpPr>
          <p:spPr bwMode="auto">
            <a:xfrm>
              <a:off x="1080" y="1232"/>
              <a:ext cx="195" cy="210"/>
            </a:xfrm>
            <a:prstGeom prst="ellipse">
              <a:avLst/>
            </a:prstGeom>
            <a:solidFill>
              <a:srgbClr val="AF9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25" name="Oval 387"/>
            <p:cNvSpPr>
              <a:spLocks noChangeArrowheads="1"/>
            </p:cNvSpPr>
            <p:nvPr/>
          </p:nvSpPr>
          <p:spPr bwMode="auto">
            <a:xfrm>
              <a:off x="1089" y="1241"/>
              <a:ext cx="177" cy="191"/>
            </a:xfrm>
            <a:prstGeom prst="ellipse">
              <a:avLst/>
            </a:prstGeom>
            <a:solidFill>
              <a:srgbClr val="A79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26" name="Oval 388"/>
            <p:cNvSpPr>
              <a:spLocks noChangeArrowheads="1"/>
            </p:cNvSpPr>
            <p:nvPr/>
          </p:nvSpPr>
          <p:spPr bwMode="auto">
            <a:xfrm>
              <a:off x="1097" y="1251"/>
              <a:ext cx="160" cy="172"/>
            </a:xfrm>
            <a:prstGeom prst="ellipse">
              <a:avLst/>
            </a:prstGeom>
            <a:solidFill>
              <a:srgbClr val="9E8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27" name="Oval 389"/>
            <p:cNvSpPr>
              <a:spLocks noChangeArrowheads="1"/>
            </p:cNvSpPr>
            <p:nvPr/>
          </p:nvSpPr>
          <p:spPr bwMode="auto">
            <a:xfrm>
              <a:off x="1106" y="1260"/>
              <a:ext cx="143" cy="153"/>
            </a:xfrm>
            <a:prstGeom prst="ellipse">
              <a:avLst/>
            </a:prstGeom>
            <a:solidFill>
              <a:srgbClr val="957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28" name="Oval 390"/>
            <p:cNvSpPr>
              <a:spLocks noChangeArrowheads="1"/>
            </p:cNvSpPr>
            <p:nvPr/>
          </p:nvSpPr>
          <p:spPr bwMode="auto">
            <a:xfrm>
              <a:off x="1115" y="1270"/>
              <a:ext cx="125" cy="134"/>
            </a:xfrm>
            <a:prstGeom prst="ellipse">
              <a:avLst/>
            </a:prstGeom>
            <a:solidFill>
              <a:srgbClr val="8C7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29" name="Oval 391"/>
            <p:cNvSpPr>
              <a:spLocks noChangeArrowheads="1"/>
            </p:cNvSpPr>
            <p:nvPr/>
          </p:nvSpPr>
          <p:spPr bwMode="auto">
            <a:xfrm>
              <a:off x="1124" y="1279"/>
              <a:ext cx="107" cy="115"/>
            </a:xfrm>
            <a:prstGeom prst="ellipse">
              <a:avLst/>
            </a:prstGeom>
            <a:solidFill>
              <a:srgbClr val="836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30" name="Oval 392"/>
            <p:cNvSpPr>
              <a:spLocks noChangeArrowheads="1"/>
            </p:cNvSpPr>
            <p:nvPr/>
          </p:nvSpPr>
          <p:spPr bwMode="auto">
            <a:xfrm>
              <a:off x="1133" y="1289"/>
              <a:ext cx="89" cy="96"/>
            </a:xfrm>
            <a:prstGeom prst="ellipse">
              <a:avLst/>
            </a:prstGeom>
            <a:solidFill>
              <a:srgbClr val="7A5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31" name="Oval 393"/>
            <p:cNvSpPr>
              <a:spLocks noChangeArrowheads="1"/>
            </p:cNvSpPr>
            <p:nvPr/>
          </p:nvSpPr>
          <p:spPr bwMode="auto">
            <a:xfrm>
              <a:off x="1142" y="1299"/>
              <a:ext cx="71" cy="76"/>
            </a:xfrm>
            <a:prstGeom prst="ellipse">
              <a:avLst/>
            </a:prstGeom>
            <a:solidFill>
              <a:srgbClr val="715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32" name="Oval 394"/>
            <p:cNvSpPr>
              <a:spLocks noChangeArrowheads="1"/>
            </p:cNvSpPr>
            <p:nvPr/>
          </p:nvSpPr>
          <p:spPr bwMode="auto">
            <a:xfrm>
              <a:off x="1151" y="1308"/>
              <a:ext cx="53" cy="57"/>
            </a:xfrm>
            <a:prstGeom prst="ellipse">
              <a:avLst/>
            </a:prstGeom>
            <a:solidFill>
              <a:srgbClr val="684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33" name="Oval 395"/>
            <p:cNvSpPr>
              <a:spLocks noChangeArrowheads="1"/>
            </p:cNvSpPr>
            <p:nvPr/>
          </p:nvSpPr>
          <p:spPr bwMode="auto">
            <a:xfrm>
              <a:off x="1160" y="1318"/>
              <a:ext cx="35" cy="38"/>
            </a:xfrm>
            <a:prstGeom prst="ellipse">
              <a:avLst/>
            </a:prstGeom>
            <a:solidFill>
              <a:srgbClr val="5F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34" name="Oval 396"/>
            <p:cNvSpPr>
              <a:spLocks noChangeArrowheads="1"/>
            </p:cNvSpPr>
            <p:nvPr/>
          </p:nvSpPr>
          <p:spPr bwMode="auto">
            <a:xfrm>
              <a:off x="1169" y="1327"/>
              <a:ext cx="17" cy="19"/>
            </a:xfrm>
            <a:prstGeom prst="ellipse">
              <a:avLst/>
            </a:prstGeom>
            <a:solidFill>
              <a:srgbClr val="572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02157" name="Picture 397" descr="zakopa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54075"/>
            <a:ext cx="13160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158" name="Text Box 398"/>
          <p:cNvSpPr txBox="1">
            <a:spLocks noChangeArrowheads="1"/>
          </p:cNvSpPr>
          <p:nvPr/>
        </p:nvSpPr>
        <p:spPr bwMode="auto">
          <a:xfrm>
            <a:off x="1547813" y="2420938"/>
            <a:ext cx="17303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properties of nuclear matter</a:t>
            </a:r>
            <a:endParaRPr kumimoji="0" lang="de-DE" altLang="de-DE" sz="1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2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2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2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2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Symmetries</a:t>
            </a:r>
          </a:p>
        </p:txBody>
      </p:sp>
      <p:sp>
        <p:nvSpPr>
          <p:cNvPr id="502787" name="Text Box 3"/>
          <p:cNvSpPr txBox="1">
            <a:spLocks noChangeArrowheads="1"/>
          </p:cNvSpPr>
          <p:nvPr/>
        </p:nvSpPr>
        <p:spPr bwMode="auto">
          <a:xfrm>
            <a:off x="788988" y="1836738"/>
            <a:ext cx="51704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Investigation of fundamental symmetries: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key-question in physics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288" y="1135063"/>
            <a:ext cx="5405437" cy="461962"/>
          </a:xfrm>
          <a:prstGeom prst="rect">
            <a:avLst/>
          </a:prstGeom>
          <a:noFill/>
          <a:ln w="9525">
            <a:solidFill>
              <a:srgbClr val="3166B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Symmetries help to understand nature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90600"/>
            <a:ext cx="2181225" cy="22669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27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25750"/>
            <a:ext cx="1960562" cy="18002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2791" name="AutoShape 7"/>
          <p:cNvSpPr>
            <a:spLocks noChangeArrowheads="1"/>
          </p:cNvSpPr>
          <p:nvPr/>
        </p:nvSpPr>
        <p:spPr bwMode="auto">
          <a:xfrm rot="3628048">
            <a:off x="3744913" y="2717800"/>
            <a:ext cx="468312" cy="325438"/>
          </a:xfrm>
          <a:prstGeom prst="rightArrow">
            <a:avLst>
              <a:gd name="adj1" fmla="val 50000"/>
              <a:gd name="adj2" fmla="val 35976"/>
            </a:avLst>
          </a:prstGeom>
          <a:solidFill>
            <a:srgbClr val="3166B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2792" name="Text Box 8"/>
          <p:cNvSpPr txBox="1">
            <a:spLocks noChangeArrowheads="1"/>
          </p:cNvSpPr>
          <p:nvPr/>
        </p:nvSpPr>
        <p:spPr bwMode="auto">
          <a:xfrm>
            <a:off x="2916238" y="3173413"/>
            <a:ext cx="3392487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conservation laws</a:t>
            </a:r>
          </a:p>
        </p:txBody>
      </p:sp>
      <p:sp>
        <p:nvSpPr>
          <p:cNvPr id="502793" name="Text Box 9"/>
          <p:cNvSpPr txBox="1">
            <a:spLocks noChangeArrowheads="1"/>
          </p:cNvSpPr>
          <p:nvPr/>
        </p:nvSpPr>
        <p:spPr bwMode="auto">
          <a:xfrm>
            <a:off x="3600450" y="4397375"/>
            <a:ext cx="4532313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good quantum numbers</a:t>
            </a:r>
          </a:p>
        </p:txBody>
      </p:sp>
      <p:sp>
        <p:nvSpPr>
          <p:cNvPr id="502794" name="AutoShape 10"/>
          <p:cNvSpPr>
            <a:spLocks noChangeArrowheads="1"/>
          </p:cNvSpPr>
          <p:nvPr/>
        </p:nvSpPr>
        <p:spPr bwMode="auto">
          <a:xfrm rot="3628048">
            <a:off x="4429125" y="3941763"/>
            <a:ext cx="468313" cy="325437"/>
          </a:xfrm>
          <a:prstGeom prst="rightArrow">
            <a:avLst>
              <a:gd name="adj1" fmla="val 50000"/>
              <a:gd name="adj2" fmla="val 35976"/>
            </a:avLst>
          </a:prstGeom>
          <a:solidFill>
            <a:srgbClr val="3166B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2795" name="Rectangle 11"/>
          <p:cNvSpPr>
            <a:spLocks noChangeArrowheads="1"/>
          </p:cNvSpPr>
          <p:nvPr/>
        </p:nvSpPr>
        <p:spPr bwMode="auto">
          <a:xfrm>
            <a:off x="539750" y="5105400"/>
            <a:ext cx="82819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nuclear physics, conserved quantities imply underlying symmetries of the interactions and help to interpret nuclear structure features</a:t>
            </a:r>
          </a:p>
        </p:txBody>
      </p:sp>
      <p:sp>
        <p:nvSpPr>
          <p:cNvPr id="15372" name="Textfeld 1"/>
          <p:cNvSpPr txBox="1">
            <a:spLocks noChangeArrowheads="1"/>
          </p:cNvSpPr>
          <p:nvPr/>
        </p:nvSpPr>
        <p:spPr bwMode="auto">
          <a:xfrm>
            <a:off x="468313" y="4679950"/>
            <a:ext cx="19621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chirality</a:t>
            </a:r>
            <a:r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if an image in a plane mirror cannot be brought to coincide with itself</a:t>
            </a:r>
          </a:p>
        </p:txBody>
      </p:sp>
    </p:spTree>
    <p:extLst>
      <p:ext uri="{BB962C8B-B14F-4D97-AF65-F5344CB8AC3E}">
        <p14:creationId xmlns:p14="http://schemas.microsoft.com/office/powerpoint/2010/main" val="279544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0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0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7" grpId="0"/>
      <p:bldP spid="502792" grpId="0" animBg="1"/>
      <p:bldP spid="502793" grpId="0" animBg="1"/>
      <p:bldP spid="502795" grpId="0"/>
      <p:bldP spid="15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Symmetries in nuclear physics</a:t>
            </a:r>
          </a:p>
        </p:txBody>
      </p:sp>
      <p:grpSp>
        <p:nvGrpSpPr>
          <p:cNvPr id="503811" name="Group 3"/>
          <p:cNvGrpSpPr>
            <a:grpSpLocks/>
          </p:cNvGrpSpPr>
          <p:nvPr/>
        </p:nvGrpSpPr>
        <p:grpSpPr bwMode="auto">
          <a:xfrm>
            <a:off x="720725" y="787400"/>
            <a:ext cx="1187450" cy="430213"/>
            <a:chOff x="360" y="622"/>
            <a:chExt cx="748" cy="267"/>
          </a:xfrm>
        </p:grpSpPr>
        <p:grpSp>
          <p:nvGrpSpPr>
            <p:cNvPr id="16413" name="Group 4"/>
            <p:cNvGrpSpPr>
              <a:grpSpLocks/>
            </p:cNvGrpSpPr>
            <p:nvPr/>
          </p:nvGrpSpPr>
          <p:grpSpPr bwMode="auto">
            <a:xfrm>
              <a:off x="360" y="799"/>
              <a:ext cx="748" cy="90"/>
              <a:chOff x="544" y="799"/>
              <a:chExt cx="748" cy="90"/>
            </a:xfrm>
          </p:grpSpPr>
          <p:grpSp>
            <p:nvGrpSpPr>
              <p:cNvPr id="16416" name="Group 5"/>
              <p:cNvGrpSpPr>
                <a:grpSpLocks/>
              </p:cNvGrpSpPr>
              <p:nvPr/>
            </p:nvGrpSpPr>
            <p:grpSpPr bwMode="auto">
              <a:xfrm>
                <a:off x="544" y="799"/>
                <a:ext cx="748" cy="90"/>
                <a:chOff x="544" y="799"/>
                <a:chExt cx="748" cy="90"/>
              </a:xfrm>
            </p:grpSpPr>
            <p:sp>
              <p:nvSpPr>
                <p:cNvPr id="16418" name="Line 6"/>
                <p:cNvSpPr>
                  <a:spLocks noChangeShapeType="1"/>
                </p:cNvSpPr>
                <p:nvPr/>
              </p:nvSpPr>
              <p:spPr bwMode="auto">
                <a:xfrm>
                  <a:off x="544" y="845"/>
                  <a:ext cx="7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19" name="Oval 7"/>
                <p:cNvSpPr>
                  <a:spLocks noChangeArrowheads="1"/>
                </p:cNvSpPr>
                <p:nvPr/>
              </p:nvSpPr>
              <p:spPr bwMode="auto">
                <a:xfrm>
                  <a:off x="771" y="799"/>
                  <a:ext cx="91" cy="9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3399"/>
                    </a:buClr>
                    <a:buChar char="•"/>
                    <a:defRPr sz="2000">
                      <a:solidFill>
                        <a:srgbClr val="0033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00"/>
                    </a:buClr>
                    <a:buChar char="-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20" name="Oval 8"/>
                <p:cNvSpPr>
                  <a:spLocks noChangeArrowheads="1"/>
                </p:cNvSpPr>
                <p:nvPr/>
              </p:nvSpPr>
              <p:spPr bwMode="auto">
                <a:xfrm>
                  <a:off x="975" y="799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1">
                        <a:gsLst>
                          <a:gs pos="0">
                            <a:srgbClr val="3166B5"/>
                          </a:gs>
                          <a:gs pos="100000">
                            <a:srgbClr val="172F54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3399"/>
                    </a:buClr>
                    <a:buChar char="•"/>
                    <a:defRPr sz="2000">
                      <a:solidFill>
                        <a:srgbClr val="0033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00"/>
                    </a:buClr>
                    <a:buChar char="-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417" name="Oval 9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91" cy="9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16414" name="Object 10"/>
            <p:cNvGraphicFramePr>
              <a:graphicFrameLocks noChangeAspect="1"/>
            </p:cNvGraphicFramePr>
            <p:nvPr/>
          </p:nvGraphicFramePr>
          <p:xfrm>
            <a:off x="596" y="622"/>
            <a:ext cx="112" cy="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2" name="Equation" r:id="rId4" imgW="126725" imgH="177415" progId="Equation.3">
                    <p:embed/>
                  </p:oleObj>
                </mc:Choice>
                <mc:Fallback>
                  <p:oleObj name="Equation" r:id="rId4" imgW="126725" imgH="177415" progId="Equation.3">
                    <p:embed/>
                    <p:pic>
                      <p:nvPicPr>
                        <p:cNvPr id="1641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" y="622"/>
                          <a:ext cx="112" cy="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15" name="Object 11"/>
            <p:cNvGraphicFramePr>
              <a:graphicFrameLocks noChangeAspect="1"/>
            </p:cNvGraphicFramePr>
            <p:nvPr/>
          </p:nvGraphicFramePr>
          <p:xfrm>
            <a:off x="793" y="623"/>
            <a:ext cx="114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3" name="Equation" r:id="rId6" imgW="126725" imgH="126725" progId="Equation.3">
                    <p:embed/>
                  </p:oleObj>
                </mc:Choice>
                <mc:Fallback>
                  <p:oleObj name="Equation" r:id="rId6" imgW="126725" imgH="126725" progId="Equation.3">
                    <p:embed/>
                    <p:pic>
                      <p:nvPicPr>
                        <p:cNvPr id="1641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623"/>
                          <a:ext cx="114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3820" name="Text Box 12"/>
          <p:cNvSpPr txBox="1">
            <a:spLocks noChangeArrowheads="1"/>
          </p:cNvSpPr>
          <p:nvPr/>
        </p:nvSpPr>
        <p:spPr bwMode="auto">
          <a:xfrm>
            <a:off x="2319338" y="898525"/>
            <a:ext cx="46396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Isospin </a:t>
            </a:r>
            <a:r>
              <a:rPr kumimoji="0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symmetry:</a:t>
            </a:r>
            <a:r>
              <a:rPr kumimoji="0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1932 Heisenberg SU(2)</a:t>
            </a:r>
            <a:r>
              <a:rPr kumimoji="0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66B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03821" name="Group 13"/>
          <p:cNvGrpSpPr>
            <a:grpSpLocks/>
          </p:cNvGrpSpPr>
          <p:nvPr/>
        </p:nvGrpSpPr>
        <p:grpSpPr bwMode="auto">
          <a:xfrm>
            <a:off x="304800" y="1663700"/>
            <a:ext cx="3108325" cy="1231900"/>
            <a:chOff x="249" y="874"/>
            <a:chExt cx="1958" cy="776"/>
          </a:xfrm>
        </p:grpSpPr>
        <p:sp>
          <p:nvSpPr>
            <p:cNvPr id="16406" name="Line 14"/>
            <p:cNvSpPr>
              <a:spLocks noChangeShapeType="1"/>
            </p:cNvSpPr>
            <p:nvPr/>
          </p:nvSpPr>
          <p:spPr bwMode="auto">
            <a:xfrm>
              <a:off x="435" y="1254"/>
              <a:ext cx="762" cy="1"/>
            </a:xfrm>
            <a:prstGeom prst="line">
              <a:avLst/>
            </a:prstGeom>
            <a:noFill/>
            <a:ln w="5472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07" name="Line 15"/>
            <p:cNvSpPr>
              <a:spLocks noChangeShapeType="1"/>
            </p:cNvSpPr>
            <p:nvPr/>
          </p:nvSpPr>
          <p:spPr bwMode="auto">
            <a:xfrm flipV="1">
              <a:off x="1180" y="874"/>
              <a:ext cx="569" cy="379"/>
            </a:xfrm>
            <a:prstGeom prst="line">
              <a:avLst/>
            </a:prstGeom>
            <a:noFill/>
            <a:ln w="5472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08" name="Line 16"/>
            <p:cNvSpPr>
              <a:spLocks noChangeShapeType="1"/>
            </p:cNvSpPr>
            <p:nvPr/>
          </p:nvSpPr>
          <p:spPr bwMode="auto">
            <a:xfrm flipH="1" flipV="1">
              <a:off x="1276" y="1263"/>
              <a:ext cx="780" cy="4"/>
            </a:xfrm>
            <a:prstGeom prst="line">
              <a:avLst/>
            </a:prstGeom>
            <a:noFill/>
            <a:ln w="5472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09" name="Line 17"/>
            <p:cNvSpPr>
              <a:spLocks noChangeShapeType="1"/>
            </p:cNvSpPr>
            <p:nvPr/>
          </p:nvSpPr>
          <p:spPr bwMode="auto">
            <a:xfrm flipH="1">
              <a:off x="698" y="1260"/>
              <a:ext cx="597" cy="390"/>
            </a:xfrm>
            <a:prstGeom prst="line">
              <a:avLst/>
            </a:prstGeom>
            <a:noFill/>
            <a:ln w="5472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10" name="Text Box 18"/>
            <p:cNvSpPr txBox="1">
              <a:spLocks noChangeArrowheads="1"/>
            </p:cNvSpPr>
            <p:nvPr/>
          </p:nvSpPr>
          <p:spPr bwMode="auto">
            <a:xfrm>
              <a:off x="249" y="1116"/>
              <a:ext cx="9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  <a:defRPr/>
              </a:pPr>
              <a:r>
                <a:rPr kumimoji="0" lang="en-GB" altLang="de-DE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6411" name="Text Box 19"/>
            <p:cNvSpPr txBox="1">
              <a:spLocks noChangeArrowheads="1"/>
            </p:cNvSpPr>
            <p:nvPr/>
          </p:nvSpPr>
          <p:spPr bwMode="auto">
            <a:xfrm>
              <a:off x="2111" y="1140"/>
              <a:ext cx="9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  <a:defRPr/>
              </a:pPr>
              <a:r>
                <a:rPr kumimoji="0" lang="en-GB" altLang="de-DE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6412" name="Text Box 20"/>
            <p:cNvSpPr txBox="1">
              <a:spLocks noChangeArrowheads="1"/>
            </p:cNvSpPr>
            <p:nvPr/>
          </p:nvSpPr>
          <p:spPr bwMode="auto">
            <a:xfrm>
              <a:off x="1478" y="1029"/>
              <a:ext cx="24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  <a:defRPr/>
              </a:pPr>
              <a:r>
                <a:rPr kumimoji="0" lang="en-GB" altLang="de-DE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) </a:t>
              </a:r>
              <a:r>
                <a:rPr kumimoji="0" lang="en-GB" altLang="de-DE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Arial" panose="020B0604020202020204" pitchFamily="34" charset="0"/>
                </a:rPr>
                <a:t></a:t>
              </a:r>
            </a:p>
          </p:txBody>
        </p:sp>
      </p:grpSp>
      <p:grpSp>
        <p:nvGrpSpPr>
          <p:cNvPr id="503829" name="Group 21"/>
          <p:cNvGrpSpPr>
            <a:grpSpLocks/>
          </p:cNvGrpSpPr>
          <p:nvPr/>
        </p:nvGrpSpPr>
        <p:grpSpPr bwMode="auto">
          <a:xfrm>
            <a:off x="301625" y="2971800"/>
            <a:ext cx="3106738" cy="1231900"/>
            <a:chOff x="251" y="1909"/>
            <a:chExt cx="1957" cy="776"/>
          </a:xfrm>
        </p:grpSpPr>
        <p:sp>
          <p:nvSpPr>
            <p:cNvPr id="16399" name="Line 22"/>
            <p:cNvSpPr>
              <a:spLocks noChangeShapeType="1"/>
            </p:cNvSpPr>
            <p:nvPr/>
          </p:nvSpPr>
          <p:spPr bwMode="auto">
            <a:xfrm>
              <a:off x="437" y="2289"/>
              <a:ext cx="762" cy="1"/>
            </a:xfrm>
            <a:prstGeom prst="line">
              <a:avLst/>
            </a:prstGeom>
            <a:noFill/>
            <a:ln w="5472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00" name="Line 23"/>
            <p:cNvSpPr>
              <a:spLocks noChangeShapeType="1"/>
            </p:cNvSpPr>
            <p:nvPr/>
          </p:nvSpPr>
          <p:spPr bwMode="auto">
            <a:xfrm flipV="1">
              <a:off x="1182" y="1909"/>
              <a:ext cx="569" cy="379"/>
            </a:xfrm>
            <a:prstGeom prst="line">
              <a:avLst/>
            </a:prstGeom>
            <a:noFill/>
            <a:ln w="5472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01" name="Line 24"/>
            <p:cNvSpPr>
              <a:spLocks noChangeShapeType="1"/>
            </p:cNvSpPr>
            <p:nvPr/>
          </p:nvSpPr>
          <p:spPr bwMode="auto">
            <a:xfrm flipH="1" flipV="1">
              <a:off x="1278" y="2298"/>
              <a:ext cx="780" cy="4"/>
            </a:xfrm>
            <a:prstGeom prst="line">
              <a:avLst/>
            </a:prstGeom>
            <a:noFill/>
            <a:ln w="5472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02" name="Line 25"/>
            <p:cNvSpPr>
              <a:spLocks noChangeShapeType="1"/>
            </p:cNvSpPr>
            <p:nvPr/>
          </p:nvSpPr>
          <p:spPr bwMode="auto">
            <a:xfrm flipH="1">
              <a:off x="700" y="2295"/>
              <a:ext cx="597" cy="390"/>
            </a:xfrm>
            <a:prstGeom prst="line">
              <a:avLst/>
            </a:prstGeom>
            <a:noFill/>
            <a:ln w="5472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03" name="Text Box 26"/>
            <p:cNvSpPr txBox="1">
              <a:spLocks noChangeArrowheads="1"/>
            </p:cNvSpPr>
            <p:nvPr/>
          </p:nvSpPr>
          <p:spPr bwMode="auto">
            <a:xfrm>
              <a:off x="251" y="2151"/>
              <a:ext cx="9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  <a:defRPr/>
              </a:pPr>
              <a:r>
                <a:rPr kumimoji="0" lang="en-GB" altLang="de-DE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6404" name="Text Box 27"/>
            <p:cNvSpPr txBox="1">
              <a:spLocks noChangeArrowheads="1"/>
            </p:cNvSpPr>
            <p:nvPr/>
          </p:nvSpPr>
          <p:spPr bwMode="auto">
            <a:xfrm>
              <a:off x="2112" y="2175"/>
              <a:ext cx="9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  <a:defRPr/>
              </a:pPr>
              <a:r>
                <a:rPr kumimoji="0" lang="en-GB" altLang="de-DE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6405" name="Text Box 28"/>
            <p:cNvSpPr txBox="1">
              <a:spLocks noChangeArrowheads="1"/>
            </p:cNvSpPr>
            <p:nvPr/>
          </p:nvSpPr>
          <p:spPr bwMode="auto">
            <a:xfrm>
              <a:off x="1480" y="2064"/>
              <a:ext cx="24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  <a:defRPr/>
              </a:pPr>
              <a:r>
                <a:rPr kumimoji="0" lang="en-GB" altLang="de-DE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) </a:t>
              </a:r>
              <a:r>
                <a:rPr kumimoji="0" lang="en-GB" altLang="de-DE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Arial" panose="020B0604020202020204" pitchFamily="34" charset="0"/>
                </a:rPr>
                <a:t></a:t>
              </a:r>
            </a:p>
          </p:txBody>
        </p:sp>
      </p:grpSp>
      <p:pic>
        <p:nvPicPr>
          <p:cNvPr id="503837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27163"/>
            <a:ext cx="358140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3838" name="Text Box 30"/>
          <p:cNvSpPr txBox="1">
            <a:spLocks noChangeArrowheads="1"/>
          </p:cNvSpPr>
          <p:nvPr/>
        </p:nvSpPr>
        <p:spPr bwMode="auto">
          <a:xfrm>
            <a:off x="3616325" y="4876800"/>
            <a:ext cx="38512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GB" altLang="de-DE" sz="2000" b="0" i="0" u="none" strike="noStrike" kern="1200" cap="none" spc="0" normalizeH="0" baseline="-33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= 938.3 MeV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GB" altLang="de-DE" sz="2000" b="0" i="0" u="none" strike="noStrike" kern="1200" cap="none" spc="0" normalizeH="0" baseline="-33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= 939.5 MeV</a:t>
            </a:r>
            <a:endParaRPr kumimoji="0" lang="de-DE" altLang="de-DE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3839" name="Text Box 31"/>
          <p:cNvSpPr txBox="1">
            <a:spLocks noChangeArrowheads="1"/>
          </p:cNvSpPr>
          <p:nvPr/>
        </p:nvSpPr>
        <p:spPr bwMode="auto">
          <a:xfrm>
            <a:off x="685800" y="4419600"/>
            <a:ext cx="21732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exchange forces</a:t>
            </a:r>
          </a:p>
        </p:txBody>
      </p:sp>
      <p:graphicFrame>
        <p:nvGraphicFramePr>
          <p:cNvPr id="503840" name="Object 32"/>
          <p:cNvGraphicFramePr>
            <a:graphicFrameLocks noChangeAspect="1"/>
          </p:cNvGraphicFramePr>
          <p:nvPr/>
        </p:nvGraphicFramePr>
        <p:xfrm>
          <a:off x="8013700" y="596900"/>
          <a:ext cx="97790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Photo Editor Photo" r:id="rId9" imgW="1752381" imgH="2486372" progId="MSPhotoEd.3">
                  <p:embed/>
                </p:oleObj>
              </mc:Choice>
              <mc:Fallback>
                <p:oleObj name="Photo Editor Photo" r:id="rId9" imgW="1752381" imgH="2486372" progId="MSPhotoEd.3">
                  <p:embed/>
                  <p:pic>
                    <p:nvPicPr>
                      <p:cNvPr id="50384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3700" y="596900"/>
                        <a:ext cx="977900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841" name="Text Box 33"/>
          <p:cNvSpPr txBox="1">
            <a:spLocks noChangeArrowheads="1"/>
          </p:cNvSpPr>
          <p:nvPr/>
        </p:nvSpPr>
        <p:spPr bwMode="auto">
          <a:xfrm>
            <a:off x="7883525" y="2057400"/>
            <a:ext cx="12557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1901-1976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Nobel prize 1932</a:t>
            </a:r>
          </a:p>
        </p:txBody>
      </p:sp>
      <p:sp>
        <p:nvSpPr>
          <p:cNvPr id="503842" name="Text Box 34"/>
          <p:cNvSpPr txBox="1">
            <a:spLocks noChangeArrowheads="1"/>
          </p:cNvSpPr>
          <p:nvPr/>
        </p:nvSpPr>
        <p:spPr bwMode="auto">
          <a:xfrm>
            <a:off x="612775" y="5486400"/>
            <a:ext cx="83788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Strong interaction can not distinguish between 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protons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neutrons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Proton and neutron are for strong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interaction 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states of one particle (nucleon)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→ </a:t>
            </a: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Isospin</a:t>
            </a:r>
            <a:endParaRPr kumimoji="0" lang="en-US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3843" name="AutoShape 35"/>
          <p:cNvSpPr>
            <a:spLocks noChangeArrowheads="1"/>
          </p:cNvSpPr>
          <p:nvPr/>
        </p:nvSpPr>
        <p:spPr bwMode="auto">
          <a:xfrm>
            <a:off x="304800" y="589915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3844" name="AutoShape 36"/>
          <p:cNvSpPr>
            <a:spLocks noChangeArrowheads="1"/>
          </p:cNvSpPr>
          <p:nvPr/>
        </p:nvSpPr>
        <p:spPr bwMode="auto">
          <a:xfrm>
            <a:off x="304800" y="559435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1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20" grpId="0"/>
      <p:bldP spid="503838" grpId="0"/>
      <p:bldP spid="503839" grpId="0"/>
      <p:bldP spid="503841" grpId="0"/>
      <p:bldP spid="5038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Isospin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36838"/>
            <a:ext cx="4038600" cy="1978025"/>
          </a:xfrm>
          <a:solidFill>
            <a:srgbClr val="FFFF9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328613" indent="-328613" defTabSz="457200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133000"/>
              <a:buFont typeface="Wingdings" panose="05000000000000000000" pitchFamily="2" charset="2"/>
              <a:buChar char="Ø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and neutron are 2 states of the same particle</a:t>
            </a:r>
            <a:r>
              <a:rPr lang="en-US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28613" indent="-328613" defTabSz="457200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133000"/>
              <a:buFont typeface="Wingdings" panose="05000000000000000000" pitchFamily="2" charset="2"/>
              <a:buChar char="Ø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alt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8613" indent="-328613" defTabSz="457200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133000"/>
              <a:buFont typeface="Wingdings" panose="05000000000000000000" pitchFamily="2" charset="2"/>
              <a:buChar char="Ø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Pauli principle forbids T=0 states</a:t>
            </a:r>
            <a:r>
              <a:rPr lang="en-US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pPr marL="328613" indent="-328613" defTabSz="457200" eaLnBrk="1" hangingPunct="1">
              <a:lnSpc>
                <a:spcPct val="80000"/>
              </a:lnSpc>
              <a:spcBef>
                <a:spcPts val="600"/>
              </a:spcBef>
              <a:buSzPct val="133000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GB" altLang="de-DE" sz="1600" dirty="0" smtClean="0"/>
          </a:p>
          <a:p>
            <a:pPr marL="328613" indent="-328613" defTabSz="457200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133000"/>
              <a:buFont typeface="Wingdings" panose="05000000000000000000" pitchFamily="2" charset="2"/>
              <a:buChar char="Ø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Deuteron (T=0,S=1) is the only A=2 bound system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695575"/>
            <a:ext cx="4275137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4859338" y="1341438"/>
            <a:ext cx="3776662" cy="876300"/>
            <a:chOff x="3061" y="845"/>
            <a:chExt cx="2379" cy="552"/>
          </a:xfrm>
        </p:grpSpPr>
        <p:sp>
          <p:nvSpPr>
            <p:cNvPr id="17423" name="Text Box 6"/>
            <p:cNvSpPr txBox="1">
              <a:spLocks noChangeArrowheads="1"/>
            </p:cNvSpPr>
            <p:nvPr/>
          </p:nvSpPr>
          <p:spPr bwMode="auto">
            <a:xfrm>
              <a:off x="3061" y="845"/>
              <a:ext cx="2379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Clr>
                  <a:srgbClr val="003399"/>
                </a:buClr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9125" algn="l"/>
                </a:tabLst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rgbClr val="000000"/>
                </a:buClr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9125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91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9125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9125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9125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9125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9125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9125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125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9125" algn="l"/>
                </a:tabLst>
                <a:defRPr/>
              </a:pPr>
              <a:r>
                <a:rPr kumimoji="0" lang="en-GB" altLang="de-DE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proton:   	T</a:t>
              </a:r>
              <a:r>
                <a:rPr kumimoji="0" lang="en-GB" altLang="de-DE" sz="2000" b="0" i="0" u="none" strike="noStrike" kern="120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z</a:t>
              </a:r>
              <a:r>
                <a:rPr kumimoji="0" lang="en-GB" altLang="de-DE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(p) = +1/2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125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1925" algn="l"/>
                  <a:tab pos="10779125" algn="l"/>
                </a:tabLst>
                <a:defRPr/>
              </a:pPr>
              <a:r>
                <a:rPr kumimoji="0" lang="en-GB" altLang="de-DE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neutron:	               T</a:t>
              </a:r>
              <a:r>
                <a:rPr kumimoji="0" lang="en-GB" altLang="de-DE" sz="2000" b="0" i="0" u="none" strike="noStrike" kern="120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z</a:t>
              </a:r>
              <a:r>
                <a:rPr kumimoji="0" lang="en-GB" altLang="de-DE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(n) = -1/2</a:t>
              </a:r>
            </a:p>
          </p:txBody>
        </p:sp>
        <p:sp>
          <p:nvSpPr>
            <p:cNvPr id="17424" name="Oval 7"/>
            <p:cNvSpPr>
              <a:spLocks noChangeArrowheads="1"/>
            </p:cNvSpPr>
            <p:nvPr/>
          </p:nvSpPr>
          <p:spPr bwMode="auto">
            <a:xfrm>
              <a:off x="5112" y="1206"/>
              <a:ext cx="136" cy="136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25" name="Oval 8"/>
            <p:cNvSpPr>
              <a:spLocks noChangeArrowheads="1"/>
            </p:cNvSpPr>
            <p:nvPr/>
          </p:nvSpPr>
          <p:spPr bwMode="auto">
            <a:xfrm>
              <a:off x="5112" y="890"/>
              <a:ext cx="136" cy="136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042988" y="1268413"/>
            <a:ext cx="2663825" cy="10128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Clr>
                <a:srgbClr val="003399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0000"/>
              </a:buClr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de-DE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GB" altLang="de-DE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z</a:t>
            </a:r>
            <a:r>
              <a:rPr kumimoji="0" lang="en-GB" altLang="de-DE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=1/2(Z-N)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de-DE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T=|T</a:t>
            </a:r>
            <a:r>
              <a:rPr kumimoji="0" lang="en-GB" altLang="de-DE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z</a:t>
            </a:r>
            <a:r>
              <a:rPr kumimoji="0" lang="en-GB" altLang="de-DE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|</a:t>
            </a:r>
          </a:p>
        </p:txBody>
      </p:sp>
      <p:grpSp>
        <p:nvGrpSpPr>
          <p:cNvPr id="17415" name="Group 10"/>
          <p:cNvGrpSpPr>
            <a:grpSpLocks/>
          </p:cNvGrpSpPr>
          <p:nvPr/>
        </p:nvGrpSpPr>
        <p:grpSpPr bwMode="auto">
          <a:xfrm>
            <a:off x="4940300" y="2840038"/>
            <a:ext cx="2522538" cy="1250950"/>
            <a:chOff x="1824" y="2844"/>
            <a:chExt cx="2256" cy="1236"/>
          </a:xfrm>
        </p:grpSpPr>
        <p:pic>
          <p:nvPicPr>
            <p:cNvPr id="1741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844"/>
              <a:ext cx="720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844"/>
              <a:ext cx="720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844"/>
              <a:ext cx="720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488"/>
              <a:ext cx="720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Rectangle 15"/>
          <p:cNvSpPr>
            <a:spLocks noChangeArrowheads="1"/>
          </p:cNvSpPr>
          <p:nvPr/>
        </p:nvSpPr>
        <p:spPr bwMode="auto">
          <a:xfrm>
            <a:off x="8027988" y="1341438"/>
            <a:ext cx="360362" cy="935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4996475" y="4288336"/>
            <a:ext cx="646331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kumimoji="0" lang="de-DE" alt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Text Box 17"/>
          <p:cNvSpPr txBox="1">
            <a:spLocks noChangeArrowheads="1"/>
          </p:cNvSpPr>
          <p:nvPr/>
        </p:nvSpPr>
        <p:spPr bwMode="auto">
          <a:xfrm>
            <a:off x="6801413" y="4266837"/>
            <a:ext cx="569387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endParaRPr kumimoji="0" lang="de-DE" alt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0000" y="720000"/>
            <a:ext cx="3521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equal to the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the energy levels for nuclei with constant A.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spin / parity states have the same energy.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endParaRPr 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756000"/>
            <a:ext cx="3765042" cy="191338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26" y="3007800"/>
            <a:ext cx="6899148" cy="3195828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5562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Isospin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4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12510"/>
            <a:ext cx="3137535" cy="1594485"/>
          </a:xfrm>
          <a:prstGeom prst="rect">
            <a:avLst/>
          </a:prstGeom>
        </p:spPr>
      </p:pic>
      <p:pic>
        <p:nvPicPr>
          <p:cNvPr id="6" name="Picture 11" descr="iso-tripl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4867687" y="1397250"/>
            <a:ext cx="3015240" cy="42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5562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Isospin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0000" y="720000"/>
            <a:ext cx="3521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equal to the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the energy levels for nuclei with constant A.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spin / parity states have the same energy.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endParaRPr 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7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Isospin independence in nuclei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2" y="2083650"/>
            <a:ext cx="6743700" cy="34480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20000" y="720000"/>
            <a:ext cx="7253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 with the same isospin, T, show nearly identical 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energy is changed by the Coulomb force (+ other small differences)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 with varying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called members of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29" descr="valley-of-stability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43300"/>
            <a:ext cx="3806825" cy="2992438"/>
          </a:xfrm>
          <a:noFill/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8" y="734256"/>
            <a:ext cx="8634679" cy="194584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2566197"/>
            <a:ext cx="2879674" cy="61241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00" y="3194006"/>
            <a:ext cx="3296641" cy="69928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81" y="4887569"/>
            <a:ext cx="2072363" cy="81922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00" y="4512040"/>
            <a:ext cx="2523515" cy="3257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888000"/>
            <a:ext cx="1422806" cy="66202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4860000"/>
            <a:ext cx="1378458" cy="703631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-59266"/>
            <a:ext cx="9144000" cy="766533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</a:rPr>
              <a:t>Isospin</a:t>
            </a:r>
            <a:r>
              <a:rPr kumimoji="0" lang="en-US" altLang="de-DE" sz="2400" b="0" i="0" u="none" strike="noStrike" kern="1200" cap="none" spc="0" normalizeH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</a:rPr>
              <a:t> symmetry in T=1 nuclei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400" baseline="0" dirty="0" smtClean="0">
                <a:solidFill>
                  <a:schemeClr val="tx1"/>
                </a:solidFill>
                <a:latin typeface="Arial"/>
              </a:rPr>
              <a:t>(apart</a:t>
            </a:r>
            <a:r>
              <a:rPr lang="en-US" altLang="de-DE" sz="1400" dirty="0" smtClean="0">
                <a:solidFill>
                  <a:schemeClr val="tx1"/>
                </a:solidFill>
                <a:latin typeface="Arial"/>
              </a:rPr>
              <a:t> from the Coulomb energy)</a:t>
            </a:r>
            <a:endParaRPr kumimoji="0" lang="en-US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08000"/>
            <a:ext cx="192024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543051" y="1332000"/>
            <a:ext cx="4250531" cy="1322784"/>
            <a:chOff x="1098" y="793"/>
            <a:chExt cx="3570" cy="1111"/>
          </a:xfrm>
        </p:grpSpPr>
        <p:sp>
          <p:nvSpPr>
            <p:cNvPr id="508932" name="Text Box 4"/>
            <p:cNvSpPr txBox="1">
              <a:spLocks noChangeArrowheads="1"/>
            </p:cNvSpPr>
            <p:nvPr/>
          </p:nvSpPr>
          <p:spPr bwMode="auto">
            <a:xfrm>
              <a:off x="2036" y="1467"/>
              <a:ext cx="3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de-DE" sz="12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22</a:t>
              </a:r>
              <a:r>
                <a:rPr lang="en-US" altLang="de-DE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Na</a:t>
              </a:r>
            </a:p>
          </p:txBody>
        </p:sp>
        <p:sp>
          <p:nvSpPr>
            <p:cNvPr id="21531" name="Line 5"/>
            <p:cNvSpPr>
              <a:spLocks noChangeShapeType="1"/>
            </p:cNvSpPr>
            <p:nvPr/>
          </p:nvSpPr>
          <p:spPr bwMode="auto">
            <a:xfrm flipV="1">
              <a:off x="1098" y="1494"/>
              <a:ext cx="6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532" name="Line 6"/>
            <p:cNvSpPr>
              <a:spLocks noChangeShapeType="1"/>
            </p:cNvSpPr>
            <p:nvPr/>
          </p:nvSpPr>
          <p:spPr bwMode="auto">
            <a:xfrm flipV="1">
              <a:off x="1968" y="1182"/>
              <a:ext cx="6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533" name="Line 7"/>
            <p:cNvSpPr>
              <a:spLocks noChangeShapeType="1"/>
            </p:cNvSpPr>
            <p:nvPr/>
          </p:nvSpPr>
          <p:spPr bwMode="auto">
            <a:xfrm flipV="1">
              <a:off x="2838" y="912"/>
              <a:ext cx="6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534" name="Line 8"/>
            <p:cNvSpPr>
              <a:spLocks noChangeShapeType="1"/>
            </p:cNvSpPr>
            <p:nvPr/>
          </p:nvSpPr>
          <p:spPr bwMode="auto">
            <a:xfrm flipV="1">
              <a:off x="1968" y="1350"/>
              <a:ext cx="60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535" name="Text Box 9"/>
            <p:cNvSpPr txBox="1">
              <a:spLocks noChangeArrowheads="1"/>
            </p:cNvSpPr>
            <p:nvPr/>
          </p:nvSpPr>
          <p:spPr bwMode="auto">
            <a:xfrm>
              <a:off x="3798" y="793"/>
              <a:ext cx="870" cy="21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05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T=1 multiplet</a:t>
              </a:r>
              <a:endParaRPr lang="en-US" altLang="de-DE" sz="1050" baseline="-25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1536" name="Text Box 10"/>
            <p:cNvSpPr txBox="1">
              <a:spLocks noChangeArrowheads="1"/>
            </p:cNvSpPr>
            <p:nvPr/>
          </p:nvSpPr>
          <p:spPr bwMode="auto">
            <a:xfrm>
              <a:off x="2835" y="1555"/>
              <a:ext cx="637" cy="349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050">
                  <a:solidFill>
                    <a:srgbClr val="0000CC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T=0 singlet</a:t>
              </a:r>
            </a:p>
          </p:txBody>
        </p:sp>
        <p:sp>
          <p:nvSpPr>
            <p:cNvPr id="508939" name="Text Box 11"/>
            <p:cNvSpPr txBox="1">
              <a:spLocks noChangeArrowheads="1"/>
            </p:cNvSpPr>
            <p:nvPr/>
          </p:nvSpPr>
          <p:spPr bwMode="auto">
            <a:xfrm>
              <a:off x="2926" y="1005"/>
              <a:ext cx="4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de-DE" sz="12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22</a:t>
              </a:r>
              <a:r>
                <a:rPr lang="en-US" altLang="de-DE" sz="12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Mg</a:t>
              </a:r>
            </a:p>
          </p:txBody>
        </p:sp>
        <p:sp>
          <p:nvSpPr>
            <p:cNvPr id="21538" name="Line 12"/>
            <p:cNvSpPr>
              <a:spLocks noChangeShapeType="1"/>
            </p:cNvSpPr>
            <p:nvPr/>
          </p:nvSpPr>
          <p:spPr bwMode="auto">
            <a:xfrm flipH="1" flipV="1">
              <a:off x="2490" y="1428"/>
              <a:ext cx="342" cy="21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539" name="Line 13"/>
            <p:cNvSpPr>
              <a:spLocks noChangeShapeType="1"/>
            </p:cNvSpPr>
            <p:nvPr/>
          </p:nvSpPr>
          <p:spPr bwMode="auto">
            <a:xfrm flipH="1">
              <a:off x="3456" y="894"/>
              <a:ext cx="294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08942" name="Text Box 14"/>
            <p:cNvSpPr txBox="1">
              <a:spLocks noChangeArrowheads="1"/>
            </p:cNvSpPr>
            <p:nvPr/>
          </p:nvSpPr>
          <p:spPr bwMode="auto">
            <a:xfrm>
              <a:off x="1159" y="1587"/>
              <a:ext cx="3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de-DE" sz="1200" baseline="300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22</a:t>
              </a:r>
              <a:r>
                <a:rPr lang="en-US" altLang="de-DE" sz="12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Ne</a:t>
              </a:r>
            </a:p>
          </p:txBody>
        </p:sp>
      </p:grpSp>
      <p:graphicFrame>
        <p:nvGraphicFramePr>
          <p:cNvPr id="508943" name="Object 15"/>
          <p:cNvGraphicFramePr>
            <a:graphicFrameLocks noChangeAspect="1"/>
          </p:cNvGraphicFramePr>
          <p:nvPr/>
        </p:nvGraphicFramePr>
        <p:xfrm>
          <a:off x="4529138" y="3348038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5089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48038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4" name="Object 16"/>
          <p:cNvGraphicFramePr>
            <a:graphicFrameLocks noChangeAspect="1"/>
          </p:cNvGraphicFramePr>
          <p:nvPr/>
        </p:nvGraphicFramePr>
        <p:xfrm>
          <a:off x="4908947" y="4725591"/>
          <a:ext cx="1946672" cy="27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5" imgW="1739900" imgH="241300" progId="Equation.3">
                  <p:embed/>
                </p:oleObj>
              </mc:Choice>
              <mc:Fallback>
                <p:oleObj name="Equation" r:id="rId5" imgW="1739900" imgH="241300" progId="Equation.3">
                  <p:embed/>
                  <p:pic>
                    <p:nvPicPr>
                      <p:cNvPr id="50894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947" y="4725591"/>
                        <a:ext cx="1946672" cy="270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8945" name="Group 17"/>
          <p:cNvGrpSpPr>
            <a:grpSpLocks/>
          </p:cNvGrpSpPr>
          <p:nvPr/>
        </p:nvGrpSpPr>
        <p:grpSpPr bwMode="auto">
          <a:xfrm>
            <a:off x="4558905" y="4994675"/>
            <a:ext cx="1851422" cy="728663"/>
            <a:chOff x="2731" y="2948"/>
            <a:chExt cx="1555" cy="612"/>
          </a:xfrm>
        </p:grpSpPr>
        <p:sp>
          <p:nvSpPr>
            <p:cNvPr id="508946" name="Text Box 18"/>
            <p:cNvSpPr txBox="1">
              <a:spLocks noChangeArrowheads="1"/>
            </p:cNvSpPr>
            <p:nvPr/>
          </p:nvSpPr>
          <p:spPr bwMode="auto">
            <a:xfrm>
              <a:off x="2731" y="3133"/>
              <a:ext cx="1555" cy="427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de-DE" sz="900" dirty="0" err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Isoscalar</a:t>
              </a:r>
              <a:endParaRPr lang="en-US" altLang="de-DE" sz="9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de-DE" sz="9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Dominated by the strong interaction</a:t>
              </a:r>
            </a:p>
            <a:p>
              <a:pPr algn="ctr">
                <a:defRPr/>
              </a:pPr>
              <a:r>
                <a:rPr lang="en-US" altLang="de-DE" sz="9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~ 100’s MeV</a:t>
              </a:r>
            </a:p>
          </p:txBody>
        </p:sp>
        <p:sp>
          <p:nvSpPr>
            <p:cNvPr id="21529" name="Line 19"/>
            <p:cNvSpPr>
              <a:spLocks noChangeShapeType="1"/>
            </p:cNvSpPr>
            <p:nvPr/>
          </p:nvSpPr>
          <p:spPr bwMode="auto">
            <a:xfrm flipV="1">
              <a:off x="3710" y="2948"/>
              <a:ext cx="84" cy="18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08948" name="Group 20"/>
          <p:cNvGrpSpPr>
            <a:grpSpLocks/>
          </p:cNvGrpSpPr>
          <p:nvPr/>
        </p:nvGrpSpPr>
        <p:grpSpPr bwMode="auto">
          <a:xfrm>
            <a:off x="6204349" y="4185047"/>
            <a:ext cx="1229915" cy="536972"/>
            <a:chOff x="4223" y="2266"/>
            <a:chExt cx="1033" cy="451"/>
          </a:xfrm>
        </p:grpSpPr>
        <p:sp>
          <p:nvSpPr>
            <p:cNvPr id="508949" name="Text Box 21"/>
            <p:cNvSpPr txBox="1">
              <a:spLocks noChangeArrowheads="1"/>
            </p:cNvSpPr>
            <p:nvPr/>
          </p:nvSpPr>
          <p:spPr bwMode="auto">
            <a:xfrm>
              <a:off x="4305" y="2266"/>
              <a:ext cx="951" cy="310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de-DE" sz="9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Isovector</a:t>
              </a:r>
            </a:p>
            <a:p>
              <a:pPr algn="ctr">
                <a:defRPr/>
              </a:pPr>
              <a:r>
                <a:rPr lang="en-US" altLang="de-DE" sz="9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~ 3-15 MeV (~ A</a:t>
              </a:r>
              <a:r>
                <a:rPr lang="en-US" altLang="de-DE" sz="900" baseline="30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2/3</a:t>
              </a:r>
              <a:r>
                <a:rPr lang="en-US" altLang="de-DE" sz="9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1527" name="Line 22"/>
            <p:cNvSpPr>
              <a:spLocks noChangeShapeType="1"/>
            </p:cNvSpPr>
            <p:nvPr/>
          </p:nvSpPr>
          <p:spPr bwMode="auto">
            <a:xfrm flipH="1">
              <a:off x="4223" y="2555"/>
              <a:ext cx="102" cy="162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08951" name="Group 23"/>
          <p:cNvGrpSpPr>
            <a:grpSpLocks/>
          </p:cNvGrpSpPr>
          <p:nvPr/>
        </p:nvGrpSpPr>
        <p:grpSpPr bwMode="auto">
          <a:xfrm>
            <a:off x="6691313" y="4994674"/>
            <a:ext cx="1046560" cy="500063"/>
            <a:chOff x="4787" y="2981"/>
            <a:chExt cx="879" cy="420"/>
          </a:xfrm>
        </p:grpSpPr>
        <p:sp>
          <p:nvSpPr>
            <p:cNvPr id="508952" name="Text Box 24"/>
            <p:cNvSpPr txBox="1">
              <a:spLocks noChangeArrowheads="1"/>
            </p:cNvSpPr>
            <p:nvPr/>
          </p:nvSpPr>
          <p:spPr bwMode="auto">
            <a:xfrm>
              <a:off x="4949" y="3091"/>
              <a:ext cx="717" cy="310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de-DE" sz="9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Isotensor</a:t>
              </a:r>
            </a:p>
            <a:p>
              <a:pPr algn="ctr">
                <a:defRPr/>
              </a:pPr>
              <a:r>
                <a:rPr lang="en-US" altLang="de-DE" sz="9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~200-300 keV</a:t>
              </a:r>
            </a:p>
          </p:txBody>
        </p:sp>
        <p:sp>
          <p:nvSpPr>
            <p:cNvPr id="21525" name="Line 25"/>
            <p:cNvSpPr>
              <a:spLocks noChangeShapeType="1"/>
            </p:cNvSpPr>
            <p:nvPr/>
          </p:nvSpPr>
          <p:spPr bwMode="auto">
            <a:xfrm flipH="1" flipV="1">
              <a:off x="4787" y="2981"/>
              <a:ext cx="183" cy="10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1513" name="Text Box 26"/>
          <p:cNvSpPr txBox="1">
            <a:spLocks noChangeArrowheads="1"/>
          </p:cNvSpPr>
          <p:nvPr/>
        </p:nvSpPr>
        <p:spPr bwMode="auto">
          <a:xfrm>
            <a:off x="720000" y="760781"/>
            <a:ext cx="25806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de-DE" sz="1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400" b="1" dirty="0">
                <a:solidFill>
                  <a:srgbClr val="000000"/>
                </a:solidFill>
                <a:cs typeface="Arial" panose="020B0604020202020204" pitchFamily="34" charset="0"/>
              </a:rPr>
              <a:t>naturally, </a:t>
            </a:r>
            <a:r>
              <a:rPr lang="en-US" altLang="de-DE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Vpp</a:t>
            </a:r>
            <a:r>
              <a:rPr lang="en-US" altLang="de-DE" sz="1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4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</a:t>
            </a:r>
            <a:r>
              <a:rPr lang="en-US" altLang="de-DE" sz="1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Vnn</a:t>
            </a:r>
            <a:r>
              <a:rPr lang="en-US" altLang="de-DE" sz="1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4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 </a:t>
            </a:r>
            <a:r>
              <a:rPr lang="en-US" altLang="de-DE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Vpn</a:t>
            </a:r>
            <a:endParaRPr lang="de-DE" altLang="de-DE" sz="1400" b="1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8955" name="Text Box 27"/>
          <p:cNvSpPr txBox="1">
            <a:spLocks noChangeArrowheads="1"/>
          </p:cNvSpPr>
          <p:nvPr/>
        </p:nvSpPr>
        <p:spPr bwMode="auto">
          <a:xfrm>
            <a:off x="720000" y="2800351"/>
            <a:ext cx="73019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de-DE" sz="1200" b="1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b="1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NN - interaction has scalar-, vector-, and tensor-  components in the isospin space</a:t>
            </a:r>
            <a:endParaRPr lang="de-DE" altLang="de-DE" sz="1400" b="1" i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508956" name="Group 28"/>
          <p:cNvGrpSpPr>
            <a:grpSpLocks/>
          </p:cNvGrpSpPr>
          <p:nvPr/>
        </p:nvGrpSpPr>
        <p:grpSpPr bwMode="auto">
          <a:xfrm>
            <a:off x="1800000" y="3312000"/>
            <a:ext cx="2752725" cy="1127522"/>
            <a:chOff x="1723" y="2249"/>
            <a:chExt cx="2312" cy="947"/>
          </a:xfrm>
        </p:grpSpPr>
        <p:graphicFrame>
          <p:nvGraphicFramePr>
            <p:cNvPr id="21517" name="Object 29"/>
            <p:cNvGraphicFramePr>
              <a:graphicFrameLocks noChangeAspect="1"/>
            </p:cNvGraphicFramePr>
            <p:nvPr/>
          </p:nvGraphicFramePr>
          <p:xfrm>
            <a:off x="1723" y="2249"/>
            <a:ext cx="1515" cy="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" name="Equation" r:id="rId7" imgW="1524000" imgH="952500" progId="Equation.3">
                    <p:embed/>
                  </p:oleObj>
                </mc:Choice>
                <mc:Fallback>
                  <p:oleObj name="Equation" r:id="rId7" imgW="1524000" imgH="952500" progId="Equation.3">
                    <p:embed/>
                    <p:pic>
                      <p:nvPicPr>
                        <p:cNvPr id="21517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3" y="2249"/>
                          <a:ext cx="1515" cy="9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8958" name="Text Box 30"/>
            <p:cNvSpPr txBox="1">
              <a:spLocks noChangeArrowheads="1"/>
            </p:cNvSpPr>
            <p:nvPr/>
          </p:nvSpPr>
          <p:spPr bwMode="auto">
            <a:xfrm>
              <a:off x="3540" y="2345"/>
              <a:ext cx="494" cy="194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de-DE" sz="9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isoscalar</a:t>
              </a:r>
            </a:p>
          </p:txBody>
        </p:sp>
        <p:sp>
          <p:nvSpPr>
            <p:cNvPr id="508959" name="Text Box 31"/>
            <p:cNvSpPr txBox="1">
              <a:spLocks noChangeArrowheads="1"/>
            </p:cNvSpPr>
            <p:nvPr/>
          </p:nvSpPr>
          <p:spPr bwMode="auto">
            <a:xfrm>
              <a:off x="3524" y="2615"/>
              <a:ext cx="511" cy="194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de-DE" sz="9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isovector</a:t>
              </a:r>
            </a:p>
          </p:txBody>
        </p:sp>
        <p:sp>
          <p:nvSpPr>
            <p:cNvPr id="508960" name="Text Box 32"/>
            <p:cNvSpPr txBox="1">
              <a:spLocks noChangeArrowheads="1"/>
            </p:cNvSpPr>
            <p:nvPr/>
          </p:nvSpPr>
          <p:spPr bwMode="auto">
            <a:xfrm>
              <a:off x="3530" y="2927"/>
              <a:ext cx="505" cy="194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de-DE" sz="9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isotensor</a:t>
              </a:r>
            </a:p>
          </p:txBody>
        </p:sp>
        <p:sp>
          <p:nvSpPr>
            <p:cNvPr id="21521" name="Line 33"/>
            <p:cNvSpPr>
              <a:spLocks noChangeShapeType="1"/>
            </p:cNvSpPr>
            <p:nvPr/>
          </p:nvSpPr>
          <p:spPr bwMode="auto">
            <a:xfrm flipH="1">
              <a:off x="3324" y="3024"/>
              <a:ext cx="216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522" name="Line 34"/>
            <p:cNvSpPr>
              <a:spLocks noChangeShapeType="1"/>
            </p:cNvSpPr>
            <p:nvPr/>
          </p:nvSpPr>
          <p:spPr bwMode="auto">
            <a:xfrm flipH="1">
              <a:off x="3312" y="2718"/>
              <a:ext cx="216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523" name="Line 35"/>
            <p:cNvSpPr>
              <a:spLocks noChangeShapeType="1"/>
            </p:cNvSpPr>
            <p:nvPr/>
          </p:nvSpPr>
          <p:spPr bwMode="auto">
            <a:xfrm flipH="1">
              <a:off x="3336" y="2436"/>
              <a:ext cx="216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08964" name="Text Box 36"/>
          <p:cNvSpPr txBox="1">
            <a:spLocks noChangeArrowheads="1"/>
          </p:cNvSpPr>
          <p:nvPr/>
        </p:nvSpPr>
        <p:spPr bwMode="auto">
          <a:xfrm>
            <a:off x="720000" y="4743451"/>
            <a:ext cx="40655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de-DE" sz="1400" b="1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 The Isobaric-</a:t>
            </a:r>
            <a:r>
              <a:rPr lang="en-US" altLang="de-DE" sz="1400" b="1" dirty="0" err="1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Multiplet</a:t>
            </a:r>
            <a:r>
              <a:rPr lang="en-US" altLang="de-DE" sz="1400" b="1" dirty="0">
                <a:solidFill>
                  <a:srgbClr val="00000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-Mass equation (IMME)</a:t>
            </a:r>
            <a:endParaRPr lang="de-DE" altLang="de-DE" sz="1400" b="1" dirty="0">
              <a:solidFill>
                <a:srgbClr val="000000"/>
              </a:solidFill>
              <a:latin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5562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Isospin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176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0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55" grpId="0"/>
      <p:bldP spid="5089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de-DE" dirty="0" smtClean="0"/>
              <a:t>T=1 Isospin symmetry in pf-shell nuclei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en-US" altLang="de-DE" sz="1600" dirty="0" smtClean="0">
                <a:solidFill>
                  <a:schemeClr val="tx1"/>
                </a:solidFill>
              </a:rPr>
              <a:t>Search for deviations from isospin symmetry</a:t>
            </a:r>
          </a:p>
        </p:txBody>
      </p:sp>
      <p:graphicFrame>
        <p:nvGraphicFramePr>
          <p:cNvPr id="22533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3429000"/>
          <a:ext cx="9874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4" imgW="393529" imgH="241195" progId="Equation.3">
                  <p:embed/>
                </p:oleObj>
              </mc:Choice>
              <mc:Fallback>
                <p:oleObj name="Equation" r:id="rId4" imgW="393529" imgH="241195" progId="Equation.3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98742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11188" y="762000"/>
            <a:ext cx="19431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pitchFamily="64" charset="-128"/>
                <a:cs typeface="Arial" panose="020B0604020202020204" pitchFamily="34" charset="0"/>
              </a:rPr>
              <a:t>mirror nuclei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38263"/>
            <a:ext cx="2952750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193925" y="3429000"/>
          <a:ext cx="10191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7" imgW="406224" imgH="241195" progId="Equation.3">
                  <p:embed/>
                </p:oleObj>
              </mc:Choice>
              <mc:Fallback>
                <p:oleObj name="Equation" r:id="rId7" imgW="406224" imgH="241195" progId="Equation.3">
                  <p:embed/>
                  <p:pic>
                    <p:nvPicPr>
                      <p:cNvPr id="22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3429000"/>
                        <a:ext cx="10191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5" name="Picture 7" descr="tab_nucl_r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11" r="66437"/>
          <a:stretch>
            <a:fillRect/>
          </a:stretch>
        </p:blipFill>
        <p:spPr bwMode="auto">
          <a:xfrm>
            <a:off x="0" y="4114800"/>
            <a:ext cx="35290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692275" y="4560888"/>
            <a:ext cx="431800" cy="431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859338" y="3357563"/>
            <a:ext cx="576262" cy="57467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435600" y="3933825"/>
            <a:ext cx="576263" cy="57467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011863" y="4510088"/>
            <a:ext cx="576262" cy="5746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795963" y="2349500"/>
            <a:ext cx="576262" cy="57467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6370638" y="2925763"/>
            <a:ext cx="576262" cy="57467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946900" y="3502025"/>
            <a:ext cx="576263" cy="5746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6804025" y="1412875"/>
            <a:ext cx="576263" cy="57467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7380288" y="1989138"/>
            <a:ext cx="576262" cy="574675"/>
          </a:xfrm>
          <a:prstGeom prst="rect">
            <a:avLst/>
          </a:prstGeom>
          <a:solidFill>
            <a:srgbClr val="FF99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7956550" y="2565400"/>
            <a:ext cx="576263" cy="5746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731000" y="4654550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pitchFamily="64" charset="-128"/>
                <a:cs typeface="Arial" panose="020B0604020202020204" pitchFamily="34" charset="0"/>
              </a:rPr>
              <a:t>46</a:t>
            </a:r>
            <a:r>
              <a:rPr kumimoji="0" lang="en-GB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pitchFamily="64" charset="-128"/>
                <a:cs typeface="Arial" panose="020B0604020202020204" pitchFamily="34" charset="0"/>
              </a:rPr>
              <a:t>Ti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7596188" y="36449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pitchFamily="64" charset="-128"/>
                <a:cs typeface="Arial" panose="020B0604020202020204" pitchFamily="34" charset="0"/>
              </a:rPr>
              <a:t>50</a:t>
            </a:r>
            <a:r>
              <a:rPr kumimoji="0" lang="en-GB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pitchFamily="64" charset="-128"/>
                <a:cs typeface="Arial" panose="020B0604020202020204" pitchFamily="34" charset="0"/>
              </a:rPr>
              <a:t>Cr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8451850" y="2708275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pitchFamily="64" charset="-128"/>
                <a:cs typeface="Arial" panose="020B0604020202020204" pitchFamily="34" charset="0"/>
              </a:rPr>
              <a:t>54</a:t>
            </a:r>
            <a:r>
              <a:rPr kumimoji="0" lang="en-GB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pitchFamily="64" charset="-128"/>
                <a:cs typeface="Arial" panose="020B0604020202020204" pitchFamily="34" charset="0"/>
              </a:rPr>
              <a:t>Fe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5103813" y="2420938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pitchFamily="64" charset="-128"/>
                <a:cs typeface="Arial" panose="020B0604020202020204" pitchFamily="34" charset="0"/>
              </a:rPr>
              <a:t>50</a:t>
            </a:r>
            <a:r>
              <a:rPr kumimoji="0" lang="en-GB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pitchFamily="64" charset="-128"/>
                <a:cs typeface="Arial" panose="020B0604020202020204" pitchFamily="34" charset="0"/>
              </a:rPr>
              <a:t>Fe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6040438" y="1412875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pitchFamily="64" charset="-128"/>
                <a:cs typeface="Arial" panose="020B0604020202020204" pitchFamily="34" charset="0"/>
              </a:rPr>
              <a:t>54</a:t>
            </a:r>
            <a:r>
              <a:rPr kumimoji="0" lang="en-GB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pitchFamily="64" charset="-128"/>
                <a:cs typeface="Arial" panose="020B0604020202020204" pitchFamily="34" charset="0"/>
              </a:rPr>
              <a:t>Ni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4167188" y="3429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pitchFamily="64" charset="-128"/>
                <a:cs typeface="Arial" panose="020B0604020202020204" pitchFamily="34" charset="0"/>
              </a:rPr>
              <a:t>46</a:t>
            </a:r>
            <a:r>
              <a:rPr kumimoji="0" lang="en-GB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pitchFamily="64" charset="-128"/>
                <a:cs typeface="Arial" panose="020B0604020202020204" pitchFamily="34" charset="0"/>
              </a:rPr>
              <a:t>Cr</a:t>
            </a:r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5148263" y="3644900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6084888" y="2636838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7164388" y="1773238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H="1" flipV="1">
            <a:off x="5867400" y="4365625"/>
            <a:ext cx="433388" cy="3587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 flipH="1" flipV="1">
            <a:off x="6732588" y="3284538"/>
            <a:ext cx="433387" cy="3587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 flipH="1" flipV="1">
            <a:off x="7740650" y="2349500"/>
            <a:ext cx="433388" cy="3587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 flipV="1">
            <a:off x="4787900" y="1196975"/>
            <a:ext cx="3960813" cy="403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 rot="-2645649">
            <a:off x="7956550" y="981075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saka" pitchFamily="64" charset="-128"/>
                <a:cs typeface="Arial" panose="020B0604020202020204" pitchFamily="34" charset="0"/>
              </a:rPr>
              <a:t>N=Z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 rot="-2330690">
            <a:off x="4211638" y="4868863"/>
            <a:ext cx="78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</a:t>
            </a:r>
            <a:r>
              <a:rPr kumimoji="0" lang="en-US" altLang="ja-JP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r>
              <a:rPr kumimoji="0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=0</a:t>
            </a: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 flipV="1">
            <a:off x="4067175" y="620713"/>
            <a:ext cx="4105275" cy="403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 flipV="1">
            <a:off x="5364163" y="2133600"/>
            <a:ext cx="3600450" cy="3671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 rot="-2330690">
            <a:off x="4716463" y="5445125"/>
            <a:ext cx="78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</a:t>
            </a:r>
            <a:r>
              <a:rPr kumimoji="0" lang="en-US" altLang="ja-JP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r>
              <a:rPr kumimoji="0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=1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 rot="-2330690">
            <a:off x="3622675" y="4043363"/>
            <a:ext cx="88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</a:t>
            </a:r>
            <a:r>
              <a:rPr kumimoji="0" lang="en-US" altLang="ja-JP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r>
              <a:rPr kumimoji="0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=-1</a:t>
            </a:r>
          </a:p>
        </p:txBody>
      </p:sp>
      <p:sp>
        <p:nvSpPr>
          <p:cNvPr id="509989" name="Oval 37"/>
          <p:cNvSpPr>
            <a:spLocks noChangeArrowheads="1"/>
          </p:cNvSpPr>
          <p:nvPr/>
        </p:nvSpPr>
        <p:spPr bwMode="auto">
          <a:xfrm rot="2270602">
            <a:off x="6084888" y="1844675"/>
            <a:ext cx="3311525" cy="1008063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566" name="Picture 38" descr="ris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758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83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9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9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Structure of exotic nuclei – basic symmetries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908050"/>
            <a:ext cx="6764337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00263" y="2228850"/>
            <a:ext cx="4941887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Char char="•"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Introduction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Char char="•"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Symmetries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150000"/>
              <a:buFontTx/>
              <a:buChar char="•"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Isospin Symmetry (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mirror nuclei: </a:t>
            </a:r>
            <a:r>
              <a:rPr kumimoji="0" lang="en-US" altLang="de-DE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54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Ni, </a:t>
            </a:r>
            <a:r>
              <a:rPr kumimoji="0" lang="en-US" altLang="de-DE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54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150000"/>
              <a:buFontTx/>
              <a:buChar char="•"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Seniorit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y-pairing: </a:t>
            </a:r>
            <a:r>
              <a:rPr kumimoji="0" lang="en-US" altLang="de-DE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98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Cd, </a:t>
            </a:r>
            <a:r>
              <a:rPr kumimoji="0" lang="en-US" altLang="de-DE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130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150000"/>
              <a:buFontTx/>
              <a:buChar char="•"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Rotational nuclei SU(3): </a:t>
            </a:r>
            <a:r>
              <a:rPr kumimoji="0" lang="en-US" altLang="de-DE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254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No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150000"/>
              <a:buFontTx/>
              <a:buChar char="•"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Superdeformed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nuclei: </a:t>
            </a:r>
            <a:r>
              <a:rPr kumimoji="0" lang="en-US" altLang="de-DE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152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Dy</a:t>
            </a:r>
            <a:endParaRPr kumimoji="0" lang="en-US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150000"/>
              <a:buFontTx/>
              <a:buChar char="•"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Octupole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deformation: </a:t>
            </a:r>
            <a:r>
              <a:rPr kumimoji="0" lang="en-US" altLang="de-DE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226</a:t>
            </a: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Ra</a:t>
            </a:r>
            <a:endParaRPr kumimoji="0" lang="en-US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Char char="•"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Summary and outlook</a:t>
            </a:r>
            <a:endParaRPr kumimoji="0" lang="el-GR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Identification of </a:t>
            </a:r>
            <a:r>
              <a:rPr lang="en-US" altLang="de-DE" baseline="30000" smtClean="0"/>
              <a:t>54</a:t>
            </a:r>
            <a:r>
              <a:rPr lang="en-US" altLang="de-DE" smtClean="0"/>
              <a:t>Ni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12236" r="56085" b="11375"/>
          <a:stretch>
            <a:fillRect/>
          </a:stretch>
        </p:blipFill>
        <p:spPr bwMode="auto">
          <a:xfrm>
            <a:off x="0" y="914400"/>
            <a:ext cx="36512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83" t="12236" r="56085" b="1137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52938" y="1839913"/>
            <a:ext cx="343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de-DE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 coincidence spectra</a:t>
            </a:r>
          </a:p>
        </p:txBody>
      </p:sp>
      <p:sp>
        <p:nvSpPr>
          <p:cNvPr id="510981" name="Text Box 5"/>
          <p:cNvSpPr txBox="1">
            <a:spLocks noChangeArrowheads="1"/>
          </p:cNvSpPr>
          <p:nvPr/>
        </p:nvSpPr>
        <p:spPr bwMode="auto">
          <a:xfrm>
            <a:off x="1403350" y="5451475"/>
            <a:ext cx="1643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gate on </a:t>
            </a:r>
            <a:r>
              <a:rPr kumimoji="0" lang="es-ES" altLang="de-DE" sz="1800" b="1" i="0" u="none" strike="noStrike" kern="1200" cap="none" spc="0" normalizeH="0" baseline="30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54</a:t>
            </a:r>
            <a:r>
              <a:rPr kumimoji="0" lang="es-ES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50 ns &lt; t &lt; 1 </a:t>
            </a:r>
            <a:r>
              <a:rPr kumimoji="0" lang="es-ES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s</a:t>
            </a:r>
          </a:p>
        </p:txBody>
      </p:sp>
      <p:pic>
        <p:nvPicPr>
          <p:cNvPr id="510982" name="Picture 6" descr="energy-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633538"/>
            <a:ext cx="44100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0983" name="Picture 7" descr="energy-tim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633538"/>
            <a:ext cx="42862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0984" name="Picture 8" descr="t25-g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" r="4843"/>
          <a:stretch>
            <a:fillRect/>
          </a:stretch>
        </p:blipFill>
        <p:spPr bwMode="auto">
          <a:xfrm>
            <a:off x="3059113" y="2425700"/>
            <a:ext cx="5894387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3276600" y="2282825"/>
            <a:ext cx="647700" cy="2159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562" name="Picture 10" descr="thoennessen-L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20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clus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7" t="33749"/>
          <a:stretch>
            <a:fillRect/>
          </a:stretch>
        </p:blipFill>
        <p:spPr bwMode="auto">
          <a:xfrm>
            <a:off x="7634288" y="0"/>
            <a:ext cx="1509712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200" smtClean="0"/>
              <a:t>Proton </a:t>
            </a:r>
            <a:r>
              <a:rPr lang="en-US" altLang="de-DE" sz="2200" smtClean="0"/>
              <a:t>radioactivity</a:t>
            </a:r>
            <a:r>
              <a:rPr lang="en-US" altLang="de-DE" sz="2200" smtClean="0">
                <a:cs typeface="Arial" panose="020B0604020202020204" pitchFamily="34" charset="0"/>
              </a:rPr>
              <a:t> – decay of the I</a:t>
            </a:r>
            <a:r>
              <a:rPr lang="el-GR" altLang="de-DE" sz="2200" baseline="30000" smtClean="0">
                <a:cs typeface="Arial" panose="020B0604020202020204" pitchFamily="34" charset="0"/>
              </a:rPr>
              <a:t>π</a:t>
            </a:r>
            <a:r>
              <a:rPr lang="en-US" altLang="de-DE" sz="2200" smtClean="0">
                <a:cs typeface="Arial" panose="020B0604020202020204" pitchFamily="34" charset="0"/>
              </a:rPr>
              <a:t>=10</a:t>
            </a:r>
            <a:r>
              <a:rPr lang="en-US" altLang="de-DE" sz="2200" baseline="30000" smtClean="0">
                <a:cs typeface="Arial" panose="020B0604020202020204" pitchFamily="34" charset="0"/>
              </a:rPr>
              <a:t>+</a:t>
            </a:r>
            <a:r>
              <a:rPr lang="en-US" altLang="de-DE" sz="2200" smtClean="0">
                <a:cs typeface="Arial" panose="020B0604020202020204" pitchFamily="34" charset="0"/>
              </a:rPr>
              <a:t> isomer in </a:t>
            </a:r>
            <a:r>
              <a:rPr lang="en-US" altLang="de-DE" sz="2200" baseline="30000" smtClean="0">
                <a:cs typeface="Arial" panose="020B0604020202020204" pitchFamily="34" charset="0"/>
              </a:rPr>
              <a:t>54</a:t>
            </a:r>
            <a:r>
              <a:rPr lang="en-US" altLang="de-DE" sz="2200" smtClean="0">
                <a:cs typeface="Arial" panose="020B0604020202020204" pitchFamily="34" charset="0"/>
              </a:rPr>
              <a:t>Ni</a:t>
            </a:r>
            <a:endParaRPr lang="el-GR" altLang="de-DE" sz="2200" smtClean="0">
              <a:cs typeface="Arial" panose="020B0604020202020204" pitchFamily="34" charset="0"/>
            </a:endParaRPr>
          </a:p>
        </p:txBody>
      </p:sp>
      <p:pic>
        <p:nvPicPr>
          <p:cNvPr id="24579" name="Picture 3" descr="decay-schem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925"/>
            <a:ext cx="9083675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07950" y="3638550"/>
            <a:ext cx="4032250" cy="15382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decay of the excited 10</a:t>
            </a:r>
            <a:r>
              <a:rPr kumimoji="0" lang="en-US" altLang="de-DE" sz="1800" b="1" i="0" u="none" strike="noStrike" kern="120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-US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-state by  proton emission and </a:t>
            </a:r>
            <a:r>
              <a:rPr kumimoji="0" lang="en-US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-radiation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de-DE" sz="1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de-DE" sz="2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de-DE" sz="2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42900" y="6202363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de-DE" sz="12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D. Rudolph, R. Hoischen et al., Phys.Rev.C78 (2008), 021301</a:t>
            </a:r>
          </a:p>
        </p:txBody>
      </p:sp>
      <p:sp>
        <p:nvSpPr>
          <p:cNvPr id="512006" name="Rectangle 6"/>
          <p:cNvSpPr>
            <a:spLocks noChangeArrowheads="1"/>
          </p:cNvSpPr>
          <p:nvPr/>
        </p:nvSpPr>
        <p:spPr bwMode="auto">
          <a:xfrm>
            <a:off x="1981200" y="1047750"/>
            <a:ext cx="1752600" cy="2438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007" name="Rectangle 7"/>
          <p:cNvSpPr>
            <a:spLocks noChangeArrowheads="1"/>
          </p:cNvSpPr>
          <p:nvPr/>
        </p:nvSpPr>
        <p:spPr bwMode="auto">
          <a:xfrm>
            <a:off x="0" y="3540125"/>
            <a:ext cx="4038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584" name="Picture 8" descr="ris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758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Symmetries in nuclear physics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720725" y="787400"/>
            <a:ext cx="1187450" cy="430213"/>
            <a:chOff x="360" y="622"/>
            <a:chExt cx="748" cy="267"/>
          </a:xfrm>
        </p:grpSpPr>
        <p:grpSp>
          <p:nvGrpSpPr>
            <p:cNvPr id="25627" name="Group 4"/>
            <p:cNvGrpSpPr>
              <a:grpSpLocks/>
            </p:cNvGrpSpPr>
            <p:nvPr/>
          </p:nvGrpSpPr>
          <p:grpSpPr bwMode="auto">
            <a:xfrm>
              <a:off x="360" y="799"/>
              <a:ext cx="748" cy="90"/>
              <a:chOff x="544" y="799"/>
              <a:chExt cx="748" cy="90"/>
            </a:xfrm>
          </p:grpSpPr>
          <p:grpSp>
            <p:nvGrpSpPr>
              <p:cNvPr id="25630" name="Group 5"/>
              <p:cNvGrpSpPr>
                <a:grpSpLocks/>
              </p:cNvGrpSpPr>
              <p:nvPr/>
            </p:nvGrpSpPr>
            <p:grpSpPr bwMode="auto">
              <a:xfrm>
                <a:off x="544" y="799"/>
                <a:ext cx="748" cy="90"/>
                <a:chOff x="544" y="799"/>
                <a:chExt cx="748" cy="90"/>
              </a:xfrm>
            </p:grpSpPr>
            <p:sp>
              <p:nvSpPr>
                <p:cNvPr id="25632" name="Line 6"/>
                <p:cNvSpPr>
                  <a:spLocks noChangeShapeType="1"/>
                </p:cNvSpPr>
                <p:nvPr/>
              </p:nvSpPr>
              <p:spPr bwMode="auto">
                <a:xfrm>
                  <a:off x="544" y="845"/>
                  <a:ext cx="7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33" name="Oval 7"/>
                <p:cNvSpPr>
                  <a:spLocks noChangeArrowheads="1"/>
                </p:cNvSpPr>
                <p:nvPr/>
              </p:nvSpPr>
              <p:spPr bwMode="auto">
                <a:xfrm>
                  <a:off x="771" y="799"/>
                  <a:ext cx="91" cy="9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3399"/>
                    </a:buClr>
                    <a:buChar char="•"/>
                    <a:defRPr sz="2000">
                      <a:solidFill>
                        <a:srgbClr val="0033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00"/>
                    </a:buClr>
                    <a:buChar char="-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34" name="Oval 8"/>
                <p:cNvSpPr>
                  <a:spLocks noChangeArrowheads="1"/>
                </p:cNvSpPr>
                <p:nvPr/>
              </p:nvSpPr>
              <p:spPr bwMode="auto">
                <a:xfrm>
                  <a:off x="975" y="799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1">
                        <a:gsLst>
                          <a:gs pos="0">
                            <a:srgbClr val="3166B5"/>
                          </a:gs>
                          <a:gs pos="100000">
                            <a:srgbClr val="172F54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3399"/>
                    </a:buClr>
                    <a:buChar char="•"/>
                    <a:defRPr sz="2000">
                      <a:solidFill>
                        <a:srgbClr val="0033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00"/>
                    </a:buClr>
                    <a:buChar char="-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31" name="Oval 9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91" cy="9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25628" name="Object 10"/>
            <p:cNvGraphicFramePr>
              <a:graphicFrameLocks noChangeAspect="1"/>
            </p:cNvGraphicFramePr>
            <p:nvPr/>
          </p:nvGraphicFramePr>
          <p:xfrm>
            <a:off x="596" y="622"/>
            <a:ext cx="112" cy="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4" name="Equation" r:id="rId4" imgW="126725" imgH="177415" progId="Equation.3">
                    <p:embed/>
                  </p:oleObj>
                </mc:Choice>
                <mc:Fallback>
                  <p:oleObj name="Equation" r:id="rId4" imgW="126725" imgH="177415" progId="Equation.3">
                    <p:embed/>
                    <p:pic>
                      <p:nvPicPr>
                        <p:cNvPr id="2562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" y="622"/>
                          <a:ext cx="112" cy="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29" name="Object 11"/>
            <p:cNvGraphicFramePr>
              <a:graphicFrameLocks noChangeAspect="1"/>
            </p:cNvGraphicFramePr>
            <p:nvPr/>
          </p:nvGraphicFramePr>
          <p:xfrm>
            <a:off x="793" y="623"/>
            <a:ext cx="114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5" name="Equation" r:id="rId6" imgW="126725" imgH="126725" progId="Equation.3">
                    <p:embed/>
                  </p:oleObj>
                </mc:Choice>
                <mc:Fallback>
                  <p:oleObj name="Equation" r:id="rId6" imgW="126725" imgH="126725" progId="Equation.3">
                    <p:embed/>
                    <p:pic>
                      <p:nvPicPr>
                        <p:cNvPr id="25629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623"/>
                          <a:ext cx="114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2319338" y="898525"/>
            <a:ext cx="5149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Isospin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Symmetry: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1932 Heisenberg SU(2)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166B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13037" name="Group 13"/>
          <p:cNvGrpSpPr>
            <a:grpSpLocks/>
          </p:cNvGrpSpPr>
          <p:nvPr/>
        </p:nvGrpSpPr>
        <p:grpSpPr bwMode="auto">
          <a:xfrm>
            <a:off x="762000" y="1547813"/>
            <a:ext cx="1187450" cy="433387"/>
            <a:chOff x="544" y="1071"/>
            <a:chExt cx="748" cy="273"/>
          </a:xfrm>
        </p:grpSpPr>
        <p:sp>
          <p:nvSpPr>
            <p:cNvPr id="25618" name="Line 14"/>
            <p:cNvSpPr>
              <a:spLocks noChangeShapeType="1"/>
            </p:cNvSpPr>
            <p:nvPr/>
          </p:nvSpPr>
          <p:spPr bwMode="auto">
            <a:xfrm>
              <a:off x="544" y="1209"/>
              <a:ext cx="7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9" name="Oval 15"/>
            <p:cNvSpPr>
              <a:spLocks noChangeArrowheads="1"/>
            </p:cNvSpPr>
            <p:nvPr/>
          </p:nvSpPr>
          <p:spPr bwMode="auto">
            <a:xfrm>
              <a:off x="771" y="116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20" name="Oval 16"/>
            <p:cNvSpPr>
              <a:spLocks noChangeArrowheads="1"/>
            </p:cNvSpPr>
            <p:nvPr/>
          </p:nvSpPr>
          <p:spPr bwMode="auto">
            <a:xfrm>
              <a:off x="975" y="116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3166B5"/>
                </a:gs>
                <a:gs pos="100000">
                  <a:srgbClr val="172F5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21" name="Line 17"/>
            <p:cNvSpPr>
              <a:spLocks noChangeShapeType="1"/>
            </p:cNvSpPr>
            <p:nvPr/>
          </p:nvSpPr>
          <p:spPr bwMode="auto">
            <a:xfrm flipV="1">
              <a:off x="816" y="1071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22" name="Line 18"/>
            <p:cNvSpPr>
              <a:spLocks noChangeShapeType="1"/>
            </p:cNvSpPr>
            <p:nvPr/>
          </p:nvSpPr>
          <p:spPr bwMode="auto">
            <a:xfrm flipV="1">
              <a:off x="1020" y="1071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23" name="Oval 19"/>
            <p:cNvSpPr>
              <a:spLocks noChangeArrowheads="1"/>
            </p:cNvSpPr>
            <p:nvPr/>
          </p:nvSpPr>
          <p:spPr bwMode="auto">
            <a:xfrm>
              <a:off x="635" y="116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24" name="Line 20"/>
            <p:cNvSpPr>
              <a:spLocks noChangeShapeType="1"/>
            </p:cNvSpPr>
            <p:nvPr/>
          </p:nvSpPr>
          <p:spPr bwMode="auto">
            <a:xfrm flipV="1">
              <a:off x="680" y="1071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25" name="Oval 21"/>
            <p:cNvSpPr>
              <a:spLocks noChangeArrowheads="1"/>
            </p:cNvSpPr>
            <p:nvPr/>
          </p:nvSpPr>
          <p:spPr bwMode="auto">
            <a:xfrm>
              <a:off x="1111" y="116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3166B5"/>
                </a:gs>
                <a:gs pos="100000">
                  <a:srgbClr val="172F5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26" name="Line 22"/>
            <p:cNvSpPr>
              <a:spLocks noChangeShapeType="1"/>
            </p:cNvSpPr>
            <p:nvPr/>
          </p:nvSpPr>
          <p:spPr bwMode="auto">
            <a:xfrm flipV="1">
              <a:off x="1156" y="1071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13047" name="Text Box 23"/>
          <p:cNvSpPr txBox="1">
            <a:spLocks noChangeArrowheads="1"/>
          </p:cNvSpPr>
          <p:nvPr/>
        </p:nvSpPr>
        <p:spPr bwMode="auto">
          <a:xfrm>
            <a:off x="2316163" y="1584325"/>
            <a:ext cx="517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Spin-Isospin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Symmetry: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1936 Wigner SU(4)</a:t>
            </a:r>
          </a:p>
        </p:txBody>
      </p:sp>
      <p:sp>
        <p:nvSpPr>
          <p:cNvPr id="513048" name="Text Box 24"/>
          <p:cNvSpPr txBox="1">
            <a:spLocks noChangeArrowheads="1"/>
          </p:cNvSpPr>
          <p:nvPr/>
        </p:nvSpPr>
        <p:spPr bwMode="auto">
          <a:xfrm>
            <a:off x="2319338" y="2266950"/>
            <a:ext cx="3790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Seniorit</a:t>
            </a:r>
            <a:r>
              <a:rPr kumimoji="0" lang="en-US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Pairing: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1943 Racah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altLang="de-DE" sz="20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13049" name="Group 25"/>
          <p:cNvGrpSpPr>
            <a:grpSpLocks/>
          </p:cNvGrpSpPr>
          <p:nvPr/>
        </p:nvGrpSpPr>
        <p:grpSpPr bwMode="auto">
          <a:xfrm>
            <a:off x="976313" y="2209800"/>
            <a:ext cx="739775" cy="685800"/>
            <a:chOff x="703" y="1547"/>
            <a:chExt cx="466" cy="432"/>
          </a:xfrm>
        </p:grpSpPr>
        <p:grpSp>
          <p:nvGrpSpPr>
            <p:cNvPr id="25611" name="Group 26"/>
            <p:cNvGrpSpPr>
              <a:grpSpLocks/>
            </p:cNvGrpSpPr>
            <p:nvPr/>
          </p:nvGrpSpPr>
          <p:grpSpPr bwMode="auto">
            <a:xfrm>
              <a:off x="771" y="1547"/>
              <a:ext cx="295" cy="273"/>
              <a:chOff x="771" y="1547"/>
              <a:chExt cx="295" cy="273"/>
            </a:xfrm>
          </p:grpSpPr>
          <p:grpSp>
            <p:nvGrpSpPr>
              <p:cNvPr id="25613" name="Group 27"/>
              <p:cNvGrpSpPr>
                <a:grpSpLocks/>
              </p:cNvGrpSpPr>
              <p:nvPr/>
            </p:nvGrpSpPr>
            <p:grpSpPr bwMode="auto">
              <a:xfrm>
                <a:off x="816" y="1547"/>
                <a:ext cx="204" cy="273"/>
                <a:chOff x="816" y="1434"/>
                <a:chExt cx="204" cy="273"/>
              </a:xfrm>
            </p:grpSpPr>
            <p:sp>
              <p:nvSpPr>
                <p:cNvPr id="2561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16" y="1434"/>
                  <a:ext cx="0" cy="2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020" y="1434"/>
                  <a:ext cx="0" cy="2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14" name="Oval 30"/>
              <p:cNvSpPr>
                <a:spLocks noChangeArrowheads="1"/>
              </p:cNvSpPr>
              <p:nvPr/>
            </p:nvSpPr>
            <p:spPr bwMode="auto">
              <a:xfrm>
                <a:off x="771" y="1638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3166B5"/>
                  </a:gs>
                  <a:gs pos="100000">
                    <a:srgbClr val="172F54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15" name="Oval 31"/>
              <p:cNvSpPr>
                <a:spLocks noChangeArrowheads="1"/>
              </p:cNvSpPr>
              <p:nvPr/>
            </p:nvSpPr>
            <p:spPr bwMode="auto">
              <a:xfrm>
                <a:off x="975" y="1639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3166B5"/>
                  </a:gs>
                  <a:gs pos="100000">
                    <a:srgbClr val="172F54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25612" name="Object 32"/>
            <p:cNvGraphicFramePr>
              <a:graphicFrameLocks noChangeAspect="1"/>
            </p:cNvGraphicFramePr>
            <p:nvPr/>
          </p:nvGraphicFramePr>
          <p:xfrm>
            <a:off x="703" y="1791"/>
            <a:ext cx="466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6" name="Equation" r:id="rId8" imgW="596900" imgH="241300" progId="Equation.3">
                    <p:embed/>
                  </p:oleObj>
                </mc:Choice>
                <mc:Fallback>
                  <p:oleObj name="Equation" r:id="rId8" imgW="596900" imgH="241300" progId="Equation.3">
                    <p:embed/>
                    <p:pic>
                      <p:nvPicPr>
                        <p:cNvPr id="25612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1791"/>
                          <a:ext cx="466" cy="188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609" name="Object 33"/>
          <p:cNvGraphicFramePr>
            <a:graphicFrameLocks noChangeAspect="1"/>
          </p:cNvGraphicFramePr>
          <p:nvPr/>
        </p:nvGraphicFramePr>
        <p:xfrm>
          <a:off x="4695825" y="24288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2560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24288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058" name="Picture 34" descr="wign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1219200"/>
            <a:ext cx="8223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6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47" grpId="0"/>
      <p:bldP spid="5130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Pairing force</a:t>
            </a:r>
            <a:r>
              <a:rPr lang="de-DE" altLang="de-DE" smtClean="0"/>
              <a:t>: Seniorit</a:t>
            </a:r>
            <a:r>
              <a:rPr lang="en-US" altLang="de-DE" smtClean="0"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695825" y="36353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36353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4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20034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49500"/>
            <a:ext cx="1852613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2346325"/>
            <a:ext cx="212248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0"/>
            <a:ext cx="5762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9750" y="822325"/>
            <a:ext cx="8042275" cy="369888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Seniorit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</a:t>
            </a:r>
            <a:r>
              <a:rPr kumimoji="0" lang="el-GR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ν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a number of unpaired nucleons.           (pairs are usually coupled to J=0)</a:t>
            </a:r>
          </a:p>
        </p:txBody>
      </p:sp>
      <p:sp>
        <p:nvSpPr>
          <p:cNvPr id="514057" name="Text Box 9"/>
          <p:cNvSpPr txBox="1">
            <a:spLocks noChangeArrowheads="1"/>
          </p:cNvSpPr>
          <p:nvPr/>
        </p:nvSpPr>
        <p:spPr bwMode="auto">
          <a:xfrm>
            <a:off x="539750" y="1255713"/>
            <a:ext cx="81470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A large spin-orbit splitting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de-DE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magic nuclei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leads to a 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jj-coupling scheme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The pairing interaction between two nucleons in a j-subshell is only for </a:t>
            </a:r>
            <a:r>
              <a:rPr kumimoji="0" lang="el-GR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ν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=0 and J=0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different from zero.</a:t>
            </a:r>
            <a:endParaRPr kumimoji="0" lang="el-GR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4058" name="Text Box 10"/>
          <p:cNvSpPr txBox="1">
            <a:spLocks noChangeArrowheads="1"/>
          </p:cNvSpPr>
          <p:nvPr/>
        </p:nvSpPr>
        <p:spPr bwMode="auto">
          <a:xfrm>
            <a:off x="547688" y="5667375"/>
            <a:ext cx="84883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The </a:t>
            </a:r>
            <a:r>
              <a:rPr kumimoji="0" lang="el-GR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-interaction explains the resulting 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seniority-spectra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a simple geometrical picture.</a:t>
            </a:r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5851525" y="2268538"/>
            <a:ext cx="50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=2</a:t>
            </a:r>
            <a:endParaRPr kumimoji="0" lang="en-US" altLang="de-DE" sz="1600" b="0" i="0" u="none" strike="noStrike" kern="1200" cap="none" spc="0" normalizeH="0" baseline="3000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5851525" y="3959225"/>
            <a:ext cx="50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=0</a:t>
            </a:r>
            <a:endParaRPr kumimoji="0" lang="en-US" altLang="de-DE" sz="1600" b="0" i="0" u="none" strike="noStrike" kern="1200" cap="none" spc="0" normalizeH="0" baseline="3000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5849938" y="2592388"/>
            <a:ext cx="506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=2</a:t>
            </a:r>
            <a:endParaRPr kumimoji="0" lang="en-US" altLang="de-DE" sz="1600" b="0" i="0" u="none" strike="noStrike" kern="1200" cap="none" spc="0" normalizeH="0" baseline="3000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11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Paarungskraft: Seniorit</a:t>
            </a:r>
            <a:r>
              <a:rPr lang="en-US" altLang="de-DE" smtClean="0">
                <a:cs typeface="Times New Roman" panose="02020603050405020304" pitchFamily="18" charset="0"/>
              </a:rPr>
              <a:t>ät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695825" y="36353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36353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0"/>
            <a:ext cx="5762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47688" y="822325"/>
            <a:ext cx="7791450" cy="376238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Seniorit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ät </a:t>
            </a:r>
            <a:r>
              <a:rPr kumimoji="0" lang="el-GR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ν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ist die Zahl der Nukleonen, die nicht zu Paaren mit J=0 verknüpft sind.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47688" y="1255713"/>
            <a:ext cx="84439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Eine gro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ße Spin-Bahn Aufspaltung (</a:t>
            </a:r>
            <a:r>
              <a:rPr kumimoji="0" lang="en-US" altLang="de-DE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magische Kerne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bedeutet ein 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jj-Kopplungsschema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Die Paarwechselwirkung zwischen zwei Nukleonen in der j-Unterschale ist nur f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l-GR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ν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=0 und J=0 verschieden von Null.</a:t>
            </a:r>
            <a:endParaRPr kumimoji="0" lang="el-GR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47688" y="5667375"/>
            <a:ext cx="8139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Die </a:t>
            </a:r>
            <a:r>
              <a:rPr kumimoji="0" lang="el-GR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-Wechselwirkung liefert eine einfache geometrische Begründung für die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Senioritäts-Spektren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7656" name="Group 8"/>
          <p:cNvGrpSpPr>
            <a:grpSpLocks/>
          </p:cNvGrpSpPr>
          <p:nvPr/>
        </p:nvGrpSpPr>
        <p:grpSpPr bwMode="auto">
          <a:xfrm>
            <a:off x="914400" y="2274888"/>
            <a:ext cx="4864100" cy="3211512"/>
            <a:chOff x="544" y="1815"/>
            <a:chExt cx="3064" cy="2023"/>
          </a:xfrm>
        </p:grpSpPr>
        <p:sp>
          <p:nvSpPr>
            <p:cNvPr id="27658" name="Freeform 9"/>
            <p:cNvSpPr>
              <a:spLocks/>
            </p:cNvSpPr>
            <p:nvPr/>
          </p:nvSpPr>
          <p:spPr bwMode="auto">
            <a:xfrm>
              <a:off x="1709" y="1991"/>
              <a:ext cx="161" cy="546"/>
            </a:xfrm>
            <a:custGeom>
              <a:avLst/>
              <a:gdLst>
                <a:gd name="T0" fmla="*/ 41 w 161"/>
                <a:gd name="T1" fmla="*/ 0 h 546"/>
                <a:gd name="T2" fmla="*/ 130 w 161"/>
                <a:gd name="T3" fmla="*/ 25 h 546"/>
                <a:gd name="T4" fmla="*/ 138 w 161"/>
                <a:gd name="T5" fmla="*/ 82 h 546"/>
                <a:gd name="T6" fmla="*/ 146 w 161"/>
                <a:gd name="T7" fmla="*/ 147 h 546"/>
                <a:gd name="T8" fmla="*/ 138 w 161"/>
                <a:gd name="T9" fmla="*/ 422 h 546"/>
                <a:gd name="T10" fmla="*/ 114 w 161"/>
                <a:gd name="T11" fmla="*/ 430 h 546"/>
                <a:gd name="T12" fmla="*/ 97 w 161"/>
                <a:gd name="T13" fmla="*/ 447 h 546"/>
                <a:gd name="T14" fmla="*/ 89 w 161"/>
                <a:gd name="T15" fmla="*/ 536 h 546"/>
                <a:gd name="T16" fmla="*/ 57 w 161"/>
                <a:gd name="T17" fmla="*/ 528 h 546"/>
                <a:gd name="T18" fmla="*/ 24 w 161"/>
                <a:gd name="T19" fmla="*/ 398 h 546"/>
                <a:gd name="T20" fmla="*/ 8 w 161"/>
                <a:gd name="T21" fmla="*/ 349 h 546"/>
                <a:gd name="T22" fmla="*/ 0 w 161"/>
                <a:gd name="T23" fmla="*/ 325 h 546"/>
                <a:gd name="T24" fmla="*/ 8 w 161"/>
                <a:gd name="T25" fmla="*/ 268 h 546"/>
                <a:gd name="T26" fmla="*/ 16 w 161"/>
                <a:gd name="T27" fmla="*/ 163 h 546"/>
                <a:gd name="T28" fmla="*/ 41 w 161"/>
                <a:gd name="T29" fmla="*/ 0 h 5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1" h="546">
                  <a:moveTo>
                    <a:pt x="41" y="0"/>
                  </a:moveTo>
                  <a:cubicBezTo>
                    <a:pt x="70" y="11"/>
                    <a:pt x="100" y="15"/>
                    <a:pt x="130" y="25"/>
                  </a:cubicBezTo>
                  <a:cubicBezTo>
                    <a:pt x="161" y="71"/>
                    <a:pt x="138" y="24"/>
                    <a:pt x="138" y="82"/>
                  </a:cubicBezTo>
                  <a:cubicBezTo>
                    <a:pt x="138" y="104"/>
                    <a:pt x="143" y="125"/>
                    <a:pt x="146" y="147"/>
                  </a:cubicBezTo>
                  <a:cubicBezTo>
                    <a:pt x="143" y="239"/>
                    <a:pt x="148" y="331"/>
                    <a:pt x="138" y="422"/>
                  </a:cubicBezTo>
                  <a:cubicBezTo>
                    <a:pt x="137" y="430"/>
                    <a:pt x="121" y="426"/>
                    <a:pt x="114" y="430"/>
                  </a:cubicBezTo>
                  <a:cubicBezTo>
                    <a:pt x="107" y="434"/>
                    <a:pt x="103" y="441"/>
                    <a:pt x="97" y="447"/>
                  </a:cubicBezTo>
                  <a:cubicBezTo>
                    <a:pt x="94" y="477"/>
                    <a:pt x="102" y="509"/>
                    <a:pt x="89" y="536"/>
                  </a:cubicBezTo>
                  <a:cubicBezTo>
                    <a:pt x="84" y="546"/>
                    <a:pt x="62" y="538"/>
                    <a:pt x="57" y="528"/>
                  </a:cubicBezTo>
                  <a:cubicBezTo>
                    <a:pt x="32" y="482"/>
                    <a:pt x="65" y="436"/>
                    <a:pt x="24" y="398"/>
                  </a:cubicBezTo>
                  <a:cubicBezTo>
                    <a:pt x="19" y="382"/>
                    <a:pt x="13" y="365"/>
                    <a:pt x="8" y="349"/>
                  </a:cubicBezTo>
                  <a:cubicBezTo>
                    <a:pt x="5" y="341"/>
                    <a:pt x="0" y="325"/>
                    <a:pt x="0" y="325"/>
                  </a:cubicBezTo>
                  <a:cubicBezTo>
                    <a:pt x="3" y="306"/>
                    <a:pt x="6" y="287"/>
                    <a:pt x="8" y="268"/>
                  </a:cubicBezTo>
                  <a:cubicBezTo>
                    <a:pt x="11" y="233"/>
                    <a:pt x="12" y="198"/>
                    <a:pt x="16" y="163"/>
                  </a:cubicBezTo>
                  <a:cubicBezTo>
                    <a:pt x="24" y="104"/>
                    <a:pt x="41" y="58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7659" name="Group 10"/>
            <p:cNvGrpSpPr>
              <a:grpSpLocks/>
            </p:cNvGrpSpPr>
            <p:nvPr/>
          </p:nvGrpSpPr>
          <p:grpSpPr bwMode="auto">
            <a:xfrm>
              <a:off x="581" y="1815"/>
              <a:ext cx="2707" cy="2023"/>
              <a:chOff x="128" y="1725"/>
              <a:chExt cx="2707" cy="2023"/>
            </a:xfrm>
          </p:grpSpPr>
          <p:sp>
            <p:nvSpPr>
              <p:cNvPr id="27665" name="Line 11"/>
              <p:cNvSpPr>
                <a:spLocks noChangeShapeType="1"/>
              </p:cNvSpPr>
              <p:nvPr/>
            </p:nvSpPr>
            <p:spPr bwMode="auto">
              <a:xfrm>
                <a:off x="195" y="3738"/>
                <a:ext cx="2640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66" name="Line 12"/>
              <p:cNvSpPr>
                <a:spLocks noChangeShapeType="1"/>
              </p:cNvSpPr>
              <p:nvPr/>
            </p:nvSpPr>
            <p:spPr bwMode="auto">
              <a:xfrm rot="10800000">
                <a:off x="2576" y="2237"/>
                <a:ext cx="0" cy="1488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67" name="Line 13"/>
              <p:cNvSpPr>
                <a:spLocks noChangeShapeType="1"/>
              </p:cNvSpPr>
              <p:nvPr/>
            </p:nvSpPr>
            <p:spPr bwMode="auto">
              <a:xfrm rot="10800000">
                <a:off x="243" y="3053"/>
                <a:ext cx="0" cy="6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68" name="Line 14"/>
              <p:cNvSpPr>
                <a:spLocks noChangeShapeType="1"/>
              </p:cNvSpPr>
              <p:nvPr/>
            </p:nvSpPr>
            <p:spPr bwMode="auto">
              <a:xfrm>
                <a:off x="304" y="3051"/>
                <a:ext cx="0" cy="6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69" name="Line 15"/>
              <p:cNvSpPr>
                <a:spLocks noChangeShapeType="1"/>
              </p:cNvSpPr>
              <p:nvPr/>
            </p:nvSpPr>
            <p:spPr bwMode="auto">
              <a:xfrm rot="10800000">
                <a:off x="579" y="3066"/>
                <a:ext cx="0" cy="6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70" name="Line 16"/>
              <p:cNvSpPr>
                <a:spLocks noChangeShapeType="1"/>
              </p:cNvSpPr>
              <p:nvPr/>
            </p:nvSpPr>
            <p:spPr bwMode="auto">
              <a:xfrm>
                <a:off x="579" y="3066"/>
                <a:ext cx="48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71" name="Line 17"/>
              <p:cNvSpPr>
                <a:spLocks noChangeShapeType="1"/>
              </p:cNvSpPr>
              <p:nvPr/>
            </p:nvSpPr>
            <p:spPr bwMode="auto">
              <a:xfrm flipV="1">
                <a:off x="579" y="3258"/>
                <a:ext cx="480" cy="48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72" name="Line 18"/>
              <p:cNvSpPr>
                <a:spLocks noChangeShapeType="1"/>
              </p:cNvSpPr>
              <p:nvPr/>
            </p:nvSpPr>
            <p:spPr bwMode="auto">
              <a:xfrm>
                <a:off x="1059" y="3258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73" name="Line 19"/>
              <p:cNvSpPr>
                <a:spLocks noChangeShapeType="1"/>
              </p:cNvSpPr>
              <p:nvPr/>
            </p:nvSpPr>
            <p:spPr bwMode="auto">
              <a:xfrm rot="10800000">
                <a:off x="1299" y="3066"/>
                <a:ext cx="0" cy="6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74" name="Line 20"/>
              <p:cNvSpPr>
                <a:spLocks noChangeShapeType="1"/>
              </p:cNvSpPr>
              <p:nvPr/>
            </p:nvSpPr>
            <p:spPr bwMode="auto">
              <a:xfrm flipV="1">
                <a:off x="1299" y="2922"/>
                <a:ext cx="48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75" name="Line 21"/>
              <p:cNvSpPr>
                <a:spLocks noChangeShapeType="1"/>
              </p:cNvSpPr>
              <p:nvPr/>
            </p:nvSpPr>
            <p:spPr bwMode="auto">
              <a:xfrm flipV="1">
                <a:off x="1299" y="2922"/>
                <a:ext cx="480" cy="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76" name="Line 22"/>
              <p:cNvSpPr>
                <a:spLocks noChangeShapeType="1"/>
              </p:cNvSpPr>
              <p:nvPr/>
            </p:nvSpPr>
            <p:spPr bwMode="auto">
              <a:xfrm>
                <a:off x="1731" y="2922"/>
                <a:ext cx="864" cy="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77" name="Line 23"/>
              <p:cNvSpPr>
                <a:spLocks noChangeShapeType="1"/>
              </p:cNvSpPr>
              <p:nvPr/>
            </p:nvSpPr>
            <p:spPr bwMode="auto">
              <a:xfrm rot="10800000">
                <a:off x="1920" y="3066"/>
                <a:ext cx="0" cy="6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78" name="Line 24"/>
              <p:cNvSpPr>
                <a:spLocks noChangeShapeType="1"/>
              </p:cNvSpPr>
              <p:nvPr/>
            </p:nvSpPr>
            <p:spPr bwMode="auto">
              <a:xfrm flipV="1">
                <a:off x="1923" y="2682"/>
                <a:ext cx="384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79" name="Line 25"/>
              <p:cNvSpPr>
                <a:spLocks noChangeShapeType="1"/>
              </p:cNvSpPr>
              <p:nvPr/>
            </p:nvSpPr>
            <p:spPr bwMode="auto">
              <a:xfrm flipV="1">
                <a:off x="1923" y="2682"/>
                <a:ext cx="384" cy="105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80" name="Line 26"/>
              <p:cNvSpPr>
                <a:spLocks noChangeShapeType="1"/>
              </p:cNvSpPr>
              <p:nvPr/>
            </p:nvSpPr>
            <p:spPr bwMode="auto">
              <a:xfrm>
                <a:off x="2307" y="2682"/>
                <a:ext cx="288" cy="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5099" name="Text Box 27"/>
              <p:cNvSpPr txBox="1">
                <a:spLocks noChangeArrowheads="1"/>
              </p:cNvSpPr>
              <p:nvPr/>
            </p:nvSpPr>
            <p:spPr bwMode="auto">
              <a:xfrm>
                <a:off x="2565" y="3137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en-US" altLang="de-DE" sz="18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endParaRPr kumimoji="0" lang="en-GB" altLang="de-DE" sz="18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5100" name="Text Box 28"/>
              <p:cNvSpPr txBox="1">
                <a:spLocks noChangeArrowheads="1"/>
              </p:cNvSpPr>
              <p:nvPr/>
            </p:nvSpPr>
            <p:spPr bwMode="auto">
              <a:xfrm>
                <a:off x="2574" y="2826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kumimoji="0" lang="en-US" altLang="de-DE" sz="18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endParaRPr kumimoji="0" lang="en-GB" altLang="de-DE" sz="18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5101" name="Text Box 29"/>
              <p:cNvSpPr txBox="1">
                <a:spLocks noChangeArrowheads="1"/>
              </p:cNvSpPr>
              <p:nvPr/>
            </p:nvSpPr>
            <p:spPr bwMode="auto">
              <a:xfrm>
                <a:off x="2573" y="2538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r>
                  <a:rPr kumimoji="0" lang="en-US" altLang="de-DE" sz="18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endParaRPr kumimoji="0" lang="en-GB" altLang="de-DE" sz="18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5102" name="Text Box 30"/>
              <p:cNvSpPr txBox="1">
                <a:spLocks noChangeArrowheads="1"/>
              </p:cNvSpPr>
              <p:nvPr/>
            </p:nvSpPr>
            <p:spPr bwMode="auto">
              <a:xfrm>
                <a:off x="2561" y="3517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</a:t>
                </a:r>
                <a:r>
                  <a:rPr kumimoji="0" lang="en-US" altLang="de-DE" sz="18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endParaRPr kumimoji="0" lang="en-GB" altLang="de-DE" sz="18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685" name="Line 31"/>
              <p:cNvSpPr>
                <a:spLocks noChangeShapeType="1"/>
              </p:cNvSpPr>
              <p:nvPr/>
            </p:nvSpPr>
            <p:spPr bwMode="auto">
              <a:xfrm>
                <a:off x="587" y="2812"/>
                <a:ext cx="0" cy="288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86" name="Arc 32"/>
              <p:cNvSpPr>
                <a:spLocks/>
              </p:cNvSpPr>
              <p:nvPr/>
            </p:nvSpPr>
            <p:spPr bwMode="auto">
              <a:xfrm rot="120000">
                <a:off x="500" y="3001"/>
                <a:ext cx="283" cy="330"/>
              </a:xfrm>
              <a:custGeom>
                <a:avLst/>
                <a:gdLst>
                  <a:gd name="T0" fmla="*/ 0 w 17409"/>
                  <a:gd name="T1" fmla="*/ 0 h 21227"/>
                  <a:gd name="T2" fmla="*/ 0 w 17409"/>
                  <a:gd name="T3" fmla="*/ 0 h 21227"/>
                  <a:gd name="T4" fmla="*/ 0 w 17409"/>
                  <a:gd name="T5" fmla="*/ 0 h 21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409" h="21227" fill="none" extrusionOk="0">
                    <a:moveTo>
                      <a:pt x="3997" y="0"/>
                    </a:moveTo>
                    <a:cubicBezTo>
                      <a:pt x="9376" y="1013"/>
                      <a:pt x="14169" y="4029"/>
                      <a:pt x="17409" y="8440"/>
                    </a:cubicBezTo>
                  </a:path>
                  <a:path w="17409" h="21227" stroke="0" extrusionOk="0">
                    <a:moveTo>
                      <a:pt x="3997" y="0"/>
                    </a:moveTo>
                    <a:cubicBezTo>
                      <a:pt x="9376" y="1013"/>
                      <a:pt x="14169" y="4029"/>
                      <a:pt x="17409" y="8440"/>
                    </a:cubicBezTo>
                    <a:lnTo>
                      <a:pt x="0" y="21227"/>
                    </a:lnTo>
                    <a:lnTo>
                      <a:pt x="3997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5105" name="Text Box 33"/>
              <p:cNvSpPr txBox="1">
                <a:spLocks noChangeArrowheads="1"/>
              </p:cNvSpPr>
              <p:nvPr/>
            </p:nvSpPr>
            <p:spPr bwMode="auto">
              <a:xfrm>
                <a:off x="617" y="2840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</a:t>
                </a:r>
              </a:p>
            </p:txBody>
          </p:sp>
          <p:sp>
            <p:nvSpPr>
              <p:cNvPr id="27688" name="Line 34"/>
              <p:cNvSpPr>
                <a:spLocks noChangeShapeType="1"/>
              </p:cNvSpPr>
              <p:nvPr/>
            </p:nvSpPr>
            <p:spPr bwMode="auto">
              <a:xfrm>
                <a:off x="1298" y="2778"/>
                <a:ext cx="0" cy="288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89" name="Arc 35"/>
              <p:cNvSpPr>
                <a:spLocks/>
              </p:cNvSpPr>
              <p:nvPr/>
            </p:nvSpPr>
            <p:spPr bwMode="auto">
              <a:xfrm rot="120000">
                <a:off x="1150" y="2942"/>
                <a:ext cx="283" cy="330"/>
              </a:xfrm>
              <a:custGeom>
                <a:avLst/>
                <a:gdLst>
                  <a:gd name="T0" fmla="*/ 0 w 17409"/>
                  <a:gd name="T1" fmla="*/ 0 h 21227"/>
                  <a:gd name="T2" fmla="*/ 0 w 17409"/>
                  <a:gd name="T3" fmla="*/ 0 h 21227"/>
                  <a:gd name="T4" fmla="*/ 0 w 17409"/>
                  <a:gd name="T5" fmla="*/ 0 h 21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409" h="21227" fill="none" extrusionOk="0">
                    <a:moveTo>
                      <a:pt x="3997" y="0"/>
                    </a:moveTo>
                    <a:cubicBezTo>
                      <a:pt x="9376" y="1013"/>
                      <a:pt x="14169" y="4029"/>
                      <a:pt x="17409" y="8440"/>
                    </a:cubicBezTo>
                  </a:path>
                  <a:path w="17409" h="21227" stroke="0" extrusionOk="0">
                    <a:moveTo>
                      <a:pt x="3997" y="0"/>
                    </a:moveTo>
                    <a:cubicBezTo>
                      <a:pt x="9376" y="1013"/>
                      <a:pt x="14169" y="4029"/>
                      <a:pt x="17409" y="8440"/>
                    </a:cubicBezTo>
                    <a:lnTo>
                      <a:pt x="0" y="21227"/>
                    </a:lnTo>
                    <a:lnTo>
                      <a:pt x="3997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5108" name="Text Box 36"/>
              <p:cNvSpPr txBox="1">
                <a:spLocks noChangeArrowheads="1"/>
              </p:cNvSpPr>
              <p:nvPr/>
            </p:nvSpPr>
            <p:spPr bwMode="auto">
              <a:xfrm>
                <a:off x="1328" y="2806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</a:t>
                </a:r>
              </a:p>
            </p:txBody>
          </p:sp>
          <p:sp>
            <p:nvSpPr>
              <p:cNvPr id="27691" name="Line 37"/>
              <p:cNvSpPr>
                <a:spLocks noChangeShapeType="1"/>
              </p:cNvSpPr>
              <p:nvPr/>
            </p:nvSpPr>
            <p:spPr bwMode="auto">
              <a:xfrm>
                <a:off x="1922" y="2790"/>
                <a:ext cx="0" cy="288"/>
              </a:xfrm>
              <a:prstGeom prst="line">
                <a:avLst/>
              </a:prstGeom>
              <a:noFill/>
              <a:ln w="222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92" name="Arc 38"/>
              <p:cNvSpPr>
                <a:spLocks/>
              </p:cNvSpPr>
              <p:nvPr/>
            </p:nvSpPr>
            <p:spPr bwMode="auto">
              <a:xfrm rot="120000">
                <a:off x="1808" y="2874"/>
                <a:ext cx="283" cy="330"/>
              </a:xfrm>
              <a:custGeom>
                <a:avLst/>
                <a:gdLst>
                  <a:gd name="T0" fmla="*/ 0 w 17409"/>
                  <a:gd name="T1" fmla="*/ 0 h 21227"/>
                  <a:gd name="T2" fmla="*/ 0 w 17409"/>
                  <a:gd name="T3" fmla="*/ 0 h 21227"/>
                  <a:gd name="T4" fmla="*/ 0 w 17409"/>
                  <a:gd name="T5" fmla="*/ 0 h 21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409" h="21227" fill="none" extrusionOk="0">
                    <a:moveTo>
                      <a:pt x="3997" y="0"/>
                    </a:moveTo>
                    <a:cubicBezTo>
                      <a:pt x="9376" y="1013"/>
                      <a:pt x="14169" y="4029"/>
                      <a:pt x="17409" y="8440"/>
                    </a:cubicBezTo>
                  </a:path>
                  <a:path w="17409" h="21227" stroke="0" extrusionOk="0">
                    <a:moveTo>
                      <a:pt x="3997" y="0"/>
                    </a:moveTo>
                    <a:cubicBezTo>
                      <a:pt x="9376" y="1013"/>
                      <a:pt x="14169" y="4029"/>
                      <a:pt x="17409" y="8440"/>
                    </a:cubicBezTo>
                    <a:lnTo>
                      <a:pt x="0" y="21227"/>
                    </a:lnTo>
                    <a:lnTo>
                      <a:pt x="3997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5111" name="Text Box 39"/>
              <p:cNvSpPr txBox="1">
                <a:spLocks noChangeArrowheads="1"/>
              </p:cNvSpPr>
              <p:nvPr/>
            </p:nvSpPr>
            <p:spPr bwMode="auto">
              <a:xfrm>
                <a:off x="1875" y="2608"/>
                <a:ext cx="34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</a:t>
                </a:r>
                <a:r>
                  <a:rPr kumimoji="0" lang="en-GB" altLang="de-DE" sz="18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min</a:t>
                </a:r>
              </a:p>
            </p:txBody>
          </p:sp>
          <p:sp>
            <p:nvSpPr>
              <p:cNvPr id="27694" name="Text Box 40"/>
              <p:cNvSpPr txBox="1">
                <a:spLocks noChangeArrowheads="1"/>
              </p:cNvSpPr>
              <p:nvPr/>
            </p:nvSpPr>
            <p:spPr bwMode="auto">
              <a:xfrm rot="-5400000">
                <a:off x="2286" y="2035"/>
                <a:ext cx="8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energy axis</a:t>
                </a:r>
                <a:endParaRPr kumimoji="0" lang="en-GB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695" name="Text Box 41"/>
              <p:cNvSpPr txBox="1">
                <a:spLocks noChangeArrowheads="1"/>
              </p:cNvSpPr>
              <p:nvPr/>
            </p:nvSpPr>
            <p:spPr bwMode="auto">
              <a:xfrm>
                <a:off x="454" y="3315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</a:t>
                </a:r>
                <a:endParaRPr kumimoji="0" lang="en-GB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696" name="Text Box 42"/>
              <p:cNvSpPr txBox="1">
                <a:spLocks noChangeArrowheads="1"/>
              </p:cNvSpPr>
              <p:nvPr/>
            </p:nvSpPr>
            <p:spPr bwMode="auto">
              <a:xfrm>
                <a:off x="694" y="3129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</a:t>
                </a:r>
                <a:endParaRPr kumimoji="0" lang="en-GB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697" name="Text Box 43"/>
              <p:cNvSpPr txBox="1">
                <a:spLocks noChangeArrowheads="1"/>
              </p:cNvSpPr>
              <p:nvPr/>
            </p:nvSpPr>
            <p:spPr bwMode="auto">
              <a:xfrm>
                <a:off x="1172" y="3318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</a:t>
                </a:r>
                <a:endParaRPr kumimoji="0" lang="en-GB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698" name="Text Box 44"/>
              <p:cNvSpPr txBox="1">
                <a:spLocks noChangeArrowheads="1"/>
              </p:cNvSpPr>
              <p:nvPr/>
            </p:nvSpPr>
            <p:spPr bwMode="auto">
              <a:xfrm>
                <a:off x="1472" y="2962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</a:t>
                </a:r>
                <a:endParaRPr kumimoji="0" lang="en-GB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699" name="Text Box 45"/>
              <p:cNvSpPr txBox="1">
                <a:spLocks noChangeArrowheads="1"/>
              </p:cNvSpPr>
              <p:nvPr/>
            </p:nvSpPr>
            <p:spPr bwMode="auto">
              <a:xfrm>
                <a:off x="1795" y="3318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</a:t>
                </a:r>
                <a:endParaRPr kumimoji="0" lang="en-GB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0" name="Text Box 46"/>
              <p:cNvSpPr txBox="1">
                <a:spLocks noChangeArrowheads="1"/>
              </p:cNvSpPr>
              <p:nvPr/>
            </p:nvSpPr>
            <p:spPr bwMode="auto">
              <a:xfrm>
                <a:off x="2000" y="2962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</a:t>
                </a:r>
                <a:endParaRPr kumimoji="0" lang="en-GB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1" name="Text Box 47"/>
              <p:cNvSpPr txBox="1">
                <a:spLocks noChangeArrowheads="1"/>
              </p:cNvSpPr>
              <p:nvPr/>
            </p:nvSpPr>
            <p:spPr bwMode="auto">
              <a:xfrm>
                <a:off x="128" y="3319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</a:t>
                </a:r>
                <a:endParaRPr kumimoji="0" lang="en-GB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02" name="Text Box 48"/>
              <p:cNvSpPr txBox="1">
                <a:spLocks noChangeArrowheads="1"/>
              </p:cNvSpPr>
              <p:nvPr/>
            </p:nvSpPr>
            <p:spPr bwMode="auto">
              <a:xfrm>
                <a:off x="285" y="3320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</a:t>
                </a:r>
                <a:endParaRPr kumimoji="0" lang="en-GB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5121" name="Text Box 49"/>
              <p:cNvSpPr txBox="1">
                <a:spLocks noChangeArrowheads="1"/>
              </p:cNvSpPr>
              <p:nvPr/>
            </p:nvSpPr>
            <p:spPr bwMode="auto">
              <a:xfrm>
                <a:off x="743" y="343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</a:t>
                </a:r>
                <a:endParaRPr kumimoji="0" lang="en-GB" alt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5122" name="Text Box 50"/>
              <p:cNvSpPr txBox="1">
                <a:spLocks noChangeArrowheads="1"/>
              </p:cNvSpPr>
              <p:nvPr/>
            </p:nvSpPr>
            <p:spPr bwMode="auto">
              <a:xfrm>
                <a:off x="1458" y="330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</a:t>
                </a:r>
                <a:endParaRPr kumimoji="0" lang="en-GB" alt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5123" name="Text Box 51"/>
              <p:cNvSpPr txBox="1">
                <a:spLocks noChangeArrowheads="1"/>
              </p:cNvSpPr>
              <p:nvPr/>
            </p:nvSpPr>
            <p:spPr bwMode="auto">
              <a:xfrm>
                <a:off x="2088" y="3205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</a:t>
                </a:r>
                <a:endParaRPr kumimoji="0" lang="en-GB" alt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660" name="Text Box 52"/>
            <p:cNvSpPr txBox="1">
              <a:spLocks noChangeArrowheads="1"/>
            </p:cNvSpPr>
            <p:nvPr/>
          </p:nvSpPr>
          <p:spPr bwMode="auto">
            <a:xfrm>
              <a:off x="3289" y="3597"/>
              <a:ext cx="3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=0</a:t>
              </a:r>
              <a:endParaRPr kumimoji="0" lang="en-US" altLang="de-DE" sz="1600" b="0" i="0" u="none" strike="noStrike" kern="1200" cap="none" spc="0" normalizeH="0" baseline="3000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7661" name="Text Box 53"/>
            <p:cNvSpPr txBox="1">
              <a:spLocks noChangeArrowheads="1"/>
            </p:cNvSpPr>
            <p:nvPr/>
          </p:nvSpPr>
          <p:spPr bwMode="auto">
            <a:xfrm>
              <a:off x="3289" y="2628"/>
              <a:ext cx="3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=2</a:t>
              </a:r>
              <a:endParaRPr kumimoji="0" lang="en-US" altLang="de-DE" sz="1600" b="0" i="0" u="none" strike="noStrike" kern="1200" cap="none" spc="0" normalizeH="0" baseline="3000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7662" name="Text Box 54"/>
            <p:cNvSpPr txBox="1">
              <a:spLocks noChangeArrowheads="1"/>
            </p:cNvSpPr>
            <p:nvPr/>
          </p:nvSpPr>
          <p:spPr bwMode="auto">
            <a:xfrm>
              <a:off x="3289" y="2931"/>
              <a:ext cx="3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=2</a:t>
              </a:r>
              <a:endParaRPr kumimoji="0" lang="en-US" altLang="de-DE" sz="1600" b="0" i="0" u="none" strike="noStrike" kern="1200" cap="none" spc="0" normalizeH="0" baseline="3000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7663" name="Text Box 55"/>
            <p:cNvSpPr txBox="1">
              <a:spLocks noChangeArrowheads="1"/>
            </p:cNvSpPr>
            <p:nvPr/>
          </p:nvSpPr>
          <p:spPr bwMode="auto">
            <a:xfrm>
              <a:off x="3289" y="3234"/>
              <a:ext cx="3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  <a:sym typeface="Symbol" panose="05050102010706020507" pitchFamily="18" charset="2"/>
                </a:rPr>
                <a:t>=2</a:t>
              </a:r>
              <a:endParaRPr kumimoji="0" lang="en-US" altLang="de-DE" sz="1600" b="0" i="0" u="none" strike="noStrike" kern="1200" cap="none" spc="0" normalizeH="0" baseline="3000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7664" name="Text Box 56"/>
            <p:cNvSpPr txBox="1">
              <a:spLocks noChangeArrowheads="1"/>
            </p:cNvSpPr>
            <p:nvPr/>
          </p:nvSpPr>
          <p:spPr bwMode="auto">
            <a:xfrm>
              <a:off x="544" y="2247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Seniority scheme:</a:t>
              </a: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6012000" y="4104000"/>
                <a:ext cx="2439001" cy="6223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00" y="4104000"/>
                <a:ext cx="2439001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95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8</a:t>
            </a:r>
            <a:r>
              <a:rPr lang="de-DE" altLang="de-DE" baseline="30000" smtClean="0"/>
              <a:t>+</a:t>
            </a:r>
            <a:r>
              <a:rPr lang="de-DE" altLang="de-DE" smtClean="0"/>
              <a:t>(g</a:t>
            </a:r>
            <a:r>
              <a:rPr lang="de-DE" altLang="de-DE" baseline="-25000" smtClean="0"/>
              <a:t>9/2</a:t>
            </a:r>
            <a:r>
              <a:rPr lang="de-DE" altLang="de-DE" smtClean="0"/>
              <a:t>)</a:t>
            </a:r>
            <a:r>
              <a:rPr lang="de-DE" altLang="de-DE" baseline="30000" smtClean="0"/>
              <a:t>-2</a:t>
            </a:r>
            <a:r>
              <a:rPr lang="de-DE" altLang="de-DE" smtClean="0"/>
              <a:t> seniority isomers in </a:t>
            </a:r>
            <a:r>
              <a:rPr lang="de-DE" altLang="de-DE" baseline="30000" smtClean="0"/>
              <a:t>98</a:t>
            </a:r>
            <a:r>
              <a:rPr lang="de-DE" altLang="de-DE" smtClean="0"/>
              <a:t>Cd and </a:t>
            </a:r>
            <a:r>
              <a:rPr lang="de-DE" altLang="de-DE" baseline="30000" smtClean="0"/>
              <a:t>130</a:t>
            </a:r>
            <a:r>
              <a:rPr lang="de-DE" altLang="de-DE" smtClean="0"/>
              <a:t>Cd</a:t>
            </a:r>
            <a:endParaRPr lang="de-DE" altLang="de-DE" sz="1800" smtClean="0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3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46225"/>
            <a:ext cx="9906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 descr="ris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1328738" y="2420938"/>
            <a:ext cx="1490662" cy="3867150"/>
            <a:chOff x="68" y="1525"/>
            <a:chExt cx="939" cy="2436"/>
          </a:xfrm>
        </p:grpSpPr>
        <p:sp>
          <p:nvSpPr>
            <p:cNvPr id="28727" name="Line 7"/>
            <p:cNvSpPr>
              <a:spLocks noChangeShapeType="1"/>
            </p:cNvSpPr>
            <p:nvPr/>
          </p:nvSpPr>
          <p:spPr bwMode="auto">
            <a:xfrm>
              <a:off x="380" y="3848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28" name="Line 8"/>
            <p:cNvSpPr>
              <a:spLocks noChangeShapeType="1"/>
            </p:cNvSpPr>
            <p:nvPr/>
          </p:nvSpPr>
          <p:spPr bwMode="auto">
            <a:xfrm>
              <a:off x="380" y="2608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29" name="Line 9"/>
            <p:cNvSpPr>
              <a:spLocks noChangeShapeType="1"/>
            </p:cNvSpPr>
            <p:nvPr/>
          </p:nvSpPr>
          <p:spPr bwMode="auto">
            <a:xfrm>
              <a:off x="380" y="200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30" name="Line 10"/>
            <p:cNvSpPr>
              <a:spLocks noChangeShapeType="1"/>
            </p:cNvSpPr>
            <p:nvPr/>
          </p:nvSpPr>
          <p:spPr bwMode="auto">
            <a:xfrm>
              <a:off x="380" y="182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31" name="Line 11"/>
            <p:cNvSpPr>
              <a:spLocks noChangeShapeType="1"/>
            </p:cNvSpPr>
            <p:nvPr/>
          </p:nvSpPr>
          <p:spPr bwMode="auto">
            <a:xfrm>
              <a:off x="380" y="1692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32" name="Text Box 12"/>
            <p:cNvSpPr txBox="1">
              <a:spLocks noChangeArrowheads="1"/>
            </p:cNvSpPr>
            <p:nvPr/>
          </p:nvSpPr>
          <p:spPr bwMode="auto">
            <a:xfrm>
              <a:off x="164" y="3730"/>
              <a:ext cx="2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0</a:t>
              </a:r>
              <a:r>
                <a:rPr kumimoji="0" lang="es-ES" altLang="de-DE" sz="18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s-ES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33" name="Text Box 13"/>
            <p:cNvSpPr txBox="1">
              <a:spLocks noChangeArrowheads="1"/>
            </p:cNvSpPr>
            <p:nvPr/>
          </p:nvSpPr>
          <p:spPr bwMode="auto">
            <a:xfrm>
              <a:off x="68" y="2476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(2</a:t>
              </a:r>
              <a:r>
                <a:rPr kumimoji="0" lang="es-ES" altLang="de-DE" sz="18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+</a:t>
              </a: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8734" name="Text Box 14"/>
            <p:cNvSpPr txBox="1">
              <a:spLocks noChangeArrowheads="1"/>
            </p:cNvSpPr>
            <p:nvPr/>
          </p:nvSpPr>
          <p:spPr bwMode="auto">
            <a:xfrm>
              <a:off x="68" y="1863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(4</a:t>
              </a:r>
              <a:r>
                <a:rPr kumimoji="0" lang="es-ES" altLang="de-DE" sz="18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+</a:t>
              </a: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8735" name="Text Box 15"/>
            <p:cNvSpPr txBox="1">
              <a:spLocks noChangeArrowheads="1"/>
            </p:cNvSpPr>
            <p:nvPr/>
          </p:nvSpPr>
          <p:spPr bwMode="auto">
            <a:xfrm>
              <a:off x="68" y="1685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(6</a:t>
              </a:r>
              <a:r>
                <a:rPr kumimoji="0" lang="es-ES" altLang="de-DE" sz="18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+</a:t>
              </a: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8736" name="Text Box 16"/>
            <p:cNvSpPr txBox="1">
              <a:spLocks noChangeArrowheads="1"/>
            </p:cNvSpPr>
            <p:nvPr/>
          </p:nvSpPr>
          <p:spPr bwMode="auto">
            <a:xfrm>
              <a:off x="68" y="1526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(8</a:t>
              </a:r>
              <a:r>
                <a:rPr kumimoji="0" lang="es-ES" altLang="de-DE" sz="18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+</a:t>
              </a: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8737" name="Text Box 17"/>
            <p:cNvSpPr txBox="1">
              <a:spLocks noChangeArrowheads="1"/>
            </p:cNvSpPr>
            <p:nvPr/>
          </p:nvSpPr>
          <p:spPr bwMode="auto">
            <a:xfrm>
              <a:off x="667" y="2581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400" b="1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1395</a:t>
              </a:r>
            </a:p>
          </p:txBody>
        </p:sp>
        <p:sp>
          <p:nvSpPr>
            <p:cNvPr id="28738" name="Text Box 18"/>
            <p:cNvSpPr txBox="1">
              <a:spLocks noChangeArrowheads="1"/>
            </p:cNvSpPr>
            <p:nvPr/>
          </p:nvSpPr>
          <p:spPr bwMode="auto">
            <a:xfrm>
              <a:off x="667" y="1973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400" b="1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2083</a:t>
              </a:r>
            </a:p>
          </p:txBody>
        </p:sp>
        <p:sp>
          <p:nvSpPr>
            <p:cNvPr id="28739" name="Text Box 19"/>
            <p:cNvSpPr txBox="1">
              <a:spLocks noChangeArrowheads="1"/>
            </p:cNvSpPr>
            <p:nvPr/>
          </p:nvSpPr>
          <p:spPr bwMode="auto">
            <a:xfrm>
              <a:off x="667" y="1793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400" b="1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2281</a:t>
              </a:r>
            </a:p>
          </p:txBody>
        </p:sp>
        <p:sp>
          <p:nvSpPr>
            <p:cNvPr id="28740" name="Text Box 20"/>
            <p:cNvSpPr txBox="1">
              <a:spLocks noChangeArrowheads="1"/>
            </p:cNvSpPr>
            <p:nvPr/>
          </p:nvSpPr>
          <p:spPr bwMode="auto">
            <a:xfrm>
              <a:off x="667" y="1525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400" b="1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2428</a:t>
              </a:r>
            </a:p>
          </p:txBody>
        </p:sp>
      </p:grpSp>
      <p:grpSp>
        <p:nvGrpSpPr>
          <p:cNvPr id="28679" name="Group 21"/>
          <p:cNvGrpSpPr>
            <a:grpSpLocks/>
          </p:cNvGrpSpPr>
          <p:nvPr/>
        </p:nvGrpSpPr>
        <p:grpSpPr bwMode="auto">
          <a:xfrm>
            <a:off x="6137275" y="2819400"/>
            <a:ext cx="1482725" cy="3446463"/>
            <a:chOff x="4622" y="1849"/>
            <a:chExt cx="934" cy="2171"/>
          </a:xfrm>
        </p:grpSpPr>
        <p:sp>
          <p:nvSpPr>
            <p:cNvPr id="28713" name="Line 22"/>
            <p:cNvSpPr>
              <a:spLocks noChangeShapeType="1"/>
            </p:cNvSpPr>
            <p:nvPr/>
          </p:nvSpPr>
          <p:spPr bwMode="auto">
            <a:xfrm>
              <a:off x="4937" y="2732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14" name="Line 23"/>
            <p:cNvSpPr>
              <a:spLocks noChangeShapeType="1"/>
            </p:cNvSpPr>
            <p:nvPr/>
          </p:nvSpPr>
          <p:spPr bwMode="auto">
            <a:xfrm>
              <a:off x="4937" y="3908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15" name="Line 24"/>
            <p:cNvSpPr>
              <a:spLocks noChangeShapeType="1"/>
            </p:cNvSpPr>
            <p:nvPr/>
          </p:nvSpPr>
          <p:spPr bwMode="auto">
            <a:xfrm>
              <a:off x="4937" y="202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16" name="Line 25"/>
            <p:cNvSpPr>
              <a:spLocks noChangeShapeType="1"/>
            </p:cNvSpPr>
            <p:nvPr/>
          </p:nvSpPr>
          <p:spPr bwMode="auto">
            <a:xfrm>
              <a:off x="4937" y="2132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17" name="Line 26"/>
            <p:cNvSpPr>
              <a:spLocks noChangeShapeType="1"/>
            </p:cNvSpPr>
            <p:nvPr/>
          </p:nvSpPr>
          <p:spPr bwMode="auto">
            <a:xfrm>
              <a:off x="4937" y="2256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18" name="Text Box 27"/>
            <p:cNvSpPr txBox="1">
              <a:spLocks noChangeArrowheads="1"/>
            </p:cNvSpPr>
            <p:nvPr/>
          </p:nvSpPr>
          <p:spPr bwMode="auto">
            <a:xfrm>
              <a:off x="4718" y="3789"/>
              <a:ext cx="2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0</a:t>
              </a:r>
              <a:r>
                <a:rPr kumimoji="0" lang="es-ES" altLang="de-DE" sz="18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s-ES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19" name="Text Box 28"/>
            <p:cNvSpPr txBox="1">
              <a:spLocks noChangeArrowheads="1"/>
            </p:cNvSpPr>
            <p:nvPr/>
          </p:nvSpPr>
          <p:spPr bwMode="auto">
            <a:xfrm>
              <a:off x="4622" y="2599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(2</a:t>
              </a:r>
              <a:r>
                <a:rPr kumimoji="0" lang="es-ES" altLang="de-DE" sz="18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+</a:t>
              </a: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8720" name="Text Box 29"/>
            <p:cNvSpPr txBox="1">
              <a:spLocks noChangeArrowheads="1"/>
            </p:cNvSpPr>
            <p:nvPr/>
          </p:nvSpPr>
          <p:spPr bwMode="auto">
            <a:xfrm>
              <a:off x="4622" y="2150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(4</a:t>
              </a:r>
              <a:r>
                <a:rPr kumimoji="0" lang="es-ES" altLang="de-DE" sz="18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+</a:t>
              </a: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8721" name="Text Box 30"/>
            <p:cNvSpPr txBox="1">
              <a:spLocks noChangeArrowheads="1"/>
            </p:cNvSpPr>
            <p:nvPr/>
          </p:nvSpPr>
          <p:spPr bwMode="auto">
            <a:xfrm>
              <a:off x="4622" y="2004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(6</a:t>
              </a:r>
              <a:r>
                <a:rPr kumimoji="0" lang="es-ES" altLang="de-DE" sz="18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+</a:t>
              </a: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8722" name="Text Box 31"/>
            <p:cNvSpPr txBox="1">
              <a:spLocks noChangeArrowheads="1"/>
            </p:cNvSpPr>
            <p:nvPr/>
          </p:nvSpPr>
          <p:spPr bwMode="auto">
            <a:xfrm>
              <a:off x="4622" y="1849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(8</a:t>
              </a:r>
              <a:r>
                <a:rPr kumimoji="0" lang="es-ES" altLang="de-DE" sz="18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+</a:t>
              </a:r>
              <a:r>
                <a:rPr kumimoji="0" lang="es-E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8723" name="Text Box 32"/>
            <p:cNvSpPr txBox="1">
              <a:spLocks noChangeArrowheads="1"/>
            </p:cNvSpPr>
            <p:nvPr/>
          </p:nvSpPr>
          <p:spPr bwMode="auto">
            <a:xfrm>
              <a:off x="5216" y="2709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400" b="1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1325</a:t>
              </a:r>
            </a:p>
          </p:txBody>
        </p:sp>
        <p:sp>
          <p:nvSpPr>
            <p:cNvPr id="28724" name="Text Box 33"/>
            <p:cNvSpPr txBox="1">
              <a:spLocks noChangeArrowheads="1"/>
            </p:cNvSpPr>
            <p:nvPr/>
          </p:nvSpPr>
          <p:spPr bwMode="auto">
            <a:xfrm>
              <a:off x="5216" y="2233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400" b="1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1864</a:t>
              </a:r>
            </a:p>
          </p:txBody>
        </p:sp>
        <p:sp>
          <p:nvSpPr>
            <p:cNvPr id="28725" name="Text Box 34"/>
            <p:cNvSpPr txBox="1">
              <a:spLocks noChangeArrowheads="1"/>
            </p:cNvSpPr>
            <p:nvPr/>
          </p:nvSpPr>
          <p:spPr bwMode="auto">
            <a:xfrm>
              <a:off x="5216" y="2097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400" b="1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2002</a:t>
              </a:r>
            </a:p>
          </p:txBody>
        </p:sp>
        <p:sp>
          <p:nvSpPr>
            <p:cNvPr id="28726" name="Text Box 35"/>
            <p:cNvSpPr txBox="1">
              <a:spLocks noChangeArrowheads="1"/>
            </p:cNvSpPr>
            <p:nvPr/>
          </p:nvSpPr>
          <p:spPr bwMode="auto">
            <a:xfrm>
              <a:off x="5216" y="1853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de-DE" sz="1400" b="1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2128</a:t>
              </a:r>
            </a:p>
          </p:txBody>
        </p:sp>
      </p:grpSp>
      <p:sp>
        <p:nvSpPr>
          <p:cNvPr id="28680" name="Text Box 36"/>
          <p:cNvSpPr txBox="1">
            <a:spLocks noChangeArrowheads="1"/>
          </p:cNvSpPr>
          <p:nvPr/>
        </p:nvSpPr>
        <p:spPr bwMode="auto">
          <a:xfrm>
            <a:off x="2871788" y="5165725"/>
            <a:ext cx="36004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1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two proton holes in the </a:t>
            </a:r>
            <a:r>
              <a:rPr kumimoji="0" lang="de-DE" altLang="de-DE" sz="20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de-DE" altLang="de-DE" sz="2000" b="1" i="1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9/2</a:t>
            </a:r>
            <a:r>
              <a:rPr kumimoji="0" lang="de-DE" altLang="de-DE" sz="2000" b="1" i="1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orbit </a:t>
            </a:r>
          </a:p>
        </p:txBody>
      </p:sp>
      <p:sp>
        <p:nvSpPr>
          <p:cNvPr id="28681" name="Line 37"/>
          <p:cNvSpPr>
            <a:spLocks noChangeShapeType="1"/>
          </p:cNvSpPr>
          <p:nvPr/>
        </p:nvSpPr>
        <p:spPr bwMode="auto">
          <a:xfrm>
            <a:off x="228600" y="1096963"/>
            <a:ext cx="9144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82" name="Line 38"/>
          <p:cNvSpPr>
            <a:spLocks noChangeShapeType="1"/>
          </p:cNvSpPr>
          <p:nvPr/>
        </p:nvSpPr>
        <p:spPr bwMode="auto">
          <a:xfrm>
            <a:off x="0" y="1114425"/>
            <a:ext cx="2286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83" name="Line 39"/>
          <p:cNvSpPr>
            <a:spLocks noChangeShapeType="1"/>
          </p:cNvSpPr>
          <p:nvPr/>
        </p:nvSpPr>
        <p:spPr bwMode="auto">
          <a:xfrm>
            <a:off x="0" y="1371600"/>
            <a:ext cx="2286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684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6225"/>
            <a:ext cx="9382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5" name="Line 41"/>
          <p:cNvSpPr>
            <a:spLocks noChangeShapeType="1"/>
          </p:cNvSpPr>
          <p:nvPr/>
        </p:nvSpPr>
        <p:spPr bwMode="auto">
          <a:xfrm flipV="1">
            <a:off x="8839200" y="1162050"/>
            <a:ext cx="3048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86" name="Line 42"/>
          <p:cNvSpPr>
            <a:spLocks noChangeShapeType="1"/>
          </p:cNvSpPr>
          <p:nvPr/>
        </p:nvSpPr>
        <p:spPr bwMode="auto">
          <a:xfrm flipV="1">
            <a:off x="7848600" y="1143000"/>
            <a:ext cx="990600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87" name="Line 43"/>
          <p:cNvSpPr>
            <a:spLocks noChangeShapeType="1"/>
          </p:cNvSpPr>
          <p:nvPr/>
        </p:nvSpPr>
        <p:spPr bwMode="auto">
          <a:xfrm flipV="1">
            <a:off x="8839200" y="1371600"/>
            <a:ext cx="3048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6140" name="Text Box 44"/>
          <p:cNvSpPr txBox="1">
            <a:spLocks noChangeArrowheads="1"/>
          </p:cNvSpPr>
          <p:nvPr/>
        </p:nvSpPr>
        <p:spPr bwMode="auto">
          <a:xfrm>
            <a:off x="3200400" y="5683250"/>
            <a:ext cx="2992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 dramatic shell quenching!</a:t>
            </a:r>
          </a:p>
        </p:txBody>
      </p:sp>
      <p:grpSp>
        <p:nvGrpSpPr>
          <p:cNvPr id="516141" name="Group 45"/>
          <p:cNvGrpSpPr>
            <a:grpSpLocks/>
          </p:cNvGrpSpPr>
          <p:nvPr/>
        </p:nvGrpSpPr>
        <p:grpSpPr bwMode="auto">
          <a:xfrm>
            <a:off x="3276600" y="1500188"/>
            <a:ext cx="2667000" cy="1852612"/>
            <a:chOff x="2071" y="2721"/>
            <a:chExt cx="1680" cy="1167"/>
          </a:xfrm>
        </p:grpSpPr>
        <p:sp>
          <p:nvSpPr>
            <p:cNvPr id="28694" name="Rectangle 46"/>
            <p:cNvSpPr>
              <a:spLocks noChangeArrowheads="1"/>
            </p:cNvSpPr>
            <p:nvPr/>
          </p:nvSpPr>
          <p:spPr bwMode="auto">
            <a:xfrm>
              <a:off x="2071" y="2721"/>
              <a:ext cx="1584" cy="1167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695" name="Line 47"/>
            <p:cNvSpPr>
              <a:spLocks noChangeShapeType="1"/>
            </p:cNvSpPr>
            <p:nvPr/>
          </p:nvSpPr>
          <p:spPr bwMode="auto">
            <a:xfrm>
              <a:off x="2503" y="3605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696" name="Line 48"/>
            <p:cNvSpPr>
              <a:spLocks noChangeShapeType="1"/>
            </p:cNvSpPr>
            <p:nvPr/>
          </p:nvSpPr>
          <p:spPr bwMode="auto">
            <a:xfrm>
              <a:off x="2503" y="3509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697" name="Line 49"/>
            <p:cNvSpPr>
              <a:spLocks noChangeShapeType="1"/>
            </p:cNvSpPr>
            <p:nvPr/>
          </p:nvSpPr>
          <p:spPr bwMode="auto">
            <a:xfrm>
              <a:off x="2503" y="3317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698" name="Line 50"/>
            <p:cNvSpPr>
              <a:spLocks noChangeShapeType="1"/>
            </p:cNvSpPr>
            <p:nvPr/>
          </p:nvSpPr>
          <p:spPr bwMode="auto">
            <a:xfrm>
              <a:off x="2503" y="3221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699" name="Line 51"/>
            <p:cNvSpPr>
              <a:spLocks noChangeShapeType="1"/>
            </p:cNvSpPr>
            <p:nvPr/>
          </p:nvSpPr>
          <p:spPr bwMode="auto">
            <a:xfrm>
              <a:off x="2503" y="3029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00" name="Text Box 52"/>
            <p:cNvSpPr txBox="1">
              <a:spLocks noChangeArrowheads="1"/>
            </p:cNvSpPr>
            <p:nvPr/>
          </p:nvSpPr>
          <p:spPr bwMode="auto">
            <a:xfrm>
              <a:off x="2647" y="3653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N=50</a:t>
              </a:r>
            </a:p>
          </p:txBody>
        </p:sp>
        <p:sp>
          <p:nvSpPr>
            <p:cNvPr id="28701" name="Text Box 53"/>
            <p:cNvSpPr txBox="1">
              <a:spLocks noChangeArrowheads="1"/>
            </p:cNvSpPr>
            <p:nvPr/>
          </p:nvSpPr>
          <p:spPr bwMode="auto">
            <a:xfrm>
              <a:off x="2167" y="3535"/>
              <a:ext cx="3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g</a:t>
              </a:r>
              <a:r>
                <a:rPr kumimoji="0" lang="en-US" altLang="de-DE" sz="1800" b="0" i="0" u="none" strike="noStrike" kern="1200" cap="none" spc="0" normalizeH="0" baseline="-2500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7/2</a:t>
              </a:r>
            </a:p>
          </p:txBody>
        </p:sp>
        <p:sp>
          <p:nvSpPr>
            <p:cNvPr id="28702" name="Text Box 54"/>
            <p:cNvSpPr txBox="1">
              <a:spLocks noChangeArrowheads="1"/>
            </p:cNvSpPr>
            <p:nvPr/>
          </p:nvSpPr>
          <p:spPr bwMode="auto">
            <a:xfrm>
              <a:off x="2167" y="3199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s</a:t>
              </a:r>
              <a:r>
                <a:rPr kumimoji="0" lang="en-US" altLang="de-DE" sz="1800" b="0" i="0" u="none" strike="noStrike" kern="1200" cap="none" spc="0" normalizeH="0" baseline="-2500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1/2</a:t>
              </a:r>
            </a:p>
          </p:txBody>
        </p:sp>
        <p:sp>
          <p:nvSpPr>
            <p:cNvPr id="28703" name="Text Box 55"/>
            <p:cNvSpPr txBox="1">
              <a:spLocks noChangeArrowheads="1"/>
            </p:cNvSpPr>
            <p:nvPr/>
          </p:nvSpPr>
          <p:spPr bwMode="auto">
            <a:xfrm>
              <a:off x="2167" y="3029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d</a:t>
              </a:r>
              <a:r>
                <a:rPr kumimoji="0" lang="en-US" altLang="de-DE" sz="1800" b="0" i="0" u="none" strike="noStrike" kern="1200" cap="none" spc="0" normalizeH="0" baseline="-2500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3/2</a:t>
              </a:r>
            </a:p>
          </p:txBody>
        </p:sp>
        <p:sp>
          <p:nvSpPr>
            <p:cNvPr id="28704" name="Text Box 56"/>
            <p:cNvSpPr txBox="1">
              <a:spLocks noChangeArrowheads="1"/>
            </p:cNvSpPr>
            <p:nvPr/>
          </p:nvSpPr>
          <p:spPr bwMode="auto">
            <a:xfrm>
              <a:off x="2167" y="2837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h</a:t>
              </a:r>
              <a:r>
                <a:rPr kumimoji="0" lang="en-US" altLang="de-DE" sz="1800" b="0" i="0" u="none" strike="noStrike" kern="1200" cap="none" spc="0" normalizeH="0" baseline="-2500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11/2</a:t>
              </a:r>
            </a:p>
          </p:txBody>
        </p:sp>
        <p:sp>
          <p:nvSpPr>
            <p:cNvPr id="28705" name="Text Box 57"/>
            <p:cNvSpPr txBox="1">
              <a:spLocks noChangeArrowheads="1"/>
            </p:cNvSpPr>
            <p:nvPr/>
          </p:nvSpPr>
          <p:spPr bwMode="auto">
            <a:xfrm>
              <a:off x="3367" y="3522"/>
              <a:ext cx="2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8706" name="Text Box 58"/>
            <p:cNvSpPr txBox="1">
              <a:spLocks noChangeArrowheads="1"/>
            </p:cNvSpPr>
            <p:nvPr/>
          </p:nvSpPr>
          <p:spPr bwMode="auto">
            <a:xfrm>
              <a:off x="3367" y="3413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0.5</a:t>
              </a:r>
            </a:p>
          </p:txBody>
        </p:sp>
        <p:sp>
          <p:nvSpPr>
            <p:cNvPr id="28707" name="Text Box 59"/>
            <p:cNvSpPr txBox="1">
              <a:spLocks noChangeArrowheads="1"/>
            </p:cNvSpPr>
            <p:nvPr/>
          </p:nvSpPr>
          <p:spPr bwMode="auto">
            <a:xfrm>
              <a:off x="3367" y="3221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1.6</a:t>
              </a:r>
            </a:p>
          </p:txBody>
        </p:sp>
        <p:sp>
          <p:nvSpPr>
            <p:cNvPr id="28708" name="Text Box 60"/>
            <p:cNvSpPr txBox="1">
              <a:spLocks noChangeArrowheads="1"/>
            </p:cNvSpPr>
            <p:nvPr/>
          </p:nvSpPr>
          <p:spPr bwMode="auto">
            <a:xfrm>
              <a:off x="3367" y="3090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2.2</a:t>
              </a:r>
            </a:p>
          </p:txBody>
        </p:sp>
        <p:sp>
          <p:nvSpPr>
            <p:cNvPr id="28709" name="Text Box 61"/>
            <p:cNvSpPr txBox="1">
              <a:spLocks noChangeArrowheads="1"/>
            </p:cNvSpPr>
            <p:nvPr/>
          </p:nvSpPr>
          <p:spPr bwMode="auto">
            <a:xfrm>
              <a:off x="3367" y="2933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2.6</a:t>
              </a:r>
            </a:p>
          </p:txBody>
        </p:sp>
        <p:sp>
          <p:nvSpPr>
            <p:cNvPr id="28710" name="Text Box 62"/>
            <p:cNvSpPr txBox="1">
              <a:spLocks noChangeArrowheads="1"/>
            </p:cNvSpPr>
            <p:nvPr/>
          </p:nvSpPr>
          <p:spPr bwMode="auto">
            <a:xfrm>
              <a:off x="3319" y="2789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MeV</a:t>
              </a:r>
            </a:p>
          </p:txBody>
        </p:sp>
        <p:sp>
          <p:nvSpPr>
            <p:cNvPr id="28711" name="Text Box 63"/>
            <p:cNvSpPr txBox="1">
              <a:spLocks noChangeArrowheads="1"/>
            </p:cNvSpPr>
            <p:nvPr/>
          </p:nvSpPr>
          <p:spPr bwMode="auto">
            <a:xfrm>
              <a:off x="2167" y="3391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d</a:t>
              </a:r>
              <a:r>
                <a:rPr kumimoji="0" lang="en-US" altLang="de-DE" sz="1800" b="0" i="0" u="none" strike="noStrike" kern="1200" cap="none" spc="0" normalizeH="0" baseline="-2500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5/2</a:t>
              </a:r>
            </a:p>
          </p:txBody>
        </p:sp>
        <p:sp>
          <p:nvSpPr>
            <p:cNvPr id="28712" name="Text Box 64"/>
            <p:cNvSpPr txBox="1">
              <a:spLocks noChangeArrowheads="1"/>
            </p:cNvSpPr>
            <p:nvPr/>
          </p:nvSpPr>
          <p:spPr bwMode="auto">
            <a:xfrm>
              <a:off x="2637" y="2769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N=82</a:t>
              </a:r>
            </a:p>
          </p:txBody>
        </p:sp>
      </p:grpSp>
      <p:sp>
        <p:nvSpPr>
          <p:cNvPr id="516161" name="Text Box 65"/>
          <p:cNvSpPr txBox="1">
            <a:spLocks noChangeArrowheads="1"/>
          </p:cNvSpPr>
          <p:nvPr/>
        </p:nvSpPr>
        <p:spPr bwMode="auto">
          <a:xfrm>
            <a:off x="3352800" y="331311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participating N-orbitals</a:t>
            </a:r>
          </a:p>
        </p:txBody>
      </p:sp>
      <p:pic>
        <p:nvPicPr>
          <p:cNvPr id="28691" name="Picture 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0"/>
            <a:ext cx="557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2" name="Text Box 67"/>
          <p:cNvSpPr txBox="1">
            <a:spLocks noChangeArrowheads="1"/>
          </p:cNvSpPr>
          <p:nvPr/>
        </p:nvSpPr>
        <p:spPr bwMode="auto">
          <a:xfrm>
            <a:off x="304800" y="2563813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N=50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Z=48</a:t>
            </a:r>
          </a:p>
        </p:txBody>
      </p:sp>
      <p:sp>
        <p:nvSpPr>
          <p:cNvPr id="28693" name="Text Box 68"/>
          <p:cNvSpPr txBox="1">
            <a:spLocks noChangeArrowheads="1"/>
          </p:cNvSpPr>
          <p:nvPr/>
        </p:nvSpPr>
        <p:spPr bwMode="auto">
          <a:xfrm>
            <a:off x="8001000" y="2563813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N=82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Z=48</a:t>
            </a:r>
          </a:p>
        </p:txBody>
      </p:sp>
    </p:spTree>
    <p:extLst>
      <p:ext uri="{BB962C8B-B14F-4D97-AF65-F5344CB8AC3E}">
        <p14:creationId xmlns:p14="http://schemas.microsoft.com/office/powerpoint/2010/main" val="422257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40" grpId="0"/>
      <p:bldP spid="5161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Symmetries in nuclear physics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720725" y="787400"/>
            <a:ext cx="1187450" cy="430213"/>
            <a:chOff x="360" y="622"/>
            <a:chExt cx="748" cy="267"/>
          </a:xfrm>
        </p:grpSpPr>
        <p:grpSp>
          <p:nvGrpSpPr>
            <p:cNvPr id="29736" name="Group 4"/>
            <p:cNvGrpSpPr>
              <a:grpSpLocks/>
            </p:cNvGrpSpPr>
            <p:nvPr/>
          </p:nvGrpSpPr>
          <p:grpSpPr bwMode="auto">
            <a:xfrm>
              <a:off x="360" y="799"/>
              <a:ext cx="748" cy="90"/>
              <a:chOff x="544" y="799"/>
              <a:chExt cx="748" cy="90"/>
            </a:xfrm>
          </p:grpSpPr>
          <p:grpSp>
            <p:nvGrpSpPr>
              <p:cNvPr id="29739" name="Group 5"/>
              <p:cNvGrpSpPr>
                <a:grpSpLocks/>
              </p:cNvGrpSpPr>
              <p:nvPr/>
            </p:nvGrpSpPr>
            <p:grpSpPr bwMode="auto">
              <a:xfrm>
                <a:off x="544" y="799"/>
                <a:ext cx="748" cy="90"/>
                <a:chOff x="544" y="799"/>
                <a:chExt cx="748" cy="90"/>
              </a:xfrm>
            </p:grpSpPr>
            <p:sp>
              <p:nvSpPr>
                <p:cNvPr id="29741" name="Line 6"/>
                <p:cNvSpPr>
                  <a:spLocks noChangeShapeType="1"/>
                </p:cNvSpPr>
                <p:nvPr/>
              </p:nvSpPr>
              <p:spPr bwMode="auto">
                <a:xfrm>
                  <a:off x="544" y="845"/>
                  <a:ext cx="7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742" name="Oval 7"/>
                <p:cNvSpPr>
                  <a:spLocks noChangeArrowheads="1"/>
                </p:cNvSpPr>
                <p:nvPr/>
              </p:nvSpPr>
              <p:spPr bwMode="auto">
                <a:xfrm>
                  <a:off x="771" y="799"/>
                  <a:ext cx="91" cy="9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3399"/>
                    </a:buClr>
                    <a:buChar char="•"/>
                    <a:defRPr sz="2000">
                      <a:solidFill>
                        <a:srgbClr val="0033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00"/>
                    </a:buClr>
                    <a:buChar char="-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743" name="Oval 8"/>
                <p:cNvSpPr>
                  <a:spLocks noChangeArrowheads="1"/>
                </p:cNvSpPr>
                <p:nvPr/>
              </p:nvSpPr>
              <p:spPr bwMode="auto">
                <a:xfrm>
                  <a:off x="975" y="799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1">
                        <a:gsLst>
                          <a:gs pos="0">
                            <a:srgbClr val="3166B5"/>
                          </a:gs>
                          <a:gs pos="100000">
                            <a:srgbClr val="172F54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3399"/>
                    </a:buClr>
                    <a:buChar char="•"/>
                    <a:defRPr sz="2000">
                      <a:solidFill>
                        <a:srgbClr val="0033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00"/>
                    </a:buClr>
                    <a:buChar char="-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740" name="Oval 9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91" cy="9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29737" name="Object 10"/>
            <p:cNvGraphicFramePr>
              <a:graphicFrameLocks noChangeAspect="1"/>
            </p:cNvGraphicFramePr>
            <p:nvPr/>
          </p:nvGraphicFramePr>
          <p:xfrm>
            <a:off x="596" y="622"/>
            <a:ext cx="112" cy="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4" name="Equation" r:id="rId4" imgW="126725" imgH="177415" progId="Equation.3">
                    <p:embed/>
                  </p:oleObj>
                </mc:Choice>
                <mc:Fallback>
                  <p:oleObj name="Equation" r:id="rId4" imgW="126725" imgH="177415" progId="Equation.3">
                    <p:embed/>
                    <p:pic>
                      <p:nvPicPr>
                        <p:cNvPr id="2973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" y="622"/>
                          <a:ext cx="112" cy="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38" name="Object 11"/>
            <p:cNvGraphicFramePr>
              <a:graphicFrameLocks noChangeAspect="1"/>
            </p:cNvGraphicFramePr>
            <p:nvPr/>
          </p:nvGraphicFramePr>
          <p:xfrm>
            <a:off x="793" y="623"/>
            <a:ext cx="114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5" name="Equation" r:id="rId6" imgW="126725" imgH="126725" progId="Equation.3">
                    <p:embed/>
                  </p:oleObj>
                </mc:Choice>
                <mc:Fallback>
                  <p:oleObj name="Equation" r:id="rId6" imgW="126725" imgH="126725" progId="Equation.3">
                    <p:embed/>
                    <p:pic>
                      <p:nvPicPr>
                        <p:cNvPr id="2973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623"/>
                          <a:ext cx="114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2319338" y="898525"/>
            <a:ext cx="5149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Isospin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Symmetry: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1932 Heisenberg SU(2)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166B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9701" name="Group 13"/>
          <p:cNvGrpSpPr>
            <a:grpSpLocks/>
          </p:cNvGrpSpPr>
          <p:nvPr/>
        </p:nvGrpSpPr>
        <p:grpSpPr bwMode="auto">
          <a:xfrm>
            <a:off x="762000" y="1547813"/>
            <a:ext cx="1187450" cy="433387"/>
            <a:chOff x="544" y="1071"/>
            <a:chExt cx="748" cy="273"/>
          </a:xfrm>
        </p:grpSpPr>
        <p:sp>
          <p:nvSpPr>
            <p:cNvPr id="29727" name="Line 14"/>
            <p:cNvSpPr>
              <a:spLocks noChangeShapeType="1"/>
            </p:cNvSpPr>
            <p:nvPr/>
          </p:nvSpPr>
          <p:spPr bwMode="auto">
            <a:xfrm>
              <a:off x="544" y="1209"/>
              <a:ext cx="7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28" name="Oval 15"/>
            <p:cNvSpPr>
              <a:spLocks noChangeArrowheads="1"/>
            </p:cNvSpPr>
            <p:nvPr/>
          </p:nvSpPr>
          <p:spPr bwMode="auto">
            <a:xfrm>
              <a:off x="771" y="116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29" name="Oval 16"/>
            <p:cNvSpPr>
              <a:spLocks noChangeArrowheads="1"/>
            </p:cNvSpPr>
            <p:nvPr/>
          </p:nvSpPr>
          <p:spPr bwMode="auto">
            <a:xfrm>
              <a:off x="975" y="116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3166B5"/>
                </a:gs>
                <a:gs pos="100000">
                  <a:srgbClr val="172F5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30" name="Line 17"/>
            <p:cNvSpPr>
              <a:spLocks noChangeShapeType="1"/>
            </p:cNvSpPr>
            <p:nvPr/>
          </p:nvSpPr>
          <p:spPr bwMode="auto">
            <a:xfrm flipV="1">
              <a:off x="816" y="1071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31" name="Line 18"/>
            <p:cNvSpPr>
              <a:spLocks noChangeShapeType="1"/>
            </p:cNvSpPr>
            <p:nvPr/>
          </p:nvSpPr>
          <p:spPr bwMode="auto">
            <a:xfrm flipV="1">
              <a:off x="1020" y="1071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32" name="Oval 19"/>
            <p:cNvSpPr>
              <a:spLocks noChangeArrowheads="1"/>
            </p:cNvSpPr>
            <p:nvPr/>
          </p:nvSpPr>
          <p:spPr bwMode="auto">
            <a:xfrm>
              <a:off x="635" y="116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33" name="Line 20"/>
            <p:cNvSpPr>
              <a:spLocks noChangeShapeType="1"/>
            </p:cNvSpPr>
            <p:nvPr/>
          </p:nvSpPr>
          <p:spPr bwMode="auto">
            <a:xfrm flipV="1">
              <a:off x="680" y="1071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34" name="Oval 21"/>
            <p:cNvSpPr>
              <a:spLocks noChangeArrowheads="1"/>
            </p:cNvSpPr>
            <p:nvPr/>
          </p:nvSpPr>
          <p:spPr bwMode="auto">
            <a:xfrm>
              <a:off x="1111" y="116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3166B5"/>
                </a:gs>
                <a:gs pos="100000">
                  <a:srgbClr val="172F5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35" name="Line 22"/>
            <p:cNvSpPr>
              <a:spLocks noChangeShapeType="1"/>
            </p:cNvSpPr>
            <p:nvPr/>
          </p:nvSpPr>
          <p:spPr bwMode="auto">
            <a:xfrm flipV="1">
              <a:off x="1156" y="1071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9702" name="Text Box 23"/>
          <p:cNvSpPr txBox="1">
            <a:spLocks noChangeArrowheads="1"/>
          </p:cNvSpPr>
          <p:nvPr/>
        </p:nvSpPr>
        <p:spPr bwMode="auto">
          <a:xfrm>
            <a:off x="2316163" y="1584325"/>
            <a:ext cx="517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Spin-Isospin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Symmetry: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1936 Wigner SU(4)</a:t>
            </a:r>
          </a:p>
        </p:txBody>
      </p:sp>
      <p:sp>
        <p:nvSpPr>
          <p:cNvPr id="29703" name="Text Box 24"/>
          <p:cNvSpPr txBox="1">
            <a:spLocks noChangeArrowheads="1"/>
          </p:cNvSpPr>
          <p:nvPr/>
        </p:nvSpPr>
        <p:spPr bwMode="auto">
          <a:xfrm>
            <a:off x="2319338" y="2266950"/>
            <a:ext cx="3663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Seniorit</a:t>
            </a:r>
            <a:r>
              <a:rPr kumimoji="0" lang="en-US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Pairing: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1943 Racah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altLang="de-DE" sz="20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704" name="Group 25"/>
          <p:cNvGrpSpPr>
            <a:grpSpLocks/>
          </p:cNvGrpSpPr>
          <p:nvPr/>
        </p:nvGrpSpPr>
        <p:grpSpPr bwMode="auto">
          <a:xfrm>
            <a:off x="976313" y="2209800"/>
            <a:ext cx="739775" cy="685800"/>
            <a:chOff x="703" y="1547"/>
            <a:chExt cx="466" cy="432"/>
          </a:xfrm>
        </p:grpSpPr>
        <p:grpSp>
          <p:nvGrpSpPr>
            <p:cNvPr id="29720" name="Group 26"/>
            <p:cNvGrpSpPr>
              <a:grpSpLocks/>
            </p:cNvGrpSpPr>
            <p:nvPr/>
          </p:nvGrpSpPr>
          <p:grpSpPr bwMode="auto">
            <a:xfrm>
              <a:off x="771" y="1547"/>
              <a:ext cx="295" cy="273"/>
              <a:chOff x="771" y="1547"/>
              <a:chExt cx="295" cy="273"/>
            </a:xfrm>
          </p:grpSpPr>
          <p:grpSp>
            <p:nvGrpSpPr>
              <p:cNvPr id="29722" name="Group 27"/>
              <p:cNvGrpSpPr>
                <a:grpSpLocks/>
              </p:cNvGrpSpPr>
              <p:nvPr/>
            </p:nvGrpSpPr>
            <p:grpSpPr bwMode="auto">
              <a:xfrm>
                <a:off x="816" y="1547"/>
                <a:ext cx="204" cy="273"/>
                <a:chOff x="816" y="1434"/>
                <a:chExt cx="204" cy="273"/>
              </a:xfrm>
            </p:grpSpPr>
            <p:sp>
              <p:nvSpPr>
                <p:cNvPr id="2972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16" y="1434"/>
                  <a:ext cx="0" cy="2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72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020" y="1434"/>
                  <a:ext cx="0" cy="2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723" name="Oval 30"/>
              <p:cNvSpPr>
                <a:spLocks noChangeArrowheads="1"/>
              </p:cNvSpPr>
              <p:nvPr/>
            </p:nvSpPr>
            <p:spPr bwMode="auto">
              <a:xfrm>
                <a:off x="771" y="1638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3166B5"/>
                  </a:gs>
                  <a:gs pos="100000">
                    <a:srgbClr val="172F54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24" name="Oval 31"/>
              <p:cNvSpPr>
                <a:spLocks noChangeArrowheads="1"/>
              </p:cNvSpPr>
              <p:nvPr/>
            </p:nvSpPr>
            <p:spPr bwMode="auto">
              <a:xfrm>
                <a:off x="975" y="1639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3166B5"/>
                  </a:gs>
                  <a:gs pos="100000">
                    <a:srgbClr val="172F54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29721" name="Object 32"/>
            <p:cNvGraphicFramePr>
              <a:graphicFrameLocks noChangeAspect="1"/>
            </p:cNvGraphicFramePr>
            <p:nvPr/>
          </p:nvGraphicFramePr>
          <p:xfrm>
            <a:off x="703" y="1791"/>
            <a:ext cx="466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6" name="Equation" r:id="rId8" imgW="596900" imgH="241300" progId="Equation.3">
                    <p:embed/>
                  </p:oleObj>
                </mc:Choice>
                <mc:Fallback>
                  <p:oleObj name="Equation" r:id="rId8" imgW="596900" imgH="241300" progId="Equation.3">
                    <p:embed/>
                    <p:pic>
                      <p:nvPicPr>
                        <p:cNvPr id="29721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1791"/>
                          <a:ext cx="466" cy="188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705" name="Object 33"/>
          <p:cNvGraphicFramePr>
            <a:graphicFrameLocks noChangeAspect="1"/>
          </p:cNvGraphicFramePr>
          <p:nvPr/>
        </p:nvGraphicFramePr>
        <p:xfrm>
          <a:off x="4695825" y="24288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7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2970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24288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154" name="Text Box 34"/>
          <p:cNvSpPr txBox="1">
            <a:spLocks noChangeArrowheads="1"/>
          </p:cNvSpPr>
          <p:nvPr/>
        </p:nvSpPr>
        <p:spPr bwMode="auto">
          <a:xfrm>
            <a:off x="2319338" y="3232150"/>
            <a:ext cx="3971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</a:t>
            </a:r>
            <a:r>
              <a:rPr kumimoji="0" lang="en-US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erical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Symmetry: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1949 Mayer</a:t>
            </a:r>
          </a:p>
        </p:txBody>
      </p:sp>
      <p:grpSp>
        <p:nvGrpSpPr>
          <p:cNvPr id="517155" name="Group 35"/>
          <p:cNvGrpSpPr>
            <a:grpSpLocks/>
          </p:cNvGrpSpPr>
          <p:nvPr/>
        </p:nvGrpSpPr>
        <p:grpSpPr bwMode="auto">
          <a:xfrm>
            <a:off x="900113" y="3124200"/>
            <a:ext cx="901700" cy="647700"/>
            <a:chOff x="544" y="1979"/>
            <a:chExt cx="590" cy="499"/>
          </a:xfrm>
        </p:grpSpPr>
        <p:grpSp>
          <p:nvGrpSpPr>
            <p:cNvPr id="29714" name="Group 36"/>
            <p:cNvGrpSpPr>
              <a:grpSpLocks/>
            </p:cNvGrpSpPr>
            <p:nvPr/>
          </p:nvGrpSpPr>
          <p:grpSpPr bwMode="auto">
            <a:xfrm>
              <a:off x="635" y="1979"/>
              <a:ext cx="499" cy="499"/>
              <a:chOff x="635" y="1797"/>
              <a:chExt cx="499" cy="499"/>
            </a:xfrm>
          </p:grpSpPr>
          <p:sp>
            <p:nvSpPr>
              <p:cNvPr id="29716" name="Oval 37"/>
              <p:cNvSpPr>
                <a:spLocks noChangeArrowheads="1"/>
              </p:cNvSpPr>
              <p:nvPr/>
            </p:nvSpPr>
            <p:spPr bwMode="auto">
              <a:xfrm>
                <a:off x="703" y="1888"/>
                <a:ext cx="408" cy="408"/>
              </a:xfrm>
              <a:prstGeom prst="ellipse">
                <a:avLst/>
              </a:prstGeom>
              <a:gradFill rotWithShape="1">
                <a:gsLst>
                  <a:gs pos="0">
                    <a:srgbClr val="BBE0E3"/>
                  </a:gs>
                  <a:gs pos="50000">
                    <a:srgbClr val="576869"/>
                  </a:gs>
                  <a:gs pos="100000">
                    <a:srgbClr val="BBE0E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17" name="Freeform 38"/>
              <p:cNvSpPr>
                <a:spLocks/>
              </p:cNvSpPr>
              <p:nvPr/>
            </p:nvSpPr>
            <p:spPr bwMode="auto">
              <a:xfrm>
                <a:off x="635" y="1888"/>
                <a:ext cx="499" cy="385"/>
              </a:xfrm>
              <a:custGeom>
                <a:avLst/>
                <a:gdLst>
                  <a:gd name="T0" fmla="*/ 4 w 608"/>
                  <a:gd name="T1" fmla="*/ 533 h 367"/>
                  <a:gd name="T2" fmla="*/ 2 w 608"/>
                  <a:gd name="T3" fmla="*/ 724 h 367"/>
                  <a:gd name="T4" fmla="*/ 6 w 608"/>
                  <a:gd name="T5" fmla="*/ 772 h 367"/>
                  <a:gd name="T6" fmla="*/ 14 w 608"/>
                  <a:gd name="T7" fmla="*/ 627 h 367"/>
                  <a:gd name="T8" fmla="*/ 21 w 608"/>
                  <a:gd name="T9" fmla="*/ 432 h 367"/>
                  <a:gd name="T10" fmla="*/ 23 w 608"/>
                  <a:gd name="T11" fmla="*/ 288 h 367"/>
                  <a:gd name="T12" fmla="*/ 25 w 608"/>
                  <a:gd name="T13" fmla="*/ 39 h 367"/>
                  <a:gd name="T14" fmla="*/ 21 w 608"/>
                  <a:gd name="T15" fmla="*/ 39 h 3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8" h="367">
                    <a:moveTo>
                      <a:pt x="98" y="246"/>
                    </a:moveTo>
                    <a:cubicBezTo>
                      <a:pt x="49" y="282"/>
                      <a:pt x="0" y="318"/>
                      <a:pt x="7" y="337"/>
                    </a:cubicBezTo>
                    <a:cubicBezTo>
                      <a:pt x="14" y="356"/>
                      <a:pt x="86" y="367"/>
                      <a:pt x="143" y="360"/>
                    </a:cubicBezTo>
                    <a:cubicBezTo>
                      <a:pt x="200" y="353"/>
                      <a:pt x="291" y="318"/>
                      <a:pt x="348" y="292"/>
                    </a:cubicBezTo>
                    <a:cubicBezTo>
                      <a:pt x="405" y="266"/>
                      <a:pt x="450" y="227"/>
                      <a:pt x="484" y="201"/>
                    </a:cubicBezTo>
                    <a:cubicBezTo>
                      <a:pt x="518" y="175"/>
                      <a:pt x="533" y="163"/>
                      <a:pt x="552" y="133"/>
                    </a:cubicBezTo>
                    <a:cubicBezTo>
                      <a:pt x="571" y="103"/>
                      <a:pt x="608" y="38"/>
                      <a:pt x="597" y="19"/>
                    </a:cubicBezTo>
                    <a:cubicBezTo>
                      <a:pt x="586" y="0"/>
                      <a:pt x="507" y="19"/>
                      <a:pt x="484" y="1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18" name="Oval 39"/>
              <p:cNvSpPr>
                <a:spLocks noChangeArrowheads="1"/>
              </p:cNvSpPr>
              <p:nvPr/>
            </p:nvSpPr>
            <p:spPr bwMode="auto">
              <a:xfrm>
                <a:off x="952" y="209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3166B5"/>
                  </a:gs>
                  <a:gs pos="100000">
                    <a:srgbClr val="172F54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19" name="Line 40"/>
              <p:cNvSpPr>
                <a:spLocks noChangeShapeType="1"/>
              </p:cNvSpPr>
              <p:nvPr/>
            </p:nvSpPr>
            <p:spPr bwMode="auto">
              <a:xfrm flipH="1" flipV="1">
                <a:off x="680" y="1797"/>
                <a:ext cx="182" cy="2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29715" name="Object 41"/>
            <p:cNvGraphicFramePr>
              <a:graphicFrameLocks noChangeAspect="1"/>
            </p:cNvGraphicFramePr>
            <p:nvPr/>
          </p:nvGraphicFramePr>
          <p:xfrm>
            <a:off x="544" y="1988"/>
            <a:ext cx="145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8" name="Equation" r:id="rId12" imgW="126890" imgH="241091" progId="Equation.3">
                    <p:embed/>
                  </p:oleObj>
                </mc:Choice>
                <mc:Fallback>
                  <p:oleObj name="Equation" r:id="rId12" imgW="126890" imgH="241091" progId="Equation.3">
                    <p:embed/>
                    <p:pic>
                      <p:nvPicPr>
                        <p:cNvPr id="29715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1988"/>
                          <a:ext cx="145" cy="277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7162" name="Object 42"/>
          <p:cNvGraphicFramePr>
            <a:graphicFrameLocks noChangeAspect="1"/>
          </p:cNvGraphicFramePr>
          <p:nvPr/>
        </p:nvGraphicFramePr>
        <p:xfrm>
          <a:off x="2438400" y="3886200"/>
          <a:ext cx="482917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9" name="Photo Editor Photo" r:id="rId14" imgW="4828571" imgH="2362530" progId="MSPhotoEd.3">
                  <p:embed/>
                </p:oleObj>
              </mc:Choice>
              <mc:Fallback>
                <p:oleObj name="Photo Editor Photo" r:id="rId14" imgW="4828571" imgH="2362530" progId="MSPhotoEd.3">
                  <p:embed/>
                  <p:pic>
                    <p:nvPicPr>
                      <p:cNvPr id="51716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86200"/>
                        <a:ext cx="482917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7163" name="Picture 43" descr="quadrupole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164" name="Picture 44" descr="octupole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181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924300"/>
            <a:ext cx="1304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4005263"/>
            <a:ext cx="3619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5184775" y="3844925"/>
            <a:ext cx="2936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879948" y="3117398"/>
                <a:ext cx="211203" cy="349702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48" y="3117398"/>
                <a:ext cx="211203" cy="349702"/>
              </a:xfrm>
              <a:prstGeom prst="rect">
                <a:avLst/>
              </a:prstGeom>
              <a:blipFill>
                <a:blip r:embed="rId20"/>
                <a:stretch>
                  <a:fillRect l="-20000" t="-25862" r="-62857" b="-86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23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54" grpId="0"/>
      <p:bldP spid="4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Symmetries in nuclear physics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720725" y="787400"/>
            <a:ext cx="1187450" cy="430213"/>
            <a:chOff x="360" y="622"/>
            <a:chExt cx="748" cy="267"/>
          </a:xfrm>
        </p:grpSpPr>
        <p:grpSp>
          <p:nvGrpSpPr>
            <p:cNvPr id="30763" name="Group 4"/>
            <p:cNvGrpSpPr>
              <a:grpSpLocks/>
            </p:cNvGrpSpPr>
            <p:nvPr/>
          </p:nvGrpSpPr>
          <p:grpSpPr bwMode="auto">
            <a:xfrm>
              <a:off x="360" y="799"/>
              <a:ext cx="748" cy="90"/>
              <a:chOff x="544" y="799"/>
              <a:chExt cx="748" cy="90"/>
            </a:xfrm>
          </p:grpSpPr>
          <p:grpSp>
            <p:nvGrpSpPr>
              <p:cNvPr id="30766" name="Group 5"/>
              <p:cNvGrpSpPr>
                <a:grpSpLocks/>
              </p:cNvGrpSpPr>
              <p:nvPr/>
            </p:nvGrpSpPr>
            <p:grpSpPr bwMode="auto">
              <a:xfrm>
                <a:off x="544" y="799"/>
                <a:ext cx="748" cy="90"/>
                <a:chOff x="544" y="799"/>
                <a:chExt cx="748" cy="90"/>
              </a:xfrm>
            </p:grpSpPr>
            <p:sp>
              <p:nvSpPr>
                <p:cNvPr id="30768" name="Line 6"/>
                <p:cNvSpPr>
                  <a:spLocks noChangeShapeType="1"/>
                </p:cNvSpPr>
                <p:nvPr/>
              </p:nvSpPr>
              <p:spPr bwMode="auto">
                <a:xfrm>
                  <a:off x="544" y="845"/>
                  <a:ext cx="74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769" name="Oval 7"/>
                <p:cNvSpPr>
                  <a:spLocks noChangeArrowheads="1"/>
                </p:cNvSpPr>
                <p:nvPr/>
              </p:nvSpPr>
              <p:spPr bwMode="auto">
                <a:xfrm>
                  <a:off x="771" y="799"/>
                  <a:ext cx="91" cy="9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3399"/>
                    </a:buClr>
                    <a:buChar char="•"/>
                    <a:defRPr sz="2000">
                      <a:solidFill>
                        <a:srgbClr val="0033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00"/>
                    </a:buClr>
                    <a:buChar char="-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770" name="Oval 8"/>
                <p:cNvSpPr>
                  <a:spLocks noChangeArrowheads="1"/>
                </p:cNvSpPr>
                <p:nvPr/>
              </p:nvSpPr>
              <p:spPr bwMode="auto">
                <a:xfrm>
                  <a:off x="975" y="799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1">
                        <a:gsLst>
                          <a:gs pos="0">
                            <a:srgbClr val="3166B5"/>
                          </a:gs>
                          <a:gs pos="100000">
                            <a:srgbClr val="172F54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3399"/>
                    </a:buClr>
                    <a:buChar char="•"/>
                    <a:defRPr sz="2000">
                      <a:solidFill>
                        <a:srgbClr val="0033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00"/>
                    </a:buClr>
                    <a:buChar char="-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00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767" name="Oval 9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91" cy="9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30764" name="Object 10"/>
            <p:cNvGraphicFramePr>
              <a:graphicFrameLocks noChangeAspect="1"/>
            </p:cNvGraphicFramePr>
            <p:nvPr/>
          </p:nvGraphicFramePr>
          <p:xfrm>
            <a:off x="596" y="622"/>
            <a:ext cx="112" cy="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4" name="Equation" r:id="rId4" imgW="126725" imgH="177415" progId="Equation.3">
                    <p:embed/>
                  </p:oleObj>
                </mc:Choice>
                <mc:Fallback>
                  <p:oleObj name="Equation" r:id="rId4" imgW="126725" imgH="177415" progId="Equation.3">
                    <p:embed/>
                    <p:pic>
                      <p:nvPicPr>
                        <p:cNvPr id="3076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" y="622"/>
                          <a:ext cx="112" cy="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5" name="Object 11"/>
            <p:cNvGraphicFramePr>
              <a:graphicFrameLocks noChangeAspect="1"/>
            </p:cNvGraphicFramePr>
            <p:nvPr/>
          </p:nvGraphicFramePr>
          <p:xfrm>
            <a:off x="793" y="623"/>
            <a:ext cx="114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5" name="Equation" r:id="rId6" imgW="126725" imgH="126725" progId="Equation.3">
                    <p:embed/>
                  </p:oleObj>
                </mc:Choice>
                <mc:Fallback>
                  <p:oleObj name="Equation" r:id="rId6" imgW="126725" imgH="126725" progId="Equation.3">
                    <p:embed/>
                    <p:pic>
                      <p:nvPicPr>
                        <p:cNvPr id="3076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623"/>
                          <a:ext cx="114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24" name="Text Box 12"/>
          <p:cNvSpPr txBox="1">
            <a:spLocks noChangeArrowheads="1"/>
          </p:cNvSpPr>
          <p:nvPr/>
        </p:nvSpPr>
        <p:spPr bwMode="auto">
          <a:xfrm>
            <a:off x="2319338" y="898525"/>
            <a:ext cx="5149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Isospin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Symmetry: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1932 Heisenberg SU(2)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166B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0725" name="Group 13"/>
          <p:cNvGrpSpPr>
            <a:grpSpLocks/>
          </p:cNvGrpSpPr>
          <p:nvPr/>
        </p:nvGrpSpPr>
        <p:grpSpPr bwMode="auto">
          <a:xfrm>
            <a:off x="762000" y="1547813"/>
            <a:ext cx="1187450" cy="433387"/>
            <a:chOff x="544" y="1071"/>
            <a:chExt cx="748" cy="273"/>
          </a:xfrm>
        </p:grpSpPr>
        <p:sp>
          <p:nvSpPr>
            <p:cNvPr id="30754" name="Line 14"/>
            <p:cNvSpPr>
              <a:spLocks noChangeShapeType="1"/>
            </p:cNvSpPr>
            <p:nvPr/>
          </p:nvSpPr>
          <p:spPr bwMode="auto">
            <a:xfrm>
              <a:off x="544" y="1209"/>
              <a:ext cx="7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55" name="Oval 15"/>
            <p:cNvSpPr>
              <a:spLocks noChangeArrowheads="1"/>
            </p:cNvSpPr>
            <p:nvPr/>
          </p:nvSpPr>
          <p:spPr bwMode="auto">
            <a:xfrm>
              <a:off x="771" y="116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56" name="Oval 16"/>
            <p:cNvSpPr>
              <a:spLocks noChangeArrowheads="1"/>
            </p:cNvSpPr>
            <p:nvPr/>
          </p:nvSpPr>
          <p:spPr bwMode="auto">
            <a:xfrm>
              <a:off x="975" y="116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3166B5"/>
                </a:gs>
                <a:gs pos="100000">
                  <a:srgbClr val="172F5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57" name="Line 17"/>
            <p:cNvSpPr>
              <a:spLocks noChangeShapeType="1"/>
            </p:cNvSpPr>
            <p:nvPr/>
          </p:nvSpPr>
          <p:spPr bwMode="auto">
            <a:xfrm flipV="1">
              <a:off x="816" y="1071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58" name="Line 18"/>
            <p:cNvSpPr>
              <a:spLocks noChangeShapeType="1"/>
            </p:cNvSpPr>
            <p:nvPr/>
          </p:nvSpPr>
          <p:spPr bwMode="auto">
            <a:xfrm flipV="1">
              <a:off x="1020" y="1071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59" name="Oval 19"/>
            <p:cNvSpPr>
              <a:spLocks noChangeArrowheads="1"/>
            </p:cNvSpPr>
            <p:nvPr/>
          </p:nvSpPr>
          <p:spPr bwMode="auto">
            <a:xfrm>
              <a:off x="635" y="116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60" name="Line 20"/>
            <p:cNvSpPr>
              <a:spLocks noChangeShapeType="1"/>
            </p:cNvSpPr>
            <p:nvPr/>
          </p:nvSpPr>
          <p:spPr bwMode="auto">
            <a:xfrm flipV="1">
              <a:off x="680" y="1071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61" name="Oval 21"/>
            <p:cNvSpPr>
              <a:spLocks noChangeArrowheads="1"/>
            </p:cNvSpPr>
            <p:nvPr/>
          </p:nvSpPr>
          <p:spPr bwMode="auto">
            <a:xfrm>
              <a:off x="1111" y="116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3166B5"/>
                </a:gs>
                <a:gs pos="100000">
                  <a:srgbClr val="172F5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62" name="Line 22"/>
            <p:cNvSpPr>
              <a:spLocks noChangeShapeType="1"/>
            </p:cNvSpPr>
            <p:nvPr/>
          </p:nvSpPr>
          <p:spPr bwMode="auto">
            <a:xfrm flipV="1">
              <a:off x="1156" y="1071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726" name="Text Box 23"/>
          <p:cNvSpPr txBox="1">
            <a:spLocks noChangeArrowheads="1"/>
          </p:cNvSpPr>
          <p:nvPr/>
        </p:nvSpPr>
        <p:spPr bwMode="auto">
          <a:xfrm>
            <a:off x="2316163" y="1584325"/>
            <a:ext cx="517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Spin-Isospin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Symmetry: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1936 Wigner SU(4)</a:t>
            </a:r>
          </a:p>
        </p:txBody>
      </p:sp>
      <p:sp>
        <p:nvSpPr>
          <p:cNvPr id="30727" name="Text Box 24"/>
          <p:cNvSpPr txBox="1">
            <a:spLocks noChangeArrowheads="1"/>
          </p:cNvSpPr>
          <p:nvPr/>
        </p:nvSpPr>
        <p:spPr bwMode="auto">
          <a:xfrm>
            <a:off x="2319338" y="2266950"/>
            <a:ext cx="3663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Seniorit</a:t>
            </a:r>
            <a:r>
              <a:rPr kumimoji="0" lang="en-US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Pairing: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1943 Racah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altLang="de-DE" sz="20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728" name="Group 25"/>
          <p:cNvGrpSpPr>
            <a:grpSpLocks/>
          </p:cNvGrpSpPr>
          <p:nvPr/>
        </p:nvGrpSpPr>
        <p:grpSpPr bwMode="auto">
          <a:xfrm>
            <a:off x="976313" y="2209800"/>
            <a:ext cx="739775" cy="685800"/>
            <a:chOff x="703" y="1547"/>
            <a:chExt cx="466" cy="432"/>
          </a:xfrm>
        </p:grpSpPr>
        <p:grpSp>
          <p:nvGrpSpPr>
            <p:cNvPr id="30747" name="Group 26"/>
            <p:cNvGrpSpPr>
              <a:grpSpLocks/>
            </p:cNvGrpSpPr>
            <p:nvPr/>
          </p:nvGrpSpPr>
          <p:grpSpPr bwMode="auto">
            <a:xfrm>
              <a:off x="771" y="1547"/>
              <a:ext cx="295" cy="273"/>
              <a:chOff x="771" y="1547"/>
              <a:chExt cx="295" cy="273"/>
            </a:xfrm>
          </p:grpSpPr>
          <p:grpSp>
            <p:nvGrpSpPr>
              <p:cNvPr id="30749" name="Group 27"/>
              <p:cNvGrpSpPr>
                <a:grpSpLocks/>
              </p:cNvGrpSpPr>
              <p:nvPr/>
            </p:nvGrpSpPr>
            <p:grpSpPr bwMode="auto">
              <a:xfrm>
                <a:off x="816" y="1547"/>
                <a:ext cx="204" cy="273"/>
                <a:chOff x="816" y="1434"/>
                <a:chExt cx="204" cy="273"/>
              </a:xfrm>
            </p:grpSpPr>
            <p:sp>
              <p:nvSpPr>
                <p:cNvPr id="3075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16" y="1434"/>
                  <a:ext cx="0" cy="2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75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020" y="1434"/>
                  <a:ext cx="0" cy="2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750" name="Oval 30"/>
              <p:cNvSpPr>
                <a:spLocks noChangeArrowheads="1"/>
              </p:cNvSpPr>
              <p:nvPr/>
            </p:nvSpPr>
            <p:spPr bwMode="auto">
              <a:xfrm>
                <a:off x="771" y="1638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3166B5"/>
                  </a:gs>
                  <a:gs pos="100000">
                    <a:srgbClr val="172F54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51" name="Oval 31"/>
              <p:cNvSpPr>
                <a:spLocks noChangeArrowheads="1"/>
              </p:cNvSpPr>
              <p:nvPr/>
            </p:nvSpPr>
            <p:spPr bwMode="auto">
              <a:xfrm>
                <a:off x="975" y="1639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3166B5"/>
                  </a:gs>
                  <a:gs pos="100000">
                    <a:srgbClr val="172F54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30748" name="Object 32"/>
            <p:cNvGraphicFramePr>
              <a:graphicFrameLocks noChangeAspect="1"/>
            </p:cNvGraphicFramePr>
            <p:nvPr/>
          </p:nvGraphicFramePr>
          <p:xfrm>
            <a:off x="703" y="1791"/>
            <a:ext cx="466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6" name="Equation" r:id="rId8" imgW="596900" imgH="241300" progId="Equation.3">
                    <p:embed/>
                  </p:oleObj>
                </mc:Choice>
                <mc:Fallback>
                  <p:oleObj name="Equation" r:id="rId8" imgW="596900" imgH="241300" progId="Equation.3">
                    <p:embed/>
                    <p:pic>
                      <p:nvPicPr>
                        <p:cNvPr id="30748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1791"/>
                          <a:ext cx="466" cy="188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29" name="Object 33"/>
          <p:cNvGraphicFramePr>
            <a:graphicFrameLocks noChangeAspect="1"/>
          </p:cNvGraphicFramePr>
          <p:nvPr/>
        </p:nvGraphicFramePr>
        <p:xfrm>
          <a:off x="4695825" y="24288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7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072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24288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Text Box 34"/>
          <p:cNvSpPr txBox="1">
            <a:spLocks noChangeArrowheads="1"/>
          </p:cNvSpPr>
          <p:nvPr/>
        </p:nvSpPr>
        <p:spPr bwMode="auto">
          <a:xfrm>
            <a:off x="2319338" y="3232150"/>
            <a:ext cx="3971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</a:t>
            </a:r>
            <a:r>
              <a:rPr kumimoji="0" lang="en-US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erical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Symmetry: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1949 Mayer</a:t>
            </a:r>
          </a:p>
        </p:txBody>
      </p:sp>
      <p:grpSp>
        <p:nvGrpSpPr>
          <p:cNvPr id="30731" name="Group 35"/>
          <p:cNvGrpSpPr>
            <a:grpSpLocks/>
          </p:cNvGrpSpPr>
          <p:nvPr/>
        </p:nvGrpSpPr>
        <p:grpSpPr bwMode="auto">
          <a:xfrm>
            <a:off x="900113" y="3124200"/>
            <a:ext cx="901700" cy="647700"/>
            <a:chOff x="544" y="1979"/>
            <a:chExt cx="590" cy="499"/>
          </a:xfrm>
        </p:grpSpPr>
        <p:grpSp>
          <p:nvGrpSpPr>
            <p:cNvPr id="30741" name="Group 36"/>
            <p:cNvGrpSpPr>
              <a:grpSpLocks/>
            </p:cNvGrpSpPr>
            <p:nvPr/>
          </p:nvGrpSpPr>
          <p:grpSpPr bwMode="auto">
            <a:xfrm>
              <a:off x="635" y="1979"/>
              <a:ext cx="499" cy="499"/>
              <a:chOff x="635" y="1797"/>
              <a:chExt cx="499" cy="499"/>
            </a:xfrm>
          </p:grpSpPr>
          <p:sp>
            <p:nvSpPr>
              <p:cNvPr id="30743" name="Oval 37"/>
              <p:cNvSpPr>
                <a:spLocks noChangeArrowheads="1"/>
              </p:cNvSpPr>
              <p:nvPr/>
            </p:nvSpPr>
            <p:spPr bwMode="auto">
              <a:xfrm>
                <a:off x="703" y="1888"/>
                <a:ext cx="408" cy="408"/>
              </a:xfrm>
              <a:prstGeom prst="ellipse">
                <a:avLst/>
              </a:prstGeom>
              <a:gradFill rotWithShape="1">
                <a:gsLst>
                  <a:gs pos="0">
                    <a:srgbClr val="BBE0E3"/>
                  </a:gs>
                  <a:gs pos="50000">
                    <a:srgbClr val="576869"/>
                  </a:gs>
                  <a:gs pos="100000">
                    <a:srgbClr val="BBE0E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44" name="Freeform 38"/>
              <p:cNvSpPr>
                <a:spLocks/>
              </p:cNvSpPr>
              <p:nvPr/>
            </p:nvSpPr>
            <p:spPr bwMode="auto">
              <a:xfrm>
                <a:off x="635" y="1888"/>
                <a:ext cx="499" cy="385"/>
              </a:xfrm>
              <a:custGeom>
                <a:avLst/>
                <a:gdLst>
                  <a:gd name="T0" fmla="*/ 4 w 608"/>
                  <a:gd name="T1" fmla="*/ 533 h 367"/>
                  <a:gd name="T2" fmla="*/ 2 w 608"/>
                  <a:gd name="T3" fmla="*/ 724 h 367"/>
                  <a:gd name="T4" fmla="*/ 6 w 608"/>
                  <a:gd name="T5" fmla="*/ 772 h 367"/>
                  <a:gd name="T6" fmla="*/ 14 w 608"/>
                  <a:gd name="T7" fmla="*/ 627 h 367"/>
                  <a:gd name="T8" fmla="*/ 21 w 608"/>
                  <a:gd name="T9" fmla="*/ 432 h 367"/>
                  <a:gd name="T10" fmla="*/ 23 w 608"/>
                  <a:gd name="T11" fmla="*/ 288 h 367"/>
                  <a:gd name="T12" fmla="*/ 25 w 608"/>
                  <a:gd name="T13" fmla="*/ 39 h 367"/>
                  <a:gd name="T14" fmla="*/ 21 w 608"/>
                  <a:gd name="T15" fmla="*/ 39 h 3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8" h="367">
                    <a:moveTo>
                      <a:pt x="98" y="246"/>
                    </a:moveTo>
                    <a:cubicBezTo>
                      <a:pt x="49" y="282"/>
                      <a:pt x="0" y="318"/>
                      <a:pt x="7" y="337"/>
                    </a:cubicBezTo>
                    <a:cubicBezTo>
                      <a:pt x="14" y="356"/>
                      <a:pt x="86" y="367"/>
                      <a:pt x="143" y="360"/>
                    </a:cubicBezTo>
                    <a:cubicBezTo>
                      <a:pt x="200" y="353"/>
                      <a:pt x="291" y="318"/>
                      <a:pt x="348" y="292"/>
                    </a:cubicBezTo>
                    <a:cubicBezTo>
                      <a:pt x="405" y="266"/>
                      <a:pt x="450" y="227"/>
                      <a:pt x="484" y="201"/>
                    </a:cubicBezTo>
                    <a:cubicBezTo>
                      <a:pt x="518" y="175"/>
                      <a:pt x="533" y="163"/>
                      <a:pt x="552" y="133"/>
                    </a:cubicBezTo>
                    <a:cubicBezTo>
                      <a:pt x="571" y="103"/>
                      <a:pt x="608" y="38"/>
                      <a:pt x="597" y="19"/>
                    </a:cubicBezTo>
                    <a:cubicBezTo>
                      <a:pt x="586" y="0"/>
                      <a:pt x="507" y="19"/>
                      <a:pt x="484" y="1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45" name="Oval 39"/>
              <p:cNvSpPr>
                <a:spLocks noChangeArrowheads="1"/>
              </p:cNvSpPr>
              <p:nvPr/>
            </p:nvSpPr>
            <p:spPr bwMode="auto">
              <a:xfrm>
                <a:off x="952" y="209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3166B5"/>
                  </a:gs>
                  <a:gs pos="100000">
                    <a:srgbClr val="172F54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46" name="Line 40"/>
              <p:cNvSpPr>
                <a:spLocks noChangeShapeType="1"/>
              </p:cNvSpPr>
              <p:nvPr/>
            </p:nvSpPr>
            <p:spPr bwMode="auto">
              <a:xfrm flipH="1" flipV="1">
                <a:off x="680" y="1797"/>
                <a:ext cx="182" cy="2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30742" name="Object 41"/>
            <p:cNvGraphicFramePr>
              <a:graphicFrameLocks noChangeAspect="1"/>
            </p:cNvGraphicFramePr>
            <p:nvPr/>
          </p:nvGraphicFramePr>
          <p:xfrm>
            <a:off x="544" y="1988"/>
            <a:ext cx="145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8" name="Equation" r:id="rId12" imgW="126890" imgH="241091" progId="Equation.3">
                    <p:embed/>
                  </p:oleObj>
                </mc:Choice>
                <mc:Fallback>
                  <p:oleObj name="Equation" r:id="rId12" imgW="126890" imgH="241091" progId="Equation.3">
                    <p:embed/>
                    <p:pic>
                      <p:nvPicPr>
                        <p:cNvPr id="307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1988"/>
                          <a:ext cx="145" cy="277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8186" name="Text Box 42"/>
          <p:cNvSpPr txBox="1">
            <a:spLocks noChangeArrowheads="1"/>
          </p:cNvSpPr>
          <p:nvPr/>
        </p:nvSpPr>
        <p:spPr bwMode="auto">
          <a:xfrm>
            <a:off x="2319338" y="4038600"/>
            <a:ext cx="66452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Deformed nuclear field (spontaneous symmetry breaking)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symmetry restoration  rotational spectra</a:t>
            </a:r>
            <a:r>
              <a:rPr kumimoji="0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1952 Bohr-Mottelson</a:t>
            </a:r>
            <a:r>
              <a:rPr kumimoji="0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8187" name="Text Box 43"/>
          <p:cNvSpPr txBox="1">
            <a:spLocks noChangeArrowheads="1"/>
          </p:cNvSpPr>
          <p:nvPr/>
        </p:nvSpPr>
        <p:spPr bwMode="auto">
          <a:xfrm>
            <a:off x="2319338" y="5029200"/>
            <a:ext cx="68246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SU(3) dynamical Symmetry:</a:t>
            </a:r>
            <a:r>
              <a:rPr kumimoji="0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1958 Elliott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noProof="0" dirty="0" smtClean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bridge between the spherical shell model and the liquid drop model</a:t>
            </a:r>
            <a:endParaRPr kumimoji="0" lang="en-GB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518188" name="Group 44"/>
          <p:cNvGrpSpPr>
            <a:grpSpLocks/>
          </p:cNvGrpSpPr>
          <p:nvPr/>
        </p:nvGrpSpPr>
        <p:grpSpPr bwMode="auto">
          <a:xfrm>
            <a:off x="900113" y="4097338"/>
            <a:ext cx="995362" cy="787400"/>
            <a:chOff x="303" y="2636"/>
            <a:chExt cx="862" cy="726"/>
          </a:xfrm>
        </p:grpSpPr>
        <p:grpSp>
          <p:nvGrpSpPr>
            <p:cNvPr id="30735" name="Group 45"/>
            <p:cNvGrpSpPr>
              <a:grpSpLocks/>
            </p:cNvGrpSpPr>
            <p:nvPr/>
          </p:nvGrpSpPr>
          <p:grpSpPr bwMode="auto">
            <a:xfrm>
              <a:off x="303" y="2750"/>
              <a:ext cx="862" cy="612"/>
              <a:chOff x="303" y="2750"/>
              <a:chExt cx="862" cy="612"/>
            </a:xfrm>
          </p:grpSpPr>
          <p:sp>
            <p:nvSpPr>
              <p:cNvPr id="30737" name="Oval 46"/>
              <p:cNvSpPr>
                <a:spLocks noChangeArrowheads="1"/>
              </p:cNvSpPr>
              <p:nvPr/>
            </p:nvSpPr>
            <p:spPr bwMode="auto">
              <a:xfrm rot="-1970168">
                <a:off x="404" y="2892"/>
                <a:ext cx="657" cy="340"/>
              </a:xfrm>
              <a:prstGeom prst="ellipse">
                <a:avLst/>
              </a:prstGeom>
              <a:gradFill rotWithShape="1">
                <a:gsLst>
                  <a:gs pos="0">
                    <a:srgbClr val="B3FDA1"/>
                  </a:gs>
                  <a:gs pos="100000">
                    <a:srgbClr val="53754B"/>
                  </a:gs>
                </a:gsLst>
                <a:lin ang="2700000" scaled="1"/>
              </a:gradFill>
              <a:ln w="9525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38" name="Line 47"/>
              <p:cNvSpPr>
                <a:spLocks noChangeShapeType="1"/>
              </p:cNvSpPr>
              <p:nvPr/>
            </p:nvSpPr>
            <p:spPr bwMode="auto">
              <a:xfrm flipV="1">
                <a:off x="303" y="2750"/>
                <a:ext cx="862" cy="6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39" name="Line 48"/>
              <p:cNvSpPr>
                <a:spLocks noChangeShapeType="1"/>
              </p:cNvSpPr>
              <p:nvPr/>
            </p:nvSpPr>
            <p:spPr bwMode="auto">
              <a:xfrm flipH="1" flipV="1">
                <a:off x="507" y="2779"/>
                <a:ext cx="227" cy="2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40" name="Freeform 49"/>
              <p:cNvSpPr>
                <a:spLocks/>
              </p:cNvSpPr>
              <p:nvPr/>
            </p:nvSpPr>
            <p:spPr bwMode="auto">
              <a:xfrm rot="10167129" flipH="1" flipV="1">
                <a:off x="462" y="2773"/>
                <a:ext cx="177" cy="131"/>
              </a:xfrm>
              <a:custGeom>
                <a:avLst/>
                <a:gdLst>
                  <a:gd name="T0" fmla="*/ 0 w 147"/>
                  <a:gd name="T1" fmla="*/ 23124 h 91"/>
                  <a:gd name="T2" fmla="*/ 1327 w 147"/>
                  <a:gd name="T3" fmla="*/ 31041 h 91"/>
                  <a:gd name="T4" fmla="*/ 2643 w 147"/>
                  <a:gd name="T5" fmla="*/ 23124 h 91"/>
                  <a:gd name="T6" fmla="*/ 2643 w 147"/>
                  <a:gd name="T7" fmla="*/ 0 h 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7" h="91">
                    <a:moveTo>
                      <a:pt x="0" y="68"/>
                    </a:moveTo>
                    <a:cubicBezTo>
                      <a:pt x="22" y="79"/>
                      <a:pt x="45" y="91"/>
                      <a:pt x="68" y="91"/>
                    </a:cubicBezTo>
                    <a:cubicBezTo>
                      <a:pt x="91" y="91"/>
                      <a:pt x="125" y="83"/>
                      <a:pt x="136" y="68"/>
                    </a:cubicBezTo>
                    <a:cubicBezTo>
                      <a:pt x="147" y="53"/>
                      <a:pt x="141" y="26"/>
                      <a:pt x="136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30736" name="Object 50"/>
            <p:cNvGraphicFramePr>
              <a:graphicFrameLocks noChangeAspect="1"/>
            </p:cNvGraphicFramePr>
            <p:nvPr/>
          </p:nvGraphicFramePr>
          <p:xfrm>
            <a:off x="634" y="2636"/>
            <a:ext cx="175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9" name="Equation" r:id="rId14" imgW="152202" imgH="177569" progId="Equation.3">
                    <p:embed/>
                  </p:oleObj>
                </mc:Choice>
                <mc:Fallback>
                  <p:oleObj name="Equation" r:id="rId14" imgW="152202" imgH="177569" progId="Equation.3">
                    <p:embed/>
                    <p:pic>
                      <p:nvPicPr>
                        <p:cNvPr id="30736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" y="2636"/>
                          <a:ext cx="175" cy="204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880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86" grpId="0"/>
      <p:bldP spid="5181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nature05069-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1443"/>
            <a:ext cx="3810000" cy="48101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spectrum of </a:t>
            </a:r>
            <a:r>
              <a:rPr lang="en-US" baseline="30000" dirty="0" smtClean="0"/>
              <a:t>254</a:t>
            </a:r>
            <a:r>
              <a:rPr lang="en-US" dirty="0" smtClean="0"/>
              <a:t>No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102475" y="609600"/>
            <a:ext cx="1965325" cy="1195388"/>
            <a:chOff x="173" y="652"/>
            <a:chExt cx="1238" cy="753"/>
          </a:xfrm>
        </p:grpSpPr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173" y="1008"/>
              <a:ext cx="1238" cy="397"/>
              <a:chOff x="3016" y="2659"/>
              <a:chExt cx="1769" cy="567"/>
            </a:xfrm>
          </p:grpSpPr>
          <p:sp>
            <p:nvSpPr>
              <p:cNvPr id="10" name="Oval 14"/>
              <p:cNvSpPr>
                <a:spLocks noChangeAspect="1" noChangeArrowheads="1"/>
              </p:cNvSpPr>
              <p:nvPr/>
            </p:nvSpPr>
            <p:spPr bwMode="auto">
              <a:xfrm>
                <a:off x="3220" y="2659"/>
                <a:ext cx="1225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DE" altLang="de-DE" sz="16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5"/>
              <p:cNvSpPr>
                <a:spLocks noChangeAspect="1" noChangeArrowheads="1"/>
              </p:cNvSpPr>
              <p:nvPr/>
            </p:nvSpPr>
            <p:spPr bwMode="auto">
              <a:xfrm>
                <a:off x="3765" y="2659"/>
                <a:ext cx="204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DE" altLang="de-DE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3016" y="2931"/>
                <a:ext cx="176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17"/>
            <p:cNvSpPr>
              <a:spLocks noChangeShapeType="1"/>
            </p:cNvSpPr>
            <p:nvPr/>
          </p:nvSpPr>
          <p:spPr bwMode="auto">
            <a:xfrm rot="1980000" flipH="1" flipV="1">
              <a:off x="633" y="767"/>
              <a:ext cx="272" cy="39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761" y="652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6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J</a:t>
              </a: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 rot="10800000" flipH="1" flipV="1">
              <a:off x="701" y="823"/>
              <a:ext cx="128" cy="89"/>
            </a:xfrm>
            <a:custGeom>
              <a:avLst/>
              <a:gdLst>
                <a:gd name="T0" fmla="*/ 0 w 147"/>
                <a:gd name="T1" fmla="*/ 52 h 91"/>
                <a:gd name="T2" fmla="*/ 8 w 147"/>
                <a:gd name="T3" fmla="*/ 63 h 91"/>
                <a:gd name="T4" fmla="*/ 15 w 147"/>
                <a:gd name="T5" fmla="*/ 52 h 91"/>
                <a:gd name="T6" fmla="*/ 15 w 147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" h="91">
                  <a:moveTo>
                    <a:pt x="0" y="68"/>
                  </a:moveTo>
                  <a:cubicBezTo>
                    <a:pt x="22" y="79"/>
                    <a:pt x="45" y="91"/>
                    <a:pt x="68" y="91"/>
                  </a:cubicBezTo>
                  <a:cubicBezTo>
                    <a:pt x="91" y="91"/>
                    <a:pt x="125" y="83"/>
                    <a:pt x="136" y="68"/>
                  </a:cubicBezTo>
                  <a:cubicBezTo>
                    <a:pt x="147" y="53"/>
                    <a:pt x="141" y="26"/>
                    <a:pt x="13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1238" y="1055"/>
              <a:ext cx="48" cy="11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200" b="1" i="1">
                  <a:solidFill>
                    <a:srgbClr val="33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40000" y="6300000"/>
            <a:ext cx="3124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000" dirty="0">
                <a:solidFill>
                  <a:srgbClr val="000000"/>
                </a:solidFill>
                <a:cs typeface="Arial" panose="020B0604020202020204" pitchFamily="34" charset="0"/>
              </a:rPr>
              <a:t>S. </a:t>
            </a:r>
            <a:r>
              <a:rPr lang="en-US" altLang="de-DE" sz="1000" dirty="0" err="1">
                <a:solidFill>
                  <a:srgbClr val="000000"/>
                </a:solidFill>
                <a:cs typeface="Arial" panose="020B0604020202020204" pitchFamily="34" charset="0"/>
              </a:rPr>
              <a:t>Eeckhaudt</a:t>
            </a:r>
            <a:r>
              <a:rPr lang="en-US" altLang="de-DE" sz="1000" dirty="0">
                <a:solidFill>
                  <a:srgbClr val="000000"/>
                </a:solidFill>
                <a:cs typeface="Arial" panose="020B0604020202020204" pitchFamily="34" charset="0"/>
              </a:rPr>
              <a:t> et al., Eur. Phys. J. A 26, 227 (2005)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191126" y="1152000"/>
            <a:ext cx="3276600" cy="487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7239000" y="1905000"/>
            <a:ext cx="1752600" cy="3698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200" b="1" i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states with projections   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200" b="1" i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de-DE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altLang="de-DE" sz="1200" b="1" i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altLang="de-DE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–K</a:t>
            </a:r>
            <a:r>
              <a:rPr lang="en-US" altLang="de-DE" sz="1200" b="1" i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are degenerated </a:t>
            </a:r>
            <a:endParaRPr lang="en-US" altLang="de-DE" sz="14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674370"/>
            <a:ext cx="3579876" cy="61722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320074"/>
            <a:ext cx="4146804" cy="594360"/>
          </a:xfrm>
          <a:prstGeom prst="rect">
            <a:avLst/>
          </a:prstGeom>
        </p:spPr>
      </p:pic>
      <p:pic>
        <p:nvPicPr>
          <p:cNvPr id="19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1704" y="2322094"/>
            <a:ext cx="5783263" cy="3778250"/>
          </a:xfrm>
          <a:noFill/>
        </p:spPr>
      </p:pic>
      <p:sp>
        <p:nvSpPr>
          <p:cNvPr id="20" name="Rectangle 11"/>
          <p:cNvSpPr>
            <a:spLocks noChangeAspect="1" noChangeArrowheads="1"/>
          </p:cNvSpPr>
          <p:nvPr/>
        </p:nvSpPr>
        <p:spPr bwMode="auto">
          <a:xfrm>
            <a:off x="4546769" y="2520000"/>
            <a:ext cx="24384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2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Rotational invariance</a:t>
            </a:r>
          </a:p>
        </p:txBody>
      </p:sp>
      <p:pic>
        <p:nvPicPr>
          <p:cNvPr id="32771" name="Picture 3" descr="rot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r="13779" b="5943"/>
          <a:stretch>
            <a:fillRect/>
          </a:stretch>
        </p:blipFill>
        <p:spPr bwMode="auto">
          <a:xfrm>
            <a:off x="900113" y="960438"/>
            <a:ext cx="3359150" cy="40687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0196" name="Group 4"/>
          <p:cNvGrpSpPr>
            <a:grpSpLocks/>
          </p:cNvGrpSpPr>
          <p:nvPr/>
        </p:nvGrpSpPr>
        <p:grpSpPr bwMode="auto">
          <a:xfrm>
            <a:off x="5040313" y="3419475"/>
            <a:ext cx="3841750" cy="2822575"/>
            <a:chOff x="3084" y="2296"/>
            <a:chExt cx="2420" cy="1778"/>
          </a:xfrm>
        </p:grpSpPr>
        <p:grpSp>
          <p:nvGrpSpPr>
            <p:cNvPr id="32788" name="Group 5"/>
            <p:cNvGrpSpPr>
              <a:grpSpLocks/>
            </p:cNvGrpSpPr>
            <p:nvPr/>
          </p:nvGrpSpPr>
          <p:grpSpPr bwMode="auto">
            <a:xfrm rot="-1576401">
              <a:off x="3356" y="2614"/>
              <a:ext cx="1769" cy="567"/>
              <a:chOff x="3016" y="2659"/>
              <a:chExt cx="1769" cy="567"/>
            </a:xfrm>
          </p:grpSpPr>
          <p:sp>
            <p:nvSpPr>
              <p:cNvPr id="32792" name="Oval 6"/>
              <p:cNvSpPr>
                <a:spLocks noChangeArrowheads="1"/>
              </p:cNvSpPr>
              <p:nvPr/>
            </p:nvSpPr>
            <p:spPr bwMode="auto">
              <a:xfrm>
                <a:off x="3220" y="2659"/>
                <a:ext cx="1225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793" name="Oval 7"/>
              <p:cNvSpPr>
                <a:spLocks noChangeArrowheads="1"/>
              </p:cNvSpPr>
              <p:nvPr/>
            </p:nvSpPr>
            <p:spPr bwMode="auto">
              <a:xfrm>
                <a:off x="3765" y="2659"/>
                <a:ext cx="204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794" name="Line 8"/>
              <p:cNvSpPr>
                <a:spLocks noChangeShapeType="1"/>
              </p:cNvSpPr>
              <p:nvPr/>
            </p:nvSpPr>
            <p:spPr bwMode="auto">
              <a:xfrm flipV="1">
                <a:off x="3016" y="2931"/>
                <a:ext cx="176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789" name="Line 9"/>
            <p:cNvSpPr>
              <a:spLocks noChangeShapeType="1"/>
            </p:cNvSpPr>
            <p:nvPr/>
          </p:nvSpPr>
          <p:spPr bwMode="auto">
            <a:xfrm flipH="1" flipV="1">
              <a:off x="3923" y="2341"/>
              <a:ext cx="272" cy="5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790" name="Text Box 10"/>
            <p:cNvSpPr txBox="1">
              <a:spLocks noChangeArrowheads="1"/>
            </p:cNvSpPr>
            <p:nvPr/>
          </p:nvSpPr>
          <p:spPr bwMode="auto">
            <a:xfrm>
              <a:off x="4037" y="2296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J</a:t>
              </a:r>
            </a:p>
          </p:txBody>
        </p:sp>
        <p:sp>
          <p:nvSpPr>
            <p:cNvPr id="32791" name="Text Box 11"/>
            <p:cNvSpPr txBox="1">
              <a:spLocks noChangeArrowheads="1"/>
            </p:cNvSpPr>
            <p:nvPr/>
          </p:nvSpPr>
          <p:spPr bwMode="auto">
            <a:xfrm>
              <a:off x="3084" y="3473"/>
              <a:ext cx="2420" cy="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Notice - rotations around the symmetry axis </a:t>
              </a: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are indistinguishable;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the angular momentum has to be perpendicular to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the symmetry axis </a:t>
              </a: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520210" name="Line 18"/>
          <p:cNvSpPr>
            <a:spLocks noChangeShapeType="1"/>
          </p:cNvSpPr>
          <p:nvPr/>
        </p:nvSpPr>
        <p:spPr bwMode="auto">
          <a:xfrm>
            <a:off x="2268538" y="2205038"/>
            <a:ext cx="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0211" name="Line 19"/>
          <p:cNvSpPr>
            <a:spLocks noChangeShapeType="1"/>
          </p:cNvSpPr>
          <p:nvPr/>
        </p:nvSpPr>
        <p:spPr bwMode="auto">
          <a:xfrm>
            <a:off x="2411413" y="3119438"/>
            <a:ext cx="0" cy="649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0212" name="Line 20"/>
          <p:cNvSpPr>
            <a:spLocks noChangeShapeType="1"/>
          </p:cNvSpPr>
          <p:nvPr/>
        </p:nvSpPr>
        <p:spPr bwMode="auto">
          <a:xfrm>
            <a:off x="2555875" y="3768725"/>
            <a:ext cx="0" cy="4746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0213" name="Line 21"/>
          <p:cNvSpPr>
            <a:spLocks noChangeShapeType="1"/>
          </p:cNvSpPr>
          <p:nvPr/>
        </p:nvSpPr>
        <p:spPr bwMode="auto">
          <a:xfrm>
            <a:off x="2700338" y="4216400"/>
            <a:ext cx="0" cy="320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0214" name="Text Box 22"/>
          <p:cNvSpPr txBox="1">
            <a:spLocks noChangeArrowheads="1"/>
          </p:cNvSpPr>
          <p:nvPr/>
        </p:nvSpPr>
        <p:spPr bwMode="auto">
          <a:xfrm>
            <a:off x="2268538" y="1679575"/>
            <a:ext cx="84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γ</a:t>
            </a:r>
            <a:r>
              <a:rPr kumimoji="0" lang="en-US" alt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-decay</a:t>
            </a:r>
            <a:endParaRPr kumimoji="0" lang="el-GR" altLang="de-DE" sz="16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0215" name="Text Box 23"/>
          <p:cNvSpPr txBox="1">
            <a:spLocks noChangeArrowheads="1"/>
          </p:cNvSpPr>
          <p:nvPr/>
        </p:nvSpPr>
        <p:spPr bwMode="auto">
          <a:xfrm rot="-1500000">
            <a:off x="7740650" y="3600450"/>
            <a:ext cx="88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32783" name="Object 24"/>
          <p:cNvGraphicFramePr>
            <a:graphicFrameLocks noChangeAspect="1"/>
          </p:cNvGraphicFramePr>
          <p:nvPr/>
        </p:nvGraphicFramePr>
        <p:xfrm>
          <a:off x="365125" y="6194425"/>
          <a:ext cx="86836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Equation" r:id="rId5" imgW="838200" imgH="279400" progId="Equation.3">
                  <p:embed/>
                </p:oleObj>
              </mc:Choice>
              <mc:Fallback>
                <p:oleObj name="Equation" r:id="rId5" imgW="838200" imgH="279400" progId="Equation.3">
                  <p:embed/>
                  <p:pic>
                    <p:nvPicPr>
                      <p:cNvPr id="3278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6194425"/>
                        <a:ext cx="86836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Text Box 25"/>
          <p:cNvSpPr txBox="1">
            <a:spLocks noChangeArrowheads="1"/>
          </p:cNvSpPr>
          <p:nvPr/>
        </p:nvSpPr>
        <p:spPr bwMode="auto">
          <a:xfrm>
            <a:off x="1141413" y="1690688"/>
            <a:ext cx="698500" cy="3051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MeV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0.519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0.305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0.146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0.044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0</a:t>
            </a:r>
          </a:p>
        </p:txBody>
      </p:sp>
      <p:graphicFrame>
        <p:nvGraphicFramePr>
          <p:cNvPr id="32782" name="Object 26"/>
          <p:cNvGraphicFramePr>
            <a:graphicFrameLocks noChangeAspect="1"/>
          </p:cNvGraphicFramePr>
          <p:nvPr/>
        </p:nvGraphicFramePr>
        <p:xfrm>
          <a:off x="2362200" y="4572000"/>
          <a:ext cx="6032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Equation" r:id="rId7" imgW="380835" imgH="241195" progId="Equation.3">
                  <p:embed/>
                </p:oleObj>
              </mc:Choice>
              <mc:Fallback>
                <p:oleObj name="Equation" r:id="rId7" imgW="380835" imgH="241195" progId="Equation.3">
                  <p:embed/>
                  <p:pic>
                    <p:nvPicPr>
                      <p:cNvPr id="3278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72000"/>
                        <a:ext cx="603250" cy="3825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0"/>
            <a:ext cx="5572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Grafik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720725"/>
            <a:ext cx="259238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5" name="Textfeld 4"/>
          <p:cNvSpPr txBox="1">
            <a:spLocks noChangeArrowheads="1"/>
          </p:cNvSpPr>
          <p:nvPr/>
        </p:nvSpPr>
        <p:spPr bwMode="auto">
          <a:xfrm>
            <a:off x="5508625" y="2617788"/>
            <a:ext cx="3078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Broken symmetries are restored for the wave function in the laboratory frame.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909638" y="5292725"/>
            <a:ext cx="3381375" cy="523875"/>
            <a:chOff x="909638" y="5292725"/>
            <a:chExt cx="3381375" cy="523875"/>
          </a:xfrm>
        </p:grpSpPr>
        <p:sp>
          <p:nvSpPr>
            <p:cNvPr id="32786" name="Text Box 15"/>
            <p:cNvSpPr txBox="1">
              <a:spLocks noChangeArrowheads="1"/>
            </p:cNvSpPr>
            <p:nvPr/>
          </p:nvSpPr>
          <p:spPr bwMode="auto">
            <a:xfrm>
              <a:off x="909638" y="5292725"/>
              <a:ext cx="3381375" cy="523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Notice – larger       means smaller distances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between the energy levels!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feld 3"/>
                <p:cNvSpPr txBox="1"/>
                <p:nvPr/>
              </p:nvSpPr>
              <p:spPr>
                <a:xfrm>
                  <a:off x="2113002" y="5328000"/>
                  <a:ext cx="2164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002" y="5328000"/>
                  <a:ext cx="21640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8571" r="-28571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15870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14" grpId="0"/>
      <p:bldP spid="5202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58775" y="719138"/>
            <a:ext cx="39131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by Hermann Weyl, Richard P. Feynman</a:t>
            </a:r>
            <a:r>
              <a: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971550" y="1789113"/>
            <a:ext cx="66976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„… a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thing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symmetrical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can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something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after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have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done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looks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same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before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…“</a:t>
            </a:r>
          </a:p>
        </p:txBody>
      </p:sp>
      <p:sp>
        <p:nvSpPr>
          <p:cNvPr id="541702" name="Text Box 6"/>
          <p:cNvSpPr txBox="1">
            <a:spLocks noChangeArrowheads="1"/>
          </p:cNvSpPr>
          <p:nvPr/>
        </p:nvSpPr>
        <p:spPr bwMode="auto">
          <a:xfrm>
            <a:off x="1187450" y="1473200"/>
            <a:ext cx="18335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object, natural law</a:t>
            </a:r>
          </a:p>
        </p:txBody>
      </p:sp>
      <p:sp>
        <p:nvSpPr>
          <p:cNvPr id="541703" name="Text Box 7"/>
          <p:cNvSpPr txBox="1">
            <a:spLocks noChangeArrowheads="1"/>
          </p:cNvSpPr>
          <p:nvPr/>
        </p:nvSpPr>
        <p:spPr bwMode="auto">
          <a:xfrm>
            <a:off x="5518150" y="1473200"/>
            <a:ext cx="15208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transformation</a:t>
            </a:r>
          </a:p>
        </p:txBody>
      </p:sp>
      <p:sp>
        <p:nvSpPr>
          <p:cNvPr id="541704" name="Text Box 8"/>
          <p:cNvSpPr txBox="1">
            <a:spLocks noChangeArrowheads="1"/>
          </p:cNvSpPr>
          <p:nvPr/>
        </p:nvSpPr>
        <p:spPr bwMode="auto">
          <a:xfrm>
            <a:off x="4643438" y="2557463"/>
            <a:ext cx="1223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invariance</a:t>
            </a:r>
          </a:p>
        </p:txBody>
      </p:sp>
      <p:sp>
        <p:nvSpPr>
          <p:cNvPr id="541705" name="Oval 9"/>
          <p:cNvSpPr>
            <a:spLocks noChangeArrowheads="1"/>
          </p:cNvSpPr>
          <p:nvPr/>
        </p:nvSpPr>
        <p:spPr bwMode="auto">
          <a:xfrm>
            <a:off x="1798638" y="1814513"/>
            <a:ext cx="684212" cy="3603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1706" name="Oval 10"/>
          <p:cNvSpPr>
            <a:spLocks noChangeArrowheads="1"/>
          </p:cNvSpPr>
          <p:nvPr/>
        </p:nvSpPr>
        <p:spPr bwMode="auto">
          <a:xfrm>
            <a:off x="5703888" y="1814513"/>
            <a:ext cx="1223962" cy="3603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1707" name="Oval 11"/>
          <p:cNvSpPr>
            <a:spLocks noChangeArrowheads="1"/>
          </p:cNvSpPr>
          <p:nvPr/>
        </p:nvSpPr>
        <p:spPr bwMode="auto">
          <a:xfrm>
            <a:off x="4284663" y="2246313"/>
            <a:ext cx="1800225" cy="3603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1708" name="Text Box 12"/>
          <p:cNvSpPr txBox="1">
            <a:spLocks noChangeArrowheads="1"/>
          </p:cNvSpPr>
          <p:nvPr/>
        </p:nvSpPr>
        <p:spPr bwMode="auto">
          <a:xfrm>
            <a:off x="501650" y="5926138"/>
            <a:ext cx="79581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symmetry properties of a physical system are intimately related to conservation laws! </a:t>
            </a:r>
          </a:p>
        </p:txBody>
      </p:sp>
      <p:sp>
        <p:nvSpPr>
          <p:cNvPr id="541709" name="Text Box 13"/>
          <p:cNvSpPr txBox="1">
            <a:spLocks noChangeArrowheads="1"/>
          </p:cNvSpPr>
          <p:nvPr/>
        </p:nvSpPr>
        <p:spPr bwMode="auto">
          <a:xfrm>
            <a:off x="1527175" y="4237038"/>
            <a:ext cx="4432300" cy="157003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Symmetry: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ordering principle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predictions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connection to unobserved quantities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conservation laws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structure of interactions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Noether-theorem (1918)</a:t>
            </a:r>
          </a:p>
        </p:txBody>
      </p:sp>
      <p:pic>
        <p:nvPicPr>
          <p:cNvPr id="6156" name="Picture 17" descr="220px-Hermann_Weyl_ETH-Bib_Portr_008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549275"/>
            <a:ext cx="9493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AutoShape 19" descr="9k="/>
          <p:cNvSpPr>
            <a:spLocks noChangeAspect="1" noChangeArrowheads="1"/>
          </p:cNvSpPr>
          <p:nvPr/>
        </p:nvSpPr>
        <p:spPr bwMode="auto">
          <a:xfrm>
            <a:off x="3571875" y="2286000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8" name="AutoShape 21" descr="9k="/>
          <p:cNvSpPr>
            <a:spLocks noChangeAspect="1" noChangeArrowheads="1"/>
          </p:cNvSpPr>
          <p:nvPr/>
        </p:nvSpPr>
        <p:spPr bwMode="auto">
          <a:xfrm>
            <a:off x="3571875" y="2286000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9" name="AutoShape 23" descr="9k="/>
          <p:cNvSpPr>
            <a:spLocks noChangeAspect="1" noChangeArrowheads="1"/>
          </p:cNvSpPr>
          <p:nvPr/>
        </p:nvSpPr>
        <p:spPr bwMode="auto">
          <a:xfrm>
            <a:off x="3571875" y="2286000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160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549275"/>
            <a:ext cx="8636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1723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4289425"/>
            <a:ext cx="889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1725" name="Picture 29" descr="Abb.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997200"/>
            <a:ext cx="152241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728" name="Line 32"/>
          <p:cNvSpPr>
            <a:spLocks noChangeShapeType="1"/>
          </p:cNvSpPr>
          <p:nvPr/>
        </p:nvSpPr>
        <p:spPr bwMode="auto">
          <a:xfrm>
            <a:off x="2339975" y="2708275"/>
            <a:ext cx="0" cy="15128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1730" name="Line 34"/>
          <p:cNvSpPr>
            <a:spLocks noChangeShapeType="1"/>
          </p:cNvSpPr>
          <p:nvPr/>
        </p:nvSpPr>
        <p:spPr bwMode="auto">
          <a:xfrm>
            <a:off x="3957638" y="2709863"/>
            <a:ext cx="0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1731" name="Line 35"/>
          <p:cNvSpPr>
            <a:spLocks noChangeShapeType="1"/>
          </p:cNvSpPr>
          <p:nvPr/>
        </p:nvSpPr>
        <p:spPr bwMode="auto">
          <a:xfrm rot="3600000">
            <a:off x="4464844" y="3131344"/>
            <a:ext cx="0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1732" name="Line 36"/>
          <p:cNvSpPr>
            <a:spLocks noChangeShapeType="1"/>
          </p:cNvSpPr>
          <p:nvPr/>
        </p:nvSpPr>
        <p:spPr bwMode="auto">
          <a:xfrm rot="7200000">
            <a:off x="4464844" y="3742531"/>
            <a:ext cx="0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41727" name="Picture 31" descr="sym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97200"/>
            <a:ext cx="8747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733" name="Text Box 37"/>
          <p:cNvSpPr txBox="1">
            <a:spLocks noChangeArrowheads="1"/>
          </p:cNvSpPr>
          <p:nvPr/>
        </p:nvSpPr>
        <p:spPr bwMode="auto">
          <a:xfrm>
            <a:off x="4911725" y="3305175"/>
            <a:ext cx="203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why symmetries ?</a:t>
            </a:r>
          </a:p>
        </p:txBody>
      </p:sp>
      <p:sp>
        <p:nvSpPr>
          <p:cNvPr id="6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Symmetry: definition</a:t>
            </a:r>
          </a:p>
        </p:txBody>
      </p:sp>
      <p:sp>
        <p:nvSpPr>
          <p:cNvPr id="541734" name="Text Box 38"/>
          <p:cNvSpPr txBox="1">
            <a:spLocks noChangeArrowheads="1"/>
          </p:cNvSpPr>
          <p:nvPr/>
        </p:nvSpPr>
        <p:spPr bwMode="auto">
          <a:xfrm>
            <a:off x="6516688" y="5489575"/>
            <a:ext cx="1439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Emmy Amalie Noether  (1882-1935)</a:t>
            </a:r>
          </a:p>
        </p:txBody>
      </p:sp>
    </p:spTree>
    <p:extLst>
      <p:ext uri="{BB962C8B-B14F-4D97-AF65-F5344CB8AC3E}">
        <p14:creationId xmlns:p14="http://schemas.microsoft.com/office/powerpoint/2010/main" val="22442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2" grpId="0"/>
      <p:bldP spid="541703" grpId="0"/>
      <p:bldP spid="541704" grpId="0"/>
      <p:bldP spid="541708" grpId="0"/>
      <p:bldP spid="541709" grpId="0" animBg="1"/>
      <p:bldP spid="541733" grpId="0"/>
      <p:bldP spid="541733" grpId="1"/>
      <p:bldP spid="5417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Rotational bands in deformed nuclei</a:t>
            </a:r>
          </a:p>
        </p:txBody>
      </p:sp>
      <p:pic>
        <p:nvPicPr>
          <p:cNvPr id="33795" name="Picture 3" descr="rot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r="13779" b="5943"/>
          <a:stretch>
            <a:fillRect/>
          </a:stretch>
        </p:blipFill>
        <p:spPr bwMode="auto">
          <a:xfrm>
            <a:off x="900113" y="960438"/>
            <a:ext cx="3359150" cy="40687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0196" name="Group 4"/>
          <p:cNvGrpSpPr>
            <a:grpSpLocks/>
          </p:cNvGrpSpPr>
          <p:nvPr/>
        </p:nvGrpSpPr>
        <p:grpSpPr bwMode="auto">
          <a:xfrm>
            <a:off x="4895850" y="3113088"/>
            <a:ext cx="3841750" cy="2822575"/>
            <a:chOff x="3084" y="2296"/>
            <a:chExt cx="2420" cy="1778"/>
          </a:xfrm>
        </p:grpSpPr>
        <p:grpSp>
          <p:nvGrpSpPr>
            <p:cNvPr id="33813" name="Group 5"/>
            <p:cNvGrpSpPr>
              <a:grpSpLocks/>
            </p:cNvGrpSpPr>
            <p:nvPr/>
          </p:nvGrpSpPr>
          <p:grpSpPr bwMode="auto">
            <a:xfrm rot="-1576401">
              <a:off x="3356" y="2614"/>
              <a:ext cx="1769" cy="567"/>
              <a:chOff x="3016" y="2659"/>
              <a:chExt cx="1769" cy="567"/>
            </a:xfrm>
          </p:grpSpPr>
          <p:sp>
            <p:nvSpPr>
              <p:cNvPr id="33817" name="Oval 6"/>
              <p:cNvSpPr>
                <a:spLocks noChangeArrowheads="1"/>
              </p:cNvSpPr>
              <p:nvPr/>
            </p:nvSpPr>
            <p:spPr bwMode="auto">
              <a:xfrm>
                <a:off x="3220" y="2659"/>
                <a:ext cx="1225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818" name="Oval 7"/>
              <p:cNvSpPr>
                <a:spLocks noChangeArrowheads="1"/>
              </p:cNvSpPr>
              <p:nvPr/>
            </p:nvSpPr>
            <p:spPr bwMode="auto">
              <a:xfrm>
                <a:off x="3765" y="2659"/>
                <a:ext cx="204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19" name="Line 8"/>
              <p:cNvSpPr>
                <a:spLocks noChangeShapeType="1"/>
              </p:cNvSpPr>
              <p:nvPr/>
            </p:nvSpPr>
            <p:spPr bwMode="auto">
              <a:xfrm flipV="1">
                <a:off x="3016" y="2931"/>
                <a:ext cx="176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3814" name="Line 9"/>
            <p:cNvSpPr>
              <a:spLocks noChangeShapeType="1"/>
            </p:cNvSpPr>
            <p:nvPr/>
          </p:nvSpPr>
          <p:spPr bwMode="auto">
            <a:xfrm flipH="1" flipV="1">
              <a:off x="3923" y="2341"/>
              <a:ext cx="272" cy="5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15" name="Text Box 10"/>
            <p:cNvSpPr txBox="1">
              <a:spLocks noChangeArrowheads="1"/>
            </p:cNvSpPr>
            <p:nvPr/>
          </p:nvSpPr>
          <p:spPr bwMode="auto">
            <a:xfrm>
              <a:off x="4037" y="2296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Arial" panose="020B0604020202020204" pitchFamily="34" charset="0"/>
                </a:rPr>
                <a:t>J</a:t>
              </a:r>
            </a:p>
          </p:txBody>
        </p:sp>
        <p:sp>
          <p:nvSpPr>
            <p:cNvPr id="33816" name="Text Box 11"/>
            <p:cNvSpPr txBox="1">
              <a:spLocks noChangeArrowheads="1"/>
            </p:cNvSpPr>
            <p:nvPr/>
          </p:nvSpPr>
          <p:spPr bwMode="auto">
            <a:xfrm>
              <a:off x="3084" y="3473"/>
              <a:ext cx="2420" cy="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Notice - rotations around the symmetry axis </a:t>
              </a: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are indistinguishable;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the angular momentum has to be perpendicular to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the symmetry axis </a:t>
              </a: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en-US" alt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aphicFrame>
        <p:nvGraphicFramePr>
          <p:cNvPr id="33798" name="Object 13"/>
          <p:cNvGraphicFramePr>
            <a:graphicFrameLocks noChangeAspect="1"/>
          </p:cNvGraphicFramePr>
          <p:nvPr/>
        </p:nvGraphicFramePr>
        <p:xfrm>
          <a:off x="5786438" y="1968500"/>
          <a:ext cx="19653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Equation" r:id="rId4" imgW="1152476" imgH="266542" progId="Equation.3">
                  <p:embed/>
                </p:oleObj>
              </mc:Choice>
              <mc:Fallback>
                <p:oleObj name="Equation" r:id="rId4" imgW="1152476" imgH="266542" progId="Equation.3">
                  <p:embed/>
                  <p:pic>
                    <p:nvPicPr>
                      <p:cNvPr id="3379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1968500"/>
                        <a:ext cx="196532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909638" y="5292725"/>
            <a:ext cx="3381375" cy="523875"/>
            <a:chOff x="909638" y="5292725"/>
            <a:chExt cx="3381375" cy="523875"/>
          </a:xfrm>
        </p:grpSpPr>
        <p:sp>
          <p:nvSpPr>
            <p:cNvPr id="33811" name="Text Box 15"/>
            <p:cNvSpPr txBox="1">
              <a:spLocks noChangeArrowheads="1"/>
            </p:cNvSpPr>
            <p:nvPr/>
          </p:nvSpPr>
          <p:spPr bwMode="auto">
            <a:xfrm>
              <a:off x="909638" y="5292725"/>
              <a:ext cx="3381375" cy="523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Notice – larger       means smaller distances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between the energy levels!</a:t>
              </a:r>
            </a:p>
          </p:txBody>
        </p:sp>
        <p:graphicFrame>
          <p:nvGraphicFramePr>
            <p:cNvPr id="33812" name="Object 16"/>
            <p:cNvGraphicFramePr>
              <a:graphicFrameLocks noChangeAspect="1"/>
            </p:cNvGraphicFramePr>
            <p:nvPr/>
          </p:nvGraphicFramePr>
          <p:xfrm>
            <a:off x="2111376" y="5328000"/>
            <a:ext cx="2286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4" name="Equation" r:id="rId6" imgW="0" imgH="28588" progId="Equation.3">
                    <p:embed/>
                  </p:oleObj>
                </mc:Choice>
                <mc:Fallback>
                  <p:oleObj name="Equation" r:id="rId6" imgW="0" imgH="28588" progId="Equation.3">
                    <p:embed/>
                    <p:pic>
                      <p:nvPicPr>
                        <p:cNvPr id="33812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1376" y="5328000"/>
                          <a:ext cx="22860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0210" name="Line 18"/>
          <p:cNvSpPr>
            <a:spLocks noChangeShapeType="1"/>
          </p:cNvSpPr>
          <p:nvPr/>
        </p:nvSpPr>
        <p:spPr bwMode="auto">
          <a:xfrm>
            <a:off x="2268538" y="2205038"/>
            <a:ext cx="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0211" name="Line 19"/>
          <p:cNvSpPr>
            <a:spLocks noChangeShapeType="1"/>
          </p:cNvSpPr>
          <p:nvPr/>
        </p:nvSpPr>
        <p:spPr bwMode="auto">
          <a:xfrm>
            <a:off x="2411413" y="3119438"/>
            <a:ext cx="0" cy="649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0212" name="Line 20"/>
          <p:cNvSpPr>
            <a:spLocks noChangeShapeType="1"/>
          </p:cNvSpPr>
          <p:nvPr/>
        </p:nvSpPr>
        <p:spPr bwMode="auto">
          <a:xfrm>
            <a:off x="2555875" y="3768725"/>
            <a:ext cx="0" cy="4746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0213" name="Line 21"/>
          <p:cNvSpPr>
            <a:spLocks noChangeShapeType="1"/>
          </p:cNvSpPr>
          <p:nvPr/>
        </p:nvSpPr>
        <p:spPr bwMode="auto">
          <a:xfrm>
            <a:off x="2700338" y="4216400"/>
            <a:ext cx="0" cy="320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0214" name="Text Box 22"/>
          <p:cNvSpPr txBox="1">
            <a:spLocks noChangeArrowheads="1"/>
          </p:cNvSpPr>
          <p:nvPr/>
        </p:nvSpPr>
        <p:spPr bwMode="auto">
          <a:xfrm>
            <a:off x="2268538" y="1679575"/>
            <a:ext cx="84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γ</a:t>
            </a:r>
            <a:r>
              <a:rPr kumimoji="0" lang="en-US" alt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-decay</a:t>
            </a:r>
            <a:endParaRPr kumimoji="0" lang="el-GR" altLang="de-DE" sz="16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0215" name="Text Box 23"/>
          <p:cNvSpPr txBox="1">
            <a:spLocks noChangeArrowheads="1"/>
          </p:cNvSpPr>
          <p:nvPr/>
        </p:nvSpPr>
        <p:spPr bwMode="auto">
          <a:xfrm rot="-1500000">
            <a:off x="7586663" y="3365500"/>
            <a:ext cx="88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808" name="Text Box 25"/>
          <p:cNvSpPr txBox="1">
            <a:spLocks noChangeArrowheads="1"/>
          </p:cNvSpPr>
          <p:nvPr/>
        </p:nvSpPr>
        <p:spPr bwMode="auto">
          <a:xfrm>
            <a:off x="1141413" y="1690688"/>
            <a:ext cx="698500" cy="3051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MeV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0.519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0.305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0.146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0.044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0</a:t>
            </a:r>
          </a:p>
        </p:txBody>
      </p:sp>
      <p:pic>
        <p:nvPicPr>
          <p:cNvPr id="33810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0"/>
            <a:ext cx="5572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580000" y="1080000"/>
                <a:ext cx="2628540" cy="75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1080000"/>
                <a:ext cx="2628540" cy="757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658391" y="2036405"/>
                <a:ext cx="2717282" cy="5134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den>
                    </m:f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4∙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dirty="0" smtClean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391" y="2036405"/>
                <a:ext cx="2717282" cy="513401"/>
              </a:xfrm>
              <a:prstGeom prst="rect">
                <a:avLst/>
              </a:prstGeom>
              <a:blipFill>
                <a:blip r:embed="rId10"/>
                <a:stretch>
                  <a:fillRect r="-4036"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358895" y="4623089"/>
                <a:ext cx="663836" cy="36079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102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254</m:t>
                          </m:r>
                        </m:sup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𝑁𝑜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895" y="4623089"/>
                <a:ext cx="663836" cy="360795"/>
              </a:xfrm>
              <a:prstGeom prst="rect">
                <a:avLst/>
              </a:prstGeom>
              <a:blipFill>
                <a:blip r:embed="rId11"/>
                <a:stretch>
                  <a:fillRect l="-1835" r="-642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909638" y="5935664"/>
                <a:ext cx="1012007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ℑ</m:t>
                      </m:r>
                      <m:r>
                        <a:rPr lang="de-DE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𝑑𝑚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38" y="5935664"/>
                <a:ext cx="1012007" cy="5650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509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14" grpId="0"/>
      <p:bldP spid="520215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Rotational spectra in </a:t>
            </a:r>
            <a:r>
              <a:rPr lang="en-US" altLang="de-DE" baseline="30000" smtClean="0"/>
              <a:t>254</a:t>
            </a:r>
            <a:r>
              <a:rPr lang="en-US" altLang="de-DE" smtClean="0"/>
              <a:t>No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4988" y="533400"/>
            <a:ext cx="4799012" cy="3135313"/>
          </a:xfrm>
          <a:noFill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0"/>
            <a:ext cx="5572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3124200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46" name="Text Box 6"/>
          <p:cNvSpPr txBox="1">
            <a:spLocks noChangeArrowheads="1"/>
          </p:cNvSpPr>
          <p:nvPr/>
        </p:nvSpPr>
        <p:spPr bwMode="auto">
          <a:xfrm>
            <a:off x="6080125" y="3948113"/>
            <a:ext cx="993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Yrast plot</a:t>
            </a:r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611188" y="1058863"/>
          <a:ext cx="3990975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Photo Editor Photo" r:id="rId6" imgW="3990476" imgH="4944165" progId="MSPhotoEd.3">
                  <p:embed/>
                </p:oleObj>
              </mc:Choice>
              <mc:Fallback>
                <p:oleObj name="Photo Editor Photo" r:id="rId6" imgW="3990476" imgH="4944165" progId="MSPhotoEd.3">
                  <p:embed/>
                  <p:pic>
                    <p:nvPicPr>
                      <p:cNvPr id="34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058863"/>
                        <a:ext cx="3990975" cy="494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48" name="Rectangle 8"/>
          <p:cNvSpPr>
            <a:spLocks noChangeArrowheads="1"/>
          </p:cNvSpPr>
          <p:nvPr/>
        </p:nvSpPr>
        <p:spPr bwMode="auto">
          <a:xfrm>
            <a:off x="1214438" y="1143000"/>
            <a:ext cx="3338512" cy="487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8305800" y="2559050"/>
            <a:ext cx="76200" cy="3810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8729663" y="2559050"/>
            <a:ext cx="76200" cy="3810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7391400" y="1066800"/>
            <a:ext cx="152400" cy="3810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8305800" y="762000"/>
            <a:ext cx="152400" cy="4413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27013" y="6234113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R.-D. Herzberg et al., Nature 442, 896 (2006)</a:t>
            </a:r>
          </a:p>
        </p:txBody>
      </p:sp>
    </p:spTree>
    <p:extLst>
      <p:ext uri="{BB962C8B-B14F-4D97-AF65-F5344CB8AC3E}">
        <p14:creationId xmlns:p14="http://schemas.microsoft.com/office/powerpoint/2010/main" val="1973200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Superdeformation of </a:t>
            </a:r>
            <a:r>
              <a:rPr lang="de-DE" altLang="de-DE" baseline="30000" smtClean="0"/>
              <a:t>152</a:t>
            </a:r>
            <a:r>
              <a:rPr lang="de-DE" altLang="de-DE" smtClean="0"/>
              <a:t>Dy</a:t>
            </a:r>
          </a:p>
        </p:txBody>
      </p:sp>
      <p:pic>
        <p:nvPicPr>
          <p:cNvPr id="35843" name="Picture 3" descr="superdeform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96716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268" name="Picture 4" descr="moment-of-inertia-152-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3227388"/>
            <a:ext cx="4881562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269" name="Text Box 5"/>
          <p:cNvSpPr txBox="1">
            <a:spLocks noChangeArrowheads="1"/>
          </p:cNvSpPr>
          <p:nvPr/>
        </p:nvSpPr>
        <p:spPr bwMode="auto">
          <a:xfrm>
            <a:off x="179388" y="4792663"/>
            <a:ext cx="41179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moment of inertia →</a:t>
            </a: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deformation </a:t>
            </a:r>
            <a:r>
              <a:rPr kumimoji="0" lang="el-GR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=0.6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</a:t>
            </a:r>
            <a:r>
              <a:rPr kumimoji="0" lang="en-US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axis ratio 2:1</a:t>
            </a:r>
            <a:endParaRPr kumimoji="0" lang="el-GR" alt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0"/>
            <a:ext cx="5572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Nuclear deformation and rotations</a:t>
            </a:r>
          </a:p>
        </p:txBody>
      </p:sp>
      <p:pic>
        <p:nvPicPr>
          <p:cNvPr id="36867" name="Picture 3" descr="deform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5438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0"/>
            <a:ext cx="5572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0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Space inversion invariance: octupole deformed nuclei</a:t>
            </a:r>
          </a:p>
        </p:txBody>
      </p:sp>
      <p:pic>
        <p:nvPicPr>
          <p:cNvPr id="535556" name="Picture 4" descr="ra22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14400"/>
            <a:ext cx="35274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5219700" y="985838"/>
            <a:ext cx="360363" cy="4681537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5558" name="Rectangle 6"/>
          <p:cNvSpPr>
            <a:spLocks noChangeArrowheads="1"/>
          </p:cNvSpPr>
          <p:nvPr/>
        </p:nvSpPr>
        <p:spPr bwMode="auto">
          <a:xfrm>
            <a:off x="6983413" y="1274763"/>
            <a:ext cx="360362" cy="3959225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7894" name="Picture 7" descr="octupole_shap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933825"/>
            <a:ext cx="14033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2233613" y="52197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Rotation</a:t>
            </a:r>
          </a:p>
        </p:txBody>
      </p:sp>
      <p:pic>
        <p:nvPicPr>
          <p:cNvPr id="37896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889000"/>
            <a:ext cx="2536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Space inversion invariance: octupole deformed nuclei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003800" y="2401888"/>
            <a:ext cx="391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static </a:t>
            </a:r>
            <a:r>
              <a:rPr kumimoji="0" lang="en-US" altLang="de-D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octupole</a:t>
            </a:r>
            <a:r>
              <a:rPr kumimoji="0" lang="en-US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deformation exists only in special regions of the chart of nuclei.</a:t>
            </a: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536580" name="Group 4"/>
          <p:cNvGrpSpPr>
            <a:grpSpLocks/>
          </p:cNvGrpSpPr>
          <p:nvPr/>
        </p:nvGrpSpPr>
        <p:grpSpPr bwMode="auto">
          <a:xfrm>
            <a:off x="5724525" y="3194050"/>
            <a:ext cx="2205038" cy="1539875"/>
            <a:chOff x="3242" y="3006"/>
            <a:chExt cx="1389" cy="970"/>
          </a:xfrm>
        </p:grpSpPr>
        <p:grpSp>
          <p:nvGrpSpPr>
            <p:cNvPr id="38926" name="Group 5"/>
            <p:cNvGrpSpPr>
              <a:grpSpLocks/>
            </p:cNvGrpSpPr>
            <p:nvPr/>
          </p:nvGrpSpPr>
          <p:grpSpPr bwMode="auto">
            <a:xfrm>
              <a:off x="3242" y="3006"/>
              <a:ext cx="1389" cy="970"/>
              <a:chOff x="849" y="840"/>
              <a:chExt cx="1389" cy="970"/>
            </a:xfrm>
          </p:grpSpPr>
          <p:pic>
            <p:nvPicPr>
              <p:cNvPr id="38928" name="Picture 6" descr="oc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8" t="33859" r="7101"/>
              <a:stretch>
                <a:fillRect/>
              </a:stretch>
            </p:blipFill>
            <p:spPr bwMode="auto">
              <a:xfrm rot="-5400000">
                <a:off x="1074" y="797"/>
                <a:ext cx="970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9" name="Text Box 7"/>
              <p:cNvSpPr txBox="1">
                <a:spLocks noChangeArrowheads="1"/>
              </p:cNvSpPr>
              <p:nvPr/>
            </p:nvSpPr>
            <p:spPr bwMode="auto">
              <a:xfrm>
                <a:off x="936" y="89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8930" name="Text Box 8"/>
              <p:cNvSpPr txBox="1">
                <a:spLocks noChangeArrowheads="1"/>
              </p:cNvSpPr>
              <p:nvPr/>
            </p:nvSpPr>
            <p:spPr bwMode="auto">
              <a:xfrm>
                <a:off x="885" y="103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8931" name="Text Box 9"/>
              <p:cNvSpPr txBox="1">
                <a:spLocks noChangeArrowheads="1"/>
              </p:cNvSpPr>
              <p:nvPr/>
            </p:nvSpPr>
            <p:spPr bwMode="auto">
              <a:xfrm>
                <a:off x="849" y="1170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8932" name="Text Box 10"/>
              <p:cNvSpPr txBox="1">
                <a:spLocks noChangeArrowheads="1"/>
              </p:cNvSpPr>
              <p:nvPr/>
            </p:nvSpPr>
            <p:spPr bwMode="auto">
              <a:xfrm>
                <a:off x="879" y="131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8933" name="Text Box 11"/>
              <p:cNvSpPr txBox="1">
                <a:spLocks noChangeArrowheads="1"/>
              </p:cNvSpPr>
              <p:nvPr/>
            </p:nvSpPr>
            <p:spPr bwMode="auto">
              <a:xfrm>
                <a:off x="945" y="1468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8934" name="Text Box 12"/>
              <p:cNvSpPr txBox="1">
                <a:spLocks noChangeArrowheads="1"/>
              </p:cNvSpPr>
              <p:nvPr/>
            </p:nvSpPr>
            <p:spPr bwMode="auto">
              <a:xfrm>
                <a:off x="1866" y="84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8935" name="Text Box 13"/>
              <p:cNvSpPr txBox="1">
                <a:spLocks noChangeArrowheads="1"/>
              </p:cNvSpPr>
              <p:nvPr/>
            </p:nvSpPr>
            <p:spPr bwMode="auto">
              <a:xfrm>
                <a:off x="1986" y="985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8936" name="Text Box 14"/>
              <p:cNvSpPr txBox="1">
                <a:spLocks noChangeArrowheads="1"/>
              </p:cNvSpPr>
              <p:nvPr/>
            </p:nvSpPr>
            <p:spPr bwMode="auto">
              <a:xfrm>
                <a:off x="2046" y="115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8937" name="Text Box 15"/>
              <p:cNvSpPr txBox="1">
                <a:spLocks noChangeArrowheads="1"/>
              </p:cNvSpPr>
              <p:nvPr/>
            </p:nvSpPr>
            <p:spPr bwMode="auto">
              <a:xfrm>
                <a:off x="1867" y="1493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8938" name="Text Box 16"/>
              <p:cNvSpPr txBox="1">
                <a:spLocks noChangeArrowheads="1"/>
              </p:cNvSpPr>
              <p:nvPr/>
            </p:nvSpPr>
            <p:spPr bwMode="auto">
              <a:xfrm>
                <a:off x="1963" y="134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-</a:t>
                </a:r>
              </a:p>
            </p:txBody>
          </p:sp>
        </p:grpSp>
        <p:sp>
          <p:nvSpPr>
            <p:cNvPr id="38927" name="Text Box 17"/>
            <p:cNvSpPr txBox="1">
              <a:spLocks noChangeArrowheads="1"/>
            </p:cNvSpPr>
            <p:nvPr/>
          </p:nvSpPr>
          <p:spPr bwMode="auto">
            <a:xfrm>
              <a:off x="3557" y="3316"/>
              <a:ext cx="77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32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226</a:t>
              </a:r>
              <a:r>
                <a:rPr kumimoji="0" lang="en-US" altLang="de-DE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Ra</a:t>
              </a:r>
            </a:p>
          </p:txBody>
        </p:sp>
      </p:grpSp>
      <p:sp>
        <p:nvSpPr>
          <p:cNvPr id="38917" name="Text Box 18"/>
          <p:cNvSpPr txBox="1">
            <a:spLocks noChangeArrowheads="1"/>
          </p:cNvSpPr>
          <p:nvPr/>
        </p:nvSpPr>
        <p:spPr bwMode="auto">
          <a:xfrm>
            <a:off x="4991100" y="996950"/>
            <a:ext cx="36623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sng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Search of electric dipole moments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(violation of the time reversal)</a:t>
            </a:r>
          </a:p>
        </p:txBody>
      </p:sp>
      <p:pic>
        <p:nvPicPr>
          <p:cNvPr id="38918" name="Picture 19" descr="shell-str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762000"/>
            <a:ext cx="3836988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 Box 22"/>
          <p:cNvSpPr txBox="1">
            <a:spLocks noChangeArrowheads="1"/>
          </p:cNvSpPr>
          <p:nvPr/>
        </p:nvSpPr>
        <p:spPr bwMode="auto">
          <a:xfrm>
            <a:off x="6381750" y="3986213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536599" name="Text Box 23"/>
          <p:cNvSpPr txBox="1">
            <a:spLocks noChangeArrowheads="1"/>
          </p:cNvSpPr>
          <p:nvPr/>
        </p:nvSpPr>
        <p:spPr bwMode="auto">
          <a:xfrm>
            <a:off x="4999038" y="4854575"/>
            <a:ext cx="397986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In </a:t>
            </a:r>
            <a:r>
              <a:rPr kumimoji="0" lang="en-US" altLang="de-D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octupole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deformed</a:t>
            </a:r>
            <a:r>
              <a:rPr kumimoji="0" lang="en-US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nuclei the center of mass and charge are separated which yields a non-vanishing </a:t>
            </a:r>
            <a:r>
              <a:rPr kumimoji="0" lang="en-US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electric dipole moment</a:t>
            </a:r>
            <a:r>
              <a:rPr kumimoji="0" lang="en-US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36601" name="Text Box 25"/>
          <p:cNvSpPr txBox="1">
            <a:spLocks noChangeArrowheads="1"/>
          </p:cNvSpPr>
          <p:nvPr/>
        </p:nvSpPr>
        <p:spPr bwMode="auto">
          <a:xfrm>
            <a:off x="3352800" y="120173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n-US" altLang="de-DE" sz="1800" b="1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30</a:t>
            </a:r>
            <a:r>
              <a:rPr kumimoji="0" lang="en-US" altLang="de-DE" sz="1600" b="1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706968" y="1800000"/>
                <a:ext cx="22225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𝐿𝐷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𝑍𝑒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968" y="1800000"/>
                <a:ext cx="2222595" cy="276999"/>
              </a:xfrm>
              <a:prstGeom prst="rect">
                <a:avLst/>
              </a:prstGeom>
              <a:blipFill>
                <a:blip r:embed="rId5"/>
                <a:stretch>
                  <a:fillRect l="-274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4121331" y="296526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920000" y="1800000"/>
                <a:ext cx="2962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1800000"/>
                <a:ext cx="296235" cy="276999"/>
              </a:xfrm>
              <a:prstGeom prst="rect">
                <a:avLst/>
              </a:prstGeom>
              <a:blipFill>
                <a:blip r:embed="rId6"/>
                <a:stretch>
                  <a:fillRect l="-26531" r="-612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6600" name="Rectangle 24"/>
          <p:cNvSpPr>
            <a:spLocks noChangeArrowheads="1"/>
          </p:cNvSpPr>
          <p:nvPr/>
        </p:nvSpPr>
        <p:spPr bwMode="auto">
          <a:xfrm>
            <a:off x="4802400" y="1606550"/>
            <a:ext cx="4267200" cy="3200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36602" name="Picture 26" descr="ra-226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00" y="1825625"/>
            <a:ext cx="33909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0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99" grpId="0"/>
      <p:bldP spid="53660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Rotations in the universe</a:t>
            </a:r>
          </a:p>
        </p:txBody>
      </p:sp>
      <p:pic>
        <p:nvPicPr>
          <p:cNvPr id="40963" name="Picture 3" descr="rotation-in-uni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838200"/>
            <a:ext cx="7056437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0"/>
            <a:ext cx="5572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132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Creation of angular momenta in nuclei</a:t>
            </a:r>
          </a:p>
        </p:txBody>
      </p:sp>
      <p:pic>
        <p:nvPicPr>
          <p:cNvPr id="41987" name="Picture 3" descr="deformed-spherica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66800"/>
            <a:ext cx="8062912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1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Creation of angular momenta in nuclei</a:t>
            </a:r>
          </a:p>
        </p:txBody>
      </p:sp>
      <p:pic>
        <p:nvPicPr>
          <p:cNvPr id="43011" name="Picture 3" descr="nuclear-exci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14400"/>
            <a:ext cx="8310562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quadrupo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895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rotatio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8725"/>
            <a:ext cx="10969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duo-nucleon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86063"/>
            <a:ext cx="12207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47688" y="207962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1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SU(3)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47688" y="38465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1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U(5)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943850" y="238442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1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SU(2)</a:t>
            </a:r>
          </a:p>
        </p:txBody>
      </p:sp>
    </p:spTree>
    <p:extLst>
      <p:ext uri="{BB962C8B-B14F-4D97-AF65-F5344CB8AC3E}">
        <p14:creationId xmlns:p14="http://schemas.microsoft.com/office/powerpoint/2010/main" val="35696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Symmetries in nuclear physics</a:t>
            </a:r>
          </a:p>
        </p:txBody>
      </p:sp>
      <p:sp>
        <p:nvSpPr>
          <p:cNvPr id="528387" name="Text Box 3"/>
          <p:cNvSpPr txBox="1">
            <a:spLocks noChangeArrowheads="1"/>
          </p:cNvSpPr>
          <p:nvPr/>
        </p:nvSpPr>
        <p:spPr bwMode="auto">
          <a:xfrm>
            <a:off x="2319338" y="4479925"/>
            <a:ext cx="39417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Critical point symmetry E(5), X(5) 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2000…  F. Iachello</a:t>
            </a:r>
          </a:p>
        </p:txBody>
      </p:sp>
      <p:grpSp>
        <p:nvGrpSpPr>
          <p:cNvPr id="528388" name="Group 4"/>
          <p:cNvGrpSpPr>
            <a:grpSpLocks/>
          </p:cNvGrpSpPr>
          <p:nvPr/>
        </p:nvGrpSpPr>
        <p:grpSpPr bwMode="auto">
          <a:xfrm>
            <a:off x="757238" y="3309938"/>
            <a:ext cx="1187450" cy="701675"/>
            <a:chOff x="384" y="3509"/>
            <a:chExt cx="834" cy="510"/>
          </a:xfrm>
        </p:grpSpPr>
        <p:grpSp>
          <p:nvGrpSpPr>
            <p:cNvPr id="44056" name="Group 5"/>
            <p:cNvGrpSpPr>
              <a:grpSpLocks/>
            </p:cNvGrpSpPr>
            <p:nvPr/>
          </p:nvGrpSpPr>
          <p:grpSpPr bwMode="auto">
            <a:xfrm>
              <a:off x="506" y="3702"/>
              <a:ext cx="68" cy="317"/>
              <a:chOff x="544" y="3725"/>
              <a:chExt cx="68" cy="317"/>
            </a:xfrm>
          </p:grpSpPr>
          <p:sp>
            <p:nvSpPr>
              <p:cNvPr id="44063" name="Line 6"/>
              <p:cNvSpPr>
                <a:spLocks noChangeShapeType="1"/>
              </p:cNvSpPr>
              <p:nvPr/>
            </p:nvSpPr>
            <p:spPr bwMode="auto">
              <a:xfrm flipV="1">
                <a:off x="544" y="3725"/>
                <a:ext cx="0" cy="3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64" name="Line 7"/>
              <p:cNvSpPr>
                <a:spLocks noChangeShapeType="1"/>
              </p:cNvSpPr>
              <p:nvPr/>
            </p:nvSpPr>
            <p:spPr bwMode="auto">
              <a:xfrm flipV="1">
                <a:off x="612" y="3725"/>
                <a:ext cx="0" cy="3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4057" name="Group 8"/>
            <p:cNvGrpSpPr>
              <a:grpSpLocks/>
            </p:cNvGrpSpPr>
            <p:nvPr/>
          </p:nvGrpSpPr>
          <p:grpSpPr bwMode="auto">
            <a:xfrm>
              <a:off x="846" y="3702"/>
              <a:ext cx="114" cy="317"/>
              <a:chOff x="952" y="3748"/>
              <a:chExt cx="114" cy="317"/>
            </a:xfrm>
          </p:grpSpPr>
          <p:sp>
            <p:nvSpPr>
              <p:cNvPr id="44060" name="Line 9"/>
              <p:cNvSpPr>
                <a:spLocks noChangeShapeType="1"/>
              </p:cNvSpPr>
              <p:nvPr/>
            </p:nvSpPr>
            <p:spPr bwMode="auto">
              <a:xfrm>
                <a:off x="952" y="3748"/>
                <a:ext cx="0" cy="2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61" name="Line 10"/>
              <p:cNvSpPr>
                <a:spLocks noChangeShapeType="1"/>
              </p:cNvSpPr>
              <p:nvPr/>
            </p:nvSpPr>
            <p:spPr bwMode="auto">
              <a:xfrm flipV="1">
                <a:off x="952" y="3929"/>
                <a:ext cx="114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62" name="Line 11"/>
              <p:cNvSpPr>
                <a:spLocks noChangeShapeType="1"/>
              </p:cNvSpPr>
              <p:nvPr/>
            </p:nvSpPr>
            <p:spPr bwMode="auto">
              <a:xfrm>
                <a:off x="952" y="3770"/>
                <a:ext cx="114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44058" name="Object 12"/>
            <p:cNvGraphicFramePr>
              <a:graphicFrameLocks noChangeAspect="1"/>
            </p:cNvGraphicFramePr>
            <p:nvPr/>
          </p:nvGraphicFramePr>
          <p:xfrm>
            <a:off x="384" y="3509"/>
            <a:ext cx="376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8" name="Equation" r:id="rId4" imgW="596900" imgH="241300" progId="Equation.3">
                    <p:embed/>
                  </p:oleObj>
                </mc:Choice>
                <mc:Fallback>
                  <p:oleObj name="Equation" r:id="rId4" imgW="596900" imgH="241300" progId="Equation.3">
                    <p:embed/>
                    <p:pic>
                      <p:nvPicPr>
                        <p:cNvPr id="4405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509"/>
                          <a:ext cx="376" cy="152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59" name="Object 13"/>
            <p:cNvGraphicFramePr>
              <a:graphicFrameLocks noChangeAspect="1"/>
            </p:cNvGraphicFramePr>
            <p:nvPr/>
          </p:nvGraphicFramePr>
          <p:xfrm>
            <a:off x="842" y="3517"/>
            <a:ext cx="376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9" name="Equation" r:id="rId6" imgW="596900" imgH="241300" progId="Equation.3">
                    <p:embed/>
                  </p:oleObj>
                </mc:Choice>
                <mc:Fallback>
                  <p:oleObj name="Equation" r:id="rId6" imgW="596900" imgH="241300" progId="Equation.3">
                    <p:embed/>
                    <p:pic>
                      <p:nvPicPr>
                        <p:cNvPr id="44059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" y="3517"/>
                          <a:ext cx="376" cy="152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8398" name="Text Box 14"/>
          <p:cNvSpPr txBox="1">
            <a:spLocks noChangeArrowheads="1"/>
          </p:cNvSpPr>
          <p:nvPr/>
        </p:nvSpPr>
        <p:spPr bwMode="auto">
          <a:xfrm>
            <a:off x="2319338" y="3309938"/>
            <a:ext cx="55959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Interacting Boson Model (IBM dynamical symmetry):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1974 Arima and Iachello</a:t>
            </a:r>
          </a:p>
        </p:txBody>
      </p:sp>
      <p:grpSp>
        <p:nvGrpSpPr>
          <p:cNvPr id="44038" name="Group 15"/>
          <p:cNvGrpSpPr>
            <a:grpSpLocks/>
          </p:cNvGrpSpPr>
          <p:nvPr/>
        </p:nvGrpSpPr>
        <p:grpSpPr bwMode="auto">
          <a:xfrm>
            <a:off x="900113" y="1757363"/>
            <a:ext cx="995362" cy="787400"/>
            <a:chOff x="303" y="2636"/>
            <a:chExt cx="862" cy="726"/>
          </a:xfrm>
        </p:grpSpPr>
        <p:grpSp>
          <p:nvGrpSpPr>
            <p:cNvPr id="44050" name="Group 16"/>
            <p:cNvGrpSpPr>
              <a:grpSpLocks/>
            </p:cNvGrpSpPr>
            <p:nvPr/>
          </p:nvGrpSpPr>
          <p:grpSpPr bwMode="auto">
            <a:xfrm>
              <a:off x="303" y="2750"/>
              <a:ext cx="862" cy="612"/>
              <a:chOff x="303" y="2750"/>
              <a:chExt cx="862" cy="612"/>
            </a:xfrm>
          </p:grpSpPr>
          <p:sp>
            <p:nvSpPr>
              <p:cNvPr id="44052" name="Oval 17"/>
              <p:cNvSpPr>
                <a:spLocks noChangeArrowheads="1"/>
              </p:cNvSpPr>
              <p:nvPr/>
            </p:nvSpPr>
            <p:spPr bwMode="auto">
              <a:xfrm rot="-1970168">
                <a:off x="404" y="2892"/>
                <a:ext cx="657" cy="340"/>
              </a:xfrm>
              <a:prstGeom prst="ellipse">
                <a:avLst/>
              </a:prstGeom>
              <a:gradFill rotWithShape="1">
                <a:gsLst>
                  <a:gs pos="0">
                    <a:srgbClr val="B3FDA1"/>
                  </a:gs>
                  <a:gs pos="100000">
                    <a:srgbClr val="53754B"/>
                  </a:gs>
                </a:gsLst>
                <a:lin ang="2700000" scaled="1"/>
              </a:gradFill>
              <a:ln w="9525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53" name="Line 18"/>
              <p:cNvSpPr>
                <a:spLocks noChangeShapeType="1"/>
              </p:cNvSpPr>
              <p:nvPr/>
            </p:nvSpPr>
            <p:spPr bwMode="auto">
              <a:xfrm flipV="1">
                <a:off x="303" y="2750"/>
                <a:ext cx="862" cy="6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54" name="Line 19"/>
              <p:cNvSpPr>
                <a:spLocks noChangeShapeType="1"/>
              </p:cNvSpPr>
              <p:nvPr/>
            </p:nvSpPr>
            <p:spPr bwMode="auto">
              <a:xfrm flipH="1" flipV="1">
                <a:off x="507" y="2779"/>
                <a:ext cx="227" cy="2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55" name="Freeform 20"/>
              <p:cNvSpPr>
                <a:spLocks/>
              </p:cNvSpPr>
              <p:nvPr/>
            </p:nvSpPr>
            <p:spPr bwMode="auto">
              <a:xfrm rot="10167129" flipH="1" flipV="1">
                <a:off x="462" y="2773"/>
                <a:ext cx="177" cy="131"/>
              </a:xfrm>
              <a:custGeom>
                <a:avLst/>
                <a:gdLst>
                  <a:gd name="T0" fmla="*/ 0 w 147"/>
                  <a:gd name="T1" fmla="*/ 23124 h 91"/>
                  <a:gd name="T2" fmla="*/ 1327 w 147"/>
                  <a:gd name="T3" fmla="*/ 31041 h 91"/>
                  <a:gd name="T4" fmla="*/ 2643 w 147"/>
                  <a:gd name="T5" fmla="*/ 23124 h 91"/>
                  <a:gd name="T6" fmla="*/ 2643 w 147"/>
                  <a:gd name="T7" fmla="*/ 0 h 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7" h="91">
                    <a:moveTo>
                      <a:pt x="0" y="68"/>
                    </a:moveTo>
                    <a:cubicBezTo>
                      <a:pt x="22" y="79"/>
                      <a:pt x="45" y="91"/>
                      <a:pt x="68" y="91"/>
                    </a:cubicBezTo>
                    <a:cubicBezTo>
                      <a:pt x="91" y="91"/>
                      <a:pt x="125" y="83"/>
                      <a:pt x="136" y="68"/>
                    </a:cubicBezTo>
                    <a:cubicBezTo>
                      <a:pt x="147" y="53"/>
                      <a:pt x="141" y="26"/>
                      <a:pt x="136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44051" name="Object 21"/>
            <p:cNvGraphicFramePr>
              <a:graphicFrameLocks noChangeAspect="1"/>
            </p:cNvGraphicFramePr>
            <p:nvPr/>
          </p:nvGraphicFramePr>
          <p:xfrm>
            <a:off x="634" y="2636"/>
            <a:ext cx="175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00" name="Equation" r:id="rId8" imgW="152202" imgH="177569" progId="Equation.3">
                    <p:embed/>
                  </p:oleObj>
                </mc:Choice>
                <mc:Fallback>
                  <p:oleObj name="Equation" r:id="rId8" imgW="152202" imgH="177569" progId="Equation.3">
                    <p:embed/>
                    <p:pic>
                      <p:nvPicPr>
                        <p:cNvPr id="4405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" y="2636"/>
                          <a:ext cx="175" cy="204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2840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62463"/>
            <a:ext cx="90963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0" name="Text Box 23"/>
          <p:cNvSpPr txBox="1">
            <a:spLocks noChangeArrowheads="1"/>
          </p:cNvSpPr>
          <p:nvPr/>
        </p:nvSpPr>
        <p:spPr bwMode="auto">
          <a:xfrm>
            <a:off x="2319338" y="1752600"/>
            <a:ext cx="65198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Deformed nuclear field (spontaneous symmetry breaking)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symmetry restoration  r</a:t>
            </a: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otational spektra: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1952 Bohr-Mottelson</a:t>
            </a: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041" name="Text Box 24"/>
          <p:cNvSpPr txBox="1">
            <a:spLocks noChangeArrowheads="1"/>
          </p:cNvSpPr>
          <p:nvPr/>
        </p:nvSpPr>
        <p:spPr bwMode="auto">
          <a:xfrm>
            <a:off x="2319338" y="2667000"/>
            <a:ext cx="43275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SU(3) dynamical Symmetry:</a:t>
            </a: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1958 Elliott</a:t>
            </a: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kumimoji="0" lang="en-GB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42" name="Text Box 25"/>
          <p:cNvSpPr txBox="1">
            <a:spLocks noChangeArrowheads="1"/>
          </p:cNvSpPr>
          <p:nvPr/>
        </p:nvSpPr>
        <p:spPr bwMode="auto">
          <a:xfrm>
            <a:off x="2317750" y="946150"/>
            <a:ext cx="359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Sph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erical</a:t>
            </a: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Symmetry:</a:t>
            </a: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1949 Mayer</a:t>
            </a:r>
          </a:p>
        </p:txBody>
      </p:sp>
      <p:grpSp>
        <p:nvGrpSpPr>
          <p:cNvPr id="44043" name="Group 26"/>
          <p:cNvGrpSpPr>
            <a:grpSpLocks/>
          </p:cNvGrpSpPr>
          <p:nvPr/>
        </p:nvGrpSpPr>
        <p:grpSpPr bwMode="auto">
          <a:xfrm>
            <a:off x="900113" y="838200"/>
            <a:ext cx="901700" cy="647700"/>
            <a:chOff x="544" y="1979"/>
            <a:chExt cx="590" cy="499"/>
          </a:xfrm>
        </p:grpSpPr>
        <p:grpSp>
          <p:nvGrpSpPr>
            <p:cNvPr id="44044" name="Group 27"/>
            <p:cNvGrpSpPr>
              <a:grpSpLocks/>
            </p:cNvGrpSpPr>
            <p:nvPr/>
          </p:nvGrpSpPr>
          <p:grpSpPr bwMode="auto">
            <a:xfrm>
              <a:off x="635" y="1979"/>
              <a:ext cx="499" cy="499"/>
              <a:chOff x="635" y="1797"/>
              <a:chExt cx="499" cy="499"/>
            </a:xfrm>
          </p:grpSpPr>
          <p:sp>
            <p:nvSpPr>
              <p:cNvPr id="44046" name="Oval 28"/>
              <p:cNvSpPr>
                <a:spLocks noChangeArrowheads="1"/>
              </p:cNvSpPr>
              <p:nvPr/>
            </p:nvSpPr>
            <p:spPr bwMode="auto">
              <a:xfrm>
                <a:off x="703" y="1888"/>
                <a:ext cx="408" cy="408"/>
              </a:xfrm>
              <a:prstGeom prst="ellipse">
                <a:avLst/>
              </a:prstGeom>
              <a:gradFill rotWithShape="1">
                <a:gsLst>
                  <a:gs pos="0">
                    <a:srgbClr val="BBE0E3"/>
                  </a:gs>
                  <a:gs pos="50000">
                    <a:srgbClr val="576869"/>
                  </a:gs>
                  <a:gs pos="100000">
                    <a:srgbClr val="BBE0E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47" name="Freeform 29"/>
              <p:cNvSpPr>
                <a:spLocks/>
              </p:cNvSpPr>
              <p:nvPr/>
            </p:nvSpPr>
            <p:spPr bwMode="auto">
              <a:xfrm>
                <a:off x="635" y="1888"/>
                <a:ext cx="499" cy="385"/>
              </a:xfrm>
              <a:custGeom>
                <a:avLst/>
                <a:gdLst>
                  <a:gd name="T0" fmla="*/ 4 w 608"/>
                  <a:gd name="T1" fmla="*/ 533 h 367"/>
                  <a:gd name="T2" fmla="*/ 2 w 608"/>
                  <a:gd name="T3" fmla="*/ 724 h 367"/>
                  <a:gd name="T4" fmla="*/ 6 w 608"/>
                  <a:gd name="T5" fmla="*/ 772 h 367"/>
                  <a:gd name="T6" fmla="*/ 14 w 608"/>
                  <a:gd name="T7" fmla="*/ 627 h 367"/>
                  <a:gd name="T8" fmla="*/ 21 w 608"/>
                  <a:gd name="T9" fmla="*/ 432 h 367"/>
                  <a:gd name="T10" fmla="*/ 23 w 608"/>
                  <a:gd name="T11" fmla="*/ 288 h 367"/>
                  <a:gd name="T12" fmla="*/ 25 w 608"/>
                  <a:gd name="T13" fmla="*/ 39 h 367"/>
                  <a:gd name="T14" fmla="*/ 21 w 608"/>
                  <a:gd name="T15" fmla="*/ 39 h 3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8" h="367">
                    <a:moveTo>
                      <a:pt x="98" y="246"/>
                    </a:moveTo>
                    <a:cubicBezTo>
                      <a:pt x="49" y="282"/>
                      <a:pt x="0" y="318"/>
                      <a:pt x="7" y="337"/>
                    </a:cubicBezTo>
                    <a:cubicBezTo>
                      <a:pt x="14" y="356"/>
                      <a:pt x="86" y="367"/>
                      <a:pt x="143" y="360"/>
                    </a:cubicBezTo>
                    <a:cubicBezTo>
                      <a:pt x="200" y="353"/>
                      <a:pt x="291" y="318"/>
                      <a:pt x="348" y="292"/>
                    </a:cubicBezTo>
                    <a:cubicBezTo>
                      <a:pt x="405" y="266"/>
                      <a:pt x="450" y="227"/>
                      <a:pt x="484" y="201"/>
                    </a:cubicBezTo>
                    <a:cubicBezTo>
                      <a:pt x="518" y="175"/>
                      <a:pt x="533" y="163"/>
                      <a:pt x="552" y="133"/>
                    </a:cubicBezTo>
                    <a:cubicBezTo>
                      <a:pt x="571" y="103"/>
                      <a:pt x="608" y="38"/>
                      <a:pt x="597" y="19"/>
                    </a:cubicBezTo>
                    <a:cubicBezTo>
                      <a:pt x="586" y="0"/>
                      <a:pt x="507" y="19"/>
                      <a:pt x="484" y="1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48" name="Oval 30"/>
              <p:cNvSpPr>
                <a:spLocks noChangeArrowheads="1"/>
              </p:cNvSpPr>
              <p:nvPr/>
            </p:nvSpPr>
            <p:spPr bwMode="auto">
              <a:xfrm>
                <a:off x="952" y="209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3166B5"/>
                  </a:gs>
                  <a:gs pos="100000">
                    <a:srgbClr val="172F54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49" name="Line 31"/>
              <p:cNvSpPr>
                <a:spLocks noChangeShapeType="1"/>
              </p:cNvSpPr>
              <p:nvPr/>
            </p:nvSpPr>
            <p:spPr bwMode="auto">
              <a:xfrm flipH="1" flipV="1">
                <a:off x="680" y="1797"/>
                <a:ext cx="182" cy="2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44045" name="Object 32"/>
            <p:cNvGraphicFramePr>
              <a:graphicFrameLocks noChangeAspect="1"/>
            </p:cNvGraphicFramePr>
            <p:nvPr/>
          </p:nvGraphicFramePr>
          <p:xfrm>
            <a:off x="544" y="1988"/>
            <a:ext cx="145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01" name="Equation" r:id="rId11" imgW="126890" imgH="241091" progId="Equation.3">
                    <p:embed/>
                  </p:oleObj>
                </mc:Choice>
                <mc:Fallback>
                  <p:oleObj name="Equation" r:id="rId11" imgW="126890" imgH="241091" progId="Equation.3">
                    <p:embed/>
                    <p:pic>
                      <p:nvPicPr>
                        <p:cNvPr id="44045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1988"/>
                          <a:ext cx="145" cy="277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69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2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/>
      <p:bldP spid="5283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7" y="734542"/>
            <a:ext cx="8070723" cy="368571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16" y="4746360"/>
            <a:ext cx="6569964" cy="48920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5562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dirty="0" smtClean="0">
                <a:latin typeface="Arial"/>
              </a:rPr>
              <a:t>Example</a:t>
            </a:r>
            <a:endParaRPr kumimoji="0" lang="en-US" alt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9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Symmetries in nuclear physics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4363"/>
            <a:ext cx="2286000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505200" y="1274763"/>
            <a:ext cx="4789488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no residual interaction</a:t>
            </a:r>
            <a:r>
              <a:rPr kumimoji="0" lang="en-US" altLang="de-DE" sz="15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de-DE" sz="15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t>⇒ independent particle shell model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500" b="0" i="0" u="none" strike="noStrike" kern="120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t>residual interaction: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5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t>pairing interaction (jj coupling) ⇒ Racah´s SU(2)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5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t>quadrupole interaction (LS coupling) ⇒ Elliott´s SU(3)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588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798763"/>
            <a:ext cx="7032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41763"/>
            <a:ext cx="685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41763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941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13163"/>
            <a:ext cx="2667000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6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Nuclear shapes and symmetries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8300" y="1881188"/>
            <a:ext cx="54768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3763963" y="1797050"/>
          <a:ext cx="150812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2" name="Graph" r:id="rId5" imgW="4189476" imgH="3134868" progId="Origin50.Graph">
                  <p:embed/>
                </p:oleObj>
              </mc:Choice>
              <mc:Fallback>
                <p:oleObj name="Graph" r:id="rId5" imgW="4189476" imgH="3134868" progId="Origin50.Graph">
                  <p:embed/>
                  <p:pic>
                    <p:nvPicPr>
                      <p:cNvPr id="46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1797050"/>
                        <a:ext cx="1508125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719138" y="914400"/>
            <a:ext cx="1200150" cy="708025"/>
          </a:xfrm>
          <a:prstGeom prst="downArrow">
            <a:avLst>
              <a:gd name="adj1" fmla="val 64963"/>
              <a:gd name="adj2" fmla="val 26431"/>
            </a:avLst>
          </a:prstGeom>
          <a:gradFill rotWithShape="1">
            <a:gsLst>
              <a:gs pos="0">
                <a:srgbClr val="FF0000"/>
              </a:gs>
              <a:gs pos="100000">
                <a:srgbClr val="FFF5F5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855663" y="1082675"/>
            <a:ext cx="976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Vibrator</a:t>
            </a: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1682" y="1937544"/>
            <a:ext cx="6619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2295525" y="922338"/>
            <a:ext cx="1198563" cy="709612"/>
          </a:xfrm>
          <a:prstGeom prst="downArrow">
            <a:avLst>
              <a:gd name="adj1" fmla="val 64963"/>
              <a:gd name="adj2" fmla="val 26431"/>
            </a:avLst>
          </a:prstGeom>
          <a:gradFill rotWithShape="1">
            <a:gsLst>
              <a:gs pos="0">
                <a:srgbClr val="0000FF"/>
              </a:gs>
              <a:gs pos="100000">
                <a:srgbClr val="F5F5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628900" y="1093788"/>
            <a:ext cx="820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Soft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3816350" y="914400"/>
            <a:ext cx="1198563" cy="709613"/>
          </a:xfrm>
          <a:prstGeom prst="downArrow">
            <a:avLst>
              <a:gd name="adj1" fmla="val 64963"/>
              <a:gd name="adj2" fmla="val 26431"/>
            </a:avLst>
          </a:prstGeom>
          <a:gradFill rotWithShape="1">
            <a:gsLst>
              <a:gs pos="0">
                <a:srgbClr val="339966"/>
              </a:gs>
              <a:gs pos="100000">
                <a:srgbClr val="F7FBF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127500" y="1085850"/>
            <a:ext cx="819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Rotor</a:t>
            </a:r>
          </a:p>
        </p:txBody>
      </p:sp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2357" y="1813719"/>
            <a:ext cx="6858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3" name="Line 13"/>
          <p:cNvSpPr>
            <a:spLocks noChangeShapeType="1"/>
          </p:cNvSpPr>
          <p:nvPr/>
        </p:nvSpPr>
        <p:spPr bwMode="auto">
          <a:xfrm flipV="1">
            <a:off x="752475" y="1719263"/>
            <a:ext cx="0" cy="263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V="1">
            <a:off x="2246313" y="1754188"/>
            <a:ext cx="0" cy="263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V="1">
            <a:off x="3849688" y="1760538"/>
            <a:ext cx="0" cy="265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1836738" y="2984500"/>
            <a:ext cx="2079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3481388" y="3008313"/>
            <a:ext cx="2095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5070475" y="3027363"/>
            <a:ext cx="2095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2365375" y="3111500"/>
            <a:ext cx="1636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Deformation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739775" y="1747838"/>
            <a:ext cx="1027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Spherical</a:t>
            </a:r>
          </a:p>
        </p:txBody>
      </p:sp>
      <p:sp>
        <p:nvSpPr>
          <p:cNvPr id="46101" name="Freeform 21"/>
          <p:cNvSpPr>
            <a:spLocks/>
          </p:cNvSpPr>
          <p:nvPr/>
        </p:nvSpPr>
        <p:spPr bwMode="auto">
          <a:xfrm>
            <a:off x="736600" y="2984500"/>
            <a:ext cx="1260475" cy="1588"/>
          </a:xfrm>
          <a:custGeom>
            <a:avLst/>
            <a:gdLst>
              <a:gd name="T0" fmla="*/ 0 w 1025"/>
              <a:gd name="T1" fmla="*/ 0 h 1588"/>
              <a:gd name="T2" fmla="*/ 0 w 1025"/>
              <a:gd name="T3" fmla="*/ 0 h 1588"/>
              <a:gd name="T4" fmla="*/ 2147483646 w 1025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5" h="1588">
                <a:moveTo>
                  <a:pt x="0" y="0"/>
                </a:moveTo>
                <a:lnTo>
                  <a:pt x="0" y="0"/>
                </a:lnTo>
                <a:lnTo>
                  <a:pt x="1025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736600" y="2984500"/>
            <a:ext cx="1588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736600" y="2765425"/>
            <a:ext cx="1588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736600" y="2547938"/>
            <a:ext cx="1588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736600" y="2328863"/>
            <a:ext cx="1588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736600" y="2109788"/>
            <a:ext cx="1588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>
            <a:off x="736600" y="1889125"/>
            <a:ext cx="1588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 flipV="1">
            <a:off x="736600" y="1781175"/>
            <a:ext cx="1588" cy="12033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09" name="Freeform 29"/>
          <p:cNvSpPr>
            <a:spLocks/>
          </p:cNvSpPr>
          <p:nvPr/>
        </p:nvSpPr>
        <p:spPr bwMode="auto">
          <a:xfrm>
            <a:off x="725488" y="1898650"/>
            <a:ext cx="1101725" cy="1073150"/>
          </a:xfrm>
          <a:custGeom>
            <a:avLst/>
            <a:gdLst>
              <a:gd name="T0" fmla="*/ 2147483646 w 897"/>
              <a:gd name="T1" fmla="*/ 2147483646 h 870"/>
              <a:gd name="T2" fmla="*/ 2147483646 w 897"/>
              <a:gd name="T3" fmla="*/ 2147483646 h 870"/>
              <a:gd name="T4" fmla="*/ 2147483646 w 897"/>
              <a:gd name="T5" fmla="*/ 2147483646 h 870"/>
              <a:gd name="T6" fmla="*/ 2147483646 w 897"/>
              <a:gd name="T7" fmla="*/ 2147483646 h 870"/>
              <a:gd name="T8" fmla="*/ 2147483646 w 897"/>
              <a:gd name="T9" fmla="*/ 2147483646 h 870"/>
              <a:gd name="T10" fmla="*/ 2147483646 w 897"/>
              <a:gd name="T11" fmla="*/ 2147483646 h 870"/>
              <a:gd name="T12" fmla="*/ 2147483646 w 897"/>
              <a:gd name="T13" fmla="*/ 2147483646 h 870"/>
              <a:gd name="T14" fmla="*/ 2147483646 w 897"/>
              <a:gd name="T15" fmla="*/ 2147483646 h 870"/>
              <a:gd name="T16" fmla="*/ 2147483646 w 897"/>
              <a:gd name="T17" fmla="*/ 2147483646 h 870"/>
              <a:gd name="T18" fmla="*/ 2147483646 w 897"/>
              <a:gd name="T19" fmla="*/ 2147483646 h 870"/>
              <a:gd name="T20" fmla="*/ 2147483646 w 897"/>
              <a:gd name="T21" fmla="*/ 2147483646 h 870"/>
              <a:gd name="T22" fmla="*/ 2147483646 w 897"/>
              <a:gd name="T23" fmla="*/ 2147483646 h 870"/>
              <a:gd name="T24" fmla="*/ 2147483646 w 897"/>
              <a:gd name="T25" fmla="*/ 2147483646 h 870"/>
              <a:gd name="T26" fmla="*/ 2147483646 w 897"/>
              <a:gd name="T27" fmla="*/ 2147483646 h 870"/>
              <a:gd name="T28" fmla="*/ 2147483646 w 897"/>
              <a:gd name="T29" fmla="*/ 2147483646 h 870"/>
              <a:gd name="T30" fmla="*/ 2147483646 w 897"/>
              <a:gd name="T31" fmla="*/ 2147483646 h 870"/>
              <a:gd name="T32" fmla="*/ 2147483646 w 897"/>
              <a:gd name="T33" fmla="*/ 2147483646 h 870"/>
              <a:gd name="T34" fmla="*/ 2147483646 w 897"/>
              <a:gd name="T35" fmla="*/ 2147483646 h 870"/>
              <a:gd name="T36" fmla="*/ 2147483646 w 897"/>
              <a:gd name="T37" fmla="*/ 2147483646 h 870"/>
              <a:gd name="T38" fmla="*/ 2147483646 w 897"/>
              <a:gd name="T39" fmla="*/ 2147483646 h 870"/>
              <a:gd name="T40" fmla="*/ 2147483646 w 897"/>
              <a:gd name="T41" fmla="*/ 2147483646 h 870"/>
              <a:gd name="T42" fmla="*/ 2147483646 w 897"/>
              <a:gd name="T43" fmla="*/ 2147483646 h 870"/>
              <a:gd name="T44" fmla="*/ 2147483646 w 897"/>
              <a:gd name="T45" fmla="*/ 2147483646 h 870"/>
              <a:gd name="T46" fmla="*/ 2147483646 w 897"/>
              <a:gd name="T47" fmla="*/ 2147483646 h 870"/>
              <a:gd name="T48" fmla="*/ 2147483646 w 897"/>
              <a:gd name="T49" fmla="*/ 2147483646 h 870"/>
              <a:gd name="T50" fmla="*/ 2147483646 w 897"/>
              <a:gd name="T51" fmla="*/ 2147483646 h 870"/>
              <a:gd name="T52" fmla="*/ 2147483646 w 897"/>
              <a:gd name="T53" fmla="*/ 2147483646 h 870"/>
              <a:gd name="T54" fmla="*/ 2147483646 w 897"/>
              <a:gd name="T55" fmla="*/ 2147483646 h 870"/>
              <a:gd name="T56" fmla="*/ 2147483646 w 897"/>
              <a:gd name="T57" fmla="*/ 2147483646 h 870"/>
              <a:gd name="T58" fmla="*/ 2147483646 w 897"/>
              <a:gd name="T59" fmla="*/ 2147483646 h 870"/>
              <a:gd name="T60" fmla="*/ 2147483646 w 897"/>
              <a:gd name="T61" fmla="*/ 2147483646 h 870"/>
              <a:gd name="T62" fmla="*/ 2147483646 w 897"/>
              <a:gd name="T63" fmla="*/ 2147483646 h 870"/>
              <a:gd name="T64" fmla="*/ 2147483646 w 897"/>
              <a:gd name="T65" fmla="*/ 2147483646 h 870"/>
              <a:gd name="T66" fmla="*/ 2147483646 w 897"/>
              <a:gd name="T67" fmla="*/ 2147483646 h 870"/>
              <a:gd name="T68" fmla="*/ 2147483646 w 897"/>
              <a:gd name="T69" fmla="*/ 2147483646 h 870"/>
              <a:gd name="T70" fmla="*/ 2147483646 w 897"/>
              <a:gd name="T71" fmla="*/ 2147483646 h 870"/>
              <a:gd name="T72" fmla="*/ 2147483646 w 897"/>
              <a:gd name="T73" fmla="*/ 2147483646 h 870"/>
              <a:gd name="T74" fmla="*/ 2147483646 w 897"/>
              <a:gd name="T75" fmla="*/ 2147483646 h 870"/>
              <a:gd name="T76" fmla="*/ 2147483646 w 897"/>
              <a:gd name="T77" fmla="*/ 2147483646 h 870"/>
              <a:gd name="T78" fmla="*/ 2147483646 w 897"/>
              <a:gd name="T79" fmla="*/ 2147483646 h 870"/>
              <a:gd name="T80" fmla="*/ 2147483646 w 897"/>
              <a:gd name="T81" fmla="*/ 2147483646 h 870"/>
              <a:gd name="T82" fmla="*/ 2147483646 w 897"/>
              <a:gd name="T83" fmla="*/ 2147483646 h 870"/>
              <a:gd name="T84" fmla="*/ 2147483646 w 897"/>
              <a:gd name="T85" fmla="*/ 2147483646 h 870"/>
              <a:gd name="T86" fmla="*/ 2147483646 w 897"/>
              <a:gd name="T87" fmla="*/ 2147483646 h 870"/>
              <a:gd name="T88" fmla="*/ 2147483646 w 897"/>
              <a:gd name="T89" fmla="*/ 2147483646 h 870"/>
              <a:gd name="T90" fmla="*/ 2147483646 w 897"/>
              <a:gd name="T91" fmla="*/ 2147483646 h 870"/>
              <a:gd name="T92" fmla="*/ 2147483646 w 897"/>
              <a:gd name="T93" fmla="*/ 2147483646 h 870"/>
              <a:gd name="T94" fmla="*/ 2147483646 w 897"/>
              <a:gd name="T95" fmla="*/ 2147483646 h 870"/>
              <a:gd name="T96" fmla="*/ 2147483646 w 897"/>
              <a:gd name="T97" fmla="*/ 2147483646 h 870"/>
              <a:gd name="T98" fmla="*/ 2147483646 w 897"/>
              <a:gd name="T99" fmla="*/ 2147483646 h 870"/>
              <a:gd name="T100" fmla="*/ 2147483646 w 897"/>
              <a:gd name="T101" fmla="*/ 2147483646 h 870"/>
              <a:gd name="T102" fmla="*/ 2147483646 w 897"/>
              <a:gd name="T103" fmla="*/ 2147483646 h 870"/>
              <a:gd name="T104" fmla="*/ 2147483646 w 897"/>
              <a:gd name="T105" fmla="*/ 0 h 87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97" h="870">
                <a:moveTo>
                  <a:pt x="0" y="870"/>
                </a:moveTo>
                <a:lnTo>
                  <a:pt x="24" y="866"/>
                </a:lnTo>
                <a:lnTo>
                  <a:pt x="26" y="866"/>
                </a:lnTo>
                <a:lnTo>
                  <a:pt x="28" y="866"/>
                </a:lnTo>
                <a:lnTo>
                  <a:pt x="31" y="865"/>
                </a:lnTo>
                <a:lnTo>
                  <a:pt x="34" y="865"/>
                </a:lnTo>
                <a:lnTo>
                  <a:pt x="36" y="865"/>
                </a:lnTo>
                <a:lnTo>
                  <a:pt x="39" y="864"/>
                </a:lnTo>
                <a:lnTo>
                  <a:pt x="43" y="864"/>
                </a:lnTo>
                <a:lnTo>
                  <a:pt x="46" y="863"/>
                </a:lnTo>
                <a:lnTo>
                  <a:pt x="49" y="863"/>
                </a:lnTo>
                <a:lnTo>
                  <a:pt x="52" y="862"/>
                </a:lnTo>
                <a:lnTo>
                  <a:pt x="56" y="862"/>
                </a:lnTo>
                <a:lnTo>
                  <a:pt x="59" y="861"/>
                </a:lnTo>
                <a:lnTo>
                  <a:pt x="63" y="860"/>
                </a:lnTo>
                <a:lnTo>
                  <a:pt x="67" y="860"/>
                </a:lnTo>
                <a:lnTo>
                  <a:pt x="70" y="859"/>
                </a:lnTo>
                <a:lnTo>
                  <a:pt x="74" y="858"/>
                </a:lnTo>
                <a:lnTo>
                  <a:pt x="78" y="858"/>
                </a:lnTo>
                <a:lnTo>
                  <a:pt x="82" y="857"/>
                </a:lnTo>
                <a:lnTo>
                  <a:pt x="86" y="856"/>
                </a:lnTo>
                <a:lnTo>
                  <a:pt x="90" y="855"/>
                </a:lnTo>
                <a:lnTo>
                  <a:pt x="94" y="854"/>
                </a:lnTo>
                <a:lnTo>
                  <a:pt x="99" y="853"/>
                </a:lnTo>
                <a:lnTo>
                  <a:pt x="103" y="853"/>
                </a:lnTo>
                <a:lnTo>
                  <a:pt x="107" y="851"/>
                </a:lnTo>
                <a:lnTo>
                  <a:pt x="111" y="851"/>
                </a:lnTo>
                <a:lnTo>
                  <a:pt x="115" y="849"/>
                </a:lnTo>
                <a:lnTo>
                  <a:pt x="120" y="848"/>
                </a:lnTo>
                <a:lnTo>
                  <a:pt x="124" y="847"/>
                </a:lnTo>
                <a:lnTo>
                  <a:pt x="128" y="846"/>
                </a:lnTo>
                <a:lnTo>
                  <a:pt x="132" y="845"/>
                </a:lnTo>
                <a:lnTo>
                  <a:pt x="137" y="844"/>
                </a:lnTo>
                <a:lnTo>
                  <a:pt x="141" y="842"/>
                </a:lnTo>
                <a:lnTo>
                  <a:pt x="145" y="841"/>
                </a:lnTo>
                <a:lnTo>
                  <a:pt x="149" y="840"/>
                </a:lnTo>
                <a:lnTo>
                  <a:pt x="154" y="838"/>
                </a:lnTo>
                <a:lnTo>
                  <a:pt x="158" y="837"/>
                </a:lnTo>
                <a:lnTo>
                  <a:pt x="162" y="835"/>
                </a:lnTo>
                <a:lnTo>
                  <a:pt x="167" y="834"/>
                </a:lnTo>
                <a:lnTo>
                  <a:pt x="171" y="832"/>
                </a:lnTo>
                <a:lnTo>
                  <a:pt x="175" y="831"/>
                </a:lnTo>
                <a:lnTo>
                  <a:pt x="179" y="829"/>
                </a:lnTo>
                <a:lnTo>
                  <a:pt x="184" y="827"/>
                </a:lnTo>
                <a:lnTo>
                  <a:pt x="188" y="826"/>
                </a:lnTo>
                <a:lnTo>
                  <a:pt x="192" y="824"/>
                </a:lnTo>
                <a:lnTo>
                  <a:pt x="196" y="822"/>
                </a:lnTo>
                <a:lnTo>
                  <a:pt x="201" y="820"/>
                </a:lnTo>
                <a:lnTo>
                  <a:pt x="205" y="818"/>
                </a:lnTo>
                <a:lnTo>
                  <a:pt x="209" y="817"/>
                </a:lnTo>
                <a:lnTo>
                  <a:pt x="214" y="815"/>
                </a:lnTo>
                <a:lnTo>
                  <a:pt x="218" y="813"/>
                </a:lnTo>
                <a:lnTo>
                  <a:pt x="222" y="811"/>
                </a:lnTo>
                <a:lnTo>
                  <a:pt x="226" y="808"/>
                </a:lnTo>
                <a:lnTo>
                  <a:pt x="231" y="806"/>
                </a:lnTo>
                <a:lnTo>
                  <a:pt x="235" y="804"/>
                </a:lnTo>
                <a:lnTo>
                  <a:pt x="239" y="802"/>
                </a:lnTo>
                <a:lnTo>
                  <a:pt x="244" y="800"/>
                </a:lnTo>
                <a:lnTo>
                  <a:pt x="248" y="797"/>
                </a:lnTo>
                <a:lnTo>
                  <a:pt x="252" y="795"/>
                </a:lnTo>
                <a:lnTo>
                  <a:pt x="256" y="793"/>
                </a:lnTo>
                <a:lnTo>
                  <a:pt x="260" y="790"/>
                </a:lnTo>
                <a:lnTo>
                  <a:pt x="265" y="788"/>
                </a:lnTo>
                <a:lnTo>
                  <a:pt x="269" y="786"/>
                </a:lnTo>
                <a:lnTo>
                  <a:pt x="273" y="783"/>
                </a:lnTo>
                <a:lnTo>
                  <a:pt x="278" y="780"/>
                </a:lnTo>
                <a:lnTo>
                  <a:pt x="282" y="778"/>
                </a:lnTo>
                <a:lnTo>
                  <a:pt x="286" y="775"/>
                </a:lnTo>
                <a:lnTo>
                  <a:pt x="290" y="773"/>
                </a:lnTo>
                <a:lnTo>
                  <a:pt x="295" y="770"/>
                </a:lnTo>
                <a:lnTo>
                  <a:pt x="299" y="767"/>
                </a:lnTo>
                <a:lnTo>
                  <a:pt x="303" y="764"/>
                </a:lnTo>
                <a:lnTo>
                  <a:pt x="308" y="762"/>
                </a:lnTo>
                <a:lnTo>
                  <a:pt x="312" y="759"/>
                </a:lnTo>
                <a:lnTo>
                  <a:pt x="316" y="756"/>
                </a:lnTo>
                <a:lnTo>
                  <a:pt x="320" y="753"/>
                </a:lnTo>
                <a:lnTo>
                  <a:pt x="325" y="750"/>
                </a:lnTo>
                <a:lnTo>
                  <a:pt x="329" y="747"/>
                </a:lnTo>
                <a:lnTo>
                  <a:pt x="333" y="744"/>
                </a:lnTo>
                <a:lnTo>
                  <a:pt x="337" y="741"/>
                </a:lnTo>
                <a:lnTo>
                  <a:pt x="342" y="737"/>
                </a:lnTo>
                <a:lnTo>
                  <a:pt x="346" y="734"/>
                </a:lnTo>
                <a:lnTo>
                  <a:pt x="350" y="731"/>
                </a:lnTo>
                <a:lnTo>
                  <a:pt x="354" y="728"/>
                </a:lnTo>
                <a:lnTo>
                  <a:pt x="359" y="724"/>
                </a:lnTo>
                <a:lnTo>
                  <a:pt x="363" y="721"/>
                </a:lnTo>
                <a:lnTo>
                  <a:pt x="367" y="718"/>
                </a:lnTo>
                <a:lnTo>
                  <a:pt x="372" y="714"/>
                </a:lnTo>
                <a:lnTo>
                  <a:pt x="376" y="711"/>
                </a:lnTo>
                <a:lnTo>
                  <a:pt x="380" y="708"/>
                </a:lnTo>
                <a:lnTo>
                  <a:pt x="384" y="704"/>
                </a:lnTo>
                <a:lnTo>
                  <a:pt x="389" y="700"/>
                </a:lnTo>
                <a:lnTo>
                  <a:pt x="393" y="697"/>
                </a:lnTo>
                <a:lnTo>
                  <a:pt x="397" y="693"/>
                </a:lnTo>
                <a:lnTo>
                  <a:pt x="402" y="690"/>
                </a:lnTo>
                <a:lnTo>
                  <a:pt x="406" y="686"/>
                </a:lnTo>
                <a:lnTo>
                  <a:pt x="410" y="682"/>
                </a:lnTo>
                <a:lnTo>
                  <a:pt x="414" y="678"/>
                </a:lnTo>
                <a:lnTo>
                  <a:pt x="419" y="674"/>
                </a:lnTo>
                <a:lnTo>
                  <a:pt x="423" y="670"/>
                </a:lnTo>
                <a:lnTo>
                  <a:pt x="427" y="667"/>
                </a:lnTo>
                <a:lnTo>
                  <a:pt x="432" y="663"/>
                </a:lnTo>
                <a:lnTo>
                  <a:pt x="436" y="659"/>
                </a:lnTo>
                <a:lnTo>
                  <a:pt x="440" y="654"/>
                </a:lnTo>
                <a:lnTo>
                  <a:pt x="444" y="650"/>
                </a:lnTo>
                <a:lnTo>
                  <a:pt x="448" y="646"/>
                </a:lnTo>
                <a:lnTo>
                  <a:pt x="453" y="642"/>
                </a:lnTo>
                <a:lnTo>
                  <a:pt x="457" y="638"/>
                </a:lnTo>
                <a:lnTo>
                  <a:pt x="461" y="634"/>
                </a:lnTo>
                <a:lnTo>
                  <a:pt x="466" y="629"/>
                </a:lnTo>
                <a:lnTo>
                  <a:pt x="470" y="625"/>
                </a:lnTo>
                <a:lnTo>
                  <a:pt x="474" y="621"/>
                </a:lnTo>
                <a:lnTo>
                  <a:pt x="478" y="616"/>
                </a:lnTo>
                <a:lnTo>
                  <a:pt x="483" y="612"/>
                </a:lnTo>
                <a:lnTo>
                  <a:pt x="487" y="607"/>
                </a:lnTo>
                <a:lnTo>
                  <a:pt x="491" y="603"/>
                </a:lnTo>
                <a:lnTo>
                  <a:pt x="496" y="598"/>
                </a:lnTo>
                <a:lnTo>
                  <a:pt x="500" y="594"/>
                </a:lnTo>
                <a:lnTo>
                  <a:pt x="504" y="589"/>
                </a:lnTo>
                <a:lnTo>
                  <a:pt x="508" y="585"/>
                </a:lnTo>
                <a:lnTo>
                  <a:pt x="513" y="580"/>
                </a:lnTo>
                <a:lnTo>
                  <a:pt x="517" y="575"/>
                </a:lnTo>
                <a:lnTo>
                  <a:pt x="521" y="570"/>
                </a:lnTo>
                <a:lnTo>
                  <a:pt x="525" y="565"/>
                </a:lnTo>
                <a:lnTo>
                  <a:pt x="530" y="560"/>
                </a:lnTo>
                <a:lnTo>
                  <a:pt x="534" y="556"/>
                </a:lnTo>
                <a:lnTo>
                  <a:pt x="538" y="551"/>
                </a:lnTo>
                <a:lnTo>
                  <a:pt x="542" y="546"/>
                </a:lnTo>
                <a:lnTo>
                  <a:pt x="547" y="541"/>
                </a:lnTo>
                <a:lnTo>
                  <a:pt x="551" y="536"/>
                </a:lnTo>
                <a:lnTo>
                  <a:pt x="555" y="531"/>
                </a:lnTo>
                <a:lnTo>
                  <a:pt x="560" y="525"/>
                </a:lnTo>
                <a:lnTo>
                  <a:pt x="564" y="520"/>
                </a:lnTo>
                <a:lnTo>
                  <a:pt x="568" y="515"/>
                </a:lnTo>
                <a:lnTo>
                  <a:pt x="572" y="510"/>
                </a:lnTo>
                <a:lnTo>
                  <a:pt x="577" y="504"/>
                </a:lnTo>
                <a:lnTo>
                  <a:pt x="581" y="499"/>
                </a:lnTo>
                <a:lnTo>
                  <a:pt x="585" y="494"/>
                </a:lnTo>
                <a:lnTo>
                  <a:pt x="590" y="488"/>
                </a:lnTo>
                <a:lnTo>
                  <a:pt x="594" y="483"/>
                </a:lnTo>
                <a:lnTo>
                  <a:pt x="598" y="477"/>
                </a:lnTo>
                <a:lnTo>
                  <a:pt x="602" y="472"/>
                </a:lnTo>
                <a:lnTo>
                  <a:pt x="606" y="466"/>
                </a:lnTo>
                <a:lnTo>
                  <a:pt x="611" y="461"/>
                </a:lnTo>
                <a:lnTo>
                  <a:pt x="615" y="455"/>
                </a:lnTo>
                <a:lnTo>
                  <a:pt x="619" y="449"/>
                </a:lnTo>
                <a:lnTo>
                  <a:pt x="624" y="443"/>
                </a:lnTo>
                <a:lnTo>
                  <a:pt x="628" y="437"/>
                </a:lnTo>
                <a:lnTo>
                  <a:pt x="632" y="432"/>
                </a:lnTo>
                <a:lnTo>
                  <a:pt x="636" y="426"/>
                </a:lnTo>
                <a:lnTo>
                  <a:pt x="641" y="420"/>
                </a:lnTo>
                <a:lnTo>
                  <a:pt x="645" y="414"/>
                </a:lnTo>
                <a:lnTo>
                  <a:pt x="649" y="408"/>
                </a:lnTo>
                <a:lnTo>
                  <a:pt x="654" y="402"/>
                </a:lnTo>
                <a:lnTo>
                  <a:pt x="658" y="396"/>
                </a:lnTo>
                <a:lnTo>
                  <a:pt x="662" y="390"/>
                </a:lnTo>
                <a:lnTo>
                  <a:pt x="666" y="384"/>
                </a:lnTo>
                <a:lnTo>
                  <a:pt x="671" y="378"/>
                </a:lnTo>
                <a:lnTo>
                  <a:pt x="675" y="371"/>
                </a:lnTo>
                <a:lnTo>
                  <a:pt x="679" y="365"/>
                </a:lnTo>
                <a:lnTo>
                  <a:pt x="683" y="359"/>
                </a:lnTo>
                <a:lnTo>
                  <a:pt x="688" y="352"/>
                </a:lnTo>
                <a:lnTo>
                  <a:pt x="692" y="346"/>
                </a:lnTo>
                <a:lnTo>
                  <a:pt x="696" y="340"/>
                </a:lnTo>
                <a:lnTo>
                  <a:pt x="700" y="333"/>
                </a:lnTo>
                <a:lnTo>
                  <a:pt x="705" y="327"/>
                </a:lnTo>
                <a:lnTo>
                  <a:pt x="709" y="320"/>
                </a:lnTo>
                <a:lnTo>
                  <a:pt x="713" y="314"/>
                </a:lnTo>
                <a:lnTo>
                  <a:pt x="718" y="307"/>
                </a:lnTo>
                <a:lnTo>
                  <a:pt x="722" y="300"/>
                </a:lnTo>
                <a:lnTo>
                  <a:pt x="726" y="294"/>
                </a:lnTo>
                <a:lnTo>
                  <a:pt x="730" y="287"/>
                </a:lnTo>
                <a:lnTo>
                  <a:pt x="735" y="280"/>
                </a:lnTo>
                <a:lnTo>
                  <a:pt x="739" y="273"/>
                </a:lnTo>
                <a:lnTo>
                  <a:pt x="743" y="267"/>
                </a:lnTo>
                <a:lnTo>
                  <a:pt x="748" y="260"/>
                </a:lnTo>
                <a:lnTo>
                  <a:pt x="752" y="253"/>
                </a:lnTo>
                <a:lnTo>
                  <a:pt x="756" y="246"/>
                </a:lnTo>
                <a:lnTo>
                  <a:pt x="760" y="239"/>
                </a:lnTo>
                <a:lnTo>
                  <a:pt x="765" y="232"/>
                </a:lnTo>
                <a:lnTo>
                  <a:pt x="769" y="225"/>
                </a:lnTo>
                <a:lnTo>
                  <a:pt x="773" y="218"/>
                </a:lnTo>
                <a:lnTo>
                  <a:pt x="777" y="210"/>
                </a:lnTo>
                <a:lnTo>
                  <a:pt x="782" y="203"/>
                </a:lnTo>
                <a:lnTo>
                  <a:pt x="786" y="196"/>
                </a:lnTo>
                <a:lnTo>
                  <a:pt x="790" y="189"/>
                </a:lnTo>
                <a:lnTo>
                  <a:pt x="794" y="182"/>
                </a:lnTo>
                <a:lnTo>
                  <a:pt x="798" y="175"/>
                </a:lnTo>
                <a:lnTo>
                  <a:pt x="803" y="168"/>
                </a:lnTo>
                <a:lnTo>
                  <a:pt x="807" y="160"/>
                </a:lnTo>
                <a:lnTo>
                  <a:pt x="811" y="154"/>
                </a:lnTo>
                <a:lnTo>
                  <a:pt x="815" y="146"/>
                </a:lnTo>
                <a:lnTo>
                  <a:pt x="819" y="139"/>
                </a:lnTo>
                <a:lnTo>
                  <a:pt x="823" y="133"/>
                </a:lnTo>
                <a:lnTo>
                  <a:pt x="827" y="126"/>
                </a:lnTo>
                <a:lnTo>
                  <a:pt x="830" y="119"/>
                </a:lnTo>
                <a:lnTo>
                  <a:pt x="834" y="113"/>
                </a:lnTo>
                <a:lnTo>
                  <a:pt x="838" y="106"/>
                </a:lnTo>
                <a:lnTo>
                  <a:pt x="841" y="100"/>
                </a:lnTo>
                <a:lnTo>
                  <a:pt x="844" y="94"/>
                </a:lnTo>
                <a:lnTo>
                  <a:pt x="848" y="88"/>
                </a:lnTo>
                <a:lnTo>
                  <a:pt x="851" y="82"/>
                </a:lnTo>
                <a:lnTo>
                  <a:pt x="854" y="76"/>
                </a:lnTo>
                <a:lnTo>
                  <a:pt x="857" y="71"/>
                </a:lnTo>
                <a:lnTo>
                  <a:pt x="860" y="66"/>
                </a:lnTo>
                <a:lnTo>
                  <a:pt x="863" y="61"/>
                </a:lnTo>
                <a:lnTo>
                  <a:pt x="866" y="56"/>
                </a:lnTo>
                <a:lnTo>
                  <a:pt x="869" y="51"/>
                </a:lnTo>
                <a:lnTo>
                  <a:pt x="871" y="47"/>
                </a:lnTo>
                <a:lnTo>
                  <a:pt x="873" y="42"/>
                </a:lnTo>
                <a:lnTo>
                  <a:pt x="876" y="38"/>
                </a:lnTo>
                <a:lnTo>
                  <a:pt x="897" y="0"/>
                </a:lnTo>
              </a:path>
            </a:pathLst>
          </a:custGeom>
          <a:noFill/>
          <a:ln w="42863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 rot="-5400000">
            <a:off x="129382" y="1980406"/>
            <a:ext cx="769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Energy</a:t>
            </a:r>
            <a:endParaRPr kumimoji="0" lang="en-US" altLang="de-DE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2376488" y="1735138"/>
            <a:ext cx="1123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Transitional</a:t>
            </a:r>
          </a:p>
        </p:txBody>
      </p:sp>
      <p:sp>
        <p:nvSpPr>
          <p:cNvPr id="46112" name="Freeform 32"/>
          <p:cNvSpPr>
            <a:spLocks/>
          </p:cNvSpPr>
          <p:nvPr/>
        </p:nvSpPr>
        <p:spPr bwMode="auto">
          <a:xfrm>
            <a:off x="2278063" y="2120900"/>
            <a:ext cx="98425" cy="279400"/>
          </a:xfrm>
          <a:custGeom>
            <a:avLst/>
            <a:gdLst>
              <a:gd name="T0" fmla="*/ 2147483646 w 70"/>
              <a:gd name="T1" fmla="*/ 0 h 136"/>
              <a:gd name="T2" fmla="*/ 2147483646 w 70"/>
              <a:gd name="T3" fmla="*/ 2147483646 h 136"/>
              <a:gd name="T4" fmla="*/ 2147483646 w 70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" h="136">
                <a:moveTo>
                  <a:pt x="58" y="0"/>
                </a:moveTo>
                <a:cubicBezTo>
                  <a:pt x="29" y="22"/>
                  <a:pt x="0" y="45"/>
                  <a:pt x="2" y="68"/>
                </a:cubicBezTo>
                <a:cubicBezTo>
                  <a:pt x="4" y="91"/>
                  <a:pt x="37" y="113"/>
                  <a:pt x="70" y="1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13" name="Freeform 33"/>
          <p:cNvSpPr>
            <a:spLocks/>
          </p:cNvSpPr>
          <p:nvPr/>
        </p:nvSpPr>
        <p:spPr bwMode="auto">
          <a:xfrm>
            <a:off x="2352675" y="2116138"/>
            <a:ext cx="85725" cy="293687"/>
          </a:xfrm>
          <a:custGeom>
            <a:avLst/>
            <a:gdLst>
              <a:gd name="T0" fmla="*/ 2147483646 w 70"/>
              <a:gd name="T1" fmla="*/ 0 h 136"/>
              <a:gd name="T2" fmla="*/ 2147483646 w 70"/>
              <a:gd name="T3" fmla="*/ 2147483646 h 136"/>
              <a:gd name="T4" fmla="*/ 2147483646 w 70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" h="136">
                <a:moveTo>
                  <a:pt x="58" y="0"/>
                </a:moveTo>
                <a:cubicBezTo>
                  <a:pt x="29" y="22"/>
                  <a:pt x="0" y="45"/>
                  <a:pt x="2" y="68"/>
                </a:cubicBezTo>
                <a:cubicBezTo>
                  <a:pt x="4" y="91"/>
                  <a:pt x="37" y="113"/>
                  <a:pt x="70" y="1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14" name="Freeform 34"/>
          <p:cNvSpPr>
            <a:spLocks/>
          </p:cNvSpPr>
          <p:nvPr/>
        </p:nvSpPr>
        <p:spPr bwMode="auto">
          <a:xfrm rot="10800000">
            <a:off x="3062288" y="2239963"/>
            <a:ext cx="100012" cy="279400"/>
          </a:xfrm>
          <a:custGeom>
            <a:avLst/>
            <a:gdLst>
              <a:gd name="T0" fmla="*/ 2147483646 w 70"/>
              <a:gd name="T1" fmla="*/ 0 h 136"/>
              <a:gd name="T2" fmla="*/ 2147483646 w 70"/>
              <a:gd name="T3" fmla="*/ 2147483646 h 136"/>
              <a:gd name="T4" fmla="*/ 2147483646 w 70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" h="136">
                <a:moveTo>
                  <a:pt x="58" y="0"/>
                </a:moveTo>
                <a:cubicBezTo>
                  <a:pt x="29" y="22"/>
                  <a:pt x="0" y="45"/>
                  <a:pt x="2" y="68"/>
                </a:cubicBezTo>
                <a:cubicBezTo>
                  <a:pt x="4" y="91"/>
                  <a:pt x="37" y="113"/>
                  <a:pt x="70" y="1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15" name="Freeform 35"/>
          <p:cNvSpPr>
            <a:spLocks/>
          </p:cNvSpPr>
          <p:nvPr/>
        </p:nvSpPr>
        <p:spPr bwMode="auto">
          <a:xfrm rot="10800000">
            <a:off x="2998788" y="2219325"/>
            <a:ext cx="100012" cy="279400"/>
          </a:xfrm>
          <a:custGeom>
            <a:avLst/>
            <a:gdLst>
              <a:gd name="T0" fmla="*/ 2147483646 w 70"/>
              <a:gd name="T1" fmla="*/ 0 h 136"/>
              <a:gd name="T2" fmla="*/ 2147483646 w 70"/>
              <a:gd name="T3" fmla="*/ 2147483646 h 136"/>
              <a:gd name="T4" fmla="*/ 2147483646 w 70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" h="136">
                <a:moveTo>
                  <a:pt x="58" y="0"/>
                </a:moveTo>
                <a:cubicBezTo>
                  <a:pt x="29" y="22"/>
                  <a:pt x="0" y="45"/>
                  <a:pt x="2" y="68"/>
                </a:cubicBezTo>
                <a:cubicBezTo>
                  <a:pt x="4" y="91"/>
                  <a:pt x="37" y="113"/>
                  <a:pt x="70" y="1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4040188" y="1736725"/>
            <a:ext cx="1039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Deformed</a:t>
            </a:r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>
            <a:off x="2239963" y="30210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>
            <a:off x="2351088" y="30210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>
            <a:off x="2463800" y="30210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20" name="Line 40"/>
          <p:cNvSpPr>
            <a:spLocks noChangeShapeType="1"/>
          </p:cNvSpPr>
          <p:nvPr/>
        </p:nvSpPr>
        <p:spPr bwMode="auto">
          <a:xfrm>
            <a:off x="2574925" y="30210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21" name="Line 41"/>
          <p:cNvSpPr>
            <a:spLocks noChangeShapeType="1"/>
          </p:cNvSpPr>
          <p:nvPr/>
        </p:nvSpPr>
        <p:spPr bwMode="auto">
          <a:xfrm>
            <a:off x="2687638" y="30210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22" name="Line 42"/>
          <p:cNvSpPr>
            <a:spLocks noChangeShapeType="1"/>
          </p:cNvSpPr>
          <p:nvPr/>
        </p:nvSpPr>
        <p:spPr bwMode="auto">
          <a:xfrm>
            <a:off x="2800350" y="30210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23" name="Line 43"/>
          <p:cNvSpPr>
            <a:spLocks noChangeShapeType="1"/>
          </p:cNvSpPr>
          <p:nvPr/>
        </p:nvSpPr>
        <p:spPr bwMode="auto">
          <a:xfrm>
            <a:off x="2911475" y="30210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>
            <a:off x="3024188" y="30210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>
            <a:off x="3135313" y="30210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26" name="Line 46"/>
          <p:cNvSpPr>
            <a:spLocks noChangeShapeType="1"/>
          </p:cNvSpPr>
          <p:nvPr/>
        </p:nvSpPr>
        <p:spPr bwMode="auto">
          <a:xfrm>
            <a:off x="3248025" y="30210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27" name="Line 47"/>
          <p:cNvSpPr>
            <a:spLocks noChangeShapeType="1"/>
          </p:cNvSpPr>
          <p:nvPr/>
        </p:nvSpPr>
        <p:spPr bwMode="auto">
          <a:xfrm>
            <a:off x="3359150" y="3021013"/>
            <a:ext cx="15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28" name="Line 48"/>
          <p:cNvSpPr>
            <a:spLocks noChangeShapeType="1"/>
          </p:cNvSpPr>
          <p:nvPr/>
        </p:nvSpPr>
        <p:spPr bwMode="auto">
          <a:xfrm>
            <a:off x="3471863" y="30210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239963" y="3021013"/>
            <a:ext cx="1331912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30" name="Line 50"/>
          <p:cNvSpPr>
            <a:spLocks noChangeShapeType="1"/>
          </p:cNvSpPr>
          <p:nvPr/>
        </p:nvSpPr>
        <p:spPr bwMode="auto">
          <a:xfrm>
            <a:off x="2239963" y="299085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31" name="Line 51"/>
          <p:cNvSpPr>
            <a:spLocks noChangeShapeType="1"/>
          </p:cNvSpPr>
          <p:nvPr/>
        </p:nvSpPr>
        <p:spPr bwMode="auto">
          <a:xfrm>
            <a:off x="2239963" y="29114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32" name="Line 52"/>
          <p:cNvSpPr>
            <a:spLocks noChangeShapeType="1"/>
          </p:cNvSpPr>
          <p:nvPr/>
        </p:nvSpPr>
        <p:spPr bwMode="auto">
          <a:xfrm>
            <a:off x="2239963" y="283210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33" name="Line 53"/>
          <p:cNvSpPr>
            <a:spLocks noChangeShapeType="1"/>
          </p:cNvSpPr>
          <p:nvPr/>
        </p:nvSpPr>
        <p:spPr bwMode="auto">
          <a:xfrm>
            <a:off x="2239963" y="27543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34" name="Line 54"/>
          <p:cNvSpPr>
            <a:spLocks noChangeShapeType="1"/>
          </p:cNvSpPr>
          <p:nvPr/>
        </p:nvSpPr>
        <p:spPr bwMode="auto">
          <a:xfrm>
            <a:off x="2239963" y="267493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35" name="Line 55"/>
          <p:cNvSpPr>
            <a:spLocks noChangeShapeType="1"/>
          </p:cNvSpPr>
          <p:nvPr/>
        </p:nvSpPr>
        <p:spPr bwMode="auto">
          <a:xfrm>
            <a:off x="2239963" y="259715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36" name="Line 56"/>
          <p:cNvSpPr>
            <a:spLocks noChangeShapeType="1"/>
          </p:cNvSpPr>
          <p:nvPr/>
        </p:nvSpPr>
        <p:spPr bwMode="auto">
          <a:xfrm>
            <a:off x="2239963" y="25177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37" name="Line 57"/>
          <p:cNvSpPr>
            <a:spLocks noChangeShapeType="1"/>
          </p:cNvSpPr>
          <p:nvPr/>
        </p:nvSpPr>
        <p:spPr bwMode="auto">
          <a:xfrm>
            <a:off x="2239963" y="24399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38" name="Line 58"/>
          <p:cNvSpPr>
            <a:spLocks noChangeShapeType="1"/>
          </p:cNvSpPr>
          <p:nvPr/>
        </p:nvSpPr>
        <p:spPr bwMode="auto">
          <a:xfrm>
            <a:off x="2239963" y="23606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39" name="Line 59"/>
          <p:cNvSpPr>
            <a:spLocks noChangeShapeType="1"/>
          </p:cNvSpPr>
          <p:nvPr/>
        </p:nvSpPr>
        <p:spPr bwMode="auto">
          <a:xfrm>
            <a:off x="2239963" y="22828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40" name="Line 60"/>
          <p:cNvSpPr>
            <a:spLocks noChangeShapeType="1"/>
          </p:cNvSpPr>
          <p:nvPr/>
        </p:nvSpPr>
        <p:spPr bwMode="auto">
          <a:xfrm>
            <a:off x="2239963" y="220345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41" name="Line 61"/>
          <p:cNvSpPr>
            <a:spLocks noChangeShapeType="1"/>
          </p:cNvSpPr>
          <p:nvPr/>
        </p:nvSpPr>
        <p:spPr bwMode="auto">
          <a:xfrm>
            <a:off x="2239963" y="212566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42" name="Line 62"/>
          <p:cNvSpPr>
            <a:spLocks noChangeShapeType="1"/>
          </p:cNvSpPr>
          <p:nvPr/>
        </p:nvSpPr>
        <p:spPr bwMode="auto">
          <a:xfrm>
            <a:off x="2239963" y="20462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43" name="Line 63"/>
          <p:cNvSpPr>
            <a:spLocks noChangeShapeType="1"/>
          </p:cNvSpPr>
          <p:nvPr/>
        </p:nvSpPr>
        <p:spPr bwMode="auto">
          <a:xfrm>
            <a:off x="2239963" y="196850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44" name="Line 64"/>
          <p:cNvSpPr>
            <a:spLocks noChangeShapeType="1"/>
          </p:cNvSpPr>
          <p:nvPr/>
        </p:nvSpPr>
        <p:spPr bwMode="auto">
          <a:xfrm>
            <a:off x="2239963" y="18891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45" name="Line 65"/>
          <p:cNvSpPr>
            <a:spLocks noChangeShapeType="1"/>
          </p:cNvSpPr>
          <p:nvPr/>
        </p:nvSpPr>
        <p:spPr bwMode="auto">
          <a:xfrm flipV="1">
            <a:off x="2239963" y="1889125"/>
            <a:ext cx="1587" cy="11318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46" name="Freeform 66"/>
          <p:cNvSpPr>
            <a:spLocks/>
          </p:cNvSpPr>
          <p:nvPr/>
        </p:nvSpPr>
        <p:spPr bwMode="auto">
          <a:xfrm>
            <a:off x="2227263" y="2032000"/>
            <a:ext cx="1120775" cy="944563"/>
          </a:xfrm>
          <a:custGeom>
            <a:avLst/>
            <a:gdLst>
              <a:gd name="T0" fmla="*/ 2147483646 w 706"/>
              <a:gd name="T1" fmla="*/ 2147483646 h 595"/>
              <a:gd name="T2" fmla="*/ 2147483646 w 706"/>
              <a:gd name="T3" fmla="*/ 2147483646 h 595"/>
              <a:gd name="T4" fmla="*/ 2147483646 w 706"/>
              <a:gd name="T5" fmla="*/ 2147483646 h 595"/>
              <a:gd name="T6" fmla="*/ 2147483646 w 706"/>
              <a:gd name="T7" fmla="*/ 2147483646 h 595"/>
              <a:gd name="T8" fmla="*/ 2147483646 w 706"/>
              <a:gd name="T9" fmla="*/ 2147483646 h 595"/>
              <a:gd name="T10" fmla="*/ 2147483646 w 706"/>
              <a:gd name="T11" fmla="*/ 2147483646 h 595"/>
              <a:gd name="T12" fmla="*/ 2147483646 w 706"/>
              <a:gd name="T13" fmla="*/ 2147483646 h 595"/>
              <a:gd name="T14" fmla="*/ 2147483646 w 706"/>
              <a:gd name="T15" fmla="*/ 2147483646 h 595"/>
              <a:gd name="T16" fmla="*/ 2147483646 w 706"/>
              <a:gd name="T17" fmla="*/ 2147483646 h 595"/>
              <a:gd name="T18" fmla="*/ 2147483646 w 706"/>
              <a:gd name="T19" fmla="*/ 2147483646 h 595"/>
              <a:gd name="T20" fmla="*/ 2147483646 w 706"/>
              <a:gd name="T21" fmla="*/ 2147483646 h 595"/>
              <a:gd name="T22" fmla="*/ 2147483646 w 706"/>
              <a:gd name="T23" fmla="*/ 2147483646 h 595"/>
              <a:gd name="T24" fmla="*/ 2147483646 w 706"/>
              <a:gd name="T25" fmla="*/ 2147483646 h 595"/>
              <a:gd name="T26" fmla="*/ 2147483646 w 706"/>
              <a:gd name="T27" fmla="*/ 2147483646 h 595"/>
              <a:gd name="T28" fmla="*/ 2147483646 w 706"/>
              <a:gd name="T29" fmla="*/ 2147483646 h 595"/>
              <a:gd name="T30" fmla="*/ 2147483646 w 706"/>
              <a:gd name="T31" fmla="*/ 2147483646 h 595"/>
              <a:gd name="T32" fmla="*/ 2147483646 w 706"/>
              <a:gd name="T33" fmla="*/ 2147483646 h 595"/>
              <a:gd name="T34" fmla="*/ 2147483646 w 706"/>
              <a:gd name="T35" fmla="*/ 2147483646 h 595"/>
              <a:gd name="T36" fmla="*/ 2147483646 w 706"/>
              <a:gd name="T37" fmla="*/ 2147483646 h 595"/>
              <a:gd name="T38" fmla="*/ 2147483646 w 706"/>
              <a:gd name="T39" fmla="*/ 2147483646 h 595"/>
              <a:gd name="T40" fmla="*/ 2147483646 w 706"/>
              <a:gd name="T41" fmla="*/ 2147483646 h 595"/>
              <a:gd name="T42" fmla="*/ 2147483646 w 706"/>
              <a:gd name="T43" fmla="*/ 2147483646 h 595"/>
              <a:gd name="T44" fmla="*/ 2147483646 w 706"/>
              <a:gd name="T45" fmla="*/ 2147483646 h 595"/>
              <a:gd name="T46" fmla="*/ 2147483646 w 706"/>
              <a:gd name="T47" fmla="*/ 2147483646 h 595"/>
              <a:gd name="T48" fmla="*/ 2147483646 w 706"/>
              <a:gd name="T49" fmla="*/ 2147483646 h 595"/>
              <a:gd name="T50" fmla="*/ 2147483646 w 706"/>
              <a:gd name="T51" fmla="*/ 2147483646 h 595"/>
              <a:gd name="T52" fmla="*/ 2147483646 w 706"/>
              <a:gd name="T53" fmla="*/ 2147483646 h 595"/>
              <a:gd name="T54" fmla="*/ 2147483646 w 706"/>
              <a:gd name="T55" fmla="*/ 2147483646 h 595"/>
              <a:gd name="T56" fmla="*/ 2147483646 w 706"/>
              <a:gd name="T57" fmla="*/ 2147483646 h 595"/>
              <a:gd name="T58" fmla="*/ 2147483646 w 706"/>
              <a:gd name="T59" fmla="*/ 2147483646 h 595"/>
              <a:gd name="T60" fmla="*/ 2147483646 w 706"/>
              <a:gd name="T61" fmla="*/ 2147483646 h 595"/>
              <a:gd name="T62" fmla="*/ 2147483646 w 706"/>
              <a:gd name="T63" fmla="*/ 2147483646 h 595"/>
              <a:gd name="T64" fmla="*/ 2147483646 w 706"/>
              <a:gd name="T65" fmla="*/ 2147483646 h 595"/>
              <a:gd name="T66" fmla="*/ 2147483646 w 706"/>
              <a:gd name="T67" fmla="*/ 2147483646 h 595"/>
              <a:gd name="T68" fmla="*/ 2147483646 w 706"/>
              <a:gd name="T69" fmla="*/ 2147483646 h 595"/>
              <a:gd name="T70" fmla="*/ 2147483646 w 706"/>
              <a:gd name="T71" fmla="*/ 2147483646 h 595"/>
              <a:gd name="T72" fmla="*/ 2147483646 w 706"/>
              <a:gd name="T73" fmla="*/ 2147483646 h 595"/>
              <a:gd name="T74" fmla="*/ 2147483646 w 706"/>
              <a:gd name="T75" fmla="*/ 2147483646 h 595"/>
              <a:gd name="T76" fmla="*/ 2147483646 w 706"/>
              <a:gd name="T77" fmla="*/ 2147483646 h 595"/>
              <a:gd name="T78" fmla="*/ 2147483646 w 706"/>
              <a:gd name="T79" fmla="*/ 2147483646 h 595"/>
              <a:gd name="T80" fmla="*/ 2147483646 w 706"/>
              <a:gd name="T81" fmla="*/ 2147483646 h 595"/>
              <a:gd name="T82" fmla="*/ 2147483646 w 706"/>
              <a:gd name="T83" fmla="*/ 2147483646 h 595"/>
              <a:gd name="T84" fmla="*/ 2147483646 w 706"/>
              <a:gd name="T85" fmla="*/ 2147483646 h 595"/>
              <a:gd name="T86" fmla="*/ 2147483646 w 706"/>
              <a:gd name="T87" fmla="*/ 2147483646 h 595"/>
              <a:gd name="T88" fmla="*/ 2147483646 w 706"/>
              <a:gd name="T89" fmla="*/ 2147483646 h 595"/>
              <a:gd name="T90" fmla="*/ 2147483646 w 706"/>
              <a:gd name="T91" fmla="*/ 2147483646 h 595"/>
              <a:gd name="T92" fmla="*/ 2147483646 w 706"/>
              <a:gd name="T93" fmla="*/ 2147483646 h 595"/>
              <a:gd name="T94" fmla="*/ 2147483646 w 706"/>
              <a:gd name="T95" fmla="*/ 2147483646 h 595"/>
              <a:gd name="T96" fmla="*/ 2147483646 w 706"/>
              <a:gd name="T97" fmla="*/ 2147483646 h 595"/>
              <a:gd name="T98" fmla="*/ 2147483646 w 706"/>
              <a:gd name="T99" fmla="*/ 2147483646 h 595"/>
              <a:gd name="T100" fmla="*/ 2147483646 w 706"/>
              <a:gd name="T101" fmla="*/ 2147483646 h 595"/>
              <a:gd name="T102" fmla="*/ 2147483646 w 706"/>
              <a:gd name="T103" fmla="*/ 2147483646 h 595"/>
              <a:gd name="T104" fmla="*/ 2147483646 w 706"/>
              <a:gd name="T105" fmla="*/ 2147483646 h 595"/>
              <a:gd name="T106" fmla="*/ 2147483646 w 706"/>
              <a:gd name="T107" fmla="*/ 2147483646 h 595"/>
              <a:gd name="T108" fmla="*/ 2147483646 w 706"/>
              <a:gd name="T109" fmla="*/ 2147483646 h 595"/>
              <a:gd name="T110" fmla="*/ 2147483646 w 706"/>
              <a:gd name="T111" fmla="*/ 2147483646 h 595"/>
              <a:gd name="T112" fmla="*/ 2147483646 w 706"/>
              <a:gd name="T113" fmla="*/ 2147483646 h 595"/>
              <a:gd name="T114" fmla="*/ 2147483646 w 706"/>
              <a:gd name="T115" fmla="*/ 2147483646 h 595"/>
              <a:gd name="T116" fmla="*/ 2147483646 w 706"/>
              <a:gd name="T117" fmla="*/ 2147483646 h 595"/>
              <a:gd name="T118" fmla="*/ 2147483646 w 706"/>
              <a:gd name="T119" fmla="*/ 2147483646 h 5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6" h="595">
                <a:moveTo>
                  <a:pt x="0" y="595"/>
                </a:moveTo>
                <a:lnTo>
                  <a:pt x="13" y="591"/>
                </a:lnTo>
                <a:lnTo>
                  <a:pt x="15" y="591"/>
                </a:lnTo>
                <a:lnTo>
                  <a:pt x="16" y="590"/>
                </a:lnTo>
                <a:lnTo>
                  <a:pt x="18" y="590"/>
                </a:lnTo>
                <a:lnTo>
                  <a:pt x="19" y="590"/>
                </a:lnTo>
                <a:lnTo>
                  <a:pt x="21" y="589"/>
                </a:lnTo>
                <a:lnTo>
                  <a:pt x="22" y="589"/>
                </a:lnTo>
                <a:lnTo>
                  <a:pt x="24" y="588"/>
                </a:lnTo>
                <a:lnTo>
                  <a:pt x="26" y="588"/>
                </a:lnTo>
                <a:lnTo>
                  <a:pt x="27" y="587"/>
                </a:lnTo>
                <a:lnTo>
                  <a:pt x="29" y="587"/>
                </a:lnTo>
                <a:lnTo>
                  <a:pt x="31" y="586"/>
                </a:lnTo>
                <a:lnTo>
                  <a:pt x="33" y="586"/>
                </a:lnTo>
                <a:lnTo>
                  <a:pt x="35" y="585"/>
                </a:lnTo>
                <a:lnTo>
                  <a:pt x="37" y="585"/>
                </a:lnTo>
                <a:lnTo>
                  <a:pt x="39" y="584"/>
                </a:lnTo>
                <a:lnTo>
                  <a:pt x="41" y="584"/>
                </a:lnTo>
                <a:lnTo>
                  <a:pt x="44" y="583"/>
                </a:lnTo>
                <a:lnTo>
                  <a:pt x="46" y="583"/>
                </a:lnTo>
                <a:lnTo>
                  <a:pt x="48" y="582"/>
                </a:lnTo>
                <a:lnTo>
                  <a:pt x="50" y="582"/>
                </a:lnTo>
                <a:lnTo>
                  <a:pt x="52" y="581"/>
                </a:lnTo>
                <a:lnTo>
                  <a:pt x="55" y="580"/>
                </a:lnTo>
                <a:lnTo>
                  <a:pt x="57" y="580"/>
                </a:lnTo>
                <a:lnTo>
                  <a:pt x="59" y="579"/>
                </a:lnTo>
                <a:lnTo>
                  <a:pt x="62" y="579"/>
                </a:lnTo>
                <a:lnTo>
                  <a:pt x="64" y="579"/>
                </a:lnTo>
                <a:lnTo>
                  <a:pt x="66" y="578"/>
                </a:lnTo>
                <a:lnTo>
                  <a:pt x="69" y="578"/>
                </a:lnTo>
                <a:lnTo>
                  <a:pt x="71" y="577"/>
                </a:lnTo>
                <a:lnTo>
                  <a:pt x="73" y="577"/>
                </a:lnTo>
                <a:lnTo>
                  <a:pt x="76" y="576"/>
                </a:lnTo>
                <a:lnTo>
                  <a:pt x="78" y="576"/>
                </a:lnTo>
                <a:lnTo>
                  <a:pt x="80" y="576"/>
                </a:lnTo>
                <a:lnTo>
                  <a:pt x="83" y="575"/>
                </a:lnTo>
                <a:lnTo>
                  <a:pt x="85" y="575"/>
                </a:lnTo>
                <a:lnTo>
                  <a:pt x="87" y="575"/>
                </a:lnTo>
                <a:lnTo>
                  <a:pt x="90" y="575"/>
                </a:lnTo>
                <a:lnTo>
                  <a:pt x="92" y="574"/>
                </a:lnTo>
                <a:lnTo>
                  <a:pt x="95" y="574"/>
                </a:lnTo>
                <a:lnTo>
                  <a:pt x="97" y="574"/>
                </a:lnTo>
                <a:lnTo>
                  <a:pt x="99" y="573"/>
                </a:lnTo>
                <a:lnTo>
                  <a:pt x="102" y="573"/>
                </a:lnTo>
                <a:lnTo>
                  <a:pt x="104" y="573"/>
                </a:lnTo>
                <a:lnTo>
                  <a:pt x="106" y="573"/>
                </a:lnTo>
                <a:lnTo>
                  <a:pt x="109" y="573"/>
                </a:lnTo>
                <a:lnTo>
                  <a:pt x="111" y="573"/>
                </a:lnTo>
                <a:lnTo>
                  <a:pt x="113" y="572"/>
                </a:lnTo>
                <a:lnTo>
                  <a:pt x="116" y="572"/>
                </a:lnTo>
                <a:lnTo>
                  <a:pt x="118" y="572"/>
                </a:lnTo>
                <a:lnTo>
                  <a:pt x="121" y="572"/>
                </a:lnTo>
                <a:lnTo>
                  <a:pt x="123" y="572"/>
                </a:lnTo>
                <a:lnTo>
                  <a:pt x="125" y="572"/>
                </a:lnTo>
                <a:lnTo>
                  <a:pt x="127" y="572"/>
                </a:lnTo>
                <a:lnTo>
                  <a:pt x="130" y="572"/>
                </a:lnTo>
                <a:lnTo>
                  <a:pt x="132" y="572"/>
                </a:lnTo>
                <a:lnTo>
                  <a:pt x="135" y="572"/>
                </a:lnTo>
                <a:lnTo>
                  <a:pt x="137" y="572"/>
                </a:lnTo>
                <a:lnTo>
                  <a:pt x="139" y="572"/>
                </a:lnTo>
                <a:lnTo>
                  <a:pt x="142" y="572"/>
                </a:lnTo>
                <a:lnTo>
                  <a:pt x="144" y="572"/>
                </a:lnTo>
                <a:lnTo>
                  <a:pt x="146" y="572"/>
                </a:lnTo>
                <a:lnTo>
                  <a:pt x="149" y="573"/>
                </a:lnTo>
                <a:lnTo>
                  <a:pt x="151" y="573"/>
                </a:lnTo>
                <a:lnTo>
                  <a:pt x="153" y="573"/>
                </a:lnTo>
                <a:lnTo>
                  <a:pt x="156" y="573"/>
                </a:lnTo>
                <a:lnTo>
                  <a:pt x="158" y="573"/>
                </a:lnTo>
                <a:lnTo>
                  <a:pt x="160" y="573"/>
                </a:lnTo>
                <a:lnTo>
                  <a:pt x="163" y="574"/>
                </a:lnTo>
                <a:lnTo>
                  <a:pt x="165" y="574"/>
                </a:lnTo>
                <a:lnTo>
                  <a:pt x="167" y="574"/>
                </a:lnTo>
                <a:lnTo>
                  <a:pt x="170" y="574"/>
                </a:lnTo>
                <a:lnTo>
                  <a:pt x="172" y="575"/>
                </a:lnTo>
                <a:lnTo>
                  <a:pt x="174" y="575"/>
                </a:lnTo>
                <a:lnTo>
                  <a:pt x="177" y="575"/>
                </a:lnTo>
                <a:lnTo>
                  <a:pt x="179" y="575"/>
                </a:lnTo>
                <a:lnTo>
                  <a:pt x="182" y="576"/>
                </a:lnTo>
                <a:lnTo>
                  <a:pt x="184" y="576"/>
                </a:lnTo>
                <a:lnTo>
                  <a:pt x="186" y="576"/>
                </a:lnTo>
                <a:lnTo>
                  <a:pt x="188" y="577"/>
                </a:lnTo>
                <a:lnTo>
                  <a:pt x="191" y="577"/>
                </a:lnTo>
                <a:lnTo>
                  <a:pt x="193" y="577"/>
                </a:lnTo>
                <a:lnTo>
                  <a:pt x="196" y="578"/>
                </a:lnTo>
                <a:lnTo>
                  <a:pt x="198" y="578"/>
                </a:lnTo>
                <a:lnTo>
                  <a:pt x="200" y="578"/>
                </a:lnTo>
                <a:lnTo>
                  <a:pt x="203" y="579"/>
                </a:lnTo>
                <a:lnTo>
                  <a:pt x="205" y="579"/>
                </a:lnTo>
                <a:lnTo>
                  <a:pt x="207" y="580"/>
                </a:lnTo>
                <a:lnTo>
                  <a:pt x="210" y="580"/>
                </a:lnTo>
                <a:lnTo>
                  <a:pt x="212" y="580"/>
                </a:lnTo>
                <a:lnTo>
                  <a:pt x="214" y="581"/>
                </a:lnTo>
                <a:lnTo>
                  <a:pt x="217" y="581"/>
                </a:lnTo>
                <a:lnTo>
                  <a:pt x="219" y="582"/>
                </a:lnTo>
                <a:lnTo>
                  <a:pt x="222" y="582"/>
                </a:lnTo>
                <a:lnTo>
                  <a:pt x="224" y="583"/>
                </a:lnTo>
                <a:lnTo>
                  <a:pt x="226" y="583"/>
                </a:lnTo>
                <a:lnTo>
                  <a:pt x="228" y="584"/>
                </a:lnTo>
                <a:lnTo>
                  <a:pt x="231" y="584"/>
                </a:lnTo>
                <a:lnTo>
                  <a:pt x="233" y="584"/>
                </a:lnTo>
                <a:lnTo>
                  <a:pt x="236" y="585"/>
                </a:lnTo>
                <a:lnTo>
                  <a:pt x="238" y="585"/>
                </a:lnTo>
                <a:lnTo>
                  <a:pt x="240" y="586"/>
                </a:lnTo>
                <a:lnTo>
                  <a:pt x="243" y="586"/>
                </a:lnTo>
                <a:lnTo>
                  <a:pt x="245" y="586"/>
                </a:lnTo>
                <a:lnTo>
                  <a:pt x="247" y="587"/>
                </a:lnTo>
                <a:lnTo>
                  <a:pt x="250" y="587"/>
                </a:lnTo>
                <a:lnTo>
                  <a:pt x="252" y="587"/>
                </a:lnTo>
                <a:lnTo>
                  <a:pt x="254" y="588"/>
                </a:lnTo>
                <a:lnTo>
                  <a:pt x="257" y="588"/>
                </a:lnTo>
                <a:lnTo>
                  <a:pt x="259" y="589"/>
                </a:lnTo>
                <a:lnTo>
                  <a:pt x="261" y="589"/>
                </a:lnTo>
                <a:lnTo>
                  <a:pt x="264" y="589"/>
                </a:lnTo>
                <a:lnTo>
                  <a:pt x="266" y="589"/>
                </a:lnTo>
                <a:lnTo>
                  <a:pt x="268" y="590"/>
                </a:lnTo>
                <a:lnTo>
                  <a:pt x="271" y="590"/>
                </a:lnTo>
                <a:lnTo>
                  <a:pt x="273" y="590"/>
                </a:lnTo>
                <a:lnTo>
                  <a:pt x="275" y="590"/>
                </a:lnTo>
                <a:lnTo>
                  <a:pt x="278" y="590"/>
                </a:lnTo>
                <a:lnTo>
                  <a:pt x="280" y="590"/>
                </a:lnTo>
                <a:lnTo>
                  <a:pt x="283" y="591"/>
                </a:lnTo>
                <a:lnTo>
                  <a:pt x="285" y="591"/>
                </a:lnTo>
                <a:lnTo>
                  <a:pt x="287" y="591"/>
                </a:lnTo>
                <a:lnTo>
                  <a:pt x="290" y="591"/>
                </a:lnTo>
                <a:lnTo>
                  <a:pt x="292" y="591"/>
                </a:lnTo>
                <a:lnTo>
                  <a:pt x="294" y="591"/>
                </a:lnTo>
                <a:lnTo>
                  <a:pt x="297" y="591"/>
                </a:lnTo>
                <a:lnTo>
                  <a:pt x="299" y="590"/>
                </a:lnTo>
                <a:lnTo>
                  <a:pt x="301" y="590"/>
                </a:lnTo>
                <a:lnTo>
                  <a:pt x="304" y="590"/>
                </a:lnTo>
                <a:lnTo>
                  <a:pt x="306" y="590"/>
                </a:lnTo>
                <a:lnTo>
                  <a:pt x="308" y="590"/>
                </a:lnTo>
                <a:lnTo>
                  <a:pt x="311" y="590"/>
                </a:lnTo>
                <a:lnTo>
                  <a:pt x="313" y="590"/>
                </a:lnTo>
                <a:lnTo>
                  <a:pt x="315" y="589"/>
                </a:lnTo>
                <a:lnTo>
                  <a:pt x="318" y="589"/>
                </a:lnTo>
                <a:lnTo>
                  <a:pt x="320" y="589"/>
                </a:lnTo>
                <a:lnTo>
                  <a:pt x="322" y="589"/>
                </a:lnTo>
                <a:lnTo>
                  <a:pt x="325" y="588"/>
                </a:lnTo>
                <a:lnTo>
                  <a:pt x="327" y="588"/>
                </a:lnTo>
                <a:lnTo>
                  <a:pt x="330" y="588"/>
                </a:lnTo>
                <a:lnTo>
                  <a:pt x="332" y="587"/>
                </a:lnTo>
                <a:lnTo>
                  <a:pt x="334" y="587"/>
                </a:lnTo>
                <a:lnTo>
                  <a:pt x="337" y="587"/>
                </a:lnTo>
                <a:lnTo>
                  <a:pt x="339" y="587"/>
                </a:lnTo>
                <a:lnTo>
                  <a:pt x="341" y="586"/>
                </a:lnTo>
                <a:lnTo>
                  <a:pt x="344" y="586"/>
                </a:lnTo>
                <a:lnTo>
                  <a:pt x="346" y="586"/>
                </a:lnTo>
                <a:lnTo>
                  <a:pt x="348" y="585"/>
                </a:lnTo>
                <a:lnTo>
                  <a:pt x="351" y="585"/>
                </a:lnTo>
                <a:lnTo>
                  <a:pt x="353" y="585"/>
                </a:lnTo>
                <a:lnTo>
                  <a:pt x="356" y="584"/>
                </a:lnTo>
                <a:lnTo>
                  <a:pt x="358" y="584"/>
                </a:lnTo>
                <a:lnTo>
                  <a:pt x="360" y="584"/>
                </a:lnTo>
                <a:lnTo>
                  <a:pt x="362" y="583"/>
                </a:lnTo>
                <a:lnTo>
                  <a:pt x="365" y="583"/>
                </a:lnTo>
                <a:lnTo>
                  <a:pt x="367" y="583"/>
                </a:lnTo>
                <a:lnTo>
                  <a:pt x="370" y="582"/>
                </a:lnTo>
                <a:lnTo>
                  <a:pt x="372" y="582"/>
                </a:lnTo>
                <a:lnTo>
                  <a:pt x="374" y="581"/>
                </a:lnTo>
                <a:lnTo>
                  <a:pt x="377" y="581"/>
                </a:lnTo>
                <a:lnTo>
                  <a:pt x="379" y="580"/>
                </a:lnTo>
                <a:lnTo>
                  <a:pt x="381" y="580"/>
                </a:lnTo>
                <a:lnTo>
                  <a:pt x="384" y="579"/>
                </a:lnTo>
                <a:lnTo>
                  <a:pt x="386" y="579"/>
                </a:lnTo>
                <a:lnTo>
                  <a:pt x="388" y="578"/>
                </a:lnTo>
                <a:lnTo>
                  <a:pt x="391" y="578"/>
                </a:lnTo>
                <a:lnTo>
                  <a:pt x="393" y="577"/>
                </a:lnTo>
                <a:lnTo>
                  <a:pt x="395" y="576"/>
                </a:lnTo>
                <a:lnTo>
                  <a:pt x="398" y="575"/>
                </a:lnTo>
                <a:lnTo>
                  <a:pt x="400" y="575"/>
                </a:lnTo>
                <a:lnTo>
                  <a:pt x="403" y="574"/>
                </a:lnTo>
                <a:lnTo>
                  <a:pt x="405" y="573"/>
                </a:lnTo>
                <a:lnTo>
                  <a:pt x="407" y="572"/>
                </a:lnTo>
                <a:lnTo>
                  <a:pt x="409" y="571"/>
                </a:lnTo>
                <a:lnTo>
                  <a:pt x="412" y="570"/>
                </a:lnTo>
                <a:lnTo>
                  <a:pt x="414" y="569"/>
                </a:lnTo>
                <a:lnTo>
                  <a:pt x="417" y="567"/>
                </a:lnTo>
                <a:lnTo>
                  <a:pt x="419" y="566"/>
                </a:lnTo>
                <a:lnTo>
                  <a:pt x="421" y="565"/>
                </a:lnTo>
                <a:lnTo>
                  <a:pt x="424" y="563"/>
                </a:lnTo>
                <a:lnTo>
                  <a:pt x="426" y="562"/>
                </a:lnTo>
                <a:lnTo>
                  <a:pt x="428" y="560"/>
                </a:lnTo>
                <a:lnTo>
                  <a:pt x="431" y="558"/>
                </a:lnTo>
                <a:lnTo>
                  <a:pt x="433" y="557"/>
                </a:lnTo>
                <a:lnTo>
                  <a:pt x="435" y="555"/>
                </a:lnTo>
                <a:lnTo>
                  <a:pt x="438" y="553"/>
                </a:lnTo>
                <a:lnTo>
                  <a:pt x="440" y="551"/>
                </a:lnTo>
                <a:lnTo>
                  <a:pt x="443" y="549"/>
                </a:lnTo>
                <a:lnTo>
                  <a:pt x="445" y="547"/>
                </a:lnTo>
                <a:lnTo>
                  <a:pt x="447" y="545"/>
                </a:lnTo>
                <a:lnTo>
                  <a:pt x="450" y="543"/>
                </a:lnTo>
                <a:lnTo>
                  <a:pt x="452" y="540"/>
                </a:lnTo>
                <a:lnTo>
                  <a:pt x="454" y="538"/>
                </a:lnTo>
                <a:lnTo>
                  <a:pt x="457" y="536"/>
                </a:lnTo>
                <a:lnTo>
                  <a:pt x="459" y="533"/>
                </a:lnTo>
                <a:lnTo>
                  <a:pt x="461" y="531"/>
                </a:lnTo>
                <a:lnTo>
                  <a:pt x="464" y="528"/>
                </a:lnTo>
                <a:lnTo>
                  <a:pt x="466" y="526"/>
                </a:lnTo>
                <a:lnTo>
                  <a:pt x="468" y="523"/>
                </a:lnTo>
                <a:lnTo>
                  <a:pt x="471" y="520"/>
                </a:lnTo>
                <a:lnTo>
                  <a:pt x="473" y="518"/>
                </a:lnTo>
                <a:lnTo>
                  <a:pt x="475" y="515"/>
                </a:lnTo>
                <a:lnTo>
                  <a:pt x="478" y="512"/>
                </a:lnTo>
                <a:lnTo>
                  <a:pt x="480" y="510"/>
                </a:lnTo>
                <a:lnTo>
                  <a:pt x="482" y="507"/>
                </a:lnTo>
                <a:lnTo>
                  <a:pt x="485" y="504"/>
                </a:lnTo>
                <a:lnTo>
                  <a:pt x="487" y="501"/>
                </a:lnTo>
                <a:lnTo>
                  <a:pt x="490" y="498"/>
                </a:lnTo>
                <a:lnTo>
                  <a:pt x="492" y="495"/>
                </a:lnTo>
                <a:lnTo>
                  <a:pt x="494" y="492"/>
                </a:lnTo>
                <a:lnTo>
                  <a:pt x="497" y="489"/>
                </a:lnTo>
                <a:lnTo>
                  <a:pt x="499" y="486"/>
                </a:lnTo>
                <a:lnTo>
                  <a:pt x="501" y="483"/>
                </a:lnTo>
                <a:lnTo>
                  <a:pt x="504" y="480"/>
                </a:lnTo>
                <a:lnTo>
                  <a:pt x="506" y="477"/>
                </a:lnTo>
                <a:lnTo>
                  <a:pt x="508" y="474"/>
                </a:lnTo>
                <a:lnTo>
                  <a:pt x="511" y="471"/>
                </a:lnTo>
                <a:lnTo>
                  <a:pt x="513" y="468"/>
                </a:lnTo>
                <a:lnTo>
                  <a:pt x="515" y="464"/>
                </a:lnTo>
                <a:lnTo>
                  <a:pt x="518" y="461"/>
                </a:lnTo>
                <a:lnTo>
                  <a:pt x="520" y="458"/>
                </a:lnTo>
                <a:lnTo>
                  <a:pt x="522" y="454"/>
                </a:lnTo>
                <a:lnTo>
                  <a:pt x="525" y="451"/>
                </a:lnTo>
                <a:lnTo>
                  <a:pt x="527" y="447"/>
                </a:lnTo>
                <a:lnTo>
                  <a:pt x="530" y="444"/>
                </a:lnTo>
                <a:lnTo>
                  <a:pt x="532" y="440"/>
                </a:lnTo>
                <a:lnTo>
                  <a:pt x="534" y="436"/>
                </a:lnTo>
                <a:lnTo>
                  <a:pt x="537" y="432"/>
                </a:lnTo>
                <a:lnTo>
                  <a:pt x="539" y="429"/>
                </a:lnTo>
                <a:lnTo>
                  <a:pt x="541" y="424"/>
                </a:lnTo>
                <a:lnTo>
                  <a:pt x="544" y="421"/>
                </a:lnTo>
                <a:lnTo>
                  <a:pt x="546" y="416"/>
                </a:lnTo>
                <a:lnTo>
                  <a:pt x="548" y="412"/>
                </a:lnTo>
                <a:lnTo>
                  <a:pt x="551" y="408"/>
                </a:lnTo>
                <a:lnTo>
                  <a:pt x="553" y="403"/>
                </a:lnTo>
                <a:lnTo>
                  <a:pt x="555" y="399"/>
                </a:lnTo>
                <a:lnTo>
                  <a:pt x="558" y="394"/>
                </a:lnTo>
                <a:lnTo>
                  <a:pt x="560" y="390"/>
                </a:lnTo>
                <a:lnTo>
                  <a:pt x="562" y="385"/>
                </a:lnTo>
                <a:lnTo>
                  <a:pt x="565" y="380"/>
                </a:lnTo>
                <a:lnTo>
                  <a:pt x="567" y="375"/>
                </a:lnTo>
                <a:lnTo>
                  <a:pt x="569" y="370"/>
                </a:lnTo>
                <a:lnTo>
                  <a:pt x="572" y="365"/>
                </a:lnTo>
                <a:lnTo>
                  <a:pt x="574" y="359"/>
                </a:lnTo>
                <a:lnTo>
                  <a:pt x="577" y="354"/>
                </a:lnTo>
                <a:lnTo>
                  <a:pt x="579" y="348"/>
                </a:lnTo>
                <a:lnTo>
                  <a:pt x="581" y="343"/>
                </a:lnTo>
                <a:lnTo>
                  <a:pt x="583" y="337"/>
                </a:lnTo>
                <a:lnTo>
                  <a:pt x="586" y="331"/>
                </a:lnTo>
                <a:lnTo>
                  <a:pt x="588" y="326"/>
                </a:lnTo>
                <a:lnTo>
                  <a:pt x="591" y="320"/>
                </a:lnTo>
                <a:lnTo>
                  <a:pt x="593" y="314"/>
                </a:lnTo>
                <a:lnTo>
                  <a:pt x="595" y="308"/>
                </a:lnTo>
                <a:lnTo>
                  <a:pt x="598" y="302"/>
                </a:lnTo>
                <a:lnTo>
                  <a:pt x="600" y="295"/>
                </a:lnTo>
                <a:lnTo>
                  <a:pt x="602" y="289"/>
                </a:lnTo>
                <a:lnTo>
                  <a:pt x="605" y="283"/>
                </a:lnTo>
                <a:lnTo>
                  <a:pt x="607" y="276"/>
                </a:lnTo>
                <a:lnTo>
                  <a:pt x="609" y="270"/>
                </a:lnTo>
                <a:lnTo>
                  <a:pt x="612" y="264"/>
                </a:lnTo>
                <a:lnTo>
                  <a:pt x="614" y="257"/>
                </a:lnTo>
                <a:lnTo>
                  <a:pt x="616" y="251"/>
                </a:lnTo>
                <a:lnTo>
                  <a:pt x="619" y="244"/>
                </a:lnTo>
                <a:lnTo>
                  <a:pt x="621" y="238"/>
                </a:lnTo>
                <a:lnTo>
                  <a:pt x="623" y="231"/>
                </a:lnTo>
                <a:lnTo>
                  <a:pt x="626" y="225"/>
                </a:lnTo>
                <a:lnTo>
                  <a:pt x="628" y="218"/>
                </a:lnTo>
                <a:lnTo>
                  <a:pt x="631" y="211"/>
                </a:lnTo>
                <a:lnTo>
                  <a:pt x="633" y="205"/>
                </a:lnTo>
                <a:lnTo>
                  <a:pt x="635" y="198"/>
                </a:lnTo>
                <a:lnTo>
                  <a:pt x="638" y="192"/>
                </a:lnTo>
                <a:lnTo>
                  <a:pt x="640" y="185"/>
                </a:lnTo>
                <a:lnTo>
                  <a:pt x="642" y="179"/>
                </a:lnTo>
                <a:lnTo>
                  <a:pt x="645" y="172"/>
                </a:lnTo>
                <a:lnTo>
                  <a:pt x="647" y="165"/>
                </a:lnTo>
                <a:lnTo>
                  <a:pt x="649" y="159"/>
                </a:lnTo>
                <a:lnTo>
                  <a:pt x="651" y="152"/>
                </a:lnTo>
                <a:lnTo>
                  <a:pt x="654" y="146"/>
                </a:lnTo>
                <a:lnTo>
                  <a:pt x="656" y="140"/>
                </a:lnTo>
                <a:lnTo>
                  <a:pt x="658" y="134"/>
                </a:lnTo>
                <a:lnTo>
                  <a:pt x="660" y="127"/>
                </a:lnTo>
                <a:lnTo>
                  <a:pt x="663" y="121"/>
                </a:lnTo>
                <a:lnTo>
                  <a:pt x="665" y="115"/>
                </a:lnTo>
                <a:lnTo>
                  <a:pt x="667" y="109"/>
                </a:lnTo>
                <a:lnTo>
                  <a:pt x="669" y="104"/>
                </a:lnTo>
                <a:lnTo>
                  <a:pt x="671" y="98"/>
                </a:lnTo>
                <a:lnTo>
                  <a:pt x="673" y="92"/>
                </a:lnTo>
                <a:lnTo>
                  <a:pt x="675" y="87"/>
                </a:lnTo>
                <a:lnTo>
                  <a:pt x="677" y="81"/>
                </a:lnTo>
                <a:lnTo>
                  <a:pt x="679" y="76"/>
                </a:lnTo>
                <a:lnTo>
                  <a:pt x="680" y="71"/>
                </a:lnTo>
                <a:lnTo>
                  <a:pt x="682" y="66"/>
                </a:lnTo>
                <a:lnTo>
                  <a:pt x="684" y="61"/>
                </a:lnTo>
                <a:lnTo>
                  <a:pt x="686" y="57"/>
                </a:lnTo>
                <a:lnTo>
                  <a:pt x="687" y="52"/>
                </a:lnTo>
                <a:lnTo>
                  <a:pt x="689" y="48"/>
                </a:lnTo>
                <a:lnTo>
                  <a:pt x="690" y="44"/>
                </a:lnTo>
                <a:lnTo>
                  <a:pt x="692" y="40"/>
                </a:lnTo>
                <a:lnTo>
                  <a:pt x="693" y="37"/>
                </a:lnTo>
                <a:lnTo>
                  <a:pt x="694" y="33"/>
                </a:lnTo>
                <a:lnTo>
                  <a:pt x="706" y="0"/>
                </a:lnTo>
              </a:path>
            </a:pathLst>
          </a:custGeom>
          <a:noFill/>
          <a:ln w="3492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6147" name="Picture 6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4381" r="19736" b="53561"/>
          <a:stretch>
            <a:fillRect/>
          </a:stretch>
        </p:blipFill>
        <p:spPr bwMode="auto">
          <a:xfrm>
            <a:off x="5481638" y="2054225"/>
            <a:ext cx="3395662" cy="2571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46148" name="Line 68"/>
          <p:cNvSpPr>
            <a:spLocks noChangeShapeType="1"/>
          </p:cNvSpPr>
          <p:nvPr/>
        </p:nvSpPr>
        <p:spPr bwMode="auto">
          <a:xfrm flipH="1">
            <a:off x="7524750" y="2570163"/>
            <a:ext cx="719138" cy="273685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49" name="Text Box 69"/>
          <p:cNvSpPr txBox="1">
            <a:spLocks noChangeArrowheads="1"/>
          </p:cNvSpPr>
          <p:nvPr/>
        </p:nvSpPr>
        <p:spPr bwMode="auto">
          <a:xfrm>
            <a:off x="6059488" y="5378450"/>
            <a:ext cx="2482850" cy="466725"/>
          </a:xfrm>
          <a:prstGeom prst="rect">
            <a:avLst/>
          </a:prstGeom>
          <a:solidFill>
            <a:srgbClr val="0000CC">
              <a:alpha val="25098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Transitional nuclei</a:t>
            </a:r>
          </a:p>
        </p:txBody>
      </p:sp>
      <p:pic>
        <p:nvPicPr>
          <p:cNvPr id="530502" name="Picture 7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52913"/>
            <a:ext cx="19748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0503" name="Picture 7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52913"/>
            <a:ext cx="19748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0504" name="Picture 7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49663"/>
            <a:ext cx="7762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0505" name="Picture 7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22688"/>
            <a:ext cx="8842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0506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378862"/>
              </p:ext>
            </p:extLst>
          </p:nvPr>
        </p:nvGraphicFramePr>
        <p:xfrm>
          <a:off x="1547813" y="5970588"/>
          <a:ext cx="2286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3" name="Equation" r:id="rId14" imgW="0" imgH="47507" progId="Equation.3">
                  <p:embed/>
                </p:oleObj>
              </mc:Choice>
              <mc:Fallback>
                <p:oleObj name="Equation" r:id="rId14" imgW="0" imgH="47507" progId="Equation.3">
                  <p:embed/>
                  <p:pic>
                    <p:nvPicPr>
                      <p:cNvPr id="530506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970588"/>
                        <a:ext cx="228600" cy="306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507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529721"/>
              </p:ext>
            </p:extLst>
          </p:nvPr>
        </p:nvGraphicFramePr>
        <p:xfrm>
          <a:off x="4140200" y="5970588"/>
          <a:ext cx="2286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4" name="Equation" r:id="rId16" imgW="0" imgH="47507" progId="Equation.3">
                  <p:embed/>
                </p:oleObj>
              </mc:Choice>
              <mc:Fallback>
                <p:oleObj name="Equation" r:id="rId16" imgW="0" imgH="47507" progId="Equation.3">
                  <p:embed/>
                  <p:pic>
                    <p:nvPicPr>
                      <p:cNvPr id="530507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970588"/>
                        <a:ext cx="228600" cy="306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508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879871"/>
              </p:ext>
            </p:extLst>
          </p:nvPr>
        </p:nvGraphicFramePr>
        <p:xfrm>
          <a:off x="2411413" y="4730750"/>
          <a:ext cx="1920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" name="Equation" r:id="rId18" imgW="0" imgH="38258" progId="Equation.3">
                  <p:embed/>
                </p:oleObj>
              </mc:Choice>
              <mc:Fallback>
                <p:oleObj name="Equation" r:id="rId18" imgW="0" imgH="38258" progId="Equation.3">
                  <p:embed/>
                  <p:pic>
                    <p:nvPicPr>
                      <p:cNvPr id="530508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730750"/>
                        <a:ext cx="192087" cy="250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509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364191"/>
              </p:ext>
            </p:extLst>
          </p:nvPr>
        </p:nvGraphicFramePr>
        <p:xfrm>
          <a:off x="5003800" y="4730750"/>
          <a:ext cx="192088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Equation" r:id="rId20" imgW="0" imgH="38258" progId="Equation.3">
                  <p:embed/>
                </p:oleObj>
              </mc:Choice>
              <mc:Fallback>
                <p:oleObj name="Equation" r:id="rId20" imgW="0" imgH="38258" progId="Equation.3">
                  <p:embed/>
                  <p:pic>
                    <p:nvPicPr>
                      <p:cNvPr id="530509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730750"/>
                        <a:ext cx="192088" cy="250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510" name="Text Box 78"/>
          <p:cNvSpPr txBox="1">
            <a:spLocks noChangeArrowheads="1"/>
          </p:cNvSpPr>
          <p:nvPr/>
        </p:nvSpPr>
        <p:spPr bwMode="auto">
          <a:xfrm>
            <a:off x="1239838" y="386556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prolate</a:t>
            </a:r>
          </a:p>
        </p:txBody>
      </p:sp>
      <p:sp>
        <p:nvSpPr>
          <p:cNvPr id="530511" name="Text Box 79"/>
          <p:cNvSpPr txBox="1">
            <a:spLocks noChangeArrowheads="1"/>
          </p:cNvSpPr>
          <p:nvPr/>
        </p:nvSpPr>
        <p:spPr bwMode="auto">
          <a:xfrm>
            <a:off x="3824288" y="386556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oblate</a:t>
            </a:r>
          </a:p>
        </p:txBody>
      </p:sp>
      <p:sp>
        <p:nvSpPr>
          <p:cNvPr id="46160" name="Text Box 80"/>
          <p:cNvSpPr txBox="1">
            <a:spLocks noChangeArrowheads="1"/>
          </p:cNvSpPr>
          <p:nvPr/>
        </p:nvSpPr>
        <p:spPr bwMode="auto">
          <a:xfrm>
            <a:off x="8229600" y="1997075"/>
            <a:ext cx="66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stable</a:t>
            </a:r>
            <a:endParaRPr kumimoji="0" lang="en-US" altLang="de-DE" sz="1600" b="1" i="1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161" name="Text Box 81"/>
          <p:cNvSpPr txBox="1">
            <a:spLocks noChangeArrowheads="1"/>
          </p:cNvSpPr>
          <p:nvPr/>
        </p:nvSpPr>
        <p:spPr bwMode="auto">
          <a:xfrm>
            <a:off x="7086600" y="1997075"/>
            <a:ext cx="989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p-dripline</a:t>
            </a:r>
            <a:endParaRPr kumimoji="0" lang="en-US" altLang="de-DE" sz="1600" b="1" i="1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162" name="Text Box 82"/>
          <p:cNvSpPr txBox="1">
            <a:spLocks noChangeArrowheads="1"/>
          </p:cNvSpPr>
          <p:nvPr/>
        </p:nvSpPr>
        <p:spPr bwMode="auto">
          <a:xfrm>
            <a:off x="8231188" y="3656013"/>
            <a:ext cx="989012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n-dripline</a:t>
            </a:r>
            <a:endParaRPr kumimoji="0" lang="en-US" altLang="de-DE" sz="1600" b="1" i="1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6163" name="Object 83"/>
          <p:cNvGraphicFramePr>
            <a:graphicFrameLocks noChangeAspect="1"/>
          </p:cNvGraphicFramePr>
          <p:nvPr/>
        </p:nvGraphicFramePr>
        <p:xfrm>
          <a:off x="7742238" y="944563"/>
          <a:ext cx="13255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Equation" r:id="rId22" imgW="1066800" imgH="469900" progId="Equation.3">
                  <p:embed/>
                </p:oleObj>
              </mc:Choice>
              <mc:Fallback>
                <p:oleObj name="Equation" r:id="rId22" imgW="1066800" imgH="469900" progId="Equation.3">
                  <p:embed/>
                  <p:pic>
                    <p:nvPicPr>
                      <p:cNvPr id="46163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2238" y="944563"/>
                        <a:ext cx="1325562" cy="584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64" name="Text Box 84"/>
          <p:cNvSpPr txBox="1">
            <a:spLocks noChangeArrowheads="1"/>
          </p:cNvSpPr>
          <p:nvPr/>
        </p:nvSpPr>
        <p:spPr bwMode="auto">
          <a:xfrm>
            <a:off x="5183188" y="1023938"/>
            <a:ext cx="26257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700" b="1" i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nuclei with X(5) symmetry:</a:t>
            </a:r>
          </a:p>
        </p:txBody>
      </p:sp>
      <p:sp>
        <p:nvSpPr>
          <p:cNvPr id="46165" name="Text Box 85"/>
          <p:cNvSpPr txBox="1">
            <a:spLocks noChangeArrowheads="1"/>
          </p:cNvSpPr>
          <p:nvPr/>
        </p:nvSpPr>
        <p:spPr bwMode="auto">
          <a:xfrm>
            <a:off x="365125" y="6278563"/>
            <a:ext cx="2720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R. F. Casten Nature Physics 2 (2006) 811</a:t>
            </a:r>
          </a:p>
        </p:txBody>
      </p:sp>
    </p:spTree>
    <p:extLst>
      <p:ext uri="{BB962C8B-B14F-4D97-AF65-F5344CB8AC3E}">
        <p14:creationId xmlns:p14="http://schemas.microsoft.com/office/powerpoint/2010/main" val="218438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3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3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3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3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510" grpId="0"/>
      <p:bldP spid="5305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Dynamical symmetries in nuclear physics</a:t>
            </a:r>
          </a:p>
        </p:txBody>
      </p:sp>
      <p:pic>
        <p:nvPicPr>
          <p:cNvPr id="47107" name="Picture 3" descr="symmetry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85800"/>
            <a:ext cx="7605712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1460" name="Picture 4" descr="symmetry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09900"/>
            <a:ext cx="27717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1461" name="Text Box 5"/>
          <p:cNvSpPr txBox="1">
            <a:spLocks noChangeArrowheads="1"/>
          </p:cNvSpPr>
          <p:nvPr/>
        </p:nvSpPr>
        <p:spPr bwMode="auto">
          <a:xfrm>
            <a:off x="5600700" y="2917825"/>
            <a:ext cx="19240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Gamma-soft-O(6)</a:t>
            </a:r>
          </a:p>
        </p:txBody>
      </p:sp>
      <p:sp>
        <p:nvSpPr>
          <p:cNvPr id="531462" name="Text Box 6"/>
          <p:cNvSpPr txBox="1">
            <a:spLocks noChangeArrowheads="1"/>
          </p:cNvSpPr>
          <p:nvPr/>
        </p:nvSpPr>
        <p:spPr bwMode="auto">
          <a:xfrm>
            <a:off x="7502525" y="4711700"/>
            <a:ext cx="13906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Rotor-SU(3)</a:t>
            </a:r>
          </a:p>
        </p:txBody>
      </p:sp>
      <p:sp>
        <p:nvSpPr>
          <p:cNvPr id="531463" name="Text Box 7"/>
          <p:cNvSpPr txBox="1">
            <a:spLocks noChangeArrowheads="1"/>
          </p:cNvSpPr>
          <p:nvPr/>
        </p:nvSpPr>
        <p:spPr bwMode="auto">
          <a:xfrm>
            <a:off x="4041775" y="4711700"/>
            <a:ext cx="16827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Vibrator-SU(5)</a:t>
            </a:r>
          </a:p>
        </p:txBody>
      </p:sp>
      <p:pic>
        <p:nvPicPr>
          <p:cNvPr id="53146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91450" y="4489450"/>
            <a:ext cx="547688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31465" name="Object 9"/>
          <p:cNvGraphicFramePr>
            <a:graphicFrameLocks noChangeAspect="1"/>
          </p:cNvGraphicFramePr>
          <p:nvPr/>
        </p:nvGraphicFramePr>
        <p:xfrm>
          <a:off x="7377113" y="4405313"/>
          <a:ext cx="150812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Graph" r:id="rId7" imgW="4189476" imgH="3134868" progId="Origin50.Graph">
                  <p:embed/>
                </p:oleObj>
              </mc:Choice>
              <mc:Fallback>
                <p:oleObj name="Graph" r:id="rId7" imgW="4189476" imgH="3134868" progId="Origin50.Graph">
                  <p:embed/>
                  <p:pic>
                    <p:nvPicPr>
                      <p:cNvPr id="5314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7113" y="4405313"/>
                        <a:ext cx="1508125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146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64832" y="4545806"/>
            <a:ext cx="661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146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5507" y="4421981"/>
            <a:ext cx="6858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1468" name="Line 12"/>
          <p:cNvSpPr>
            <a:spLocks noChangeShapeType="1"/>
          </p:cNvSpPr>
          <p:nvPr/>
        </p:nvSpPr>
        <p:spPr bwMode="auto">
          <a:xfrm flipV="1">
            <a:off x="4365625" y="4327525"/>
            <a:ext cx="0" cy="263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69" name="Line 13"/>
          <p:cNvSpPr>
            <a:spLocks noChangeShapeType="1"/>
          </p:cNvSpPr>
          <p:nvPr/>
        </p:nvSpPr>
        <p:spPr bwMode="auto">
          <a:xfrm flipV="1">
            <a:off x="5859463" y="4362450"/>
            <a:ext cx="0" cy="263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70" name="Line 14"/>
          <p:cNvSpPr>
            <a:spLocks noChangeShapeType="1"/>
          </p:cNvSpPr>
          <p:nvPr/>
        </p:nvSpPr>
        <p:spPr bwMode="auto">
          <a:xfrm flipV="1">
            <a:off x="7462838" y="4368800"/>
            <a:ext cx="0" cy="265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71" name="Line 15"/>
          <p:cNvSpPr>
            <a:spLocks noChangeShapeType="1"/>
          </p:cNvSpPr>
          <p:nvPr/>
        </p:nvSpPr>
        <p:spPr bwMode="auto">
          <a:xfrm>
            <a:off x="5449888" y="5592763"/>
            <a:ext cx="2079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72" name="Line 16"/>
          <p:cNvSpPr>
            <a:spLocks noChangeShapeType="1"/>
          </p:cNvSpPr>
          <p:nvPr/>
        </p:nvSpPr>
        <p:spPr bwMode="auto">
          <a:xfrm>
            <a:off x="7094538" y="5616575"/>
            <a:ext cx="2095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73" name="Line 17"/>
          <p:cNvSpPr>
            <a:spLocks noChangeShapeType="1"/>
          </p:cNvSpPr>
          <p:nvPr/>
        </p:nvSpPr>
        <p:spPr bwMode="auto">
          <a:xfrm>
            <a:off x="8683625" y="5635625"/>
            <a:ext cx="2095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74" name="Text Box 18"/>
          <p:cNvSpPr txBox="1">
            <a:spLocks noChangeArrowheads="1"/>
          </p:cNvSpPr>
          <p:nvPr/>
        </p:nvSpPr>
        <p:spPr bwMode="auto">
          <a:xfrm>
            <a:off x="5978525" y="5719763"/>
            <a:ext cx="1636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Deformation</a:t>
            </a:r>
          </a:p>
        </p:txBody>
      </p:sp>
      <p:sp>
        <p:nvSpPr>
          <p:cNvPr id="531475" name="Text Box 19"/>
          <p:cNvSpPr txBox="1">
            <a:spLocks noChangeArrowheads="1"/>
          </p:cNvSpPr>
          <p:nvPr/>
        </p:nvSpPr>
        <p:spPr bwMode="auto">
          <a:xfrm>
            <a:off x="4352925" y="4356100"/>
            <a:ext cx="1027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Spherical</a:t>
            </a:r>
          </a:p>
        </p:txBody>
      </p:sp>
      <p:sp>
        <p:nvSpPr>
          <p:cNvPr id="531476" name="Freeform 20"/>
          <p:cNvSpPr>
            <a:spLocks/>
          </p:cNvSpPr>
          <p:nvPr/>
        </p:nvSpPr>
        <p:spPr bwMode="auto">
          <a:xfrm>
            <a:off x="4349750" y="5592763"/>
            <a:ext cx="1260475" cy="1587"/>
          </a:xfrm>
          <a:custGeom>
            <a:avLst/>
            <a:gdLst>
              <a:gd name="T0" fmla="*/ 0 w 1025"/>
              <a:gd name="T1" fmla="*/ 0 h 1587"/>
              <a:gd name="T2" fmla="*/ 0 w 1025"/>
              <a:gd name="T3" fmla="*/ 0 h 1587"/>
              <a:gd name="T4" fmla="*/ 2147483646 w 1025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5" h="1587">
                <a:moveTo>
                  <a:pt x="0" y="0"/>
                </a:moveTo>
                <a:lnTo>
                  <a:pt x="0" y="0"/>
                </a:lnTo>
                <a:lnTo>
                  <a:pt x="1025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77" name="Line 21"/>
          <p:cNvSpPr>
            <a:spLocks noChangeShapeType="1"/>
          </p:cNvSpPr>
          <p:nvPr/>
        </p:nvSpPr>
        <p:spPr bwMode="auto">
          <a:xfrm>
            <a:off x="4349750" y="5592763"/>
            <a:ext cx="1588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78" name="Line 22"/>
          <p:cNvSpPr>
            <a:spLocks noChangeShapeType="1"/>
          </p:cNvSpPr>
          <p:nvPr/>
        </p:nvSpPr>
        <p:spPr bwMode="auto">
          <a:xfrm>
            <a:off x="4349750" y="5373688"/>
            <a:ext cx="1588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79" name="Line 23"/>
          <p:cNvSpPr>
            <a:spLocks noChangeShapeType="1"/>
          </p:cNvSpPr>
          <p:nvPr/>
        </p:nvSpPr>
        <p:spPr bwMode="auto">
          <a:xfrm>
            <a:off x="4349750" y="5156200"/>
            <a:ext cx="1588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80" name="Line 24"/>
          <p:cNvSpPr>
            <a:spLocks noChangeShapeType="1"/>
          </p:cNvSpPr>
          <p:nvPr/>
        </p:nvSpPr>
        <p:spPr bwMode="auto">
          <a:xfrm>
            <a:off x="4349750" y="4937125"/>
            <a:ext cx="1588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81" name="Line 25"/>
          <p:cNvSpPr>
            <a:spLocks noChangeShapeType="1"/>
          </p:cNvSpPr>
          <p:nvPr/>
        </p:nvSpPr>
        <p:spPr bwMode="auto">
          <a:xfrm>
            <a:off x="4349750" y="4718050"/>
            <a:ext cx="1588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82" name="Line 26"/>
          <p:cNvSpPr>
            <a:spLocks noChangeShapeType="1"/>
          </p:cNvSpPr>
          <p:nvPr/>
        </p:nvSpPr>
        <p:spPr bwMode="auto">
          <a:xfrm>
            <a:off x="4349750" y="4497388"/>
            <a:ext cx="1588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83" name="Line 27"/>
          <p:cNvSpPr>
            <a:spLocks noChangeShapeType="1"/>
          </p:cNvSpPr>
          <p:nvPr/>
        </p:nvSpPr>
        <p:spPr bwMode="auto">
          <a:xfrm flipV="1">
            <a:off x="4349750" y="4389438"/>
            <a:ext cx="1588" cy="12033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84" name="Freeform 28"/>
          <p:cNvSpPr>
            <a:spLocks/>
          </p:cNvSpPr>
          <p:nvPr/>
        </p:nvSpPr>
        <p:spPr bwMode="auto">
          <a:xfrm>
            <a:off x="4338638" y="4506913"/>
            <a:ext cx="1101725" cy="1073150"/>
          </a:xfrm>
          <a:custGeom>
            <a:avLst/>
            <a:gdLst>
              <a:gd name="T0" fmla="*/ 2147483646 w 897"/>
              <a:gd name="T1" fmla="*/ 2147483646 h 870"/>
              <a:gd name="T2" fmla="*/ 2147483646 w 897"/>
              <a:gd name="T3" fmla="*/ 2147483646 h 870"/>
              <a:gd name="T4" fmla="*/ 2147483646 w 897"/>
              <a:gd name="T5" fmla="*/ 2147483646 h 870"/>
              <a:gd name="T6" fmla="*/ 2147483646 w 897"/>
              <a:gd name="T7" fmla="*/ 2147483646 h 870"/>
              <a:gd name="T8" fmla="*/ 2147483646 w 897"/>
              <a:gd name="T9" fmla="*/ 2147483646 h 870"/>
              <a:gd name="T10" fmla="*/ 2147483646 w 897"/>
              <a:gd name="T11" fmla="*/ 2147483646 h 870"/>
              <a:gd name="T12" fmla="*/ 2147483646 w 897"/>
              <a:gd name="T13" fmla="*/ 2147483646 h 870"/>
              <a:gd name="T14" fmla="*/ 2147483646 w 897"/>
              <a:gd name="T15" fmla="*/ 2147483646 h 870"/>
              <a:gd name="T16" fmla="*/ 2147483646 w 897"/>
              <a:gd name="T17" fmla="*/ 2147483646 h 870"/>
              <a:gd name="T18" fmla="*/ 2147483646 w 897"/>
              <a:gd name="T19" fmla="*/ 2147483646 h 870"/>
              <a:gd name="T20" fmla="*/ 2147483646 w 897"/>
              <a:gd name="T21" fmla="*/ 2147483646 h 870"/>
              <a:gd name="T22" fmla="*/ 2147483646 w 897"/>
              <a:gd name="T23" fmla="*/ 2147483646 h 870"/>
              <a:gd name="T24" fmla="*/ 2147483646 w 897"/>
              <a:gd name="T25" fmla="*/ 2147483646 h 870"/>
              <a:gd name="T26" fmla="*/ 2147483646 w 897"/>
              <a:gd name="T27" fmla="*/ 2147483646 h 870"/>
              <a:gd name="T28" fmla="*/ 2147483646 w 897"/>
              <a:gd name="T29" fmla="*/ 2147483646 h 870"/>
              <a:gd name="T30" fmla="*/ 2147483646 w 897"/>
              <a:gd name="T31" fmla="*/ 2147483646 h 870"/>
              <a:gd name="T32" fmla="*/ 2147483646 w 897"/>
              <a:gd name="T33" fmla="*/ 2147483646 h 870"/>
              <a:gd name="T34" fmla="*/ 2147483646 w 897"/>
              <a:gd name="T35" fmla="*/ 2147483646 h 870"/>
              <a:gd name="T36" fmla="*/ 2147483646 w 897"/>
              <a:gd name="T37" fmla="*/ 2147483646 h 870"/>
              <a:gd name="T38" fmla="*/ 2147483646 w 897"/>
              <a:gd name="T39" fmla="*/ 2147483646 h 870"/>
              <a:gd name="T40" fmla="*/ 2147483646 w 897"/>
              <a:gd name="T41" fmla="*/ 2147483646 h 870"/>
              <a:gd name="T42" fmla="*/ 2147483646 w 897"/>
              <a:gd name="T43" fmla="*/ 2147483646 h 870"/>
              <a:gd name="T44" fmla="*/ 2147483646 w 897"/>
              <a:gd name="T45" fmla="*/ 2147483646 h 870"/>
              <a:gd name="T46" fmla="*/ 2147483646 w 897"/>
              <a:gd name="T47" fmla="*/ 2147483646 h 870"/>
              <a:gd name="T48" fmla="*/ 2147483646 w 897"/>
              <a:gd name="T49" fmla="*/ 2147483646 h 870"/>
              <a:gd name="T50" fmla="*/ 2147483646 w 897"/>
              <a:gd name="T51" fmla="*/ 2147483646 h 870"/>
              <a:gd name="T52" fmla="*/ 2147483646 w 897"/>
              <a:gd name="T53" fmla="*/ 2147483646 h 870"/>
              <a:gd name="T54" fmla="*/ 2147483646 w 897"/>
              <a:gd name="T55" fmla="*/ 2147483646 h 870"/>
              <a:gd name="T56" fmla="*/ 2147483646 w 897"/>
              <a:gd name="T57" fmla="*/ 2147483646 h 870"/>
              <a:gd name="T58" fmla="*/ 2147483646 w 897"/>
              <a:gd name="T59" fmla="*/ 2147483646 h 870"/>
              <a:gd name="T60" fmla="*/ 2147483646 w 897"/>
              <a:gd name="T61" fmla="*/ 2147483646 h 870"/>
              <a:gd name="T62" fmla="*/ 2147483646 w 897"/>
              <a:gd name="T63" fmla="*/ 2147483646 h 870"/>
              <a:gd name="T64" fmla="*/ 2147483646 w 897"/>
              <a:gd name="T65" fmla="*/ 2147483646 h 870"/>
              <a:gd name="T66" fmla="*/ 2147483646 w 897"/>
              <a:gd name="T67" fmla="*/ 2147483646 h 870"/>
              <a:gd name="T68" fmla="*/ 2147483646 w 897"/>
              <a:gd name="T69" fmla="*/ 2147483646 h 870"/>
              <a:gd name="T70" fmla="*/ 2147483646 w 897"/>
              <a:gd name="T71" fmla="*/ 2147483646 h 870"/>
              <a:gd name="T72" fmla="*/ 2147483646 w 897"/>
              <a:gd name="T73" fmla="*/ 2147483646 h 870"/>
              <a:gd name="T74" fmla="*/ 2147483646 w 897"/>
              <a:gd name="T75" fmla="*/ 2147483646 h 870"/>
              <a:gd name="T76" fmla="*/ 2147483646 w 897"/>
              <a:gd name="T77" fmla="*/ 2147483646 h 870"/>
              <a:gd name="T78" fmla="*/ 2147483646 w 897"/>
              <a:gd name="T79" fmla="*/ 2147483646 h 870"/>
              <a:gd name="T80" fmla="*/ 2147483646 w 897"/>
              <a:gd name="T81" fmla="*/ 2147483646 h 870"/>
              <a:gd name="T82" fmla="*/ 2147483646 w 897"/>
              <a:gd name="T83" fmla="*/ 2147483646 h 870"/>
              <a:gd name="T84" fmla="*/ 2147483646 w 897"/>
              <a:gd name="T85" fmla="*/ 2147483646 h 870"/>
              <a:gd name="T86" fmla="*/ 2147483646 w 897"/>
              <a:gd name="T87" fmla="*/ 2147483646 h 870"/>
              <a:gd name="T88" fmla="*/ 2147483646 w 897"/>
              <a:gd name="T89" fmla="*/ 2147483646 h 870"/>
              <a:gd name="T90" fmla="*/ 2147483646 w 897"/>
              <a:gd name="T91" fmla="*/ 2147483646 h 870"/>
              <a:gd name="T92" fmla="*/ 2147483646 w 897"/>
              <a:gd name="T93" fmla="*/ 2147483646 h 870"/>
              <a:gd name="T94" fmla="*/ 2147483646 w 897"/>
              <a:gd name="T95" fmla="*/ 2147483646 h 870"/>
              <a:gd name="T96" fmla="*/ 2147483646 w 897"/>
              <a:gd name="T97" fmla="*/ 2147483646 h 870"/>
              <a:gd name="T98" fmla="*/ 2147483646 w 897"/>
              <a:gd name="T99" fmla="*/ 2147483646 h 870"/>
              <a:gd name="T100" fmla="*/ 2147483646 w 897"/>
              <a:gd name="T101" fmla="*/ 2147483646 h 870"/>
              <a:gd name="T102" fmla="*/ 2147483646 w 897"/>
              <a:gd name="T103" fmla="*/ 2147483646 h 870"/>
              <a:gd name="T104" fmla="*/ 2147483646 w 897"/>
              <a:gd name="T105" fmla="*/ 0 h 87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97" h="870">
                <a:moveTo>
                  <a:pt x="0" y="870"/>
                </a:moveTo>
                <a:lnTo>
                  <a:pt x="24" y="866"/>
                </a:lnTo>
                <a:lnTo>
                  <a:pt x="26" y="866"/>
                </a:lnTo>
                <a:lnTo>
                  <a:pt x="28" y="866"/>
                </a:lnTo>
                <a:lnTo>
                  <a:pt x="31" y="865"/>
                </a:lnTo>
                <a:lnTo>
                  <a:pt x="34" y="865"/>
                </a:lnTo>
                <a:lnTo>
                  <a:pt x="36" y="865"/>
                </a:lnTo>
                <a:lnTo>
                  <a:pt x="39" y="864"/>
                </a:lnTo>
                <a:lnTo>
                  <a:pt x="43" y="864"/>
                </a:lnTo>
                <a:lnTo>
                  <a:pt x="46" y="863"/>
                </a:lnTo>
                <a:lnTo>
                  <a:pt x="49" y="863"/>
                </a:lnTo>
                <a:lnTo>
                  <a:pt x="52" y="862"/>
                </a:lnTo>
                <a:lnTo>
                  <a:pt x="56" y="862"/>
                </a:lnTo>
                <a:lnTo>
                  <a:pt x="59" y="861"/>
                </a:lnTo>
                <a:lnTo>
                  <a:pt x="63" y="860"/>
                </a:lnTo>
                <a:lnTo>
                  <a:pt x="67" y="860"/>
                </a:lnTo>
                <a:lnTo>
                  <a:pt x="70" y="859"/>
                </a:lnTo>
                <a:lnTo>
                  <a:pt x="74" y="858"/>
                </a:lnTo>
                <a:lnTo>
                  <a:pt x="78" y="858"/>
                </a:lnTo>
                <a:lnTo>
                  <a:pt x="82" y="857"/>
                </a:lnTo>
                <a:lnTo>
                  <a:pt x="86" y="856"/>
                </a:lnTo>
                <a:lnTo>
                  <a:pt x="90" y="855"/>
                </a:lnTo>
                <a:lnTo>
                  <a:pt x="94" y="854"/>
                </a:lnTo>
                <a:lnTo>
                  <a:pt x="99" y="853"/>
                </a:lnTo>
                <a:lnTo>
                  <a:pt x="103" y="853"/>
                </a:lnTo>
                <a:lnTo>
                  <a:pt x="107" y="851"/>
                </a:lnTo>
                <a:lnTo>
                  <a:pt x="111" y="851"/>
                </a:lnTo>
                <a:lnTo>
                  <a:pt x="115" y="849"/>
                </a:lnTo>
                <a:lnTo>
                  <a:pt x="120" y="848"/>
                </a:lnTo>
                <a:lnTo>
                  <a:pt x="124" y="847"/>
                </a:lnTo>
                <a:lnTo>
                  <a:pt x="128" y="846"/>
                </a:lnTo>
                <a:lnTo>
                  <a:pt x="132" y="845"/>
                </a:lnTo>
                <a:lnTo>
                  <a:pt x="137" y="844"/>
                </a:lnTo>
                <a:lnTo>
                  <a:pt x="141" y="842"/>
                </a:lnTo>
                <a:lnTo>
                  <a:pt x="145" y="841"/>
                </a:lnTo>
                <a:lnTo>
                  <a:pt x="149" y="840"/>
                </a:lnTo>
                <a:lnTo>
                  <a:pt x="154" y="838"/>
                </a:lnTo>
                <a:lnTo>
                  <a:pt x="158" y="837"/>
                </a:lnTo>
                <a:lnTo>
                  <a:pt x="162" y="835"/>
                </a:lnTo>
                <a:lnTo>
                  <a:pt x="167" y="834"/>
                </a:lnTo>
                <a:lnTo>
                  <a:pt x="171" y="832"/>
                </a:lnTo>
                <a:lnTo>
                  <a:pt x="175" y="831"/>
                </a:lnTo>
                <a:lnTo>
                  <a:pt x="179" y="829"/>
                </a:lnTo>
                <a:lnTo>
                  <a:pt x="184" y="827"/>
                </a:lnTo>
                <a:lnTo>
                  <a:pt x="188" y="826"/>
                </a:lnTo>
                <a:lnTo>
                  <a:pt x="192" y="824"/>
                </a:lnTo>
                <a:lnTo>
                  <a:pt x="196" y="822"/>
                </a:lnTo>
                <a:lnTo>
                  <a:pt x="201" y="820"/>
                </a:lnTo>
                <a:lnTo>
                  <a:pt x="205" y="818"/>
                </a:lnTo>
                <a:lnTo>
                  <a:pt x="209" y="817"/>
                </a:lnTo>
                <a:lnTo>
                  <a:pt x="214" y="815"/>
                </a:lnTo>
                <a:lnTo>
                  <a:pt x="218" y="813"/>
                </a:lnTo>
                <a:lnTo>
                  <a:pt x="222" y="811"/>
                </a:lnTo>
                <a:lnTo>
                  <a:pt x="226" y="808"/>
                </a:lnTo>
                <a:lnTo>
                  <a:pt x="231" y="806"/>
                </a:lnTo>
                <a:lnTo>
                  <a:pt x="235" y="804"/>
                </a:lnTo>
                <a:lnTo>
                  <a:pt x="239" y="802"/>
                </a:lnTo>
                <a:lnTo>
                  <a:pt x="244" y="800"/>
                </a:lnTo>
                <a:lnTo>
                  <a:pt x="248" y="797"/>
                </a:lnTo>
                <a:lnTo>
                  <a:pt x="252" y="795"/>
                </a:lnTo>
                <a:lnTo>
                  <a:pt x="256" y="793"/>
                </a:lnTo>
                <a:lnTo>
                  <a:pt x="260" y="790"/>
                </a:lnTo>
                <a:lnTo>
                  <a:pt x="265" y="788"/>
                </a:lnTo>
                <a:lnTo>
                  <a:pt x="269" y="786"/>
                </a:lnTo>
                <a:lnTo>
                  <a:pt x="273" y="783"/>
                </a:lnTo>
                <a:lnTo>
                  <a:pt x="278" y="780"/>
                </a:lnTo>
                <a:lnTo>
                  <a:pt x="282" y="778"/>
                </a:lnTo>
                <a:lnTo>
                  <a:pt x="286" y="775"/>
                </a:lnTo>
                <a:lnTo>
                  <a:pt x="290" y="773"/>
                </a:lnTo>
                <a:lnTo>
                  <a:pt x="295" y="770"/>
                </a:lnTo>
                <a:lnTo>
                  <a:pt x="299" y="767"/>
                </a:lnTo>
                <a:lnTo>
                  <a:pt x="303" y="764"/>
                </a:lnTo>
                <a:lnTo>
                  <a:pt x="308" y="762"/>
                </a:lnTo>
                <a:lnTo>
                  <a:pt x="312" y="759"/>
                </a:lnTo>
                <a:lnTo>
                  <a:pt x="316" y="756"/>
                </a:lnTo>
                <a:lnTo>
                  <a:pt x="320" y="753"/>
                </a:lnTo>
                <a:lnTo>
                  <a:pt x="325" y="750"/>
                </a:lnTo>
                <a:lnTo>
                  <a:pt x="329" y="747"/>
                </a:lnTo>
                <a:lnTo>
                  <a:pt x="333" y="744"/>
                </a:lnTo>
                <a:lnTo>
                  <a:pt x="337" y="741"/>
                </a:lnTo>
                <a:lnTo>
                  <a:pt x="342" y="737"/>
                </a:lnTo>
                <a:lnTo>
                  <a:pt x="346" y="734"/>
                </a:lnTo>
                <a:lnTo>
                  <a:pt x="350" y="731"/>
                </a:lnTo>
                <a:lnTo>
                  <a:pt x="354" y="728"/>
                </a:lnTo>
                <a:lnTo>
                  <a:pt x="359" y="724"/>
                </a:lnTo>
                <a:lnTo>
                  <a:pt x="363" y="721"/>
                </a:lnTo>
                <a:lnTo>
                  <a:pt x="367" y="718"/>
                </a:lnTo>
                <a:lnTo>
                  <a:pt x="372" y="714"/>
                </a:lnTo>
                <a:lnTo>
                  <a:pt x="376" y="711"/>
                </a:lnTo>
                <a:lnTo>
                  <a:pt x="380" y="708"/>
                </a:lnTo>
                <a:lnTo>
                  <a:pt x="384" y="704"/>
                </a:lnTo>
                <a:lnTo>
                  <a:pt x="389" y="700"/>
                </a:lnTo>
                <a:lnTo>
                  <a:pt x="393" y="697"/>
                </a:lnTo>
                <a:lnTo>
                  <a:pt x="397" y="693"/>
                </a:lnTo>
                <a:lnTo>
                  <a:pt x="402" y="690"/>
                </a:lnTo>
                <a:lnTo>
                  <a:pt x="406" y="686"/>
                </a:lnTo>
                <a:lnTo>
                  <a:pt x="410" y="682"/>
                </a:lnTo>
                <a:lnTo>
                  <a:pt x="414" y="678"/>
                </a:lnTo>
                <a:lnTo>
                  <a:pt x="419" y="674"/>
                </a:lnTo>
                <a:lnTo>
                  <a:pt x="423" y="670"/>
                </a:lnTo>
                <a:lnTo>
                  <a:pt x="427" y="667"/>
                </a:lnTo>
                <a:lnTo>
                  <a:pt x="432" y="663"/>
                </a:lnTo>
                <a:lnTo>
                  <a:pt x="436" y="659"/>
                </a:lnTo>
                <a:lnTo>
                  <a:pt x="440" y="654"/>
                </a:lnTo>
                <a:lnTo>
                  <a:pt x="444" y="650"/>
                </a:lnTo>
                <a:lnTo>
                  <a:pt x="448" y="646"/>
                </a:lnTo>
                <a:lnTo>
                  <a:pt x="453" y="642"/>
                </a:lnTo>
                <a:lnTo>
                  <a:pt x="457" y="638"/>
                </a:lnTo>
                <a:lnTo>
                  <a:pt x="461" y="634"/>
                </a:lnTo>
                <a:lnTo>
                  <a:pt x="466" y="629"/>
                </a:lnTo>
                <a:lnTo>
                  <a:pt x="470" y="625"/>
                </a:lnTo>
                <a:lnTo>
                  <a:pt x="474" y="621"/>
                </a:lnTo>
                <a:lnTo>
                  <a:pt x="478" y="616"/>
                </a:lnTo>
                <a:lnTo>
                  <a:pt x="483" y="612"/>
                </a:lnTo>
                <a:lnTo>
                  <a:pt x="487" y="607"/>
                </a:lnTo>
                <a:lnTo>
                  <a:pt x="491" y="603"/>
                </a:lnTo>
                <a:lnTo>
                  <a:pt x="496" y="598"/>
                </a:lnTo>
                <a:lnTo>
                  <a:pt x="500" y="594"/>
                </a:lnTo>
                <a:lnTo>
                  <a:pt x="504" y="589"/>
                </a:lnTo>
                <a:lnTo>
                  <a:pt x="508" y="585"/>
                </a:lnTo>
                <a:lnTo>
                  <a:pt x="513" y="580"/>
                </a:lnTo>
                <a:lnTo>
                  <a:pt x="517" y="575"/>
                </a:lnTo>
                <a:lnTo>
                  <a:pt x="521" y="570"/>
                </a:lnTo>
                <a:lnTo>
                  <a:pt x="525" y="565"/>
                </a:lnTo>
                <a:lnTo>
                  <a:pt x="530" y="560"/>
                </a:lnTo>
                <a:lnTo>
                  <a:pt x="534" y="556"/>
                </a:lnTo>
                <a:lnTo>
                  <a:pt x="538" y="551"/>
                </a:lnTo>
                <a:lnTo>
                  <a:pt x="542" y="546"/>
                </a:lnTo>
                <a:lnTo>
                  <a:pt x="547" y="541"/>
                </a:lnTo>
                <a:lnTo>
                  <a:pt x="551" y="536"/>
                </a:lnTo>
                <a:lnTo>
                  <a:pt x="555" y="531"/>
                </a:lnTo>
                <a:lnTo>
                  <a:pt x="560" y="525"/>
                </a:lnTo>
                <a:lnTo>
                  <a:pt x="564" y="520"/>
                </a:lnTo>
                <a:lnTo>
                  <a:pt x="568" y="515"/>
                </a:lnTo>
                <a:lnTo>
                  <a:pt x="572" y="510"/>
                </a:lnTo>
                <a:lnTo>
                  <a:pt x="577" y="504"/>
                </a:lnTo>
                <a:lnTo>
                  <a:pt x="581" y="499"/>
                </a:lnTo>
                <a:lnTo>
                  <a:pt x="585" y="494"/>
                </a:lnTo>
                <a:lnTo>
                  <a:pt x="590" y="488"/>
                </a:lnTo>
                <a:lnTo>
                  <a:pt x="594" y="483"/>
                </a:lnTo>
                <a:lnTo>
                  <a:pt x="598" y="477"/>
                </a:lnTo>
                <a:lnTo>
                  <a:pt x="602" y="472"/>
                </a:lnTo>
                <a:lnTo>
                  <a:pt x="606" y="466"/>
                </a:lnTo>
                <a:lnTo>
                  <a:pt x="611" y="461"/>
                </a:lnTo>
                <a:lnTo>
                  <a:pt x="615" y="455"/>
                </a:lnTo>
                <a:lnTo>
                  <a:pt x="619" y="449"/>
                </a:lnTo>
                <a:lnTo>
                  <a:pt x="624" y="443"/>
                </a:lnTo>
                <a:lnTo>
                  <a:pt x="628" y="437"/>
                </a:lnTo>
                <a:lnTo>
                  <a:pt x="632" y="432"/>
                </a:lnTo>
                <a:lnTo>
                  <a:pt x="636" y="426"/>
                </a:lnTo>
                <a:lnTo>
                  <a:pt x="641" y="420"/>
                </a:lnTo>
                <a:lnTo>
                  <a:pt x="645" y="414"/>
                </a:lnTo>
                <a:lnTo>
                  <a:pt x="649" y="408"/>
                </a:lnTo>
                <a:lnTo>
                  <a:pt x="654" y="402"/>
                </a:lnTo>
                <a:lnTo>
                  <a:pt x="658" y="396"/>
                </a:lnTo>
                <a:lnTo>
                  <a:pt x="662" y="390"/>
                </a:lnTo>
                <a:lnTo>
                  <a:pt x="666" y="384"/>
                </a:lnTo>
                <a:lnTo>
                  <a:pt x="671" y="378"/>
                </a:lnTo>
                <a:lnTo>
                  <a:pt x="675" y="371"/>
                </a:lnTo>
                <a:lnTo>
                  <a:pt x="679" y="365"/>
                </a:lnTo>
                <a:lnTo>
                  <a:pt x="683" y="359"/>
                </a:lnTo>
                <a:lnTo>
                  <a:pt x="688" y="352"/>
                </a:lnTo>
                <a:lnTo>
                  <a:pt x="692" y="346"/>
                </a:lnTo>
                <a:lnTo>
                  <a:pt x="696" y="340"/>
                </a:lnTo>
                <a:lnTo>
                  <a:pt x="700" y="333"/>
                </a:lnTo>
                <a:lnTo>
                  <a:pt x="705" y="327"/>
                </a:lnTo>
                <a:lnTo>
                  <a:pt x="709" y="320"/>
                </a:lnTo>
                <a:lnTo>
                  <a:pt x="713" y="314"/>
                </a:lnTo>
                <a:lnTo>
                  <a:pt x="718" y="307"/>
                </a:lnTo>
                <a:lnTo>
                  <a:pt x="722" y="300"/>
                </a:lnTo>
                <a:lnTo>
                  <a:pt x="726" y="294"/>
                </a:lnTo>
                <a:lnTo>
                  <a:pt x="730" y="287"/>
                </a:lnTo>
                <a:lnTo>
                  <a:pt x="735" y="280"/>
                </a:lnTo>
                <a:lnTo>
                  <a:pt x="739" y="273"/>
                </a:lnTo>
                <a:lnTo>
                  <a:pt x="743" y="267"/>
                </a:lnTo>
                <a:lnTo>
                  <a:pt x="748" y="260"/>
                </a:lnTo>
                <a:lnTo>
                  <a:pt x="752" y="253"/>
                </a:lnTo>
                <a:lnTo>
                  <a:pt x="756" y="246"/>
                </a:lnTo>
                <a:lnTo>
                  <a:pt x="760" y="239"/>
                </a:lnTo>
                <a:lnTo>
                  <a:pt x="765" y="232"/>
                </a:lnTo>
                <a:lnTo>
                  <a:pt x="769" y="225"/>
                </a:lnTo>
                <a:lnTo>
                  <a:pt x="773" y="218"/>
                </a:lnTo>
                <a:lnTo>
                  <a:pt x="777" y="210"/>
                </a:lnTo>
                <a:lnTo>
                  <a:pt x="782" y="203"/>
                </a:lnTo>
                <a:lnTo>
                  <a:pt x="786" y="196"/>
                </a:lnTo>
                <a:lnTo>
                  <a:pt x="790" y="189"/>
                </a:lnTo>
                <a:lnTo>
                  <a:pt x="794" y="182"/>
                </a:lnTo>
                <a:lnTo>
                  <a:pt x="798" y="175"/>
                </a:lnTo>
                <a:lnTo>
                  <a:pt x="803" y="168"/>
                </a:lnTo>
                <a:lnTo>
                  <a:pt x="807" y="160"/>
                </a:lnTo>
                <a:lnTo>
                  <a:pt x="811" y="154"/>
                </a:lnTo>
                <a:lnTo>
                  <a:pt x="815" y="146"/>
                </a:lnTo>
                <a:lnTo>
                  <a:pt x="819" y="139"/>
                </a:lnTo>
                <a:lnTo>
                  <a:pt x="823" y="133"/>
                </a:lnTo>
                <a:lnTo>
                  <a:pt x="827" y="126"/>
                </a:lnTo>
                <a:lnTo>
                  <a:pt x="830" y="119"/>
                </a:lnTo>
                <a:lnTo>
                  <a:pt x="834" y="113"/>
                </a:lnTo>
                <a:lnTo>
                  <a:pt x="838" y="106"/>
                </a:lnTo>
                <a:lnTo>
                  <a:pt x="841" y="100"/>
                </a:lnTo>
                <a:lnTo>
                  <a:pt x="844" y="94"/>
                </a:lnTo>
                <a:lnTo>
                  <a:pt x="848" y="88"/>
                </a:lnTo>
                <a:lnTo>
                  <a:pt x="851" y="82"/>
                </a:lnTo>
                <a:lnTo>
                  <a:pt x="854" y="76"/>
                </a:lnTo>
                <a:lnTo>
                  <a:pt x="857" y="71"/>
                </a:lnTo>
                <a:lnTo>
                  <a:pt x="860" y="66"/>
                </a:lnTo>
                <a:lnTo>
                  <a:pt x="863" y="61"/>
                </a:lnTo>
                <a:lnTo>
                  <a:pt x="866" y="56"/>
                </a:lnTo>
                <a:lnTo>
                  <a:pt x="869" y="51"/>
                </a:lnTo>
                <a:lnTo>
                  <a:pt x="871" y="47"/>
                </a:lnTo>
                <a:lnTo>
                  <a:pt x="873" y="42"/>
                </a:lnTo>
                <a:lnTo>
                  <a:pt x="876" y="38"/>
                </a:lnTo>
                <a:lnTo>
                  <a:pt x="897" y="0"/>
                </a:lnTo>
              </a:path>
            </a:pathLst>
          </a:custGeom>
          <a:noFill/>
          <a:ln w="42863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85" name="Rectangle 29"/>
          <p:cNvSpPr>
            <a:spLocks noChangeArrowheads="1"/>
          </p:cNvSpPr>
          <p:nvPr/>
        </p:nvSpPr>
        <p:spPr bwMode="auto">
          <a:xfrm rot="-5400000">
            <a:off x="3742532" y="4588669"/>
            <a:ext cx="7699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1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Energy</a:t>
            </a:r>
            <a:endParaRPr kumimoji="0" lang="en-US" altLang="de-DE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31486" name="Text Box 30"/>
          <p:cNvSpPr txBox="1">
            <a:spLocks noChangeArrowheads="1"/>
          </p:cNvSpPr>
          <p:nvPr/>
        </p:nvSpPr>
        <p:spPr bwMode="auto">
          <a:xfrm>
            <a:off x="5989638" y="4343400"/>
            <a:ext cx="1123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Transitional</a:t>
            </a:r>
          </a:p>
        </p:txBody>
      </p:sp>
      <p:sp>
        <p:nvSpPr>
          <p:cNvPr id="531487" name="Freeform 31"/>
          <p:cNvSpPr>
            <a:spLocks/>
          </p:cNvSpPr>
          <p:nvPr/>
        </p:nvSpPr>
        <p:spPr bwMode="auto">
          <a:xfrm>
            <a:off x="5891213" y="4729163"/>
            <a:ext cx="98425" cy="279400"/>
          </a:xfrm>
          <a:custGeom>
            <a:avLst/>
            <a:gdLst>
              <a:gd name="T0" fmla="*/ 2147483646 w 70"/>
              <a:gd name="T1" fmla="*/ 0 h 136"/>
              <a:gd name="T2" fmla="*/ 2147483646 w 70"/>
              <a:gd name="T3" fmla="*/ 2147483646 h 136"/>
              <a:gd name="T4" fmla="*/ 2147483646 w 70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" h="136">
                <a:moveTo>
                  <a:pt x="58" y="0"/>
                </a:moveTo>
                <a:cubicBezTo>
                  <a:pt x="29" y="22"/>
                  <a:pt x="0" y="45"/>
                  <a:pt x="2" y="68"/>
                </a:cubicBezTo>
                <a:cubicBezTo>
                  <a:pt x="4" y="91"/>
                  <a:pt x="37" y="113"/>
                  <a:pt x="70" y="1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88" name="Freeform 32"/>
          <p:cNvSpPr>
            <a:spLocks/>
          </p:cNvSpPr>
          <p:nvPr/>
        </p:nvSpPr>
        <p:spPr bwMode="auto">
          <a:xfrm>
            <a:off x="5965825" y="4724400"/>
            <a:ext cx="85725" cy="293688"/>
          </a:xfrm>
          <a:custGeom>
            <a:avLst/>
            <a:gdLst>
              <a:gd name="T0" fmla="*/ 2147483646 w 70"/>
              <a:gd name="T1" fmla="*/ 0 h 136"/>
              <a:gd name="T2" fmla="*/ 2147483646 w 70"/>
              <a:gd name="T3" fmla="*/ 2147483646 h 136"/>
              <a:gd name="T4" fmla="*/ 2147483646 w 70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" h="136">
                <a:moveTo>
                  <a:pt x="58" y="0"/>
                </a:moveTo>
                <a:cubicBezTo>
                  <a:pt x="29" y="22"/>
                  <a:pt x="0" y="45"/>
                  <a:pt x="2" y="68"/>
                </a:cubicBezTo>
                <a:cubicBezTo>
                  <a:pt x="4" y="91"/>
                  <a:pt x="37" y="113"/>
                  <a:pt x="70" y="1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89" name="Freeform 33"/>
          <p:cNvSpPr>
            <a:spLocks/>
          </p:cNvSpPr>
          <p:nvPr/>
        </p:nvSpPr>
        <p:spPr bwMode="auto">
          <a:xfrm rot="10800000">
            <a:off x="6675438" y="4848225"/>
            <a:ext cx="100012" cy="279400"/>
          </a:xfrm>
          <a:custGeom>
            <a:avLst/>
            <a:gdLst>
              <a:gd name="T0" fmla="*/ 2147483646 w 70"/>
              <a:gd name="T1" fmla="*/ 0 h 136"/>
              <a:gd name="T2" fmla="*/ 2147483646 w 70"/>
              <a:gd name="T3" fmla="*/ 2147483646 h 136"/>
              <a:gd name="T4" fmla="*/ 2147483646 w 70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" h="136">
                <a:moveTo>
                  <a:pt x="58" y="0"/>
                </a:moveTo>
                <a:cubicBezTo>
                  <a:pt x="29" y="22"/>
                  <a:pt x="0" y="45"/>
                  <a:pt x="2" y="68"/>
                </a:cubicBezTo>
                <a:cubicBezTo>
                  <a:pt x="4" y="91"/>
                  <a:pt x="37" y="113"/>
                  <a:pt x="70" y="1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90" name="Freeform 34"/>
          <p:cNvSpPr>
            <a:spLocks/>
          </p:cNvSpPr>
          <p:nvPr/>
        </p:nvSpPr>
        <p:spPr bwMode="auto">
          <a:xfrm rot="10800000">
            <a:off x="6611938" y="4827588"/>
            <a:ext cx="100012" cy="279400"/>
          </a:xfrm>
          <a:custGeom>
            <a:avLst/>
            <a:gdLst>
              <a:gd name="T0" fmla="*/ 2147483646 w 70"/>
              <a:gd name="T1" fmla="*/ 0 h 136"/>
              <a:gd name="T2" fmla="*/ 2147483646 w 70"/>
              <a:gd name="T3" fmla="*/ 2147483646 h 136"/>
              <a:gd name="T4" fmla="*/ 2147483646 w 70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" h="136">
                <a:moveTo>
                  <a:pt x="58" y="0"/>
                </a:moveTo>
                <a:cubicBezTo>
                  <a:pt x="29" y="22"/>
                  <a:pt x="0" y="45"/>
                  <a:pt x="2" y="68"/>
                </a:cubicBezTo>
                <a:cubicBezTo>
                  <a:pt x="4" y="91"/>
                  <a:pt x="37" y="113"/>
                  <a:pt x="70" y="1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91" name="Text Box 35"/>
          <p:cNvSpPr txBox="1">
            <a:spLocks noChangeArrowheads="1"/>
          </p:cNvSpPr>
          <p:nvPr/>
        </p:nvSpPr>
        <p:spPr bwMode="auto">
          <a:xfrm>
            <a:off x="7653338" y="4344988"/>
            <a:ext cx="1039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Deformed</a:t>
            </a:r>
          </a:p>
        </p:txBody>
      </p:sp>
      <p:sp>
        <p:nvSpPr>
          <p:cNvPr id="531492" name="Line 36"/>
          <p:cNvSpPr>
            <a:spLocks noChangeShapeType="1"/>
          </p:cNvSpPr>
          <p:nvPr/>
        </p:nvSpPr>
        <p:spPr bwMode="auto">
          <a:xfrm>
            <a:off x="5853113" y="56292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93" name="Line 37"/>
          <p:cNvSpPr>
            <a:spLocks noChangeShapeType="1"/>
          </p:cNvSpPr>
          <p:nvPr/>
        </p:nvSpPr>
        <p:spPr bwMode="auto">
          <a:xfrm>
            <a:off x="5964238" y="56292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94" name="Line 38"/>
          <p:cNvSpPr>
            <a:spLocks noChangeShapeType="1"/>
          </p:cNvSpPr>
          <p:nvPr/>
        </p:nvSpPr>
        <p:spPr bwMode="auto">
          <a:xfrm>
            <a:off x="6076950" y="56292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95" name="Line 39"/>
          <p:cNvSpPr>
            <a:spLocks noChangeShapeType="1"/>
          </p:cNvSpPr>
          <p:nvPr/>
        </p:nvSpPr>
        <p:spPr bwMode="auto">
          <a:xfrm>
            <a:off x="6188075" y="56292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96" name="Line 40"/>
          <p:cNvSpPr>
            <a:spLocks noChangeShapeType="1"/>
          </p:cNvSpPr>
          <p:nvPr/>
        </p:nvSpPr>
        <p:spPr bwMode="auto">
          <a:xfrm>
            <a:off x="6300788" y="56292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97" name="Line 41"/>
          <p:cNvSpPr>
            <a:spLocks noChangeShapeType="1"/>
          </p:cNvSpPr>
          <p:nvPr/>
        </p:nvSpPr>
        <p:spPr bwMode="auto">
          <a:xfrm>
            <a:off x="6413500" y="56292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98" name="Line 42"/>
          <p:cNvSpPr>
            <a:spLocks noChangeShapeType="1"/>
          </p:cNvSpPr>
          <p:nvPr/>
        </p:nvSpPr>
        <p:spPr bwMode="auto">
          <a:xfrm>
            <a:off x="6524625" y="56292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499" name="Line 43"/>
          <p:cNvSpPr>
            <a:spLocks noChangeShapeType="1"/>
          </p:cNvSpPr>
          <p:nvPr/>
        </p:nvSpPr>
        <p:spPr bwMode="auto">
          <a:xfrm>
            <a:off x="6637338" y="56292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00" name="Line 44"/>
          <p:cNvSpPr>
            <a:spLocks noChangeShapeType="1"/>
          </p:cNvSpPr>
          <p:nvPr/>
        </p:nvSpPr>
        <p:spPr bwMode="auto">
          <a:xfrm>
            <a:off x="6748463" y="56292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01" name="Line 45"/>
          <p:cNvSpPr>
            <a:spLocks noChangeShapeType="1"/>
          </p:cNvSpPr>
          <p:nvPr/>
        </p:nvSpPr>
        <p:spPr bwMode="auto">
          <a:xfrm>
            <a:off x="6861175" y="56292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02" name="Line 46"/>
          <p:cNvSpPr>
            <a:spLocks noChangeShapeType="1"/>
          </p:cNvSpPr>
          <p:nvPr/>
        </p:nvSpPr>
        <p:spPr bwMode="auto">
          <a:xfrm>
            <a:off x="6972300" y="5629275"/>
            <a:ext cx="1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03" name="Line 47"/>
          <p:cNvSpPr>
            <a:spLocks noChangeShapeType="1"/>
          </p:cNvSpPr>
          <p:nvPr/>
        </p:nvSpPr>
        <p:spPr bwMode="auto">
          <a:xfrm>
            <a:off x="7085013" y="56292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04" name="Line 48"/>
          <p:cNvSpPr>
            <a:spLocks noChangeShapeType="1"/>
          </p:cNvSpPr>
          <p:nvPr/>
        </p:nvSpPr>
        <p:spPr bwMode="auto">
          <a:xfrm>
            <a:off x="5853113" y="5629275"/>
            <a:ext cx="133191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05" name="Line 49"/>
          <p:cNvSpPr>
            <a:spLocks noChangeShapeType="1"/>
          </p:cNvSpPr>
          <p:nvPr/>
        </p:nvSpPr>
        <p:spPr bwMode="auto">
          <a:xfrm>
            <a:off x="5853113" y="55991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06" name="Line 50"/>
          <p:cNvSpPr>
            <a:spLocks noChangeShapeType="1"/>
          </p:cNvSpPr>
          <p:nvPr/>
        </p:nvSpPr>
        <p:spPr bwMode="auto">
          <a:xfrm>
            <a:off x="5853113" y="551973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07" name="Line 51"/>
          <p:cNvSpPr>
            <a:spLocks noChangeShapeType="1"/>
          </p:cNvSpPr>
          <p:nvPr/>
        </p:nvSpPr>
        <p:spPr bwMode="auto">
          <a:xfrm>
            <a:off x="5853113" y="544036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08" name="Line 52"/>
          <p:cNvSpPr>
            <a:spLocks noChangeShapeType="1"/>
          </p:cNvSpPr>
          <p:nvPr/>
        </p:nvSpPr>
        <p:spPr bwMode="auto">
          <a:xfrm>
            <a:off x="5853113" y="53625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09" name="Line 53"/>
          <p:cNvSpPr>
            <a:spLocks noChangeShapeType="1"/>
          </p:cNvSpPr>
          <p:nvPr/>
        </p:nvSpPr>
        <p:spPr bwMode="auto">
          <a:xfrm>
            <a:off x="5853113" y="528320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10" name="Line 54"/>
          <p:cNvSpPr>
            <a:spLocks noChangeShapeType="1"/>
          </p:cNvSpPr>
          <p:nvPr/>
        </p:nvSpPr>
        <p:spPr bwMode="auto">
          <a:xfrm>
            <a:off x="5853113" y="52054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11" name="Line 55"/>
          <p:cNvSpPr>
            <a:spLocks noChangeShapeType="1"/>
          </p:cNvSpPr>
          <p:nvPr/>
        </p:nvSpPr>
        <p:spPr bwMode="auto">
          <a:xfrm>
            <a:off x="5853113" y="512603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12" name="Line 56"/>
          <p:cNvSpPr>
            <a:spLocks noChangeShapeType="1"/>
          </p:cNvSpPr>
          <p:nvPr/>
        </p:nvSpPr>
        <p:spPr bwMode="auto">
          <a:xfrm>
            <a:off x="5853113" y="504825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13" name="Line 57"/>
          <p:cNvSpPr>
            <a:spLocks noChangeShapeType="1"/>
          </p:cNvSpPr>
          <p:nvPr/>
        </p:nvSpPr>
        <p:spPr bwMode="auto">
          <a:xfrm>
            <a:off x="5853113" y="49688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14" name="Line 58"/>
          <p:cNvSpPr>
            <a:spLocks noChangeShapeType="1"/>
          </p:cNvSpPr>
          <p:nvPr/>
        </p:nvSpPr>
        <p:spPr bwMode="auto">
          <a:xfrm>
            <a:off x="5853113" y="48910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15" name="Line 59"/>
          <p:cNvSpPr>
            <a:spLocks noChangeShapeType="1"/>
          </p:cNvSpPr>
          <p:nvPr/>
        </p:nvSpPr>
        <p:spPr bwMode="auto">
          <a:xfrm>
            <a:off x="5853113" y="481171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16" name="Line 60"/>
          <p:cNvSpPr>
            <a:spLocks noChangeShapeType="1"/>
          </p:cNvSpPr>
          <p:nvPr/>
        </p:nvSpPr>
        <p:spPr bwMode="auto">
          <a:xfrm>
            <a:off x="5853113" y="473392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17" name="Line 61"/>
          <p:cNvSpPr>
            <a:spLocks noChangeShapeType="1"/>
          </p:cNvSpPr>
          <p:nvPr/>
        </p:nvSpPr>
        <p:spPr bwMode="auto">
          <a:xfrm>
            <a:off x="5853113" y="4654550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18" name="Line 62"/>
          <p:cNvSpPr>
            <a:spLocks noChangeShapeType="1"/>
          </p:cNvSpPr>
          <p:nvPr/>
        </p:nvSpPr>
        <p:spPr bwMode="auto">
          <a:xfrm>
            <a:off x="5853113" y="4576763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19" name="Line 63"/>
          <p:cNvSpPr>
            <a:spLocks noChangeShapeType="1"/>
          </p:cNvSpPr>
          <p:nvPr/>
        </p:nvSpPr>
        <p:spPr bwMode="auto">
          <a:xfrm>
            <a:off x="5853113" y="4497388"/>
            <a:ext cx="15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20" name="Line 64"/>
          <p:cNvSpPr>
            <a:spLocks noChangeShapeType="1"/>
          </p:cNvSpPr>
          <p:nvPr/>
        </p:nvSpPr>
        <p:spPr bwMode="auto">
          <a:xfrm flipV="1">
            <a:off x="5853113" y="4497388"/>
            <a:ext cx="1587" cy="11318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1521" name="Freeform 65"/>
          <p:cNvSpPr>
            <a:spLocks/>
          </p:cNvSpPr>
          <p:nvPr/>
        </p:nvSpPr>
        <p:spPr bwMode="auto">
          <a:xfrm>
            <a:off x="5840413" y="4640263"/>
            <a:ext cx="1120775" cy="944562"/>
          </a:xfrm>
          <a:custGeom>
            <a:avLst/>
            <a:gdLst>
              <a:gd name="T0" fmla="*/ 2147483646 w 706"/>
              <a:gd name="T1" fmla="*/ 2147483646 h 595"/>
              <a:gd name="T2" fmla="*/ 2147483646 w 706"/>
              <a:gd name="T3" fmla="*/ 2147483646 h 595"/>
              <a:gd name="T4" fmla="*/ 2147483646 w 706"/>
              <a:gd name="T5" fmla="*/ 2147483646 h 595"/>
              <a:gd name="T6" fmla="*/ 2147483646 w 706"/>
              <a:gd name="T7" fmla="*/ 2147483646 h 595"/>
              <a:gd name="T8" fmla="*/ 2147483646 w 706"/>
              <a:gd name="T9" fmla="*/ 2147483646 h 595"/>
              <a:gd name="T10" fmla="*/ 2147483646 w 706"/>
              <a:gd name="T11" fmla="*/ 2147483646 h 595"/>
              <a:gd name="T12" fmla="*/ 2147483646 w 706"/>
              <a:gd name="T13" fmla="*/ 2147483646 h 595"/>
              <a:gd name="T14" fmla="*/ 2147483646 w 706"/>
              <a:gd name="T15" fmla="*/ 2147483646 h 595"/>
              <a:gd name="T16" fmla="*/ 2147483646 w 706"/>
              <a:gd name="T17" fmla="*/ 2147483646 h 595"/>
              <a:gd name="T18" fmla="*/ 2147483646 w 706"/>
              <a:gd name="T19" fmla="*/ 2147483646 h 595"/>
              <a:gd name="T20" fmla="*/ 2147483646 w 706"/>
              <a:gd name="T21" fmla="*/ 2147483646 h 595"/>
              <a:gd name="T22" fmla="*/ 2147483646 w 706"/>
              <a:gd name="T23" fmla="*/ 2147483646 h 595"/>
              <a:gd name="T24" fmla="*/ 2147483646 w 706"/>
              <a:gd name="T25" fmla="*/ 2147483646 h 595"/>
              <a:gd name="T26" fmla="*/ 2147483646 w 706"/>
              <a:gd name="T27" fmla="*/ 2147483646 h 595"/>
              <a:gd name="T28" fmla="*/ 2147483646 w 706"/>
              <a:gd name="T29" fmla="*/ 2147483646 h 595"/>
              <a:gd name="T30" fmla="*/ 2147483646 w 706"/>
              <a:gd name="T31" fmla="*/ 2147483646 h 595"/>
              <a:gd name="T32" fmla="*/ 2147483646 w 706"/>
              <a:gd name="T33" fmla="*/ 2147483646 h 595"/>
              <a:gd name="T34" fmla="*/ 2147483646 w 706"/>
              <a:gd name="T35" fmla="*/ 2147483646 h 595"/>
              <a:gd name="T36" fmla="*/ 2147483646 w 706"/>
              <a:gd name="T37" fmla="*/ 2147483646 h 595"/>
              <a:gd name="T38" fmla="*/ 2147483646 w 706"/>
              <a:gd name="T39" fmla="*/ 2147483646 h 595"/>
              <a:gd name="T40" fmla="*/ 2147483646 w 706"/>
              <a:gd name="T41" fmla="*/ 2147483646 h 595"/>
              <a:gd name="T42" fmla="*/ 2147483646 w 706"/>
              <a:gd name="T43" fmla="*/ 2147483646 h 595"/>
              <a:gd name="T44" fmla="*/ 2147483646 w 706"/>
              <a:gd name="T45" fmla="*/ 2147483646 h 595"/>
              <a:gd name="T46" fmla="*/ 2147483646 w 706"/>
              <a:gd name="T47" fmla="*/ 2147483646 h 595"/>
              <a:gd name="T48" fmla="*/ 2147483646 w 706"/>
              <a:gd name="T49" fmla="*/ 2147483646 h 595"/>
              <a:gd name="T50" fmla="*/ 2147483646 w 706"/>
              <a:gd name="T51" fmla="*/ 2147483646 h 595"/>
              <a:gd name="T52" fmla="*/ 2147483646 w 706"/>
              <a:gd name="T53" fmla="*/ 2147483646 h 595"/>
              <a:gd name="T54" fmla="*/ 2147483646 w 706"/>
              <a:gd name="T55" fmla="*/ 2147483646 h 595"/>
              <a:gd name="T56" fmla="*/ 2147483646 w 706"/>
              <a:gd name="T57" fmla="*/ 2147483646 h 595"/>
              <a:gd name="T58" fmla="*/ 2147483646 w 706"/>
              <a:gd name="T59" fmla="*/ 2147483646 h 595"/>
              <a:gd name="T60" fmla="*/ 2147483646 w 706"/>
              <a:gd name="T61" fmla="*/ 2147483646 h 595"/>
              <a:gd name="T62" fmla="*/ 2147483646 w 706"/>
              <a:gd name="T63" fmla="*/ 2147483646 h 595"/>
              <a:gd name="T64" fmla="*/ 2147483646 w 706"/>
              <a:gd name="T65" fmla="*/ 2147483646 h 595"/>
              <a:gd name="T66" fmla="*/ 2147483646 w 706"/>
              <a:gd name="T67" fmla="*/ 2147483646 h 595"/>
              <a:gd name="T68" fmla="*/ 2147483646 w 706"/>
              <a:gd name="T69" fmla="*/ 2147483646 h 595"/>
              <a:gd name="T70" fmla="*/ 2147483646 w 706"/>
              <a:gd name="T71" fmla="*/ 2147483646 h 595"/>
              <a:gd name="T72" fmla="*/ 2147483646 w 706"/>
              <a:gd name="T73" fmla="*/ 2147483646 h 595"/>
              <a:gd name="T74" fmla="*/ 2147483646 w 706"/>
              <a:gd name="T75" fmla="*/ 2147483646 h 595"/>
              <a:gd name="T76" fmla="*/ 2147483646 w 706"/>
              <a:gd name="T77" fmla="*/ 2147483646 h 595"/>
              <a:gd name="T78" fmla="*/ 2147483646 w 706"/>
              <a:gd name="T79" fmla="*/ 2147483646 h 595"/>
              <a:gd name="T80" fmla="*/ 2147483646 w 706"/>
              <a:gd name="T81" fmla="*/ 2147483646 h 595"/>
              <a:gd name="T82" fmla="*/ 2147483646 w 706"/>
              <a:gd name="T83" fmla="*/ 2147483646 h 595"/>
              <a:gd name="T84" fmla="*/ 2147483646 w 706"/>
              <a:gd name="T85" fmla="*/ 2147483646 h 595"/>
              <a:gd name="T86" fmla="*/ 2147483646 w 706"/>
              <a:gd name="T87" fmla="*/ 2147483646 h 595"/>
              <a:gd name="T88" fmla="*/ 2147483646 w 706"/>
              <a:gd name="T89" fmla="*/ 2147483646 h 595"/>
              <a:gd name="T90" fmla="*/ 2147483646 w 706"/>
              <a:gd name="T91" fmla="*/ 2147483646 h 595"/>
              <a:gd name="T92" fmla="*/ 2147483646 w 706"/>
              <a:gd name="T93" fmla="*/ 2147483646 h 595"/>
              <a:gd name="T94" fmla="*/ 2147483646 w 706"/>
              <a:gd name="T95" fmla="*/ 2147483646 h 595"/>
              <a:gd name="T96" fmla="*/ 2147483646 w 706"/>
              <a:gd name="T97" fmla="*/ 2147483646 h 595"/>
              <a:gd name="T98" fmla="*/ 2147483646 w 706"/>
              <a:gd name="T99" fmla="*/ 2147483646 h 595"/>
              <a:gd name="T100" fmla="*/ 2147483646 w 706"/>
              <a:gd name="T101" fmla="*/ 2147483646 h 595"/>
              <a:gd name="T102" fmla="*/ 2147483646 w 706"/>
              <a:gd name="T103" fmla="*/ 2147483646 h 595"/>
              <a:gd name="T104" fmla="*/ 2147483646 w 706"/>
              <a:gd name="T105" fmla="*/ 2147483646 h 595"/>
              <a:gd name="T106" fmla="*/ 2147483646 w 706"/>
              <a:gd name="T107" fmla="*/ 2147483646 h 595"/>
              <a:gd name="T108" fmla="*/ 2147483646 w 706"/>
              <a:gd name="T109" fmla="*/ 2147483646 h 595"/>
              <a:gd name="T110" fmla="*/ 2147483646 w 706"/>
              <a:gd name="T111" fmla="*/ 2147483646 h 595"/>
              <a:gd name="T112" fmla="*/ 2147483646 w 706"/>
              <a:gd name="T113" fmla="*/ 2147483646 h 595"/>
              <a:gd name="T114" fmla="*/ 2147483646 w 706"/>
              <a:gd name="T115" fmla="*/ 2147483646 h 595"/>
              <a:gd name="T116" fmla="*/ 2147483646 w 706"/>
              <a:gd name="T117" fmla="*/ 2147483646 h 595"/>
              <a:gd name="T118" fmla="*/ 2147483646 w 706"/>
              <a:gd name="T119" fmla="*/ 2147483646 h 5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6" h="595">
                <a:moveTo>
                  <a:pt x="0" y="595"/>
                </a:moveTo>
                <a:lnTo>
                  <a:pt x="13" y="591"/>
                </a:lnTo>
                <a:lnTo>
                  <a:pt x="15" y="591"/>
                </a:lnTo>
                <a:lnTo>
                  <a:pt x="16" y="590"/>
                </a:lnTo>
                <a:lnTo>
                  <a:pt x="18" y="590"/>
                </a:lnTo>
                <a:lnTo>
                  <a:pt x="19" y="590"/>
                </a:lnTo>
                <a:lnTo>
                  <a:pt x="21" y="589"/>
                </a:lnTo>
                <a:lnTo>
                  <a:pt x="22" y="589"/>
                </a:lnTo>
                <a:lnTo>
                  <a:pt x="24" y="588"/>
                </a:lnTo>
                <a:lnTo>
                  <a:pt x="26" y="588"/>
                </a:lnTo>
                <a:lnTo>
                  <a:pt x="27" y="587"/>
                </a:lnTo>
                <a:lnTo>
                  <a:pt x="29" y="587"/>
                </a:lnTo>
                <a:lnTo>
                  <a:pt x="31" y="586"/>
                </a:lnTo>
                <a:lnTo>
                  <a:pt x="33" y="586"/>
                </a:lnTo>
                <a:lnTo>
                  <a:pt x="35" y="585"/>
                </a:lnTo>
                <a:lnTo>
                  <a:pt x="37" y="585"/>
                </a:lnTo>
                <a:lnTo>
                  <a:pt x="39" y="584"/>
                </a:lnTo>
                <a:lnTo>
                  <a:pt x="41" y="584"/>
                </a:lnTo>
                <a:lnTo>
                  <a:pt x="44" y="583"/>
                </a:lnTo>
                <a:lnTo>
                  <a:pt x="46" y="583"/>
                </a:lnTo>
                <a:lnTo>
                  <a:pt x="48" y="582"/>
                </a:lnTo>
                <a:lnTo>
                  <a:pt x="50" y="582"/>
                </a:lnTo>
                <a:lnTo>
                  <a:pt x="52" y="581"/>
                </a:lnTo>
                <a:lnTo>
                  <a:pt x="55" y="580"/>
                </a:lnTo>
                <a:lnTo>
                  <a:pt x="57" y="580"/>
                </a:lnTo>
                <a:lnTo>
                  <a:pt x="59" y="579"/>
                </a:lnTo>
                <a:lnTo>
                  <a:pt x="62" y="579"/>
                </a:lnTo>
                <a:lnTo>
                  <a:pt x="64" y="579"/>
                </a:lnTo>
                <a:lnTo>
                  <a:pt x="66" y="578"/>
                </a:lnTo>
                <a:lnTo>
                  <a:pt x="69" y="578"/>
                </a:lnTo>
                <a:lnTo>
                  <a:pt x="71" y="577"/>
                </a:lnTo>
                <a:lnTo>
                  <a:pt x="73" y="577"/>
                </a:lnTo>
                <a:lnTo>
                  <a:pt x="76" y="576"/>
                </a:lnTo>
                <a:lnTo>
                  <a:pt x="78" y="576"/>
                </a:lnTo>
                <a:lnTo>
                  <a:pt x="80" y="576"/>
                </a:lnTo>
                <a:lnTo>
                  <a:pt x="83" y="575"/>
                </a:lnTo>
                <a:lnTo>
                  <a:pt x="85" y="575"/>
                </a:lnTo>
                <a:lnTo>
                  <a:pt x="87" y="575"/>
                </a:lnTo>
                <a:lnTo>
                  <a:pt x="90" y="575"/>
                </a:lnTo>
                <a:lnTo>
                  <a:pt x="92" y="574"/>
                </a:lnTo>
                <a:lnTo>
                  <a:pt x="95" y="574"/>
                </a:lnTo>
                <a:lnTo>
                  <a:pt x="97" y="574"/>
                </a:lnTo>
                <a:lnTo>
                  <a:pt x="99" y="573"/>
                </a:lnTo>
                <a:lnTo>
                  <a:pt x="102" y="573"/>
                </a:lnTo>
                <a:lnTo>
                  <a:pt x="104" y="573"/>
                </a:lnTo>
                <a:lnTo>
                  <a:pt x="106" y="573"/>
                </a:lnTo>
                <a:lnTo>
                  <a:pt x="109" y="573"/>
                </a:lnTo>
                <a:lnTo>
                  <a:pt x="111" y="573"/>
                </a:lnTo>
                <a:lnTo>
                  <a:pt x="113" y="572"/>
                </a:lnTo>
                <a:lnTo>
                  <a:pt x="116" y="572"/>
                </a:lnTo>
                <a:lnTo>
                  <a:pt x="118" y="572"/>
                </a:lnTo>
                <a:lnTo>
                  <a:pt x="121" y="572"/>
                </a:lnTo>
                <a:lnTo>
                  <a:pt x="123" y="572"/>
                </a:lnTo>
                <a:lnTo>
                  <a:pt x="125" y="572"/>
                </a:lnTo>
                <a:lnTo>
                  <a:pt x="127" y="572"/>
                </a:lnTo>
                <a:lnTo>
                  <a:pt x="130" y="572"/>
                </a:lnTo>
                <a:lnTo>
                  <a:pt x="132" y="572"/>
                </a:lnTo>
                <a:lnTo>
                  <a:pt x="135" y="572"/>
                </a:lnTo>
                <a:lnTo>
                  <a:pt x="137" y="572"/>
                </a:lnTo>
                <a:lnTo>
                  <a:pt x="139" y="572"/>
                </a:lnTo>
                <a:lnTo>
                  <a:pt x="142" y="572"/>
                </a:lnTo>
                <a:lnTo>
                  <a:pt x="144" y="572"/>
                </a:lnTo>
                <a:lnTo>
                  <a:pt x="146" y="572"/>
                </a:lnTo>
                <a:lnTo>
                  <a:pt x="149" y="573"/>
                </a:lnTo>
                <a:lnTo>
                  <a:pt x="151" y="573"/>
                </a:lnTo>
                <a:lnTo>
                  <a:pt x="153" y="573"/>
                </a:lnTo>
                <a:lnTo>
                  <a:pt x="156" y="573"/>
                </a:lnTo>
                <a:lnTo>
                  <a:pt x="158" y="573"/>
                </a:lnTo>
                <a:lnTo>
                  <a:pt x="160" y="573"/>
                </a:lnTo>
                <a:lnTo>
                  <a:pt x="163" y="574"/>
                </a:lnTo>
                <a:lnTo>
                  <a:pt x="165" y="574"/>
                </a:lnTo>
                <a:lnTo>
                  <a:pt x="167" y="574"/>
                </a:lnTo>
                <a:lnTo>
                  <a:pt x="170" y="574"/>
                </a:lnTo>
                <a:lnTo>
                  <a:pt x="172" y="575"/>
                </a:lnTo>
                <a:lnTo>
                  <a:pt x="174" y="575"/>
                </a:lnTo>
                <a:lnTo>
                  <a:pt x="177" y="575"/>
                </a:lnTo>
                <a:lnTo>
                  <a:pt x="179" y="575"/>
                </a:lnTo>
                <a:lnTo>
                  <a:pt x="182" y="576"/>
                </a:lnTo>
                <a:lnTo>
                  <a:pt x="184" y="576"/>
                </a:lnTo>
                <a:lnTo>
                  <a:pt x="186" y="576"/>
                </a:lnTo>
                <a:lnTo>
                  <a:pt x="188" y="577"/>
                </a:lnTo>
                <a:lnTo>
                  <a:pt x="191" y="577"/>
                </a:lnTo>
                <a:lnTo>
                  <a:pt x="193" y="577"/>
                </a:lnTo>
                <a:lnTo>
                  <a:pt x="196" y="578"/>
                </a:lnTo>
                <a:lnTo>
                  <a:pt x="198" y="578"/>
                </a:lnTo>
                <a:lnTo>
                  <a:pt x="200" y="578"/>
                </a:lnTo>
                <a:lnTo>
                  <a:pt x="203" y="579"/>
                </a:lnTo>
                <a:lnTo>
                  <a:pt x="205" y="579"/>
                </a:lnTo>
                <a:lnTo>
                  <a:pt x="207" y="580"/>
                </a:lnTo>
                <a:lnTo>
                  <a:pt x="210" y="580"/>
                </a:lnTo>
                <a:lnTo>
                  <a:pt x="212" y="580"/>
                </a:lnTo>
                <a:lnTo>
                  <a:pt x="214" y="581"/>
                </a:lnTo>
                <a:lnTo>
                  <a:pt x="217" y="581"/>
                </a:lnTo>
                <a:lnTo>
                  <a:pt x="219" y="582"/>
                </a:lnTo>
                <a:lnTo>
                  <a:pt x="222" y="582"/>
                </a:lnTo>
                <a:lnTo>
                  <a:pt x="224" y="583"/>
                </a:lnTo>
                <a:lnTo>
                  <a:pt x="226" y="583"/>
                </a:lnTo>
                <a:lnTo>
                  <a:pt x="228" y="584"/>
                </a:lnTo>
                <a:lnTo>
                  <a:pt x="231" y="584"/>
                </a:lnTo>
                <a:lnTo>
                  <a:pt x="233" y="584"/>
                </a:lnTo>
                <a:lnTo>
                  <a:pt x="236" y="585"/>
                </a:lnTo>
                <a:lnTo>
                  <a:pt x="238" y="585"/>
                </a:lnTo>
                <a:lnTo>
                  <a:pt x="240" y="586"/>
                </a:lnTo>
                <a:lnTo>
                  <a:pt x="243" y="586"/>
                </a:lnTo>
                <a:lnTo>
                  <a:pt x="245" y="586"/>
                </a:lnTo>
                <a:lnTo>
                  <a:pt x="247" y="587"/>
                </a:lnTo>
                <a:lnTo>
                  <a:pt x="250" y="587"/>
                </a:lnTo>
                <a:lnTo>
                  <a:pt x="252" y="587"/>
                </a:lnTo>
                <a:lnTo>
                  <a:pt x="254" y="588"/>
                </a:lnTo>
                <a:lnTo>
                  <a:pt x="257" y="588"/>
                </a:lnTo>
                <a:lnTo>
                  <a:pt x="259" y="589"/>
                </a:lnTo>
                <a:lnTo>
                  <a:pt x="261" y="589"/>
                </a:lnTo>
                <a:lnTo>
                  <a:pt x="264" y="589"/>
                </a:lnTo>
                <a:lnTo>
                  <a:pt x="266" y="589"/>
                </a:lnTo>
                <a:lnTo>
                  <a:pt x="268" y="590"/>
                </a:lnTo>
                <a:lnTo>
                  <a:pt x="271" y="590"/>
                </a:lnTo>
                <a:lnTo>
                  <a:pt x="273" y="590"/>
                </a:lnTo>
                <a:lnTo>
                  <a:pt x="275" y="590"/>
                </a:lnTo>
                <a:lnTo>
                  <a:pt x="278" y="590"/>
                </a:lnTo>
                <a:lnTo>
                  <a:pt x="280" y="590"/>
                </a:lnTo>
                <a:lnTo>
                  <a:pt x="283" y="591"/>
                </a:lnTo>
                <a:lnTo>
                  <a:pt x="285" y="591"/>
                </a:lnTo>
                <a:lnTo>
                  <a:pt x="287" y="591"/>
                </a:lnTo>
                <a:lnTo>
                  <a:pt x="290" y="591"/>
                </a:lnTo>
                <a:lnTo>
                  <a:pt x="292" y="591"/>
                </a:lnTo>
                <a:lnTo>
                  <a:pt x="294" y="591"/>
                </a:lnTo>
                <a:lnTo>
                  <a:pt x="297" y="591"/>
                </a:lnTo>
                <a:lnTo>
                  <a:pt x="299" y="590"/>
                </a:lnTo>
                <a:lnTo>
                  <a:pt x="301" y="590"/>
                </a:lnTo>
                <a:lnTo>
                  <a:pt x="304" y="590"/>
                </a:lnTo>
                <a:lnTo>
                  <a:pt x="306" y="590"/>
                </a:lnTo>
                <a:lnTo>
                  <a:pt x="308" y="590"/>
                </a:lnTo>
                <a:lnTo>
                  <a:pt x="311" y="590"/>
                </a:lnTo>
                <a:lnTo>
                  <a:pt x="313" y="590"/>
                </a:lnTo>
                <a:lnTo>
                  <a:pt x="315" y="589"/>
                </a:lnTo>
                <a:lnTo>
                  <a:pt x="318" y="589"/>
                </a:lnTo>
                <a:lnTo>
                  <a:pt x="320" y="589"/>
                </a:lnTo>
                <a:lnTo>
                  <a:pt x="322" y="589"/>
                </a:lnTo>
                <a:lnTo>
                  <a:pt x="325" y="588"/>
                </a:lnTo>
                <a:lnTo>
                  <a:pt x="327" y="588"/>
                </a:lnTo>
                <a:lnTo>
                  <a:pt x="330" y="588"/>
                </a:lnTo>
                <a:lnTo>
                  <a:pt x="332" y="587"/>
                </a:lnTo>
                <a:lnTo>
                  <a:pt x="334" y="587"/>
                </a:lnTo>
                <a:lnTo>
                  <a:pt x="337" y="587"/>
                </a:lnTo>
                <a:lnTo>
                  <a:pt x="339" y="587"/>
                </a:lnTo>
                <a:lnTo>
                  <a:pt x="341" y="586"/>
                </a:lnTo>
                <a:lnTo>
                  <a:pt x="344" y="586"/>
                </a:lnTo>
                <a:lnTo>
                  <a:pt x="346" y="586"/>
                </a:lnTo>
                <a:lnTo>
                  <a:pt x="348" y="585"/>
                </a:lnTo>
                <a:lnTo>
                  <a:pt x="351" y="585"/>
                </a:lnTo>
                <a:lnTo>
                  <a:pt x="353" y="585"/>
                </a:lnTo>
                <a:lnTo>
                  <a:pt x="356" y="584"/>
                </a:lnTo>
                <a:lnTo>
                  <a:pt x="358" y="584"/>
                </a:lnTo>
                <a:lnTo>
                  <a:pt x="360" y="584"/>
                </a:lnTo>
                <a:lnTo>
                  <a:pt x="362" y="583"/>
                </a:lnTo>
                <a:lnTo>
                  <a:pt x="365" y="583"/>
                </a:lnTo>
                <a:lnTo>
                  <a:pt x="367" y="583"/>
                </a:lnTo>
                <a:lnTo>
                  <a:pt x="370" y="582"/>
                </a:lnTo>
                <a:lnTo>
                  <a:pt x="372" y="582"/>
                </a:lnTo>
                <a:lnTo>
                  <a:pt x="374" y="581"/>
                </a:lnTo>
                <a:lnTo>
                  <a:pt x="377" y="581"/>
                </a:lnTo>
                <a:lnTo>
                  <a:pt x="379" y="580"/>
                </a:lnTo>
                <a:lnTo>
                  <a:pt x="381" y="580"/>
                </a:lnTo>
                <a:lnTo>
                  <a:pt x="384" y="579"/>
                </a:lnTo>
                <a:lnTo>
                  <a:pt x="386" y="579"/>
                </a:lnTo>
                <a:lnTo>
                  <a:pt x="388" y="578"/>
                </a:lnTo>
                <a:lnTo>
                  <a:pt x="391" y="578"/>
                </a:lnTo>
                <a:lnTo>
                  <a:pt x="393" y="577"/>
                </a:lnTo>
                <a:lnTo>
                  <a:pt x="395" y="576"/>
                </a:lnTo>
                <a:lnTo>
                  <a:pt x="398" y="575"/>
                </a:lnTo>
                <a:lnTo>
                  <a:pt x="400" y="575"/>
                </a:lnTo>
                <a:lnTo>
                  <a:pt x="403" y="574"/>
                </a:lnTo>
                <a:lnTo>
                  <a:pt x="405" y="573"/>
                </a:lnTo>
                <a:lnTo>
                  <a:pt x="407" y="572"/>
                </a:lnTo>
                <a:lnTo>
                  <a:pt x="409" y="571"/>
                </a:lnTo>
                <a:lnTo>
                  <a:pt x="412" y="570"/>
                </a:lnTo>
                <a:lnTo>
                  <a:pt x="414" y="569"/>
                </a:lnTo>
                <a:lnTo>
                  <a:pt x="417" y="567"/>
                </a:lnTo>
                <a:lnTo>
                  <a:pt x="419" y="566"/>
                </a:lnTo>
                <a:lnTo>
                  <a:pt x="421" y="565"/>
                </a:lnTo>
                <a:lnTo>
                  <a:pt x="424" y="563"/>
                </a:lnTo>
                <a:lnTo>
                  <a:pt x="426" y="562"/>
                </a:lnTo>
                <a:lnTo>
                  <a:pt x="428" y="560"/>
                </a:lnTo>
                <a:lnTo>
                  <a:pt x="431" y="558"/>
                </a:lnTo>
                <a:lnTo>
                  <a:pt x="433" y="557"/>
                </a:lnTo>
                <a:lnTo>
                  <a:pt x="435" y="555"/>
                </a:lnTo>
                <a:lnTo>
                  <a:pt x="438" y="553"/>
                </a:lnTo>
                <a:lnTo>
                  <a:pt x="440" y="551"/>
                </a:lnTo>
                <a:lnTo>
                  <a:pt x="443" y="549"/>
                </a:lnTo>
                <a:lnTo>
                  <a:pt x="445" y="547"/>
                </a:lnTo>
                <a:lnTo>
                  <a:pt x="447" y="545"/>
                </a:lnTo>
                <a:lnTo>
                  <a:pt x="450" y="543"/>
                </a:lnTo>
                <a:lnTo>
                  <a:pt x="452" y="540"/>
                </a:lnTo>
                <a:lnTo>
                  <a:pt x="454" y="538"/>
                </a:lnTo>
                <a:lnTo>
                  <a:pt x="457" y="536"/>
                </a:lnTo>
                <a:lnTo>
                  <a:pt x="459" y="533"/>
                </a:lnTo>
                <a:lnTo>
                  <a:pt x="461" y="531"/>
                </a:lnTo>
                <a:lnTo>
                  <a:pt x="464" y="528"/>
                </a:lnTo>
                <a:lnTo>
                  <a:pt x="466" y="526"/>
                </a:lnTo>
                <a:lnTo>
                  <a:pt x="468" y="523"/>
                </a:lnTo>
                <a:lnTo>
                  <a:pt x="471" y="520"/>
                </a:lnTo>
                <a:lnTo>
                  <a:pt x="473" y="518"/>
                </a:lnTo>
                <a:lnTo>
                  <a:pt x="475" y="515"/>
                </a:lnTo>
                <a:lnTo>
                  <a:pt x="478" y="512"/>
                </a:lnTo>
                <a:lnTo>
                  <a:pt x="480" y="510"/>
                </a:lnTo>
                <a:lnTo>
                  <a:pt x="482" y="507"/>
                </a:lnTo>
                <a:lnTo>
                  <a:pt x="485" y="504"/>
                </a:lnTo>
                <a:lnTo>
                  <a:pt x="487" y="501"/>
                </a:lnTo>
                <a:lnTo>
                  <a:pt x="490" y="498"/>
                </a:lnTo>
                <a:lnTo>
                  <a:pt x="492" y="495"/>
                </a:lnTo>
                <a:lnTo>
                  <a:pt x="494" y="492"/>
                </a:lnTo>
                <a:lnTo>
                  <a:pt x="497" y="489"/>
                </a:lnTo>
                <a:lnTo>
                  <a:pt x="499" y="486"/>
                </a:lnTo>
                <a:lnTo>
                  <a:pt x="501" y="483"/>
                </a:lnTo>
                <a:lnTo>
                  <a:pt x="504" y="480"/>
                </a:lnTo>
                <a:lnTo>
                  <a:pt x="506" y="477"/>
                </a:lnTo>
                <a:lnTo>
                  <a:pt x="508" y="474"/>
                </a:lnTo>
                <a:lnTo>
                  <a:pt x="511" y="471"/>
                </a:lnTo>
                <a:lnTo>
                  <a:pt x="513" y="468"/>
                </a:lnTo>
                <a:lnTo>
                  <a:pt x="515" y="464"/>
                </a:lnTo>
                <a:lnTo>
                  <a:pt x="518" y="461"/>
                </a:lnTo>
                <a:lnTo>
                  <a:pt x="520" y="458"/>
                </a:lnTo>
                <a:lnTo>
                  <a:pt x="522" y="454"/>
                </a:lnTo>
                <a:lnTo>
                  <a:pt x="525" y="451"/>
                </a:lnTo>
                <a:lnTo>
                  <a:pt x="527" y="447"/>
                </a:lnTo>
                <a:lnTo>
                  <a:pt x="530" y="444"/>
                </a:lnTo>
                <a:lnTo>
                  <a:pt x="532" y="440"/>
                </a:lnTo>
                <a:lnTo>
                  <a:pt x="534" y="436"/>
                </a:lnTo>
                <a:lnTo>
                  <a:pt x="537" y="432"/>
                </a:lnTo>
                <a:lnTo>
                  <a:pt x="539" y="429"/>
                </a:lnTo>
                <a:lnTo>
                  <a:pt x="541" y="424"/>
                </a:lnTo>
                <a:lnTo>
                  <a:pt x="544" y="421"/>
                </a:lnTo>
                <a:lnTo>
                  <a:pt x="546" y="416"/>
                </a:lnTo>
                <a:lnTo>
                  <a:pt x="548" y="412"/>
                </a:lnTo>
                <a:lnTo>
                  <a:pt x="551" y="408"/>
                </a:lnTo>
                <a:lnTo>
                  <a:pt x="553" y="403"/>
                </a:lnTo>
                <a:lnTo>
                  <a:pt x="555" y="399"/>
                </a:lnTo>
                <a:lnTo>
                  <a:pt x="558" y="394"/>
                </a:lnTo>
                <a:lnTo>
                  <a:pt x="560" y="390"/>
                </a:lnTo>
                <a:lnTo>
                  <a:pt x="562" y="385"/>
                </a:lnTo>
                <a:lnTo>
                  <a:pt x="565" y="380"/>
                </a:lnTo>
                <a:lnTo>
                  <a:pt x="567" y="375"/>
                </a:lnTo>
                <a:lnTo>
                  <a:pt x="569" y="370"/>
                </a:lnTo>
                <a:lnTo>
                  <a:pt x="572" y="365"/>
                </a:lnTo>
                <a:lnTo>
                  <a:pt x="574" y="359"/>
                </a:lnTo>
                <a:lnTo>
                  <a:pt x="577" y="354"/>
                </a:lnTo>
                <a:lnTo>
                  <a:pt x="579" y="348"/>
                </a:lnTo>
                <a:lnTo>
                  <a:pt x="581" y="343"/>
                </a:lnTo>
                <a:lnTo>
                  <a:pt x="583" y="337"/>
                </a:lnTo>
                <a:lnTo>
                  <a:pt x="586" y="331"/>
                </a:lnTo>
                <a:lnTo>
                  <a:pt x="588" y="326"/>
                </a:lnTo>
                <a:lnTo>
                  <a:pt x="591" y="320"/>
                </a:lnTo>
                <a:lnTo>
                  <a:pt x="593" y="314"/>
                </a:lnTo>
                <a:lnTo>
                  <a:pt x="595" y="308"/>
                </a:lnTo>
                <a:lnTo>
                  <a:pt x="598" y="302"/>
                </a:lnTo>
                <a:lnTo>
                  <a:pt x="600" y="295"/>
                </a:lnTo>
                <a:lnTo>
                  <a:pt x="602" y="289"/>
                </a:lnTo>
                <a:lnTo>
                  <a:pt x="605" y="283"/>
                </a:lnTo>
                <a:lnTo>
                  <a:pt x="607" y="276"/>
                </a:lnTo>
                <a:lnTo>
                  <a:pt x="609" y="270"/>
                </a:lnTo>
                <a:lnTo>
                  <a:pt x="612" y="264"/>
                </a:lnTo>
                <a:lnTo>
                  <a:pt x="614" y="257"/>
                </a:lnTo>
                <a:lnTo>
                  <a:pt x="616" y="251"/>
                </a:lnTo>
                <a:lnTo>
                  <a:pt x="619" y="244"/>
                </a:lnTo>
                <a:lnTo>
                  <a:pt x="621" y="238"/>
                </a:lnTo>
                <a:lnTo>
                  <a:pt x="623" y="231"/>
                </a:lnTo>
                <a:lnTo>
                  <a:pt x="626" y="225"/>
                </a:lnTo>
                <a:lnTo>
                  <a:pt x="628" y="218"/>
                </a:lnTo>
                <a:lnTo>
                  <a:pt x="631" y="211"/>
                </a:lnTo>
                <a:lnTo>
                  <a:pt x="633" y="205"/>
                </a:lnTo>
                <a:lnTo>
                  <a:pt x="635" y="198"/>
                </a:lnTo>
                <a:lnTo>
                  <a:pt x="638" y="192"/>
                </a:lnTo>
                <a:lnTo>
                  <a:pt x="640" y="185"/>
                </a:lnTo>
                <a:lnTo>
                  <a:pt x="642" y="179"/>
                </a:lnTo>
                <a:lnTo>
                  <a:pt x="645" y="172"/>
                </a:lnTo>
                <a:lnTo>
                  <a:pt x="647" y="165"/>
                </a:lnTo>
                <a:lnTo>
                  <a:pt x="649" y="159"/>
                </a:lnTo>
                <a:lnTo>
                  <a:pt x="651" y="152"/>
                </a:lnTo>
                <a:lnTo>
                  <a:pt x="654" y="146"/>
                </a:lnTo>
                <a:lnTo>
                  <a:pt x="656" y="140"/>
                </a:lnTo>
                <a:lnTo>
                  <a:pt x="658" y="134"/>
                </a:lnTo>
                <a:lnTo>
                  <a:pt x="660" y="127"/>
                </a:lnTo>
                <a:lnTo>
                  <a:pt x="663" y="121"/>
                </a:lnTo>
                <a:lnTo>
                  <a:pt x="665" y="115"/>
                </a:lnTo>
                <a:lnTo>
                  <a:pt x="667" y="109"/>
                </a:lnTo>
                <a:lnTo>
                  <a:pt x="669" y="104"/>
                </a:lnTo>
                <a:lnTo>
                  <a:pt x="671" y="98"/>
                </a:lnTo>
                <a:lnTo>
                  <a:pt x="673" y="92"/>
                </a:lnTo>
                <a:lnTo>
                  <a:pt x="675" y="87"/>
                </a:lnTo>
                <a:lnTo>
                  <a:pt x="677" y="81"/>
                </a:lnTo>
                <a:lnTo>
                  <a:pt x="679" y="76"/>
                </a:lnTo>
                <a:lnTo>
                  <a:pt x="680" y="71"/>
                </a:lnTo>
                <a:lnTo>
                  <a:pt x="682" y="66"/>
                </a:lnTo>
                <a:lnTo>
                  <a:pt x="684" y="61"/>
                </a:lnTo>
                <a:lnTo>
                  <a:pt x="686" y="57"/>
                </a:lnTo>
                <a:lnTo>
                  <a:pt x="687" y="52"/>
                </a:lnTo>
                <a:lnTo>
                  <a:pt x="689" y="48"/>
                </a:lnTo>
                <a:lnTo>
                  <a:pt x="690" y="44"/>
                </a:lnTo>
                <a:lnTo>
                  <a:pt x="692" y="40"/>
                </a:lnTo>
                <a:lnTo>
                  <a:pt x="693" y="37"/>
                </a:lnTo>
                <a:lnTo>
                  <a:pt x="694" y="33"/>
                </a:lnTo>
                <a:lnTo>
                  <a:pt x="706" y="0"/>
                </a:lnTo>
              </a:path>
            </a:pathLst>
          </a:custGeom>
          <a:noFill/>
          <a:ln w="3492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78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1" grpId="0" animBg="1"/>
      <p:bldP spid="531462" grpId="0" animBg="1"/>
      <p:bldP spid="531463" grpId="0" animBg="1"/>
      <p:bldP spid="531474" grpId="0"/>
      <p:bldP spid="531475" grpId="0"/>
      <p:bldP spid="531485" grpId="0"/>
      <p:bldP spid="531486" grpId="0"/>
      <p:bldP spid="53149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de-DE" dirty="0" smtClean="0"/>
              <a:t>Chart of the Nuclei </a:t>
            </a:r>
            <a:r>
              <a:rPr lang="en-US" altLang="de-DE" sz="1400" dirty="0">
                <a:solidFill>
                  <a:schemeClr val="tx1"/>
                </a:solidFill>
              </a:rPr>
              <a:t>m</a:t>
            </a:r>
            <a:r>
              <a:rPr lang="en-US" altLang="de-DE" sz="1400" dirty="0" smtClean="0">
                <a:solidFill>
                  <a:schemeClr val="tx1"/>
                </a:solidFill>
              </a:rPr>
              <a:t>irror nuclei and the nuclear shell model</a:t>
            </a:r>
            <a:endParaRPr lang="en-US" altLang="de-DE" dirty="0" smtClean="0">
              <a:solidFill>
                <a:schemeClr val="tx1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16038"/>
            <a:ext cx="2605087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132" name="Group 4"/>
          <p:cNvGrpSpPr>
            <a:grpSpLocks noChangeAspect="1"/>
          </p:cNvGrpSpPr>
          <p:nvPr/>
        </p:nvGrpSpPr>
        <p:grpSpPr bwMode="auto">
          <a:xfrm>
            <a:off x="641350" y="668338"/>
            <a:ext cx="7670800" cy="5419725"/>
            <a:chOff x="310" y="495"/>
            <a:chExt cx="5184" cy="3360"/>
          </a:xfrm>
        </p:grpSpPr>
        <p:pic>
          <p:nvPicPr>
            <p:cNvPr id="4817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" y="495"/>
              <a:ext cx="5106" cy="3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76" name="Freeform 6"/>
            <p:cNvSpPr>
              <a:spLocks noChangeAspect="1"/>
            </p:cNvSpPr>
            <p:nvPr/>
          </p:nvSpPr>
          <p:spPr bwMode="auto">
            <a:xfrm>
              <a:off x="388" y="536"/>
              <a:ext cx="4801" cy="3286"/>
            </a:xfrm>
            <a:custGeom>
              <a:avLst/>
              <a:gdLst>
                <a:gd name="T0" fmla="*/ 93 w 4801"/>
                <a:gd name="T1" fmla="*/ 3285 h 3286"/>
                <a:gd name="T2" fmla="*/ 211 w 4801"/>
                <a:gd name="T3" fmla="*/ 3192 h 3286"/>
                <a:gd name="T4" fmla="*/ 305 w 4801"/>
                <a:gd name="T5" fmla="*/ 3161 h 3286"/>
                <a:gd name="T6" fmla="*/ 423 w 4801"/>
                <a:gd name="T7" fmla="*/ 3161 h 3286"/>
                <a:gd name="T8" fmla="*/ 516 w 4801"/>
                <a:gd name="T9" fmla="*/ 3067 h 3286"/>
                <a:gd name="T10" fmla="*/ 665 w 4801"/>
                <a:gd name="T11" fmla="*/ 3011 h 3286"/>
                <a:gd name="T12" fmla="*/ 696 w 4801"/>
                <a:gd name="T13" fmla="*/ 2887 h 3286"/>
                <a:gd name="T14" fmla="*/ 1001 w 4801"/>
                <a:gd name="T15" fmla="*/ 2769 h 3286"/>
                <a:gd name="T16" fmla="*/ 1063 w 4801"/>
                <a:gd name="T17" fmla="*/ 2644 h 3286"/>
                <a:gd name="T18" fmla="*/ 1275 w 4801"/>
                <a:gd name="T19" fmla="*/ 2526 h 3286"/>
                <a:gd name="T20" fmla="*/ 1455 w 4801"/>
                <a:gd name="T21" fmla="*/ 2433 h 3286"/>
                <a:gd name="T22" fmla="*/ 1673 w 4801"/>
                <a:gd name="T23" fmla="*/ 2277 h 3286"/>
                <a:gd name="T24" fmla="*/ 1946 w 4801"/>
                <a:gd name="T25" fmla="*/ 2190 h 3286"/>
                <a:gd name="T26" fmla="*/ 1971 w 4801"/>
                <a:gd name="T27" fmla="*/ 2066 h 3286"/>
                <a:gd name="T28" fmla="*/ 2189 w 4801"/>
                <a:gd name="T29" fmla="*/ 1978 h 3286"/>
                <a:gd name="T30" fmla="*/ 2431 w 4801"/>
                <a:gd name="T31" fmla="*/ 1854 h 3286"/>
                <a:gd name="T32" fmla="*/ 2642 w 4801"/>
                <a:gd name="T33" fmla="*/ 1736 h 3286"/>
                <a:gd name="T34" fmla="*/ 2736 w 4801"/>
                <a:gd name="T35" fmla="*/ 1580 h 3286"/>
                <a:gd name="T36" fmla="*/ 2885 w 4801"/>
                <a:gd name="T37" fmla="*/ 1487 h 3286"/>
                <a:gd name="T38" fmla="*/ 2978 w 4801"/>
                <a:gd name="T39" fmla="*/ 1338 h 3286"/>
                <a:gd name="T40" fmla="*/ 3190 w 4801"/>
                <a:gd name="T41" fmla="*/ 1244 h 3286"/>
                <a:gd name="T42" fmla="*/ 3370 w 4801"/>
                <a:gd name="T43" fmla="*/ 1095 h 3286"/>
                <a:gd name="T44" fmla="*/ 3612 w 4801"/>
                <a:gd name="T45" fmla="*/ 1002 h 3286"/>
                <a:gd name="T46" fmla="*/ 3799 w 4801"/>
                <a:gd name="T47" fmla="*/ 883 h 3286"/>
                <a:gd name="T48" fmla="*/ 4128 w 4801"/>
                <a:gd name="T49" fmla="*/ 759 h 3286"/>
                <a:gd name="T50" fmla="*/ 4340 w 4801"/>
                <a:gd name="T51" fmla="*/ 610 h 3286"/>
                <a:gd name="T52" fmla="*/ 4464 w 4801"/>
                <a:gd name="T53" fmla="*/ 516 h 3286"/>
                <a:gd name="T54" fmla="*/ 4613 w 4801"/>
                <a:gd name="T55" fmla="*/ 367 h 3286"/>
                <a:gd name="T56" fmla="*/ 4800 w 4801"/>
                <a:gd name="T57" fmla="*/ 243 h 3286"/>
                <a:gd name="T58" fmla="*/ 4707 w 4801"/>
                <a:gd name="T59" fmla="*/ 93 h 3286"/>
                <a:gd name="T60" fmla="*/ 4589 w 4801"/>
                <a:gd name="T61" fmla="*/ 93 h 3286"/>
                <a:gd name="T62" fmla="*/ 4464 w 4801"/>
                <a:gd name="T63" fmla="*/ 180 h 3286"/>
                <a:gd name="T64" fmla="*/ 4222 w 4801"/>
                <a:gd name="T65" fmla="*/ 305 h 3286"/>
                <a:gd name="T66" fmla="*/ 4160 w 4801"/>
                <a:gd name="T67" fmla="*/ 398 h 3286"/>
                <a:gd name="T68" fmla="*/ 3979 w 4801"/>
                <a:gd name="T69" fmla="*/ 516 h 3286"/>
                <a:gd name="T70" fmla="*/ 3550 w 4801"/>
                <a:gd name="T71" fmla="*/ 610 h 3286"/>
                <a:gd name="T72" fmla="*/ 3308 w 4801"/>
                <a:gd name="T73" fmla="*/ 728 h 3286"/>
                <a:gd name="T74" fmla="*/ 2947 w 4801"/>
                <a:gd name="T75" fmla="*/ 821 h 3286"/>
                <a:gd name="T76" fmla="*/ 2761 w 4801"/>
                <a:gd name="T77" fmla="*/ 946 h 3286"/>
                <a:gd name="T78" fmla="*/ 2518 w 4801"/>
                <a:gd name="T79" fmla="*/ 1033 h 3286"/>
                <a:gd name="T80" fmla="*/ 2338 w 4801"/>
                <a:gd name="T81" fmla="*/ 1157 h 3286"/>
                <a:gd name="T82" fmla="*/ 2307 w 4801"/>
                <a:gd name="T83" fmla="*/ 1275 h 3286"/>
                <a:gd name="T84" fmla="*/ 2064 w 4801"/>
                <a:gd name="T85" fmla="*/ 1400 h 3286"/>
                <a:gd name="T86" fmla="*/ 1884 w 4801"/>
                <a:gd name="T87" fmla="*/ 1580 h 3286"/>
                <a:gd name="T88" fmla="*/ 1610 w 4801"/>
                <a:gd name="T89" fmla="*/ 1674 h 3286"/>
                <a:gd name="T90" fmla="*/ 1399 w 4801"/>
                <a:gd name="T91" fmla="*/ 1854 h 3286"/>
                <a:gd name="T92" fmla="*/ 1212 w 4801"/>
                <a:gd name="T93" fmla="*/ 2066 h 3286"/>
                <a:gd name="T94" fmla="*/ 1063 w 4801"/>
                <a:gd name="T95" fmla="*/ 2159 h 3286"/>
                <a:gd name="T96" fmla="*/ 883 w 4801"/>
                <a:gd name="T97" fmla="*/ 2277 h 3286"/>
                <a:gd name="T98" fmla="*/ 727 w 4801"/>
                <a:gd name="T99" fmla="*/ 2402 h 3286"/>
                <a:gd name="T100" fmla="*/ 516 w 4801"/>
                <a:gd name="T101" fmla="*/ 2551 h 3286"/>
                <a:gd name="T102" fmla="*/ 423 w 4801"/>
                <a:gd name="T103" fmla="*/ 2644 h 3286"/>
                <a:gd name="T104" fmla="*/ 392 w 4801"/>
                <a:gd name="T105" fmla="*/ 2769 h 3286"/>
                <a:gd name="T106" fmla="*/ 149 w 4801"/>
                <a:gd name="T107" fmla="*/ 2887 h 3286"/>
                <a:gd name="T108" fmla="*/ 118 w 4801"/>
                <a:gd name="T109" fmla="*/ 3042 h 3286"/>
                <a:gd name="T110" fmla="*/ 0 w 4801"/>
                <a:gd name="T111" fmla="*/ 3254 h 32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01" h="3286">
                  <a:moveTo>
                    <a:pt x="0" y="3254"/>
                  </a:moveTo>
                  <a:lnTo>
                    <a:pt x="31" y="3254"/>
                  </a:lnTo>
                  <a:lnTo>
                    <a:pt x="31" y="3285"/>
                  </a:lnTo>
                  <a:lnTo>
                    <a:pt x="62" y="3285"/>
                  </a:lnTo>
                  <a:lnTo>
                    <a:pt x="62" y="3254"/>
                  </a:lnTo>
                  <a:lnTo>
                    <a:pt x="93" y="3254"/>
                  </a:lnTo>
                  <a:lnTo>
                    <a:pt x="93" y="3285"/>
                  </a:lnTo>
                  <a:lnTo>
                    <a:pt x="118" y="3285"/>
                  </a:lnTo>
                  <a:lnTo>
                    <a:pt x="118" y="3223"/>
                  </a:lnTo>
                  <a:lnTo>
                    <a:pt x="149" y="3223"/>
                  </a:lnTo>
                  <a:lnTo>
                    <a:pt x="149" y="3254"/>
                  </a:lnTo>
                  <a:lnTo>
                    <a:pt x="180" y="3254"/>
                  </a:lnTo>
                  <a:lnTo>
                    <a:pt x="180" y="3192"/>
                  </a:lnTo>
                  <a:lnTo>
                    <a:pt x="211" y="3192"/>
                  </a:lnTo>
                  <a:lnTo>
                    <a:pt x="211" y="3223"/>
                  </a:lnTo>
                  <a:lnTo>
                    <a:pt x="242" y="3223"/>
                  </a:lnTo>
                  <a:lnTo>
                    <a:pt x="242" y="3161"/>
                  </a:lnTo>
                  <a:lnTo>
                    <a:pt x="274" y="3161"/>
                  </a:lnTo>
                  <a:lnTo>
                    <a:pt x="274" y="3192"/>
                  </a:lnTo>
                  <a:lnTo>
                    <a:pt x="305" y="3192"/>
                  </a:lnTo>
                  <a:lnTo>
                    <a:pt x="305" y="3161"/>
                  </a:lnTo>
                  <a:lnTo>
                    <a:pt x="336" y="3161"/>
                  </a:lnTo>
                  <a:lnTo>
                    <a:pt x="336" y="3192"/>
                  </a:lnTo>
                  <a:lnTo>
                    <a:pt x="367" y="3192"/>
                  </a:lnTo>
                  <a:lnTo>
                    <a:pt x="367" y="3129"/>
                  </a:lnTo>
                  <a:lnTo>
                    <a:pt x="392" y="3129"/>
                  </a:lnTo>
                  <a:lnTo>
                    <a:pt x="392" y="3161"/>
                  </a:lnTo>
                  <a:lnTo>
                    <a:pt x="423" y="3161"/>
                  </a:lnTo>
                  <a:lnTo>
                    <a:pt x="423" y="3067"/>
                  </a:lnTo>
                  <a:lnTo>
                    <a:pt x="454" y="3067"/>
                  </a:lnTo>
                  <a:lnTo>
                    <a:pt x="454" y="3098"/>
                  </a:lnTo>
                  <a:lnTo>
                    <a:pt x="485" y="3098"/>
                  </a:lnTo>
                  <a:lnTo>
                    <a:pt x="485" y="3042"/>
                  </a:lnTo>
                  <a:lnTo>
                    <a:pt x="516" y="3042"/>
                  </a:lnTo>
                  <a:lnTo>
                    <a:pt x="516" y="3067"/>
                  </a:lnTo>
                  <a:lnTo>
                    <a:pt x="547" y="3067"/>
                  </a:lnTo>
                  <a:lnTo>
                    <a:pt x="547" y="3011"/>
                  </a:lnTo>
                  <a:lnTo>
                    <a:pt x="578" y="3011"/>
                  </a:lnTo>
                  <a:lnTo>
                    <a:pt x="578" y="3042"/>
                  </a:lnTo>
                  <a:lnTo>
                    <a:pt x="609" y="3042"/>
                  </a:lnTo>
                  <a:lnTo>
                    <a:pt x="609" y="3011"/>
                  </a:lnTo>
                  <a:lnTo>
                    <a:pt x="665" y="3011"/>
                  </a:lnTo>
                  <a:lnTo>
                    <a:pt x="665" y="2980"/>
                  </a:lnTo>
                  <a:lnTo>
                    <a:pt x="609" y="2980"/>
                  </a:lnTo>
                  <a:lnTo>
                    <a:pt x="609" y="2949"/>
                  </a:lnTo>
                  <a:lnTo>
                    <a:pt x="640" y="2949"/>
                  </a:lnTo>
                  <a:lnTo>
                    <a:pt x="640" y="2918"/>
                  </a:lnTo>
                  <a:lnTo>
                    <a:pt x="696" y="2918"/>
                  </a:lnTo>
                  <a:lnTo>
                    <a:pt x="696" y="2887"/>
                  </a:lnTo>
                  <a:lnTo>
                    <a:pt x="759" y="2887"/>
                  </a:lnTo>
                  <a:lnTo>
                    <a:pt x="759" y="2856"/>
                  </a:lnTo>
                  <a:lnTo>
                    <a:pt x="790" y="2856"/>
                  </a:lnTo>
                  <a:lnTo>
                    <a:pt x="790" y="2800"/>
                  </a:lnTo>
                  <a:lnTo>
                    <a:pt x="821" y="2800"/>
                  </a:lnTo>
                  <a:lnTo>
                    <a:pt x="821" y="2769"/>
                  </a:lnTo>
                  <a:lnTo>
                    <a:pt x="1001" y="2769"/>
                  </a:lnTo>
                  <a:lnTo>
                    <a:pt x="1001" y="2738"/>
                  </a:lnTo>
                  <a:lnTo>
                    <a:pt x="939" y="2738"/>
                  </a:lnTo>
                  <a:lnTo>
                    <a:pt x="939" y="2706"/>
                  </a:lnTo>
                  <a:lnTo>
                    <a:pt x="939" y="2675"/>
                  </a:lnTo>
                  <a:lnTo>
                    <a:pt x="1001" y="2675"/>
                  </a:lnTo>
                  <a:lnTo>
                    <a:pt x="1001" y="2644"/>
                  </a:lnTo>
                  <a:lnTo>
                    <a:pt x="1063" y="2644"/>
                  </a:lnTo>
                  <a:lnTo>
                    <a:pt x="1063" y="2613"/>
                  </a:lnTo>
                  <a:lnTo>
                    <a:pt x="1094" y="2613"/>
                  </a:lnTo>
                  <a:lnTo>
                    <a:pt x="1094" y="2582"/>
                  </a:lnTo>
                  <a:lnTo>
                    <a:pt x="1156" y="2582"/>
                  </a:lnTo>
                  <a:lnTo>
                    <a:pt x="1156" y="2551"/>
                  </a:lnTo>
                  <a:lnTo>
                    <a:pt x="1275" y="2551"/>
                  </a:lnTo>
                  <a:lnTo>
                    <a:pt x="1275" y="2526"/>
                  </a:lnTo>
                  <a:lnTo>
                    <a:pt x="1306" y="2526"/>
                  </a:lnTo>
                  <a:lnTo>
                    <a:pt x="1306" y="2495"/>
                  </a:lnTo>
                  <a:lnTo>
                    <a:pt x="1337" y="2495"/>
                  </a:lnTo>
                  <a:lnTo>
                    <a:pt x="1430" y="2495"/>
                  </a:lnTo>
                  <a:lnTo>
                    <a:pt x="1430" y="2464"/>
                  </a:lnTo>
                  <a:lnTo>
                    <a:pt x="1455" y="2464"/>
                  </a:lnTo>
                  <a:lnTo>
                    <a:pt x="1455" y="2433"/>
                  </a:lnTo>
                  <a:lnTo>
                    <a:pt x="1455" y="2402"/>
                  </a:lnTo>
                  <a:lnTo>
                    <a:pt x="1579" y="2402"/>
                  </a:lnTo>
                  <a:lnTo>
                    <a:pt x="1579" y="2339"/>
                  </a:lnTo>
                  <a:lnTo>
                    <a:pt x="1641" y="2339"/>
                  </a:lnTo>
                  <a:lnTo>
                    <a:pt x="1641" y="2308"/>
                  </a:lnTo>
                  <a:lnTo>
                    <a:pt x="1673" y="2308"/>
                  </a:lnTo>
                  <a:lnTo>
                    <a:pt x="1673" y="2277"/>
                  </a:lnTo>
                  <a:lnTo>
                    <a:pt x="1728" y="2277"/>
                  </a:lnTo>
                  <a:lnTo>
                    <a:pt x="1728" y="2252"/>
                  </a:lnTo>
                  <a:lnTo>
                    <a:pt x="1791" y="2252"/>
                  </a:lnTo>
                  <a:lnTo>
                    <a:pt x="1791" y="2221"/>
                  </a:lnTo>
                  <a:lnTo>
                    <a:pt x="1971" y="2221"/>
                  </a:lnTo>
                  <a:lnTo>
                    <a:pt x="1971" y="2190"/>
                  </a:lnTo>
                  <a:lnTo>
                    <a:pt x="1946" y="2190"/>
                  </a:lnTo>
                  <a:lnTo>
                    <a:pt x="1946" y="2159"/>
                  </a:lnTo>
                  <a:lnTo>
                    <a:pt x="1915" y="2159"/>
                  </a:lnTo>
                  <a:lnTo>
                    <a:pt x="1915" y="2128"/>
                  </a:lnTo>
                  <a:lnTo>
                    <a:pt x="1946" y="2128"/>
                  </a:lnTo>
                  <a:lnTo>
                    <a:pt x="1946" y="2097"/>
                  </a:lnTo>
                  <a:lnTo>
                    <a:pt x="1971" y="2097"/>
                  </a:lnTo>
                  <a:lnTo>
                    <a:pt x="1971" y="2066"/>
                  </a:lnTo>
                  <a:lnTo>
                    <a:pt x="2033" y="2066"/>
                  </a:lnTo>
                  <a:lnTo>
                    <a:pt x="2033" y="2034"/>
                  </a:lnTo>
                  <a:lnTo>
                    <a:pt x="2095" y="2034"/>
                  </a:lnTo>
                  <a:lnTo>
                    <a:pt x="2095" y="2003"/>
                  </a:lnTo>
                  <a:lnTo>
                    <a:pt x="2126" y="2003"/>
                  </a:lnTo>
                  <a:lnTo>
                    <a:pt x="2126" y="1978"/>
                  </a:lnTo>
                  <a:lnTo>
                    <a:pt x="2189" y="1978"/>
                  </a:lnTo>
                  <a:lnTo>
                    <a:pt x="2189" y="1947"/>
                  </a:lnTo>
                  <a:lnTo>
                    <a:pt x="2245" y="1947"/>
                  </a:lnTo>
                  <a:lnTo>
                    <a:pt x="2245" y="1916"/>
                  </a:lnTo>
                  <a:lnTo>
                    <a:pt x="2338" y="1916"/>
                  </a:lnTo>
                  <a:lnTo>
                    <a:pt x="2338" y="1885"/>
                  </a:lnTo>
                  <a:lnTo>
                    <a:pt x="2431" y="1885"/>
                  </a:lnTo>
                  <a:lnTo>
                    <a:pt x="2431" y="1854"/>
                  </a:lnTo>
                  <a:lnTo>
                    <a:pt x="2487" y="1854"/>
                  </a:lnTo>
                  <a:lnTo>
                    <a:pt x="2487" y="1792"/>
                  </a:lnTo>
                  <a:lnTo>
                    <a:pt x="2518" y="1792"/>
                  </a:lnTo>
                  <a:lnTo>
                    <a:pt x="2518" y="1761"/>
                  </a:lnTo>
                  <a:lnTo>
                    <a:pt x="2549" y="1761"/>
                  </a:lnTo>
                  <a:lnTo>
                    <a:pt x="2549" y="1736"/>
                  </a:lnTo>
                  <a:lnTo>
                    <a:pt x="2642" y="1736"/>
                  </a:lnTo>
                  <a:lnTo>
                    <a:pt x="2642" y="1705"/>
                  </a:lnTo>
                  <a:lnTo>
                    <a:pt x="2705" y="1705"/>
                  </a:lnTo>
                  <a:lnTo>
                    <a:pt x="2705" y="1674"/>
                  </a:lnTo>
                  <a:lnTo>
                    <a:pt x="2761" y="1674"/>
                  </a:lnTo>
                  <a:lnTo>
                    <a:pt x="2761" y="1611"/>
                  </a:lnTo>
                  <a:lnTo>
                    <a:pt x="2736" y="1611"/>
                  </a:lnTo>
                  <a:lnTo>
                    <a:pt x="2736" y="1580"/>
                  </a:lnTo>
                  <a:lnTo>
                    <a:pt x="2792" y="1580"/>
                  </a:lnTo>
                  <a:lnTo>
                    <a:pt x="2792" y="1549"/>
                  </a:lnTo>
                  <a:lnTo>
                    <a:pt x="2823" y="1549"/>
                  </a:lnTo>
                  <a:lnTo>
                    <a:pt x="2823" y="1518"/>
                  </a:lnTo>
                  <a:lnTo>
                    <a:pt x="2854" y="1518"/>
                  </a:lnTo>
                  <a:lnTo>
                    <a:pt x="2854" y="1487"/>
                  </a:lnTo>
                  <a:lnTo>
                    <a:pt x="2885" y="1487"/>
                  </a:lnTo>
                  <a:lnTo>
                    <a:pt x="2885" y="1462"/>
                  </a:lnTo>
                  <a:lnTo>
                    <a:pt x="2916" y="1462"/>
                  </a:lnTo>
                  <a:lnTo>
                    <a:pt x="2916" y="1431"/>
                  </a:lnTo>
                  <a:lnTo>
                    <a:pt x="2947" y="1431"/>
                  </a:lnTo>
                  <a:lnTo>
                    <a:pt x="2947" y="1400"/>
                  </a:lnTo>
                  <a:lnTo>
                    <a:pt x="2978" y="1400"/>
                  </a:lnTo>
                  <a:lnTo>
                    <a:pt x="2978" y="1338"/>
                  </a:lnTo>
                  <a:lnTo>
                    <a:pt x="3034" y="1338"/>
                  </a:lnTo>
                  <a:lnTo>
                    <a:pt x="3034" y="1307"/>
                  </a:lnTo>
                  <a:lnTo>
                    <a:pt x="3065" y="1307"/>
                  </a:lnTo>
                  <a:lnTo>
                    <a:pt x="3065" y="1275"/>
                  </a:lnTo>
                  <a:lnTo>
                    <a:pt x="3127" y="1275"/>
                  </a:lnTo>
                  <a:lnTo>
                    <a:pt x="3127" y="1244"/>
                  </a:lnTo>
                  <a:lnTo>
                    <a:pt x="3190" y="1244"/>
                  </a:lnTo>
                  <a:lnTo>
                    <a:pt x="3190" y="1213"/>
                  </a:lnTo>
                  <a:lnTo>
                    <a:pt x="3277" y="1213"/>
                  </a:lnTo>
                  <a:lnTo>
                    <a:pt x="3277" y="1188"/>
                  </a:lnTo>
                  <a:lnTo>
                    <a:pt x="3339" y="1188"/>
                  </a:lnTo>
                  <a:lnTo>
                    <a:pt x="3339" y="1126"/>
                  </a:lnTo>
                  <a:lnTo>
                    <a:pt x="3370" y="1126"/>
                  </a:lnTo>
                  <a:lnTo>
                    <a:pt x="3370" y="1095"/>
                  </a:lnTo>
                  <a:lnTo>
                    <a:pt x="3463" y="1095"/>
                  </a:lnTo>
                  <a:lnTo>
                    <a:pt x="3463" y="1064"/>
                  </a:lnTo>
                  <a:lnTo>
                    <a:pt x="3494" y="1064"/>
                  </a:lnTo>
                  <a:lnTo>
                    <a:pt x="3494" y="1033"/>
                  </a:lnTo>
                  <a:lnTo>
                    <a:pt x="3581" y="1033"/>
                  </a:lnTo>
                  <a:lnTo>
                    <a:pt x="3581" y="1002"/>
                  </a:lnTo>
                  <a:lnTo>
                    <a:pt x="3612" y="1002"/>
                  </a:lnTo>
                  <a:lnTo>
                    <a:pt x="3612" y="971"/>
                  </a:lnTo>
                  <a:lnTo>
                    <a:pt x="3675" y="971"/>
                  </a:lnTo>
                  <a:lnTo>
                    <a:pt x="3675" y="946"/>
                  </a:lnTo>
                  <a:lnTo>
                    <a:pt x="3737" y="946"/>
                  </a:lnTo>
                  <a:lnTo>
                    <a:pt x="3737" y="915"/>
                  </a:lnTo>
                  <a:lnTo>
                    <a:pt x="3799" y="915"/>
                  </a:lnTo>
                  <a:lnTo>
                    <a:pt x="3799" y="883"/>
                  </a:lnTo>
                  <a:lnTo>
                    <a:pt x="3855" y="883"/>
                  </a:lnTo>
                  <a:lnTo>
                    <a:pt x="3855" y="852"/>
                  </a:lnTo>
                  <a:lnTo>
                    <a:pt x="3948" y="852"/>
                  </a:lnTo>
                  <a:lnTo>
                    <a:pt x="3948" y="790"/>
                  </a:lnTo>
                  <a:lnTo>
                    <a:pt x="4010" y="790"/>
                  </a:lnTo>
                  <a:lnTo>
                    <a:pt x="4010" y="759"/>
                  </a:lnTo>
                  <a:lnTo>
                    <a:pt x="4128" y="759"/>
                  </a:lnTo>
                  <a:lnTo>
                    <a:pt x="4128" y="728"/>
                  </a:lnTo>
                  <a:lnTo>
                    <a:pt x="4253" y="728"/>
                  </a:lnTo>
                  <a:lnTo>
                    <a:pt x="4253" y="697"/>
                  </a:lnTo>
                  <a:lnTo>
                    <a:pt x="4315" y="697"/>
                  </a:lnTo>
                  <a:lnTo>
                    <a:pt x="4315" y="641"/>
                  </a:lnTo>
                  <a:lnTo>
                    <a:pt x="4340" y="641"/>
                  </a:lnTo>
                  <a:lnTo>
                    <a:pt x="4340" y="610"/>
                  </a:lnTo>
                  <a:lnTo>
                    <a:pt x="4371" y="610"/>
                  </a:lnTo>
                  <a:lnTo>
                    <a:pt x="4371" y="579"/>
                  </a:lnTo>
                  <a:lnTo>
                    <a:pt x="4402" y="579"/>
                  </a:lnTo>
                  <a:lnTo>
                    <a:pt x="4402" y="548"/>
                  </a:lnTo>
                  <a:lnTo>
                    <a:pt x="4495" y="548"/>
                  </a:lnTo>
                  <a:lnTo>
                    <a:pt x="4495" y="516"/>
                  </a:lnTo>
                  <a:lnTo>
                    <a:pt x="4464" y="516"/>
                  </a:lnTo>
                  <a:lnTo>
                    <a:pt x="4464" y="485"/>
                  </a:lnTo>
                  <a:lnTo>
                    <a:pt x="4558" y="485"/>
                  </a:lnTo>
                  <a:lnTo>
                    <a:pt x="4558" y="429"/>
                  </a:lnTo>
                  <a:lnTo>
                    <a:pt x="4645" y="429"/>
                  </a:lnTo>
                  <a:lnTo>
                    <a:pt x="4645" y="398"/>
                  </a:lnTo>
                  <a:lnTo>
                    <a:pt x="4613" y="398"/>
                  </a:lnTo>
                  <a:lnTo>
                    <a:pt x="4613" y="367"/>
                  </a:lnTo>
                  <a:lnTo>
                    <a:pt x="4738" y="367"/>
                  </a:lnTo>
                  <a:lnTo>
                    <a:pt x="4738" y="336"/>
                  </a:lnTo>
                  <a:lnTo>
                    <a:pt x="4707" y="336"/>
                  </a:lnTo>
                  <a:lnTo>
                    <a:pt x="4707" y="305"/>
                  </a:lnTo>
                  <a:lnTo>
                    <a:pt x="4769" y="305"/>
                  </a:lnTo>
                  <a:lnTo>
                    <a:pt x="4769" y="243"/>
                  </a:lnTo>
                  <a:lnTo>
                    <a:pt x="4800" y="243"/>
                  </a:lnTo>
                  <a:lnTo>
                    <a:pt x="4800" y="212"/>
                  </a:lnTo>
                  <a:lnTo>
                    <a:pt x="4769" y="212"/>
                  </a:lnTo>
                  <a:lnTo>
                    <a:pt x="4769" y="180"/>
                  </a:lnTo>
                  <a:lnTo>
                    <a:pt x="4738" y="180"/>
                  </a:lnTo>
                  <a:lnTo>
                    <a:pt x="4738" y="156"/>
                  </a:lnTo>
                  <a:lnTo>
                    <a:pt x="4707" y="156"/>
                  </a:lnTo>
                  <a:lnTo>
                    <a:pt x="4707" y="93"/>
                  </a:lnTo>
                  <a:lnTo>
                    <a:pt x="4707" y="62"/>
                  </a:lnTo>
                  <a:lnTo>
                    <a:pt x="4707" y="0"/>
                  </a:lnTo>
                  <a:lnTo>
                    <a:pt x="4676" y="0"/>
                  </a:lnTo>
                  <a:lnTo>
                    <a:pt x="4676" y="31"/>
                  </a:lnTo>
                  <a:lnTo>
                    <a:pt x="4676" y="62"/>
                  </a:lnTo>
                  <a:lnTo>
                    <a:pt x="4589" y="62"/>
                  </a:lnTo>
                  <a:lnTo>
                    <a:pt x="4589" y="93"/>
                  </a:lnTo>
                  <a:lnTo>
                    <a:pt x="4558" y="93"/>
                  </a:lnTo>
                  <a:lnTo>
                    <a:pt x="4558" y="124"/>
                  </a:lnTo>
                  <a:lnTo>
                    <a:pt x="4464" y="124"/>
                  </a:lnTo>
                  <a:lnTo>
                    <a:pt x="4464" y="156"/>
                  </a:lnTo>
                  <a:lnTo>
                    <a:pt x="4433" y="156"/>
                  </a:lnTo>
                  <a:lnTo>
                    <a:pt x="4433" y="180"/>
                  </a:lnTo>
                  <a:lnTo>
                    <a:pt x="4464" y="180"/>
                  </a:lnTo>
                  <a:lnTo>
                    <a:pt x="4464" y="212"/>
                  </a:lnTo>
                  <a:lnTo>
                    <a:pt x="4402" y="212"/>
                  </a:lnTo>
                  <a:lnTo>
                    <a:pt x="4402" y="243"/>
                  </a:lnTo>
                  <a:lnTo>
                    <a:pt x="4340" y="243"/>
                  </a:lnTo>
                  <a:lnTo>
                    <a:pt x="4340" y="274"/>
                  </a:lnTo>
                  <a:lnTo>
                    <a:pt x="4222" y="274"/>
                  </a:lnTo>
                  <a:lnTo>
                    <a:pt x="4222" y="305"/>
                  </a:lnTo>
                  <a:lnTo>
                    <a:pt x="4284" y="305"/>
                  </a:lnTo>
                  <a:lnTo>
                    <a:pt x="4284" y="336"/>
                  </a:lnTo>
                  <a:lnTo>
                    <a:pt x="4191" y="336"/>
                  </a:lnTo>
                  <a:lnTo>
                    <a:pt x="4191" y="367"/>
                  </a:lnTo>
                  <a:lnTo>
                    <a:pt x="4222" y="367"/>
                  </a:lnTo>
                  <a:lnTo>
                    <a:pt x="4222" y="398"/>
                  </a:lnTo>
                  <a:lnTo>
                    <a:pt x="4160" y="398"/>
                  </a:lnTo>
                  <a:lnTo>
                    <a:pt x="4160" y="429"/>
                  </a:lnTo>
                  <a:lnTo>
                    <a:pt x="4066" y="429"/>
                  </a:lnTo>
                  <a:lnTo>
                    <a:pt x="4066" y="454"/>
                  </a:lnTo>
                  <a:lnTo>
                    <a:pt x="4097" y="454"/>
                  </a:lnTo>
                  <a:lnTo>
                    <a:pt x="4097" y="485"/>
                  </a:lnTo>
                  <a:lnTo>
                    <a:pt x="3979" y="485"/>
                  </a:lnTo>
                  <a:lnTo>
                    <a:pt x="3979" y="516"/>
                  </a:lnTo>
                  <a:lnTo>
                    <a:pt x="3855" y="516"/>
                  </a:lnTo>
                  <a:lnTo>
                    <a:pt x="3855" y="548"/>
                  </a:lnTo>
                  <a:lnTo>
                    <a:pt x="3675" y="548"/>
                  </a:lnTo>
                  <a:lnTo>
                    <a:pt x="3675" y="579"/>
                  </a:lnTo>
                  <a:lnTo>
                    <a:pt x="3612" y="579"/>
                  </a:lnTo>
                  <a:lnTo>
                    <a:pt x="3612" y="610"/>
                  </a:lnTo>
                  <a:lnTo>
                    <a:pt x="3550" y="610"/>
                  </a:lnTo>
                  <a:lnTo>
                    <a:pt x="3550" y="641"/>
                  </a:lnTo>
                  <a:lnTo>
                    <a:pt x="3494" y="641"/>
                  </a:lnTo>
                  <a:lnTo>
                    <a:pt x="3494" y="672"/>
                  </a:lnTo>
                  <a:lnTo>
                    <a:pt x="3370" y="672"/>
                  </a:lnTo>
                  <a:lnTo>
                    <a:pt x="3370" y="697"/>
                  </a:lnTo>
                  <a:lnTo>
                    <a:pt x="3308" y="697"/>
                  </a:lnTo>
                  <a:lnTo>
                    <a:pt x="3308" y="728"/>
                  </a:lnTo>
                  <a:lnTo>
                    <a:pt x="3277" y="728"/>
                  </a:lnTo>
                  <a:lnTo>
                    <a:pt x="3277" y="759"/>
                  </a:lnTo>
                  <a:lnTo>
                    <a:pt x="3190" y="759"/>
                  </a:lnTo>
                  <a:lnTo>
                    <a:pt x="3190" y="790"/>
                  </a:lnTo>
                  <a:lnTo>
                    <a:pt x="3065" y="790"/>
                  </a:lnTo>
                  <a:lnTo>
                    <a:pt x="3065" y="821"/>
                  </a:lnTo>
                  <a:lnTo>
                    <a:pt x="2947" y="821"/>
                  </a:lnTo>
                  <a:lnTo>
                    <a:pt x="2947" y="852"/>
                  </a:lnTo>
                  <a:lnTo>
                    <a:pt x="2885" y="852"/>
                  </a:lnTo>
                  <a:lnTo>
                    <a:pt x="2885" y="883"/>
                  </a:lnTo>
                  <a:lnTo>
                    <a:pt x="2792" y="883"/>
                  </a:lnTo>
                  <a:lnTo>
                    <a:pt x="2792" y="915"/>
                  </a:lnTo>
                  <a:lnTo>
                    <a:pt x="2761" y="915"/>
                  </a:lnTo>
                  <a:lnTo>
                    <a:pt x="2761" y="946"/>
                  </a:lnTo>
                  <a:lnTo>
                    <a:pt x="2642" y="946"/>
                  </a:lnTo>
                  <a:lnTo>
                    <a:pt x="2642" y="971"/>
                  </a:lnTo>
                  <a:lnTo>
                    <a:pt x="2611" y="971"/>
                  </a:lnTo>
                  <a:lnTo>
                    <a:pt x="2611" y="1002"/>
                  </a:lnTo>
                  <a:lnTo>
                    <a:pt x="2549" y="1002"/>
                  </a:lnTo>
                  <a:lnTo>
                    <a:pt x="2549" y="1033"/>
                  </a:lnTo>
                  <a:lnTo>
                    <a:pt x="2518" y="1033"/>
                  </a:lnTo>
                  <a:lnTo>
                    <a:pt x="2518" y="1064"/>
                  </a:lnTo>
                  <a:lnTo>
                    <a:pt x="2462" y="1064"/>
                  </a:lnTo>
                  <a:lnTo>
                    <a:pt x="2462" y="1095"/>
                  </a:lnTo>
                  <a:lnTo>
                    <a:pt x="2462" y="1126"/>
                  </a:lnTo>
                  <a:lnTo>
                    <a:pt x="2400" y="1126"/>
                  </a:lnTo>
                  <a:lnTo>
                    <a:pt x="2400" y="1157"/>
                  </a:lnTo>
                  <a:lnTo>
                    <a:pt x="2338" y="1157"/>
                  </a:lnTo>
                  <a:lnTo>
                    <a:pt x="2338" y="1188"/>
                  </a:lnTo>
                  <a:lnTo>
                    <a:pt x="2369" y="1188"/>
                  </a:lnTo>
                  <a:lnTo>
                    <a:pt x="2369" y="1213"/>
                  </a:lnTo>
                  <a:lnTo>
                    <a:pt x="2276" y="1213"/>
                  </a:lnTo>
                  <a:lnTo>
                    <a:pt x="2276" y="1244"/>
                  </a:lnTo>
                  <a:lnTo>
                    <a:pt x="2307" y="1244"/>
                  </a:lnTo>
                  <a:lnTo>
                    <a:pt x="2307" y="1275"/>
                  </a:lnTo>
                  <a:lnTo>
                    <a:pt x="2245" y="1275"/>
                  </a:lnTo>
                  <a:lnTo>
                    <a:pt x="2245" y="1307"/>
                  </a:lnTo>
                  <a:lnTo>
                    <a:pt x="2189" y="1307"/>
                  </a:lnTo>
                  <a:lnTo>
                    <a:pt x="2189" y="1369"/>
                  </a:lnTo>
                  <a:lnTo>
                    <a:pt x="2126" y="1369"/>
                  </a:lnTo>
                  <a:lnTo>
                    <a:pt x="2126" y="1400"/>
                  </a:lnTo>
                  <a:lnTo>
                    <a:pt x="2064" y="1400"/>
                  </a:lnTo>
                  <a:lnTo>
                    <a:pt x="2064" y="1431"/>
                  </a:lnTo>
                  <a:lnTo>
                    <a:pt x="2002" y="1431"/>
                  </a:lnTo>
                  <a:lnTo>
                    <a:pt x="2002" y="1487"/>
                  </a:lnTo>
                  <a:lnTo>
                    <a:pt x="1946" y="1487"/>
                  </a:lnTo>
                  <a:lnTo>
                    <a:pt x="1946" y="1518"/>
                  </a:lnTo>
                  <a:lnTo>
                    <a:pt x="1884" y="1518"/>
                  </a:lnTo>
                  <a:lnTo>
                    <a:pt x="1884" y="1580"/>
                  </a:lnTo>
                  <a:lnTo>
                    <a:pt x="1822" y="1580"/>
                  </a:lnTo>
                  <a:lnTo>
                    <a:pt x="1822" y="1611"/>
                  </a:lnTo>
                  <a:lnTo>
                    <a:pt x="1760" y="1611"/>
                  </a:lnTo>
                  <a:lnTo>
                    <a:pt x="1760" y="1643"/>
                  </a:lnTo>
                  <a:lnTo>
                    <a:pt x="1673" y="1643"/>
                  </a:lnTo>
                  <a:lnTo>
                    <a:pt x="1673" y="1674"/>
                  </a:lnTo>
                  <a:lnTo>
                    <a:pt x="1610" y="1674"/>
                  </a:lnTo>
                  <a:lnTo>
                    <a:pt x="1610" y="1736"/>
                  </a:lnTo>
                  <a:lnTo>
                    <a:pt x="1548" y="1736"/>
                  </a:lnTo>
                  <a:lnTo>
                    <a:pt x="1548" y="1761"/>
                  </a:lnTo>
                  <a:lnTo>
                    <a:pt x="1486" y="1761"/>
                  </a:lnTo>
                  <a:lnTo>
                    <a:pt x="1486" y="1792"/>
                  </a:lnTo>
                  <a:lnTo>
                    <a:pt x="1399" y="1792"/>
                  </a:lnTo>
                  <a:lnTo>
                    <a:pt x="1399" y="1854"/>
                  </a:lnTo>
                  <a:lnTo>
                    <a:pt x="1337" y="1854"/>
                  </a:lnTo>
                  <a:lnTo>
                    <a:pt x="1337" y="1916"/>
                  </a:lnTo>
                  <a:lnTo>
                    <a:pt x="1275" y="1916"/>
                  </a:lnTo>
                  <a:lnTo>
                    <a:pt x="1275" y="1978"/>
                  </a:lnTo>
                  <a:lnTo>
                    <a:pt x="1212" y="1978"/>
                  </a:lnTo>
                  <a:lnTo>
                    <a:pt x="1212" y="2034"/>
                  </a:lnTo>
                  <a:lnTo>
                    <a:pt x="1212" y="2066"/>
                  </a:lnTo>
                  <a:lnTo>
                    <a:pt x="1156" y="2066"/>
                  </a:lnTo>
                  <a:lnTo>
                    <a:pt x="1156" y="2097"/>
                  </a:lnTo>
                  <a:lnTo>
                    <a:pt x="1125" y="2097"/>
                  </a:lnTo>
                  <a:lnTo>
                    <a:pt x="1125" y="2128"/>
                  </a:lnTo>
                  <a:lnTo>
                    <a:pt x="1094" y="2128"/>
                  </a:lnTo>
                  <a:lnTo>
                    <a:pt x="1094" y="2159"/>
                  </a:lnTo>
                  <a:lnTo>
                    <a:pt x="1063" y="2159"/>
                  </a:lnTo>
                  <a:lnTo>
                    <a:pt x="1063" y="2190"/>
                  </a:lnTo>
                  <a:lnTo>
                    <a:pt x="1032" y="2190"/>
                  </a:lnTo>
                  <a:lnTo>
                    <a:pt x="1032" y="2221"/>
                  </a:lnTo>
                  <a:lnTo>
                    <a:pt x="939" y="2221"/>
                  </a:lnTo>
                  <a:lnTo>
                    <a:pt x="939" y="2252"/>
                  </a:lnTo>
                  <a:lnTo>
                    <a:pt x="939" y="2277"/>
                  </a:lnTo>
                  <a:lnTo>
                    <a:pt x="883" y="2277"/>
                  </a:lnTo>
                  <a:lnTo>
                    <a:pt x="883" y="2308"/>
                  </a:lnTo>
                  <a:lnTo>
                    <a:pt x="883" y="2339"/>
                  </a:lnTo>
                  <a:lnTo>
                    <a:pt x="790" y="2339"/>
                  </a:lnTo>
                  <a:lnTo>
                    <a:pt x="790" y="2370"/>
                  </a:lnTo>
                  <a:lnTo>
                    <a:pt x="821" y="2370"/>
                  </a:lnTo>
                  <a:lnTo>
                    <a:pt x="821" y="2402"/>
                  </a:lnTo>
                  <a:lnTo>
                    <a:pt x="727" y="2402"/>
                  </a:lnTo>
                  <a:lnTo>
                    <a:pt x="727" y="2433"/>
                  </a:lnTo>
                  <a:lnTo>
                    <a:pt x="696" y="2433"/>
                  </a:lnTo>
                  <a:lnTo>
                    <a:pt x="696" y="2464"/>
                  </a:lnTo>
                  <a:lnTo>
                    <a:pt x="609" y="2464"/>
                  </a:lnTo>
                  <a:lnTo>
                    <a:pt x="609" y="2526"/>
                  </a:lnTo>
                  <a:lnTo>
                    <a:pt x="516" y="2526"/>
                  </a:lnTo>
                  <a:lnTo>
                    <a:pt x="516" y="2551"/>
                  </a:lnTo>
                  <a:lnTo>
                    <a:pt x="547" y="2551"/>
                  </a:lnTo>
                  <a:lnTo>
                    <a:pt x="547" y="2582"/>
                  </a:lnTo>
                  <a:lnTo>
                    <a:pt x="485" y="2582"/>
                  </a:lnTo>
                  <a:lnTo>
                    <a:pt x="485" y="2613"/>
                  </a:lnTo>
                  <a:lnTo>
                    <a:pt x="516" y="2613"/>
                  </a:lnTo>
                  <a:lnTo>
                    <a:pt x="516" y="2644"/>
                  </a:lnTo>
                  <a:lnTo>
                    <a:pt x="423" y="2644"/>
                  </a:lnTo>
                  <a:lnTo>
                    <a:pt x="423" y="2675"/>
                  </a:lnTo>
                  <a:lnTo>
                    <a:pt x="485" y="2675"/>
                  </a:lnTo>
                  <a:lnTo>
                    <a:pt x="485" y="2706"/>
                  </a:lnTo>
                  <a:lnTo>
                    <a:pt x="367" y="2706"/>
                  </a:lnTo>
                  <a:lnTo>
                    <a:pt x="367" y="2738"/>
                  </a:lnTo>
                  <a:lnTo>
                    <a:pt x="392" y="2738"/>
                  </a:lnTo>
                  <a:lnTo>
                    <a:pt x="392" y="2769"/>
                  </a:lnTo>
                  <a:lnTo>
                    <a:pt x="305" y="2769"/>
                  </a:lnTo>
                  <a:lnTo>
                    <a:pt x="305" y="2800"/>
                  </a:lnTo>
                  <a:lnTo>
                    <a:pt x="336" y="2800"/>
                  </a:lnTo>
                  <a:lnTo>
                    <a:pt x="336" y="2825"/>
                  </a:lnTo>
                  <a:lnTo>
                    <a:pt x="242" y="2825"/>
                  </a:lnTo>
                  <a:lnTo>
                    <a:pt x="242" y="2887"/>
                  </a:lnTo>
                  <a:lnTo>
                    <a:pt x="149" y="2887"/>
                  </a:lnTo>
                  <a:lnTo>
                    <a:pt x="149" y="2918"/>
                  </a:lnTo>
                  <a:lnTo>
                    <a:pt x="180" y="2918"/>
                  </a:lnTo>
                  <a:lnTo>
                    <a:pt x="180" y="2949"/>
                  </a:lnTo>
                  <a:lnTo>
                    <a:pt x="149" y="2949"/>
                  </a:lnTo>
                  <a:lnTo>
                    <a:pt x="149" y="3011"/>
                  </a:lnTo>
                  <a:lnTo>
                    <a:pt x="118" y="3011"/>
                  </a:lnTo>
                  <a:lnTo>
                    <a:pt x="118" y="3042"/>
                  </a:lnTo>
                  <a:lnTo>
                    <a:pt x="149" y="3042"/>
                  </a:lnTo>
                  <a:lnTo>
                    <a:pt x="149" y="3067"/>
                  </a:lnTo>
                  <a:lnTo>
                    <a:pt x="62" y="3067"/>
                  </a:lnTo>
                  <a:lnTo>
                    <a:pt x="62" y="3129"/>
                  </a:lnTo>
                  <a:lnTo>
                    <a:pt x="0" y="3129"/>
                  </a:lnTo>
                  <a:lnTo>
                    <a:pt x="0" y="3223"/>
                  </a:lnTo>
                  <a:lnTo>
                    <a:pt x="0" y="3254"/>
                  </a:lnTo>
                </a:path>
              </a:pathLst>
            </a:custGeom>
            <a:solidFill>
              <a:srgbClr val="F1F293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999999"/>
              </a:prst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817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" y="1050"/>
              <a:ext cx="4464" cy="2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8133" name="Group 8"/>
          <p:cNvGrpSpPr>
            <a:grpSpLocks/>
          </p:cNvGrpSpPr>
          <p:nvPr/>
        </p:nvGrpSpPr>
        <p:grpSpPr bwMode="auto">
          <a:xfrm>
            <a:off x="971550" y="1819275"/>
            <a:ext cx="6783388" cy="3784600"/>
            <a:chOff x="639" y="1154"/>
            <a:chExt cx="4629" cy="2384"/>
          </a:xfrm>
        </p:grpSpPr>
        <p:sp>
          <p:nvSpPr>
            <p:cNvPr id="48171" name="Freeform 9"/>
            <p:cNvSpPr>
              <a:spLocks noChangeAspect="1"/>
            </p:cNvSpPr>
            <p:nvPr/>
          </p:nvSpPr>
          <p:spPr bwMode="auto">
            <a:xfrm>
              <a:off x="1354" y="1154"/>
              <a:ext cx="3914" cy="1860"/>
            </a:xfrm>
            <a:custGeom>
              <a:avLst/>
              <a:gdLst>
                <a:gd name="T0" fmla="*/ 0 w 3877"/>
                <a:gd name="T1" fmla="*/ 2372 h 1830"/>
                <a:gd name="T2" fmla="*/ 448 w 3877"/>
                <a:gd name="T3" fmla="*/ 2372 h 1830"/>
                <a:gd name="T4" fmla="*/ 502 w 3877"/>
                <a:gd name="T5" fmla="*/ 2310 h 1830"/>
                <a:gd name="T6" fmla="*/ 671 w 3877"/>
                <a:gd name="T7" fmla="*/ 2247 h 1830"/>
                <a:gd name="T8" fmla="*/ 782 w 3877"/>
                <a:gd name="T9" fmla="*/ 1999 h 1830"/>
                <a:gd name="T10" fmla="*/ 1677 w 3877"/>
                <a:gd name="T11" fmla="*/ 1812 h 1830"/>
                <a:gd name="T12" fmla="*/ 1843 w 3877"/>
                <a:gd name="T13" fmla="*/ 1688 h 1830"/>
                <a:gd name="T14" fmla="*/ 1900 w 3877"/>
                <a:gd name="T15" fmla="*/ 1437 h 1830"/>
                <a:gd name="T16" fmla="*/ 2011 w 3877"/>
                <a:gd name="T17" fmla="*/ 1375 h 1830"/>
                <a:gd name="T18" fmla="*/ 2570 w 3877"/>
                <a:gd name="T19" fmla="*/ 1190 h 1830"/>
                <a:gd name="T20" fmla="*/ 2961 w 3877"/>
                <a:gd name="T21" fmla="*/ 1126 h 1830"/>
                <a:gd name="T22" fmla="*/ 3185 w 3877"/>
                <a:gd name="T23" fmla="*/ 1003 h 1830"/>
                <a:gd name="T24" fmla="*/ 3297 w 3877"/>
                <a:gd name="T25" fmla="*/ 940 h 1830"/>
                <a:gd name="T26" fmla="*/ 3353 w 3877"/>
                <a:gd name="T27" fmla="*/ 877 h 1830"/>
                <a:gd name="T28" fmla="*/ 3353 w 3877"/>
                <a:gd name="T29" fmla="*/ 567 h 1830"/>
                <a:gd name="T30" fmla="*/ 3408 w 3877"/>
                <a:gd name="T31" fmla="*/ 504 h 1830"/>
                <a:gd name="T32" fmla="*/ 3800 w 3877"/>
                <a:gd name="T33" fmla="*/ 504 h 1830"/>
                <a:gd name="T34" fmla="*/ 4303 w 3877"/>
                <a:gd name="T35" fmla="*/ 195 h 1830"/>
                <a:gd name="T36" fmla="*/ 4386 w 3877"/>
                <a:gd name="T37" fmla="*/ 133 h 1830"/>
                <a:gd name="T38" fmla="*/ 4438 w 3877"/>
                <a:gd name="T39" fmla="*/ 85 h 1830"/>
                <a:gd name="T40" fmla="*/ 4470 w 3877"/>
                <a:gd name="T41" fmla="*/ 69 h 1830"/>
                <a:gd name="T42" fmla="*/ 4512 w 3877"/>
                <a:gd name="T43" fmla="*/ 0 h 18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877" h="1830">
                  <a:moveTo>
                    <a:pt x="0" y="1829"/>
                  </a:moveTo>
                  <a:lnTo>
                    <a:pt x="384" y="1829"/>
                  </a:lnTo>
                  <a:lnTo>
                    <a:pt x="432" y="1781"/>
                  </a:lnTo>
                  <a:lnTo>
                    <a:pt x="576" y="1733"/>
                  </a:lnTo>
                  <a:lnTo>
                    <a:pt x="672" y="1541"/>
                  </a:lnTo>
                  <a:lnTo>
                    <a:pt x="1440" y="1397"/>
                  </a:lnTo>
                  <a:lnTo>
                    <a:pt x="1584" y="1301"/>
                  </a:lnTo>
                  <a:lnTo>
                    <a:pt x="1632" y="1109"/>
                  </a:lnTo>
                  <a:lnTo>
                    <a:pt x="1728" y="1061"/>
                  </a:lnTo>
                  <a:lnTo>
                    <a:pt x="2208" y="917"/>
                  </a:lnTo>
                  <a:lnTo>
                    <a:pt x="2544" y="869"/>
                  </a:lnTo>
                  <a:lnTo>
                    <a:pt x="2736" y="773"/>
                  </a:lnTo>
                  <a:lnTo>
                    <a:pt x="2832" y="725"/>
                  </a:lnTo>
                  <a:lnTo>
                    <a:pt x="2880" y="677"/>
                  </a:lnTo>
                  <a:lnTo>
                    <a:pt x="2880" y="437"/>
                  </a:lnTo>
                  <a:lnTo>
                    <a:pt x="2928" y="389"/>
                  </a:lnTo>
                  <a:lnTo>
                    <a:pt x="3264" y="389"/>
                  </a:lnTo>
                  <a:lnTo>
                    <a:pt x="3696" y="149"/>
                  </a:lnTo>
                  <a:lnTo>
                    <a:pt x="3768" y="101"/>
                  </a:lnTo>
                  <a:lnTo>
                    <a:pt x="3812" y="69"/>
                  </a:lnTo>
                  <a:lnTo>
                    <a:pt x="3840" y="53"/>
                  </a:lnTo>
                  <a:lnTo>
                    <a:pt x="3876" y="0"/>
                  </a:lnTo>
                </a:path>
              </a:pathLst>
            </a:custGeom>
            <a:noFill/>
            <a:ln w="28575" cap="rnd" cmpd="sng">
              <a:solidFill>
                <a:srgbClr val="8901F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72" name="Freeform 10"/>
            <p:cNvSpPr>
              <a:spLocks noChangeAspect="1"/>
            </p:cNvSpPr>
            <p:nvPr/>
          </p:nvSpPr>
          <p:spPr bwMode="auto">
            <a:xfrm>
              <a:off x="639" y="2708"/>
              <a:ext cx="970" cy="830"/>
            </a:xfrm>
            <a:custGeom>
              <a:avLst/>
              <a:gdLst>
                <a:gd name="T0" fmla="*/ 0 w 961"/>
                <a:gd name="T1" fmla="*/ 1049 h 817"/>
                <a:gd name="T2" fmla="*/ 160 w 961"/>
                <a:gd name="T3" fmla="*/ 927 h 817"/>
                <a:gd name="T4" fmla="*/ 274 w 961"/>
                <a:gd name="T5" fmla="*/ 803 h 817"/>
                <a:gd name="T6" fmla="*/ 336 w 961"/>
                <a:gd name="T7" fmla="*/ 680 h 817"/>
                <a:gd name="T8" fmla="*/ 499 w 961"/>
                <a:gd name="T9" fmla="*/ 556 h 817"/>
                <a:gd name="T10" fmla="*/ 612 w 961"/>
                <a:gd name="T11" fmla="*/ 372 h 817"/>
                <a:gd name="T12" fmla="*/ 724 w 961"/>
                <a:gd name="T13" fmla="*/ 372 h 817"/>
                <a:gd name="T14" fmla="*/ 780 w 961"/>
                <a:gd name="T15" fmla="*/ 185 h 817"/>
                <a:gd name="T16" fmla="*/ 948 w 961"/>
                <a:gd name="T17" fmla="*/ 128 h 817"/>
                <a:gd name="T18" fmla="*/ 1002 w 961"/>
                <a:gd name="T19" fmla="*/ 64 h 817"/>
                <a:gd name="T20" fmla="*/ 1060 w 961"/>
                <a:gd name="T21" fmla="*/ 0 h 817"/>
                <a:gd name="T22" fmla="*/ 1113 w 961"/>
                <a:gd name="T23" fmla="*/ 0 h 8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61" h="817">
                  <a:moveTo>
                    <a:pt x="0" y="816"/>
                  </a:moveTo>
                  <a:lnTo>
                    <a:pt x="144" y="720"/>
                  </a:lnTo>
                  <a:lnTo>
                    <a:pt x="240" y="624"/>
                  </a:lnTo>
                  <a:lnTo>
                    <a:pt x="288" y="528"/>
                  </a:lnTo>
                  <a:lnTo>
                    <a:pt x="432" y="432"/>
                  </a:lnTo>
                  <a:lnTo>
                    <a:pt x="528" y="288"/>
                  </a:lnTo>
                  <a:lnTo>
                    <a:pt x="624" y="288"/>
                  </a:lnTo>
                  <a:lnTo>
                    <a:pt x="672" y="144"/>
                  </a:lnTo>
                  <a:lnTo>
                    <a:pt x="816" y="96"/>
                  </a:lnTo>
                  <a:lnTo>
                    <a:pt x="864" y="48"/>
                  </a:lnTo>
                  <a:lnTo>
                    <a:pt x="912" y="0"/>
                  </a:lnTo>
                  <a:lnTo>
                    <a:pt x="960" y="0"/>
                  </a:lnTo>
                </a:path>
              </a:pathLst>
            </a:custGeom>
            <a:noFill/>
            <a:ln w="28575" cap="rnd" cmpd="sng">
              <a:solidFill>
                <a:srgbClr val="00968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73" name="Text Box 11"/>
            <p:cNvSpPr txBox="1">
              <a:spLocks noChangeArrowheads="1"/>
            </p:cNvSpPr>
            <p:nvPr/>
          </p:nvSpPr>
          <p:spPr bwMode="auto">
            <a:xfrm rot="-1737784">
              <a:off x="4517" y="1459"/>
              <a:ext cx="7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901F3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r-process</a:t>
              </a:r>
            </a:p>
          </p:txBody>
        </p:sp>
        <p:sp>
          <p:nvSpPr>
            <p:cNvPr id="48174" name="Text Box 12"/>
            <p:cNvSpPr txBox="1">
              <a:spLocks noChangeArrowheads="1"/>
            </p:cNvSpPr>
            <p:nvPr/>
          </p:nvSpPr>
          <p:spPr bwMode="auto">
            <a:xfrm rot="-2322252">
              <a:off x="799" y="2533"/>
              <a:ext cx="8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rp-process</a:t>
              </a:r>
            </a:p>
          </p:txBody>
        </p:sp>
      </p:grpSp>
      <p:grpSp>
        <p:nvGrpSpPr>
          <p:cNvPr id="48134" name="Group 13"/>
          <p:cNvGrpSpPr>
            <a:grpSpLocks/>
          </p:cNvGrpSpPr>
          <p:nvPr/>
        </p:nvGrpSpPr>
        <p:grpSpPr bwMode="auto">
          <a:xfrm>
            <a:off x="444500" y="3141663"/>
            <a:ext cx="3246438" cy="3003550"/>
            <a:chOff x="185" y="1722"/>
            <a:chExt cx="2216" cy="1892"/>
          </a:xfrm>
        </p:grpSpPr>
        <p:sp>
          <p:nvSpPr>
            <p:cNvPr id="48167" name="Rectangle 14"/>
            <p:cNvSpPr>
              <a:spLocks noChangeAspect="1" noChangeArrowheads="1"/>
            </p:cNvSpPr>
            <p:nvPr/>
          </p:nvSpPr>
          <p:spPr bwMode="auto">
            <a:xfrm rot="-5400000">
              <a:off x="-12" y="2205"/>
              <a:ext cx="698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2057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protons</a:t>
              </a:r>
            </a:p>
          </p:txBody>
        </p:sp>
        <p:sp>
          <p:nvSpPr>
            <p:cNvPr id="48168" name="Line 15"/>
            <p:cNvSpPr>
              <a:spLocks noChangeAspect="1" noChangeShapeType="1"/>
            </p:cNvSpPr>
            <p:nvPr/>
          </p:nvSpPr>
          <p:spPr bwMode="auto">
            <a:xfrm flipV="1">
              <a:off x="211" y="1722"/>
              <a:ext cx="1" cy="9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69" name="Rectangle 16"/>
            <p:cNvSpPr>
              <a:spLocks noChangeAspect="1" noChangeArrowheads="1"/>
            </p:cNvSpPr>
            <p:nvPr/>
          </p:nvSpPr>
          <p:spPr bwMode="auto">
            <a:xfrm>
              <a:off x="1351" y="3334"/>
              <a:ext cx="843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 defTabSz="205740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20574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20574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20574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2057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neutrons</a:t>
              </a:r>
            </a:p>
          </p:txBody>
        </p:sp>
        <p:sp>
          <p:nvSpPr>
            <p:cNvPr id="48170" name="Line 17"/>
            <p:cNvSpPr>
              <a:spLocks noChangeAspect="1" noChangeShapeType="1"/>
            </p:cNvSpPr>
            <p:nvPr/>
          </p:nvSpPr>
          <p:spPr bwMode="auto">
            <a:xfrm>
              <a:off x="1580" y="3349"/>
              <a:ext cx="82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8135" name="Group 18"/>
          <p:cNvGrpSpPr>
            <a:grpSpLocks/>
          </p:cNvGrpSpPr>
          <p:nvPr/>
        </p:nvGrpSpPr>
        <p:grpSpPr bwMode="auto">
          <a:xfrm>
            <a:off x="323850" y="827088"/>
            <a:ext cx="6710363" cy="5726112"/>
            <a:chOff x="102" y="264"/>
            <a:chExt cx="4580" cy="3607"/>
          </a:xfrm>
        </p:grpSpPr>
        <p:sp>
          <p:nvSpPr>
            <p:cNvPr id="48141" name="Line 19"/>
            <p:cNvSpPr>
              <a:spLocks noChangeAspect="1" noChangeShapeType="1"/>
            </p:cNvSpPr>
            <p:nvPr/>
          </p:nvSpPr>
          <p:spPr bwMode="auto">
            <a:xfrm flipV="1">
              <a:off x="943" y="2661"/>
              <a:ext cx="0" cy="767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42" name="Line 20"/>
            <p:cNvSpPr>
              <a:spLocks noChangeAspect="1" noChangeShapeType="1"/>
            </p:cNvSpPr>
            <p:nvPr/>
          </p:nvSpPr>
          <p:spPr bwMode="auto">
            <a:xfrm>
              <a:off x="704" y="2966"/>
              <a:ext cx="865" cy="0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43" name="Line 21"/>
            <p:cNvSpPr>
              <a:spLocks noChangeAspect="1" noChangeShapeType="1"/>
            </p:cNvSpPr>
            <p:nvPr/>
          </p:nvSpPr>
          <p:spPr bwMode="auto">
            <a:xfrm flipV="1">
              <a:off x="1185" y="2526"/>
              <a:ext cx="0" cy="70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44" name="Line 22"/>
            <p:cNvSpPr>
              <a:spLocks noChangeAspect="1" noChangeShapeType="1"/>
            </p:cNvSpPr>
            <p:nvPr/>
          </p:nvSpPr>
          <p:spPr bwMode="auto">
            <a:xfrm flipV="1">
              <a:off x="1863" y="1928"/>
              <a:ext cx="0" cy="939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45" name="Line 23"/>
            <p:cNvSpPr>
              <a:spLocks noChangeAspect="1" noChangeShapeType="1"/>
            </p:cNvSpPr>
            <p:nvPr/>
          </p:nvSpPr>
          <p:spPr bwMode="auto">
            <a:xfrm flipV="1">
              <a:off x="2846" y="1233"/>
              <a:ext cx="0" cy="112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46" name="Line 24"/>
            <p:cNvSpPr>
              <a:spLocks noChangeAspect="1" noChangeShapeType="1"/>
            </p:cNvSpPr>
            <p:nvPr/>
          </p:nvSpPr>
          <p:spPr bwMode="auto">
            <a:xfrm flipV="1">
              <a:off x="4178" y="563"/>
              <a:ext cx="0" cy="830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47" name="Line 25"/>
            <p:cNvSpPr>
              <a:spLocks noChangeAspect="1" noChangeShapeType="1"/>
            </p:cNvSpPr>
            <p:nvPr/>
          </p:nvSpPr>
          <p:spPr bwMode="auto">
            <a:xfrm>
              <a:off x="874" y="2745"/>
              <a:ext cx="1179" cy="0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48" name="Line 26"/>
            <p:cNvSpPr>
              <a:spLocks noChangeAspect="1" noChangeShapeType="1"/>
            </p:cNvSpPr>
            <p:nvPr/>
          </p:nvSpPr>
          <p:spPr bwMode="auto">
            <a:xfrm>
              <a:off x="1697" y="2063"/>
              <a:ext cx="1496" cy="0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49" name="Line 27"/>
            <p:cNvSpPr>
              <a:spLocks noChangeAspect="1" noChangeShapeType="1"/>
            </p:cNvSpPr>
            <p:nvPr/>
          </p:nvSpPr>
          <p:spPr bwMode="auto">
            <a:xfrm>
              <a:off x="3177" y="1075"/>
              <a:ext cx="1505" cy="0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50" name="Line 28"/>
            <p:cNvSpPr>
              <a:spLocks noChangeAspect="1" noChangeShapeType="1"/>
            </p:cNvSpPr>
            <p:nvPr/>
          </p:nvSpPr>
          <p:spPr bwMode="auto">
            <a:xfrm>
              <a:off x="414" y="3339"/>
              <a:ext cx="646" cy="0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51" name="Line 29"/>
            <p:cNvSpPr>
              <a:spLocks noChangeAspect="1" noChangeShapeType="1"/>
            </p:cNvSpPr>
            <p:nvPr/>
          </p:nvSpPr>
          <p:spPr bwMode="auto">
            <a:xfrm>
              <a:off x="293" y="3526"/>
              <a:ext cx="404" cy="0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52" name="Line 30"/>
            <p:cNvSpPr>
              <a:spLocks noChangeAspect="1" noChangeShapeType="1"/>
            </p:cNvSpPr>
            <p:nvPr/>
          </p:nvSpPr>
          <p:spPr bwMode="auto">
            <a:xfrm flipV="1">
              <a:off x="385" y="3404"/>
              <a:ext cx="0" cy="219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53" name="Line 31"/>
            <p:cNvSpPr>
              <a:spLocks noChangeAspect="1" noChangeShapeType="1"/>
            </p:cNvSpPr>
            <p:nvPr/>
          </p:nvSpPr>
          <p:spPr bwMode="auto">
            <a:xfrm flipV="1">
              <a:off x="580" y="3038"/>
              <a:ext cx="0" cy="573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54" name="Rectangle 32"/>
            <p:cNvSpPr>
              <a:spLocks noChangeAspect="1" noChangeArrowheads="1"/>
            </p:cNvSpPr>
            <p:nvPr/>
          </p:nvSpPr>
          <p:spPr bwMode="auto">
            <a:xfrm>
              <a:off x="2706" y="2337"/>
              <a:ext cx="27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82</a:t>
              </a:r>
            </a:p>
          </p:txBody>
        </p:sp>
        <p:sp>
          <p:nvSpPr>
            <p:cNvPr id="48155" name="Rectangle 33"/>
            <p:cNvSpPr>
              <a:spLocks noChangeAspect="1" noChangeArrowheads="1"/>
            </p:cNvSpPr>
            <p:nvPr/>
          </p:nvSpPr>
          <p:spPr bwMode="auto">
            <a:xfrm>
              <a:off x="1721" y="2850"/>
              <a:ext cx="27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48156" name="Rectangle 34"/>
            <p:cNvSpPr>
              <a:spLocks noChangeAspect="1" noChangeArrowheads="1"/>
            </p:cNvSpPr>
            <p:nvPr/>
          </p:nvSpPr>
          <p:spPr bwMode="auto">
            <a:xfrm>
              <a:off x="1046" y="3251"/>
              <a:ext cx="27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48157" name="Rectangle 35"/>
            <p:cNvSpPr>
              <a:spLocks noChangeAspect="1" noChangeArrowheads="1"/>
            </p:cNvSpPr>
            <p:nvPr/>
          </p:nvSpPr>
          <p:spPr bwMode="auto">
            <a:xfrm>
              <a:off x="483" y="2630"/>
              <a:ext cx="28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48158" name="Rectangle 36"/>
            <p:cNvSpPr>
              <a:spLocks noChangeAspect="1" noChangeArrowheads="1"/>
            </p:cNvSpPr>
            <p:nvPr/>
          </p:nvSpPr>
          <p:spPr bwMode="auto">
            <a:xfrm>
              <a:off x="1152" y="1947"/>
              <a:ext cx="27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48159" name="Rectangle 37"/>
            <p:cNvSpPr>
              <a:spLocks noChangeAspect="1" noChangeArrowheads="1"/>
            </p:cNvSpPr>
            <p:nvPr/>
          </p:nvSpPr>
          <p:spPr bwMode="auto">
            <a:xfrm>
              <a:off x="2838" y="923"/>
              <a:ext cx="27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82</a:t>
              </a:r>
            </a:p>
          </p:txBody>
        </p:sp>
        <p:sp>
          <p:nvSpPr>
            <p:cNvPr id="48160" name="Rectangle 38"/>
            <p:cNvSpPr>
              <a:spLocks noChangeAspect="1" noChangeArrowheads="1"/>
            </p:cNvSpPr>
            <p:nvPr/>
          </p:nvSpPr>
          <p:spPr bwMode="auto">
            <a:xfrm>
              <a:off x="814" y="3410"/>
              <a:ext cx="27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48161" name="Rectangle 39"/>
            <p:cNvSpPr>
              <a:spLocks noChangeAspect="1" noChangeArrowheads="1"/>
            </p:cNvSpPr>
            <p:nvPr/>
          </p:nvSpPr>
          <p:spPr bwMode="auto">
            <a:xfrm>
              <a:off x="477" y="3605"/>
              <a:ext cx="201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8162" name="Rectangle 40"/>
            <p:cNvSpPr>
              <a:spLocks noChangeAspect="1" noChangeArrowheads="1"/>
            </p:cNvSpPr>
            <p:nvPr/>
          </p:nvSpPr>
          <p:spPr bwMode="auto">
            <a:xfrm>
              <a:off x="296" y="3642"/>
              <a:ext cx="201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8163" name="Rectangle 41"/>
            <p:cNvSpPr>
              <a:spLocks noChangeAspect="1" noChangeArrowheads="1"/>
            </p:cNvSpPr>
            <p:nvPr/>
          </p:nvSpPr>
          <p:spPr bwMode="auto">
            <a:xfrm>
              <a:off x="102" y="3398"/>
              <a:ext cx="20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8164" name="Rectangle 42"/>
            <p:cNvSpPr>
              <a:spLocks noChangeAspect="1" noChangeArrowheads="1"/>
            </p:cNvSpPr>
            <p:nvPr/>
          </p:nvSpPr>
          <p:spPr bwMode="auto">
            <a:xfrm>
              <a:off x="213" y="3215"/>
              <a:ext cx="201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8165" name="Rectangle 43"/>
            <p:cNvSpPr>
              <a:spLocks noChangeAspect="1" noChangeArrowheads="1"/>
            </p:cNvSpPr>
            <p:nvPr/>
          </p:nvSpPr>
          <p:spPr bwMode="auto">
            <a:xfrm>
              <a:off x="414" y="2813"/>
              <a:ext cx="28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48166" name="Rectangle 44"/>
            <p:cNvSpPr>
              <a:spLocks noChangeAspect="1" noChangeArrowheads="1"/>
            </p:cNvSpPr>
            <p:nvPr/>
          </p:nvSpPr>
          <p:spPr bwMode="auto">
            <a:xfrm>
              <a:off x="4008" y="264"/>
              <a:ext cx="3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F2F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" pitchFamily="18" charset="0"/>
                  <a:ea typeface="+mn-ea"/>
                  <a:cs typeface="Arial" panose="020B0604020202020204" pitchFamily="34" charset="0"/>
                </a:rPr>
                <a:t>126</a:t>
              </a:r>
            </a:p>
          </p:txBody>
        </p:sp>
      </p:grpSp>
      <p:grpSp>
        <p:nvGrpSpPr>
          <p:cNvPr id="48136" name="Group 45"/>
          <p:cNvGrpSpPr>
            <a:grpSpLocks/>
          </p:cNvGrpSpPr>
          <p:nvPr/>
        </p:nvGrpSpPr>
        <p:grpSpPr bwMode="auto">
          <a:xfrm>
            <a:off x="6261100" y="2540000"/>
            <a:ext cx="2882900" cy="3881438"/>
            <a:chOff x="3944" y="1525"/>
            <a:chExt cx="1816" cy="2445"/>
          </a:xfrm>
        </p:grpSpPr>
        <p:pic>
          <p:nvPicPr>
            <p:cNvPr id="48137" name="Picture 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2478"/>
              <a:ext cx="1542" cy="1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138" name="Picture 47" descr="shell-model-n-ric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" y="1525"/>
              <a:ext cx="1816" cy="2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39" name="Text Box 48"/>
            <p:cNvSpPr txBox="1">
              <a:spLocks noChangeArrowheads="1"/>
            </p:cNvSpPr>
            <p:nvPr/>
          </p:nvSpPr>
          <p:spPr bwMode="auto">
            <a:xfrm>
              <a:off x="5188" y="2802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48140" name="Text Box 49"/>
            <p:cNvSpPr txBox="1">
              <a:spLocks noChangeArrowheads="1"/>
            </p:cNvSpPr>
            <p:nvPr/>
          </p:nvSpPr>
          <p:spPr bwMode="auto">
            <a:xfrm>
              <a:off x="5153" y="3466"/>
              <a:ext cx="265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45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" y="688679"/>
            <a:ext cx="7795260" cy="39273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84" y="4904673"/>
            <a:ext cx="5262829" cy="48966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5562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dirty="0" smtClean="0">
                <a:latin typeface="Arial"/>
              </a:rPr>
              <a:t>Example</a:t>
            </a:r>
            <a:endParaRPr kumimoji="0" lang="en-US" alt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46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Conservation quantities in space-time symmetries</a:t>
            </a:r>
          </a:p>
        </p:txBody>
      </p:sp>
      <p:pic>
        <p:nvPicPr>
          <p:cNvPr id="921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628775"/>
            <a:ext cx="5211762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15"/>
          <p:cNvSpPr txBox="1">
            <a:spLocks noChangeArrowheads="1"/>
          </p:cNvSpPr>
          <p:nvPr/>
        </p:nvSpPr>
        <p:spPr bwMode="auto">
          <a:xfrm>
            <a:off x="539750" y="1716088"/>
            <a:ext cx="2771775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Homogeneity of space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momentum conservation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Isotropy of space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angular momentum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conservation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Homogeneity of time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energy conservation</a:t>
            </a:r>
          </a:p>
        </p:txBody>
      </p:sp>
      <p:sp>
        <p:nvSpPr>
          <p:cNvPr id="9221" name="Text Box 16"/>
          <p:cNvSpPr txBox="1">
            <a:spLocks noChangeArrowheads="1"/>
          </p:cNvSpPr>
          <p:nvPr/>
        </p:nvSpPr>
        <p:spPr bwMode="auto">
          <a:xfrm>
            <a:off x="3563938" y="4386263"/>
            <a:ext cx="52117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solar system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energy - and angular momentum conservation</a:t>
            </a:r>
          </a:p>
        </p:txBody>
      </p:sp>
    </p:spTree>
    <p:extLst>
      <p:ext uri="{BB962C8B-B14F-4D97-AF65-F5344CB8AC3E}">
        <p14:creationId xmlns:p14="http://schemas.microsoft.com/office/powerpoint/2010/main" val="17301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Particle physics: particle zoo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4822825" cy="3605212"/>
          </a:xfrm>
          <a:noFill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68313" y="4365625"/>
            <a:ext cx="39068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How can we bring order in the 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particle zoo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50825" y="5972175"/>
            <a:ext cx="50339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symmetry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 new 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conservation quantities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 new 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order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!</a:t>
            </a:r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789363"/>
            <a:ext cx="3567112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0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46088" y="5843588"/>
            <a:ext cx="2057400" cy="366712"/>
          </a:xfrm>
          <a:prstGeom prst="rect">
            <a:avLst/>
          </a:prstGeom>
          <a:solidFill>
            <a:srgbClr val="FFFF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antiparticle particle</a:t>
            </a:r>
            <a:endParaRPr kumimoji="0" lang="nl-NL" altLang="de-DE" sz="2000" b="1" i="0" u="none" strike="noStrike" kern="1200" cap="none" spc="0" normalizeH="0" baseline="3000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267" name="Picture 3" descr="tot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308100"/>
            <a:ext cx="1898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9892" name="Picture 4" descr="total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308100"/>
            <a:ext cx="1898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9893" name="Picture 5" descr="tot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1841500"/>
            <a:ext cx="1898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9894" name="Picture 6" descr="tota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1841500"/>
            <a:ext cx="1898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95288" y="1460500"/>
            <a:ext cx="8342312" cy="2971800"/>
          </a:xfrm>
          <a:prstGeom prst="rect">
            <a:avLst/>
          </a:prstGeom>
          <a:noFill/>
          <a:ln w="7620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549896" name="Group 8"/>
          <p:cNvGrpSpPr>
            <a:grpSpLocks/>
          </p:cNvGrpSpPr>
          <p:nvPr/>
        </p:nvGrpSpPr>
        <p:grpSpPr bwMode="auto">
          <a:xfrm>
            <a:off x="2376488" y="1270000"/>
            <a:ext cx="2133600" cy="3276600"/>
            <a:chOff x="1440" y="1080"/>
            <a:chExt cx="1344" cy="2064"/>
          </a:xfrm>
        </p:grpSpPr>
        <p:sp>
          <p:nvSpPr>
            <p:cNvPr id="11296" name="Line 9"/>
            <p:cNvSpPr>
              <a:spLocks noChangeShapeType="1"/>
            </p:cNvSpPr>
            <p:nvPr/>
          </p:nvSpPr>
          <p:spPr bwMode="auto">
            <a:xfrm>
              <a:off x="1680" y="1080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7" name="Text Box 10"/>
            <p:cNvSpPr txBox="1">
              <a:spLocks noChangeAspect="1" noChangeArrowheads="1"/>
            </p:cNvSpPr>
            <p:nvPr/>
          </p:nvSpPr>
          <p:spPr bwMode="auto">
            <a:xfrm>
              <a:off x="1440" y="2784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</a:t>
              </a:r>
              <a:endParaRPr kumimoji="0" lang="nl-NL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49899" name="Group 11"/>
          <p:cNvGrpSpPr>
            <a:grpSpLocks/>
          </p:cNvGrpSpPr>
          <p:nvPr/>
        </p:nvGrpSpPr>
        <p:grpSpPr bwMode="auto">
          <a:xfrm>
            <a:off x="5349875" y="1460500"/>
            <a:ext cx="2444750" cy="3276600"/>
            <a:chOff x="3314" y="1104"/>
            <a:chExt cx="1540" cy="2064"/>
          </a:xfrm>
        </p:grpSpPr>
        <p:sp>
          <p:nvSpPr>
            <p:cNvPr id="11294" name="Line 12"/>
            <p:cNvSpPr>
              <a:spLocks noChangeShapeType="1"/>
            </p:cNvSpPr>
            <p:nvPr/>
          </p:nvSpPr>
          <p:spPr bwMode="auto">
            <a:xfrm>
              <a:off x="4080" y="1104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5" name="Text Box 13"/>
            <p:cNvSpPr txBox="1">
              <a:spLocks noChangeArrowheads="1"/>
            </p:cNvSpPr>
            <p:nvPr/>
          </p:nvSpPr>
          <p:spPr bwMode="auto">
            <a:xfrm>
              <a:off x="3314" y="2719"/>
              <a:ext cx="15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time</a:t>
              </a:r>
              <a:r>
                <a:rPr kumimoji="0" lang="en-US" altLang="de-DE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de-DE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Symbol" panose="05050102010706020507" pitchFamily="18" charset="2"/>
                </a:rPr>
                <a:t>    </a:t>
              </a:r>
              <a:r>
                <a:rPr kumimoji="0" lang="en-US" altLang="de-DE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Symbol" panose="05050102010706020507" pitchFamily="18" charset="2"/>
                </a:rPr>
                <a:t> </a:t>
              </a:r>
              <a:r>
                <a:rPr kumimoji="0" lang="en-US" altLang="de-DE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  <a:sym typeface="Symbol" panose="05050102010706020507" pitchFamily="18" charset="2"/>
                </a:rPr>
                <a:t>time</a:t>
              </a:r>
              <a:endParaRPr kumimoji="0" lang="nl-NL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549902" name="Text Box 14"/>
          <p:cNvSpPr txBox="1">
            <a:spLocks noChangeArrowheads="1"/>
          </p:cNvSpPr>
          <p:nvPr/>
        </p:nvSpPr>
        <p:spPr bwMode="auto">
          <a:xfrm>
            <a:off x="407988" y="1304925"/>
            <a:ext cx="619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start</a:t>
            </a:r>
          </a:p>
        </p:txBody>
      </p:sp>
      <p:sp>
        <p:nvSpPr>
          <p:cNvPr id="549903" name="Text Box 15"/>
          <p:cNvSpPr txBox="1">
            <a:spLocks noChangeArrowheads="1"/>
          </p:cNvSpPr>
          <p:nvPr/>
        </p:nvSpPr>
        <p:spPr bwMode="auto">
          <a:xfrm>
            <a:off x="7837488" y="1014413"/>
            <a:ext cx="1055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identical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 start</a:t>
            </a:r>
          </a:p>
        </p:txBody>
      </p:sp>
      <p:graphicFrame>
        <p:nvGraphicFramePr>
          <p:cNvPr id="11276" name="Object 16"/>
          <p:cNvGraphicFramePr>
            <a:graphicFrameLocks noChangeAspect="1"/>
          </p:cNvGraphicFramePr>
          <p:nvPr/>
        </p:nvGraphicFramePr>
        <p:xfrm>
          <a:off x="609600" y="4813300"/>
          <a:ext cx="9096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Bitmap Image" r:id="rId7" imgW="3371429" imgH="3971429" progId="Paint.Picture">
                  <p:embed/>
                </p:oleObj>
              </mc:Choice>
              <mc:Fallback>
                <p:oleObj name="Bitmap Image" r:id="rId7" imgW="3371429" imgH="3971429" progId="Paint.Picture">
                  <p:embed/>
                  <p:pic>
                    <p:nvPicPr>
                      <p:cNvPr id="1127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13300"/>
                        <a:ext cx="909638" cy="1071563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7"/>
          <p:cNvGraphicFramePr>
            <a:graphicFrameLocks noChangeAspect="1"/>
          </p:cNvGraphicFramePr>
          <p:nvPr/>
        </p:nvGraphicFramePr>
        <p:xfrm>
          <a:off x="1600200" y="4813300"/>
          <a:ext cx="97948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Bitmap Image" r:id="rId9" imgW="3304762" imgH="3742857" progId="Paint.Picture">
                  <p:embed/>
                </p:oleObj>
              </mc:Choice>
              <mc:Fallback>
                <p:oleObj name="Bitmap Image" r:id="rId9" imgW="3304762" imgH="3742857" progId="Paint.Picture">
                  <p:embed/>
                  <p:pic>
                    <p:nvPicPr>
                      <p:cNvPr id="112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13300"/>
                        <a:ext cx="979488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9906" name="Group 18"/>
          <p:cNvGrpSpPr>
            <a:grpSpLocks/>
          </p:cNvGrpSpPr>
          <p:nvPr/>
        </p:nvGrpSpPr>
        <p:grpSpPr bwMode="auto">
          <a:xfrm>
            <a:off x="2605088" y="692150"/>
            <a:ext cx="469900" cy="3943350"/>
            <a:chOff x="1584" y="716"/>
            <a:chExt cx="296" cy="2484"/>
          </a:xfrm>
        </p:grpSpPr>
        <p:sp>
          <p:nvSpPr>
            <p:cNvPr id="11292" name="Line 19"/>
            <p:cNvSpPr>
              <a:spLocks noChangeShapeType="1"/>
            </p:cNvSpPr>
            <p:nvPr/>
          </p:nvSpPr>
          <p:spPr bwMode="auto">
            <a:xfrm flipH="1">
              <a:off x="1676" y="1104"/>
              <a:ext cx="4" cy="20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3" name="Text Box 20"/>
            <p:cNvSpPr txBox="1">
              <a:spLocks noChangeArrowheads="1"/>
            </p:cNvSpPr>
            <p:nvPr/>
          </p:nvSpPr>
          <p:spPr bwMode="auto">
            <a:xfrm>
              <a:off x="1584" y="716"/>
              <a:ext cx="296" cy="389"/>
            </a:xfrm>
            <a:prstGeom prst="rect">
              <a:avLst/>
            </a:prstGeom>
            <a:solidFill>
              <a:srgbClr val="FFFCC7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de-DE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1" lang="en-US" alt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49909" name="Group 21"/>
          <p:cNvGrpSpPr>
            <a:grpSpLocks/>
          </p:cNvGrpSpPr>
          <p:nvPr/>
        </p:nvGrpSpPr>
        <p:grpSpPr bwMode="auto">
          <a:xfrm>
            <a:off x="4433888" y="692150"/>
            <a:ext cx="515937" cy="3943350"/>
            <a:chOff x="2736" y="716"/>
            <a:chExt cx="325" cy="2484"/>
          </a:xfrm>
        </p:grpSpPr>
        <p:sp>
          <p:nvSpPr>
            <p:cNvPr id="11290" name="Line 22"/>
            <p:cNvSpPr>
              <a:spLocks noChangeShapeType="1"/>
            </p:cNvSpPr>
            <p:nvPr/>
          </p:nvSpPr>
          <p:spPr bwMode="auto">
            <a:xfrm flipH="1">
              <a:off x="2876" y="1104"/>
              <a:ext cx="4" cy="20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1" name="Text Box 23"/>
            <p:cNvSpPr txBox="1">
              <a:spLocks noChangeArrowheads="1"/>
            </p:cNvSpPr>
            <p:nvPr/>
          </p:nvSpPr>
          <p:spPr bwMode="auto">
            <a:xfrm>
              <a:off x="2736" y="716"/>
              <a:ext cx="325" cy="389"/>
            </a:xfrm>
            <a:prstGeom prst="rect">
              <a:avLst/>
            </a:prstGeom>
            <a:solidFill>
              <a:srgbClr val="FFFCC7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de-DE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</a:t>
              </a:r>
              <a:endParaRPr kumimoji="1" lang="en-US" altLang="de-DE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49912" name="Group 24"/>
          <p:cNvGrpSpPr>
            <a:grpSpLocks/>
          </p:cNvGrpSpPr>
          <p:nvPr/>
        </p:nvGrpSpPr>
        <p:grpSpPr bwMode="auto">
          <a:xfrm>
            <a:off x="6338888" y="692150"/>
            <a:ext cx="493712" cy="3943350"/>
            <a:chOff x="3936" y="716"/>
            <a:chExt cx="311" cy="2484"/>
          </a:xfrm>
        </p:grpSpPr>
        <p:sp>
          <p:nvSpPr>
            <p:cNvPr id="11288" name="Line 25"/>
            <p:cNvSpPr>
              <a:spLocks noChangeShapeType="1"/>
            </p:cNvSpPr>
            <p:nvPr/>
          </p:nvSpPr>
          <p:spPr bwMode="auto">
            <a:xfrm flipH="1">
              <a:off x="4080" y="1104"/>
              <a:ext cx="4" cy="20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89" name="Text Box 26"/>
            <p:cNvSpPr txBox="1">
              <a:spLocks noChangeArrowheads="1"/>
            </p:cNvSpPr>
            <p:nvPr/>
          </p:nvSpPr>
          <p:spPr bwMode="auto">
            <a:xfrm>
              <a:off x="3936" y="716"/>
              <a:ext cx="311" cy="389"/>
            </a:xfrm>
            <a:prstGeom prst="rect">
              <a:avLst/>
            </a:prstGeom>
            <a:solidFill>
              <a:srgbClr val="FFFCC7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de-DE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549915" name="Text Box 27"/>
          <p:cNvSpPr txBox="1">
            <a:spLocks noChangeArrowheads="1"/>
          </p:cNvSpPr>
          <p:nvPr/>
        </p:nvSpPr>
        <p:spPr bwMode="auto">
          <a:xfrm>
            <a:off x="3214688" y="1228725"/>
            <a:ext cx="830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matter</a:t>
            </a:r>
          </a:p>
        </p:txBody>
      </p:sp>
      <p:sp>
        <p:nvSpPr>
          <p:cNvPr id="549916" name="Text Box 28"/>
          <p:cNvSpPr txBox="1">
            <a:spLocks noChangeArrowheads="1"/>
          </p:cNvSpPr>
          <p:nvPr/>
        </p:nvSpPr>
        <p:spPr bwMode="auto">
          <a:xfrm>
            <a:off x="4891088" y="12319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antimatter </a:t>
            </a:r>
          </a:p>
        </p:txBody>
      </p:sp>
      <p:sp>
        <p:nvSpPr>
          <p:cNvPr id="549917" name="Text Box 29"/>
          <p:cNvSpPr txBox="1">
            <a:spLocks noChangeArrowheads="1"/>
          </p:cNvSpPr>
          <p:nvPr/>
        </p:nvSpPr>
        <p:spPr bwMode="auto">
          <a:xfrm>
            <a:off x="2757488" y="4124325"/>
            <a:ext cx="830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mirror</a:t>
            </a:r>
          </a:p>
        </p:txBody>
      </p:sp>
      <p:sp>
        <p:nvSpPr>
          <p:cNvPr id="549918" name="Text Box 30"/>
          <p:cNvSpPr txBox="1">
            <a:spLocks noChangeArrowheads="1"/>
          </p:cNvSpPr>
          <p:nvPr/>
        </p:nvSpPr>
        <p:spPr bwMode="auto">
          <a:xfrm>
            <a:off x="3348038" y="4895850"/>
            <a:ext cx="45735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1530E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Holds on very general grounds: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1530E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Nature is local, causal &amp; Lorentz invariant.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1530E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True for gauge theories!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Matter antimatter asymmetry not explained</a:t>
            </a:r>
          </a:p>
        </p:txBody>
      </p:sp>
      <p:sp>
        <p:nvSpPr>
          <p:cNvPr id="11285" name="Text Box 31"/>
          <p:cNvSpPr txBox="1">
            <a:spLocks noChangeArrowheads="1"/>
          </p:cNvSpPr>
          <p:nvPr/>
        </p:nvSpPr>
        <p:spPr bwMode="auto">
          <a:xfrm>
            <a:off x="152400" y="0"/>
            <a:ext cx="950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H.W. Wilschut</a:t>
            </a:r>
            <a:endParaRPr kumimoji="0" lang="nl-NL" altLang="de-DE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86" name="Rectangle 32"/>
          <p:cNvSpPr>
            <a:spLocks noChangeArrowheads="1"/>
          </p:cNvSpPr>
          <p:nvPr/>
        </p:nvSpPr>
        <p:spPr bwMode="auto">
          <a:xfrm>
            <a:off x="0" y="0"/>
            <a:ext cx="9144000" cy="55562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0000" bIns="90000" anchor="ctr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world according to Escher/Pauli</a:t>
            </a:r>
          </a:p>
        </p:txBody>
      </p:sp>
      <p:sp>
        <p:nvSpPr>
          <p:cNvPr id="11287" name="Textfeld 1"/>
          <p:cNvSpPr txBox="1">
            <a:spLocks noChangeArrowheads="1"/>
          </p:cNvSpPr>
          <p:nvPr/>
        </p:nvSpPr>
        <p:spPr bwMode="auto">
          <a:xfrm>
            <a:off x="3348038" y="6264275"/>
            <a:ext cx="3976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 </a:t>
            </a:r>
            <a:r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≡ space inversion, </a:t>
            </a:r>
            <a:r>
              <a:rPr kumimoji="0" lang="en-US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</a:t>
            </a:r>
            <a:r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≡ charge, </a:t>
            </a:r>
            <a:r>
              <a:rPr kumimoji="0" lang="en-US" alt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 </a:t>
            </a:r>
            <a:r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≡ time reversal invariance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according to Escher/Pauli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648000" y="1332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312000" y="13320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076000" y="13320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antimatter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7488000" y="13320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identical to start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844000" y="41400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688000" y="41400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→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6588000" y="41400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← time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61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02" grpId="0" autoUpdateAnimBg="0"/>
      <p:bldP spid="549903" grpId="0" autoUpdateAnimBg="0"/>
      <p:bldP spid="549915" grpId="0" autoUpdateAnimBg="0"/>
      <p:bldP spid="549916" grpId="0" autoUpdateAnimBg="0"/>
      <p:bldP spid="549917" grpId="0" autoUpdateAnimBg="0"/>
      <p:bldP spid="549918" grpId="0" autoUpdateAnimBg="0"/>
      <p:bldP spid="3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C.S. Wu: </a:t>
            </a:r>
            <a:r>
              <a:rPr lang="en-US" alt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altLang="de-DE" smtClean="0"/>
              <a:t> test of parity conservation in beta-decay 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836613"/>
            <a:ext cx="4522788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116013" y="2257425"/>
            <a:ext cx="20716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before parity operation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171950" y="2257425"/>
            <a:ext cx="1924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after parity operation</a:t>
            </a: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612775"/>
            <a:ext cx="1881187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539750" y="5770563"/>
            <a:ext cx="82089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different yields of the detected electrons at</a:t>
            </a:r>
            <a:r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l-GR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θ</a:t>
            </a:r>
            <a:r>
              <a: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180-</a:t>
            </a:r>
            <a:r>
              <a:rPr kumimoji="0" lang="el-GR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θ</a:t>
            </a: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a unique proof of the 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parity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violation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the</a:t>
            </a: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l-GR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de-DE" altLang="de-DE" sz="16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decay</a:t>
            </a:r>
            <a:r>
              <a: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l-GR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48038"/>
            <a:ext cx="2022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0700"/>
            <a:ext cx="4748212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Textfeld 1"/>
          <p:cNvSpPr txBox="1">
            <a:spLocks noChangeArrowheads="1"/>
          </p:cNvSpPr>
          <p:nvPr/>
        </p:nvSpPr>
        <p:spPr bwMode="auto">
          <a:xfrm>
            <a:off x="900113" y="3132138"/>
            <a:ext cx="14859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spin polarized</a:t>
            </a:r>
          </a:p>
        </p:txBody>
      </p:sp>
      <p:sp>
        <p:nvSpPr>
          <p:cNvPr id="13323" name="Textfeld 2"/>
          <p:cNvSpPr txBox="1">
            <a:spLocks noChangeArrowheads="1"/>
          </p:cNvSpPr>
          <p:nvPr/>
        </p:nvSpPr>
        <p:spPr bwMode="auto">
          <a:xfrm>
            <a:off x="3203575" y="3132138"/>
            <a:ext cx="11557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β-decay in</a:t>
            </a:r>
          </a:p>
        </p:txBody>
      </p:sp>
      <p:sp>
        <p:nvSpPr>
          <p:cNvPr id="13324" name="Textfeld 3"/>
          <p:cNvSpPr txBox="1">
            <a:spLocks noChangeArrowheads="1"/>
          </p:cNvSpPr>
          <p:nvPr/>
        </p:nvSpPr>
        <p:spPr bwMode="auto">
          <a:xfrm>
            <a:off x="1835150" y="3851275"/>
            <a:ext cx="2143125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nuclear spin aligned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a mag. field at T=10 </a:t>
            </a:r>
            <a:r>
              <a:rPr kumimoji="0" lang="en-US" alt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mK</a:t>
            </a:r>
            <a:endParaRPr kumimoji="0" lang="en-US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1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1848</Words>
  <Application>Microsoft Office PowerPoint</Application>
  <PresentationFormat>Bildschirmpräsentation (4:3)</PresentationFormat>
  <Paragraphs>474</Paragraphs>
  <Slides>43</Slides>
  <Notes>33</Notes>
  <HiddenSlides>9</HiddenSlides>
  <MMClips>0</MMClips>
  <ScaleCrop>false</ScaleCrop>
  <HeadingPairs>
    <vt:vector size="8" baseType="variant">
      <vt:variant>
        <vt:lpstr>Verwendete Schriftarten</vt:lpstr>
      </vt:variant>
      <vt:variant>
        <vt:i4>15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43</vt:i4>
      </vt:variant>
    </vt:vector>
  </HeadingPairs>
  <TitlesOfParts>
    <vt:vector size="63" baseType="lpstr">
      <vt:lpstr>ＭＳ Ｐゴシック</vt:lpstr>
      <vt:lpstr>Arial</vt:lpstr>
      <vt:lpstr>Arial Unicode MS</vt:lpstr>
      <vt:lpstr>Calibri</vt:lpstr>
      <vt:lpstr>Cambria Math</vt:lpstr>
      <vt:lpstr>Comic Sans MS</vt:lpstr>
      <vt:lpstr>Georgia</vt:lpstr>
      <vt:lpstr>Helvetica</vt:lpstr>
      <vt:lpstr>Osaka</vt:lpstr>
      <vt:lpstr>Palatino</vt:lpstr>
      <vt:lpstr>StarSymbol</vt:lpstr>
      <vt:lpstr>Symbol</vt:lpstr>
      <vt:lpstr>Tahoma</vt:lpstr>
      <vt:lpstr>Times New Roman</vt:lpstr>
      <vt:lpstr>Wingdings</vt:lpstr>
      <vt:lpstr>1_Larissa</vt:lpstr>
      <vt:lpstr>Bitmap Image</vt:lpstr>
      <vt:lpstr>Equation</vt:lpstr>
      <vt:lpstr>Photo Editor Photo</vt:lpstr>
      <vt:lpstr>Graph</vt:lpstr>
      <vt:lpstr>Outline: Symmetries</vt:lpstr>
      <vt:lpstr>Structure of exotic nuclei – basic symmetries</vt:lpstr>
      <vt:lpstr>Symmetry: definition</vt:lpstr>
      <vt:lpstr>Example</vt:lpstr>
      <vt:lpstr>Example</vt:lpstr>
      <vt:lpstr>Conservation quantities in space-time symmetries</vt:lpstr>
      <vt:lpstr>Particle physics: particle zoo</vt:lpstr>
      <vt:lpstr>The world according to Escher/Pauli</vt:lpstr>
      <vt:lpstr>C.S. Wu: Experimental test of parity conservation in beta-decay </vt:lpstr>
      <vt:lpstr> Chart of nuclei</vt:lpstr>
      <vt:lpstr>Symmetries</vt:lpstr>
      <vt:lpstr>Symmetries in nuclear physics</vt:lpstr>
      <vt:lpstr>Isospin</vt:lpstr>
      <vt:lpstr>PowerPoint-Präsentation</vt:lpstr>
      <vt:lpstr>PowerPoint-Präsentation</vt:lpstr>
      <vt:lpstr>Isospin independence in nuclei</vt:lpstr>
      <vt:lpstr>PowerPoint-Präsentation</vt:lpstr>
      <vt:lpstr>PowerPoint-Präsentation</vt:lpstr>
      <vt:lpstr>T=1 Isospin symmetry in pf-shell nuclei Search for deviations from isospin symmetry</vt:lpstr>
      <vt:lpstr>Identification of 54Ni</vt:lpstr>
      <vt:lpstr>Proton radioactivity – decay of the Iπ=10+ isomer in 54Ni</vt:lpstr>
      <vt:lpstr>Symmetries in nuclear physics</vt:lpstr>
      <vt:lpstr>Pairing force: Seniority</vt:lpstr>
      <vt:lpstr>Paarungskraft: Seniorität</vt:lpstr>
      <vt:lpstr>8+(g9/2)-2 seniority isomers in 98Cd and 130Cd</vt:lpstr>
      <vt:lpstr>Symmetries in nuclear physics</vt:lpstr>
      <vt:lpstr>Symmetries in nuclear physics</vt:lpstr>
      <vt:lpstr>Rotational spectrum of 254No</vt:lpstr>
      <vt:lpstr>Rotational invariance</vt:lpstr>
      <vt:lpstr>Rotational bands in deformed nuclei</vt:lpstr>
      <vt:lpstr>Rotational spectra in 254No</vt:lpstr>
      <vt:lpstr>Superdeformation of 152Dy</vt:lpstr>
      <vt:lpstr>Nuclear deformation and rotations</vt:lpstr>
      <vt:lpstr>Space inversion invariance: octupole deformed nuclei</vt:lpstr>
      <vt:lpstr>Space inversion invariance: octupole deformed nuclei</vt:lpstr>
      <vt:lpstr>Rotations in the universe</vt:lpstr>
      <vt:lpstr>Creation of angular momenta in nuclei</vt:lpstr>
      <vt:lpstr>Creation of angular momenta in nuclei</vt:lpstr>
      <vt:lpstr>Symmetries in nuclear physics</vt:lpstr>
      <vt:lpstr>Symmetries in nuclear physics</vt:lpstr>
      <vt:lpstr>Nuclear shapes and symmetries</vt:lpstr>
      <vt:lpstr>Dynamical symmetries in nuclear physics</vt:lpstr>
      <vt:lpstr>Chart of the Nuclei mirror nuclei and the nuclear shell model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exotic nuclei – basic symmetries</dc:title>
  <dc:creator>Wollersheim, Hans-Juergen Dr.</dc:creator>
  <cp:lastModifiedBy>Wollersheim, Hans-Juergen Dr.</cp:lastModifiedBy>
  <cp:revision>45</cp:revision>
  <dcterms:created xsi:type="dcterms:W3CDTF">2020-09-09T22:12:00Z</dcterms:created>
  <dcterms:modified xsi:type="dcterms:W3CDTF">2022-06-11T11:51:29Z</dcterms:modified>
</cp:coreProperties>
</file>