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80" r:id="rId3"/>
    <p:sldId id="265" r:id="rId4"/>
    <p:sldId id="273" r:id="rId5"/>
    <p:sldId id="260" r:id="rId6"/>
    <p:sldId id="264" r:id="rId7"/>
    <p:sldId id="261" r:id="rId8"/>
    <p:sldId id="266" r:id="rId9"/>
    <p:sldId id="267" r:id="rId10"/>
    <p:sldId id="259" r:id="rId11"/>
    <p:sldId id="269" r:id="rId12"/>
    <p:sldId id="278" r:id="rId13"/>
    <p:sldId id="268" r:id="rId14"/>
    <p:sldId id="270" r:id="rId15"/>
    <p:sldId id="282" r:id="rId16"/>
    <p:sldId id="271" r:id="rId17"/>
    <p:sldId id="272" r:id="rId18"/>
    <p:sldId id="283" r:id="rId19"/>
    <p:sldId id="284" r:id="rId20"/>
    <p:sldId id="275" r:id="rId21"/>
    <p:sldId id="276" r:id="rId22"/>
    <p:sldId id="277" r:id="rId23"/>
    <p:sldId id="274" r:id="rId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9999"/>
    <a:srgbClr val="008080"/>
    <a:srgbClr val="339933"/>
    <a:srgbClr val="D1EDFF"/>
    <a:srgbClr val="CCECFF"/>
    <a:srgbClr val="CCFFFF"/>
    <a:srgbClr val="FFCC00"/>
    <a:srgbClr val="00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70" d="100"/>
          <a:sy n="70" d="100"/>
        </p:scale>
        <p:origin x="72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04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61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2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6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32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63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0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54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4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15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3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6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13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8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6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4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–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</a:p>
          <a:p>
            <a:pPr algn="ctr">
              <a:spcBef>
                <a:spcPct val="50000"/>
              </a:spcBef>
              <a:defRPr/>
            </a:pP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110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15.jpg"/><Relationship Id="rId9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4.png"/><Relationship Id="rId5" Type="http://schemas.openxmlformats.org/officeDocument/2006/relationships/image" Target="../media/image67.png"/><Relationship Id="rId10" Type="http://schemas.openxmlformats.org/officeDocument/2006/relationships/image" Target="../media/image73.png"/><Relationship Id="rId4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Nuclear mass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770866" y="4725144"/>
            <a:ext cx="36022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and nuclear reactions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excess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 of nuclear binding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penning trap measurement</a:t>
            </a:r>
          </a:p>
          <a:p>
            <a:pPr marL="342900" indent="-342900">
              <a:buAutoNum type="arabicPeriod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Schottky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mass spectroscopy</a:t>
            </a:r>
          </a:p>
        </p:txBody>
      </p:sp>
    </p:spTree>
    <p:extLst>
      <p:ext uri="{BB962C8B-B14F-4D97-AF65-F5344CB8AC3E}">
        <p14:creationId xmlns:p14="http://schemas.microsoft.com/office/powerpoint/2010/main" val="29729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</a:t>
            </a:r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/>
              <a:t>b</a:t>
            </a:r>
            <a:r>
              <a:rPr lang="en-US" dirty="0" smtClean="0"/>
              <a:t>inding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1200"/>
            <a:ext cx="7699522" cy="51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0000" y="684000"/>
            <a:ext cx="38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 per nucleon (BE/A)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1979712" y="3634903"/>
            <a:ext cx="2268000" cy="1738313"/>
            <a:chOff x="3420000" y="3140968"/>
            <a:chExt cx="2268000" cy="1738313"/>
          </a:xfrm>
        </p:grpSpPr>
        <p:sp>
          <p:nvSpPr>
            <p:cNvPr id="5" name="Rechteck 4"/>
            <p:cNvSpPr/>
            <p:nvPr/>
          </p:nvSpPr>
          <p:spPr>
            <a:xfrm>
              <a:off x="3420000" y="3140968"/>
              <a:ext cx="2268000" cy="1738313"/>
            </a:xfrm>
            <a:prstGeom prst="rect">
              <a:avLst/>
            </a:prstGeom>
            <a:solidFill>
              <a:srgbClr val="D1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000" y="3493393"/>
              <a:ext cx="2019300" cy="13858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3816000" y="4068000"/>
                  <a:ext cx="299954" cy="259164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36000" rIns="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4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𝐻𝑒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000" y="4068000"/>
                  <a:ext cx="299954" cy="25916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4082" r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4284000" y="3726000"/>
                  <a:ext cx="289117" cy="258844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36000" rIns="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7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14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𝑁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4000" y="3726000"/>
                  <a:ext cx="289117" cy="2588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2083" r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/>
                <p:cNvSpPr txBox="1"/>
                <p:nvPr/>
              </p:nvSpPr>
              <p:spPr>
                <a:xfrm>
                  <a:off x="5040000" y="3204000"/>
                  <a:ext cx="273728" cy="262179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36000" rIns="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18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𝐹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3" name="Textfeld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0000" y="3204000"/>
                  <a:ext cx="273728" cy="26217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4545" r="-11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feld 15"/>
          <p:cNvSpPr txBox="1"/>
          <p:nvPr/>
        </p:nvSpPr>
        <p:spPr>
          <a:xfrm>
            <a:off x="3024000" y="1908000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28000" y="19080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5724128" y="3634903"/>
            <a:ext cx="2362200" cy="1738313"/>
            <a:chOff x="5724128" y="3634903"/>
            <a:chExt cx="2362200" cy="173831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634903"/>
              <a:ext cx="2362200" cy="1738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7092280" y="3956409"/>
                  <a:ext cx="347659" cy="264679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36000" rIns="0" b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92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235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𝑈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2280" y="3956409"/>
                  <a:ext cx="347659" cy="26467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509" r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6012160" y="5112000"/>
                  <a:ext cx="428579" cy="190630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56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144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𝐵𝑎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160" y="5112000"/>
                  <a:ext cx="428579" cy="19063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408" r="-7042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6012000" y="3852000"/>
                  <a:ext cx="354456" cy="189475"/>
                </a:xfrm>
                <a:prstGeom prst="rect">
                  <a:avLst/>
                </a:prstGeom>
                <a:solidFill>
                  <a:srgbClr val="D1EDFF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36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</a:rPr>
                              <m:t>89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</a:rPr>
                              <m:t>𝐾𝑟</m:t>
                            </m:r>
                          </m:e>
                        </m:sPre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2000" y="3852000"/>
                  <a:ext cx="354456" cy="18947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724" r="-10345" b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hteck 5"/>
          <p:cNvSpPr/>
          <p:nvPr/>
        </p:nvSpPr>
        <p:spPr>
          <a:xfrm>
            <a:off x="2843712" y="1404000"/>
            <a:ext cx="45719" cy="2052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764000" y="2520000"/>
            <a:ext cx="1023064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024000" y="2520000"/>
            <a:ext cx="1023064" cy="0"/>
          </a:xfrm>
          <a:prstGeom prst="straightConnector1">
            <a:avLst/>
          </a:prstGeom>
          <a:ln w="381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670312" y="5373215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760298" y="5373216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</a:t>
            </a:r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/>
              <a:t>b</a:t>
            </a:r>
            <a:r>
              <a:rPr lang="en-US" dirty="0" smtClean="0"/>
              <a:t>inding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520726" y="1700808"/>
            <a:ext cx="5312572" cy="4294969"/>
            <a:chOff x="520726" y="1700808"/>
            <a:chExt cx="5312572" cy="42949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700808"/>
              <a:ext cx="5005714" cy="4022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2160000" y="5688000"/>
              <a:ext cx="25552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number of nucleons in nucleus A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 rot="16200000">
              <a:off x="-1039925" y="3528000"/>
              <a:ext cx="342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 binding energy per nucleon (MeV/u)</a:t>
              </a:r>
              <a:endParaRPr 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4499992" y="4266000"/>
              <a:ext cx="864096" cy="38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536000" y="4266000"/>
              <a:ext cx="695237" cy="318924"/>
            </a:xfrm>
            <a:prstGeom prst="rect">
              <a:avLst/>
            </a:prstGeom>
            <a:solidFill>
              <a:srgbClr val="009999"/>
            </a:solidFill>
          </p:spPr>
          <p:txBody>
            <a:bodyPr wrap="none" lIns="72000" tIns="36000" rIns="72000" bIns="3600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fission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3131840" y="4266000"/>
              <a:ext cx="720080" cy="38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3312000" y="4266000"/>
              <a:ext cx="659971" cy="318924"/>
            </a:xfrm>
            <a:prstGeom prst="rect">
              <a:avLst/>
            </a:prstGeom>
            <a:solidFill>
              <a:srgbClr val="009999"/>
            </a:solidFill>
          </p:spPr>
          <p:txBody>
            <a:bodyPr wrap="none" lIns="72000" tIns="36000" rIns="72000" bIns="3600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fusion</a:t>
              </a:r>
              <a:endPara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540000" y="900000"/>
            <a:ext cx="759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 per nucleon: B/A ~ 8 MeV/u, approximately constant for A &gt; 20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20000" y="1800000"/>
            <a:ext cx="216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B/A &gt; ~ 7 – 8 MeV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2160000"/>
            <a:ext cx="2667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6120000" y="2592000"/>
            <a:ext cx="263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interaction only with the next nucleons!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120000" y="3240000"/>
            <a:ext cx="2576346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short range nuclear forces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20000" y="3636000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 ~ 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4320000"/>
            <a:ext cx="2667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6120000" y="4320000"/>
            <a:ext cx="2372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maximum B/A for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= 56-58 (56Fe, 56Ni)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&lt; 56: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&gt; 56: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0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vs short range interaction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080000" cy="40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71224"/>
            <a:ext cx="4585715" cy="363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39552" y="836712"/>
                <a:ext cx="4547912" cy="780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 range force: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              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/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∝</m:t>
                    </m:r>
                    <m:r>
                      <a:rPr lang="de-DE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endPara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 range force: saturation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836712"/>
                <a:ext cx="4547912" cy="780470"/>
              </a:xfrm>
              <a:prstGeom prst="rect">
                <a:avLst/>
              </a:prstGeom>
              <a:blipFill rotWithShape="1">
                <a:blip r:embed="rId4"/>
                <a:stretch>
                  <a:fillRect l="-1206" b="-117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Nach unten gekrümmter Pfeil 5"/>
          <p:cNvSpPr>
            <a:spLocks noChangeAspect="1"/>
          </p:cNvSpPr>
          <p:nvPr/>
        </p:nvSpPr>
        <p:spPr>
          <a:xfrm>
            <a:off x="3600005" y="936000"/>
            <a:ext cx="340525" cy="204826"/>
          </a:xfrm>
          <a:prstGeom prst="curved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555776" y="2780928"/>
            <a:ext cx="576064" cy="9361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19672" y="2780928"/>
            <a:ext cx="648072" cy="46805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474000" y="6012000"/>
            <a:ext cx="540000" cy="20156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4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spectroscopy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540000" y="720000"/>
            <a:ext cx="4248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of nuclei are measured by passing ion beams through magnetic and electric field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steps)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612001"/>
            <a:ext cx="4333334" cy="31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40000" y="1980000"/>
            <a:ext cx="3311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 a constant velocity with a velocity (Wien) filter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at right angles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972000" y="2952000"/>
                <a:ext cx="1813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𝑞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2952000"/>
                <a:ext cx="1813124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296000" y="3365143"/>
                <a:ext cx="1158330" cy="495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00" y="3365143"/>
                <a:ext cx="1158330" cy="495905"/>
              </a:xfrm>
              <a:prstGeom prst="rect">
                <a:avLst/>
              </a:prstGeom>
              <a:blipFill rotWithShape="1">
                <a:blip r:embed="rId5"/>
                <a:stretch>
                  <a:fillRect t="-107407" r="-46842" b="-165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40000" y="4365104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a trajectory of ions in a uniform magnetic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972000" y="4869104"/>
                <a:ext cx="20447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𝑞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4869104"/>
                <a:ext cx="2044726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/>
          <p:cNvSpPr txBox="1"/>
          <p:nvPr/>
        </p:nvSpPr>
        <p:spPr>
          <a:xfrm>
            <a:off x="909426" y="576902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B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B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27"/>
              <p:cNvSpPr txBox="1"/>
              <p:nvPr/>
            </p:nvSpPr>
            <p:spPr>
              <a:xfrm>
                <a:off x="2627784" y="5636299"/>
                <a:ext cx="2069028" cy="625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636299"/>
                <a:ext cx="2069028" cy="62594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feld 28"/>
          <p:cNvSpPr txBox="1"/>
          <p:nvPr/>
        </p:nvSpPr>
        <p:spPr>
          <a:xfrm>
            <a:off x="5400000" y="720000"/>
            <a:ext cx="23583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deflection spectrometer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4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trap measurement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40000" y="720000"/>
            <a:ext cx="756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precise measurements come from storage devices that confine ions in three dimensions by means of well-controlled electromagnetic fields.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40000" y="1512000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storage rings, Penning trap, Paul trap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16000" y="1512000"/>
            <a:ext cx="1188000" cy="369332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683569" y="2016000"/>
            <a:ext cx="3816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Penning trap,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are confined in 2D with a strong magnetic field B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weak electrostatic field is used to trap ions in 3D (along the Z-axis)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1728000"/>
            <a:ext cx="3286667" cy="42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329040"/>
            <a:ext cx="947619" cy="9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20000" y="3789040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Cyclotron oscillations (</a:t>
            </a:r>
            <a:r>
              <a:rPr lang="el-GR" dirty="0" smtClean="0">
                <a:solidFill>
                  <a:srgbClr val="FF0000"/>
                </a:solidFill>
                <a:latin typeface="Times New Roman"/>
                <a:cs typeface="Times New Roman"/>
              </a:rPr>
              <a:t>ω</a:t>
            </a:r>
            <a:r>
              <a:rPr lang="de-DE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160000" y="4140000"/>
                <a:ext cx="1506053" cy="523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4140000"/>
                <a:ext cx="1506053" cy="52315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556000" y="4680000"/>
                <a:ext cx="1125501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𝑣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000" y="4680000"/>
                <a:ext cx="1125501" cy="49564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944000" y="5220000"/>
                <a:ext cx="1678536" cy="533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𝑡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4000" y="5220000"/>
                <a:ext cx="1678536" cy="533351"/>
              </a:xfrm>
              <a:prstGeom prst="rect">
                <a:avLst/>
              </a:prstGeom>
              <a:blipFill rotWithShape="1">
                <a:blip r:embed="rId7"/>
                <a:stretch>
                  <a:fillRect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800000" y="5782796"/>
                <a:ext cx="2515239" cy="6127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=2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𝑞𝐵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5782796"/>
                <a:ext cx="2515239" cy="6127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Gerade Verbindung mit Pfeil 15"/>
          <p:cNvCxnSpPr/>
          <p:nvPr/>
        </p:nvCxnSpPr>
        <p:spPr>
          <a:xfrm flipH="1">
            <a:off x="2234998" y="1881332"/>
            <a:ext cx="681002" cy="251524"/>
          </a:xfrm>
          <a:prstGeom prst="straightConnector1">
            <a:avLst/>
          </a:prstGeom>
          <a:ln w="158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8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10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Confinement of charged particles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" y="720000"/>
            <a:ext cx="7477125" cy="42576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1168"/>
            <a:ext cx="1140088" cy="16149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051" y="4939706"/>
            <a:ext cx="1093148" cy="1616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64919" y="6156000"/>
            <a:ext cx="15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Wolfgang Paul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760000" y="61560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Frans Michel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Penning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1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trap measurement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684000" y="720000"/>
            <a:ext cx="784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weak axially symmetric electrostatic potential is superimposed to produce a saddle point at the center.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5456" y="324000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requires the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quadrupole potential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08000" y="3780000"/>
                <a:ext cx="2818720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  <a:ea typeface="Cambria Math"/>
                        </a:rPr>
                        <m:t>Φ</m:t>
                      </m:r>
                      <m:d>
                        <m:d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000" y="3780000"/>
                <a:ext cx="2818720" cy="6108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26000" y="4500000"/>
                <a:ext cx="219143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𝑑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de-DE" b="0" i="1" smtClean="0"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000" y="4500000"/>
                <a:ext cx="2191434" cy="61093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1026000" y="5374957"/>
            <a:ext cx="765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(so that U is the potential difference between the endcap and the ring electrodes)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9" y="1386397"/>
            <a:ext cx="3970286" cy="29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0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trap measurement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720000"/>
            <a:ext cx="457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Solving the equations of motions result in three independent motional modes with frequencies;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1440000"/>
                <a:ext cx="1690463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</a:rPr>
                                <m:t>𝑞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440000"/>
                <a:ext cx="1690463" cy="53072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2574133" y="1609055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(axial motion)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1980000"/>
                <a:ext cx="2400080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980000"/>
                <a:ext cx="2400080" cy="53072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20000" y="2520000"/>
                <a:ext cx="2425728" cy="5307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4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520000"/>
                <a:ext cx="2425728" cy="53072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3240000" y="2185119"/>
            <a:ext cx="1534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(cyclotron motion)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240000" y="2700000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(magnetron motion)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20000" y="3096000"/>
            <a:ext cx="279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condition on the magnetic field,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00000" y="3348000"/>
                <a:ext cx="1355306" cy="388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type m:val="skw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200" b="0" i="1" smtClean="0"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3348000"/>
                <a:ext cx="1355306" cy="388504"/>
              </a:xfrm>
              <a:prstGeom prst="rect">
                <a:avLst/>
              </a:prstGeom>
              <a:blipFill rotWithShape="1">
                <a:blip r:embed="rId6"/>
                <a:stretch>
                  <a:fillRect l="-4054" t="-75000" r="-9910" b="-13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484000" y="3444947"/>
                <a:ext cx="15832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&gt;</m:t>
                      </m:r>
                      <m:f>
                        <m:fPr>
                          <m:type m:val="lin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𝑈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𝑞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4000" y="3444947"/>
                <a:ext cx="1583254" cy="276999"/>
              </a:xfrm>
              <a:prstGeom prst="rect">
                <a:avLst/>
              </a:prstGeom>
              <a:blipFill rotWithShape="1">
                <a:blip r:embed="rId7"/>
                <a:stretch>
                  <a:fillRect t="-91304" r="-1923" b="-145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720000" y="3789040"/>
                <a:ext cx="3077317" cy="587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±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1±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2∙</m:t>
                                      </m:r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𝑧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𝑐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789040"/>
                <a:ext cx="3077317" cy="58746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990000" y="4410184"/>
                <a:ext cx="2348142" cy="50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1±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f>
                                <m:fPr>
                                  <m:type m:val="skw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00" y="4410184"/>
                <a:ext cx="2348142" cy="503728"/>
              </a:xfrm>
              <a:prstGeom prst="rect">
                <a:avLst/>
              </a:prstGeom>
              <a:blipFill rotWithShape="1">
                <a:blip r:embed="rId9"/>
                <a:stretch>
                  <a:fillRect t="-145783" r="-26943" b="-2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4896000"/>
                <a:ext cx="2366674" cy="474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896000"/>
                <a:ext cx="2366674" cy="474297"/>
              </a:xfrm>
              <a:prstGeom prst="rect">
                <a:avLst/>
              </a:prstGeom>
              <a:blipFill rotWithShape="1">
                <a:blip r:embed="rId10"/>
                <a:stretch>
                  <a:fillRect t="-157692" b="-237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720000" y="5400000"/>
                <a:ext cx="1967526" cy="389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type m:val="skw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00000"/>
                <a:ext cx="1967526" cy="389594"/>
              </a:xfrm>
              <a:prstGeom prst="rect">
                <a:avLst/>
              </a:prstGeom>
              <a:blipFill rotWithShape="1">
                <a:blip r:embed="rId11"/>
                <a:stretch>
                  <a:fillRect t="-101563" b="-16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720000" y="5940000"/>
                <a:ext cx="6255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    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Sup>
                        <m:sSub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b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940000"/>
                <a:ext cx="6255494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0" y="900000"/>
            <a:ext cx="2986667" cy="24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5652121" y="3789040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experiment one needs to measure the sum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400" dirty="0" smtClean="0">
                <a:latin typeface="Times New Roman"/>
                <a:cs typeface="Times New Roman"/>
              </a:rPr>
              <a:t>ω</a:t>
            </a:r>
            <a:r>
              <a:rPr lang="de-DE" sz="2400" baseline="-25000" dirty="0" smtClean="0">
                <a:latin typeface="Times New Roman"/>
                <a:cs typeface="Times New Roman"/>
              </a:rPr>
              <a:t>-</a:t>
            </a:r>
          </a:p>
          <a:p>
            <a:endParaRPr lang="de-DE" sz="800" dirty="0">
              <a:latin typeface="Times New Roman"/>
              <a:cs typeface="Times New Roman"/>
            </a:endParaRPr>
          </a:p>
          <a:p>
            <a:r>
              <a:rPr lang="de-DE" sz="1400" dirty="0" smtClean="0">
                <a:latin typeface="Times New Roman"/>
                <a:cs typeface="Times New Roman"/>
              </a:rPr>
              <a:t>(</a:t>
            </a:r>
            <a:r>
              <a:rPr lang="en-US" sz="1400" dirty="0" smtClean="0">
                <a:latin typeface="Times New Roman"/>
                <a:cs typeface="Times New Roman"/>
              </a:rPr>
              <a:t>not cyclotron frequency from </a:t>
            </a:r>
            <a:r>
              <a:rPr lang="el-GR" sz="1400" dirty="0" smtClean="0">
                <a:latin typeface="Times New Roman"/>
                <a:cs typeface="Times New Roman"/>
              </a:rPr>
              <a:t>ω</a:t>
            </a:r>
            <a:r>
              <a:rPr lang="de-DE" sz="1400" baseline="-25000" dirty="0" smtClean="0">
                <a:latin typeface="Times New Roman"/>
                <a:cs typeface="Times New Roman"/>
              </a:rPr>
              <a:t>+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only)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5508104" y="3721946"/>
            <a:ext cx="3312368" cy="1648351"/>
          </a:xfrm>
          <a:prstGeom prst="roundRect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Cylindrical </a:t>
            </a:r>
            <a:r>
              <a:rPr lang="en-US" smtClean="0"/>
              <a:t>Penning trap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382" y="900000"/>
            <a:ext cx="2447058" cy="30672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15785" y="4032000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GSI-Darmstadt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900000"/>
            <a:ext cx="2052158" cy="30667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900000"/>
            <a:ext cx="3227014" cy="30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manipulation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900000"/>
            <a:ext cx="8696325" cy="4905375"/>
          </a:xfrm>
          <a:prstGeom prst="rect">
            <a:avLst/>
          </a:prstGeom>
        </p:spPr>
      </p:pic>
      <p:pic>
        <p:nvPicPr>
          <p:cNvPr id="5" name="quadd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620688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5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masses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17538" y="808508"/>
            <a:ext cx="7426326" cy="5284788"/>
            <a:chOff x="617538" y="850999"/>
            <a:chExt cx="7426326" cy="5284788"/>
          </a:xfrm>
        </p:grpSpPr>
        <p:grpSp>
          <p:nvGrpSpPr>
            <p:cNvPr id="19" name="Group 33"/>
            <p:cNvGrpSpPr>
              <a:grpSpLocks/>
            </p:cNvGrpSpPr>
            <p:nvPr/>
          </p:nvGrpSpPr>
          <p:grpSpPr bwMode="auto">
            <a:xfrm>
              <a:off x="617538" y="850999"/>
              <a:ext cx="7426326" cy="5284788"/>
              <a:chOff x="329" y="873"/>
              <a:chExt cx="4678" cy="3329"/>
            </a:xfrm>
          </p:grpSpPr>
          <p:grpSp>
            <p:nvGrpSpPr>
              <p:cNvPr id="20" name="Group 34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grpSp>
              <p:nvGrpSpPr>
                <p:cNvPr id="22" name="Group 35"/>
                <p:cNvGrpSpPr>
                  <a:grpSpLocks/>
                </p:cNvGrpSpPr>
                <p:nvPr/>
              </p:nvGrpSpPr>
              <p:grpSpPr bwMode="auto">
                <a:xfrm>
                  <a:off x="329" y="873"/>
                  <a:ext cx="4678" cy="3329"/>
                  <a:chOff x="329" y="873"/>
                  <a:chExt cx="4678" cy="3329"/>
                </a:xfrm>
              </p:grpSpPr>
              <p:pic>
                <p:nvPicPr>
                  <p:cNvPr id="24" name="Picture 36" descr="chart-2005-0419-cr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clrChange>
                      <a:clrFrom>
                        <a:srgbClr val="C0BEFF"/>
                      </a:clrFrom>
                      <a:clrTo>
                        <a:srgbClr val="C0BE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9" y="873"/>
                    <a:ext cx="4678" cy="33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 useBgFill="1">
                <p:nvSpPr>
                  <p:cNvPr id="25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1831" y="1395"/>
                    <a:ext cx="1049" cy="765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0000" tIns="46800" rIns="90000" bIns="46800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 useBgFill="1">
                <p:nvSpPr>
                  <p:cNvPr id="26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852" y="885"/>
                    <a:ext cx="907" cy="765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  <p:sp useBgFill="1">
                <p:nvSpPr>
                  <p:cNvPr id="27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3447" y="884"/>
                    <a:ext cx="765" cy="511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90000" tIns="46800" rIns="90000" bIns="46800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200" smtClean="0">
                      <a:solidFill>
                        <a:srgbClr val="FFFFFF"/>
                      </a:solidFill>
                      <a:latin typeface="Times New Roman" pitchFamily="18" charset="0"/>
                    </a:endParaRPr>
                  </a:p>
                </p:txBody>
              </p:sp>
            </p:grpSp>
            <p:sp useBgFill="1">
              <p:nvSpPr>
                <p:cNvPr id="23" name="Rectangle 40"/>
                <p:cNvSpPr>
                  <a:spLocks noChangeArrowheads="1"/>
                </p:cNvSpPr>
                <p:nvPr/>
              </p:nvSpPr>
              <p:spPr bwMode="auto">
                <a:xfrm>
                  <a:off x="1349" y="1621"/>
                  <a:ext cx="709" cy="539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21" name="Rectangle 41"/>
              <p:cNvSpPr>
                <a:spLocks noChangeArrowheads="1"/>
              </p:cNvSpPr>
              <p:nvPr/>
            </p:nvSpPr>
            <p:spPr bwMode="auto">
              <a:xfrm>
                <a:off x="2994" y="2925"/>
                <a:ext cx="1757" cy="964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8" name="Textfeld 27"/>
            <p:cNvSpPr txBox="1"/>
            <p:nvPr/>
          </p:nvSpPr>
          <p:spPr>
            <a:xfrm>
              <a:off x="3240000" y="5760000"/>
              <a:ext cx="16128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neutron number N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feld 28"/>
            <p:cNvSpPr txBox="1">
              <a:spLocks noChangeAspect="1"/>
            </p:cNvSpPr>
            <p:nvPr/>
          </p:nvSpPr>
          <p:spPr>
            <a:xfrm rot="16200000">
              <a:off x="216000" y="3528000"/>
              <a:ext cx="15134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proton number Z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6174583" y="3068960"/>
              <a:ext cx="1133721" cy="612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Rechteck 8"/>
          <p:cNvSpPr/>
          <p:nvPr/>
        </p:nvSpPr>
        <p:spPr>
          <a:xfrm>
            <a:off x="395536" y="692696"/>
            <a:ext cx="7848872" cy="56886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WordArt 5"/>
          <p:cNvSpPr>
            <a:spLocks noChangeArrowheads="1" noChangeShapeType="1" noTextEdit="1"/>
          </p:cNvSpPr>
          <p:nvPr/>
        </p:nvSpPr>
        <p:spPr bwMode="auto">
          <a:xfrm>
            <a:off x="779463" y="1049040"/>
            <a:ext cx="7585075" cy="93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Gross Properties of Nuclei</a:t>
            </a:r>
          </a:p>
        </p:txBody>
      </p:sp>
      <p:sp>
        <p:nvSpPr>
          <p:cNvPr id="34" name="WordArt 25"/>
          <p:cNvSpPr>
            <a:spLocks noChangeArrowheads="1" noChangeShapeType="1" noTextEdit="1"/>
          </p:cNvSpPr>
          <p:nvPr/>
        </p:nvSpPr>
        <p:spPr bwMode="auto">
          <a:xfrm>
            <a:off x="2152650" y="4545200"/>
            <a:ext cx="6818313" cy="183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3C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Nuclear Masses</a:t>
            </a:r>
          </a:p>
          <a:p>
            <a:pPr algn="ctr"/>
            <a:r>
              <a:rPr lang="en-US" sz="3600" kern="10" dirty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3C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and </a:t>
            </a:r>
            <a:r>
              <a:rPr lang="en-US" sz="3600" kern="10" dirty="0" smtClean="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93C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Binding Energies</a:t>
            </a:r>
            <a:endParaRPr lang="en-US" sz="3600" kern="10" dirty="0">
              <a:ln w="19050">
                <a:solidFill>
                  <a:schemeClr val="tx1"/>
                </a:solidFill>
                <a:round/>
                <a:headEnd/>
                <a:tailEnd/>
              </a:ln>
              <a:solidFill>
                <a:srgbClr val="0093C2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529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base_e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0800"/>
            <a:ext cx="5741987" cy="675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7" name="Picture 3" descr="lblue_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8" name="Picture 4" descr="dblue_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9" name="Picture 5" descr="green_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0" name="Picture 6" descr="yellow_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895600"/>
            <a:ext cx="176212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</a:extLst>
        </p:spPr>
      </p:pic>
      <p:pic>
        <p:nvPicPr>
          <p:cNvPr id="379911" name="Picture 7" descr="dblue_s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4263"/>
            <a:ext cx="304800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2" name="Picture 8" descr="lblue_s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3" name="Picture 9" descr="green_s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3788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4" name="Picture 10" descr="injec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533400"/>
            <a:ext cx="854075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15" name="Picture 11" descr="sch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7000"/>
            <a:ext cx="2419350" cy="7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9916" name="Group 12"/>
          <p:cNvGrpSpPr>
            <a:grpSpLocks/>
          </p:cNvGrpSpPr>
          <p:nvPr/>
        </p:nvGrpSpPr>
        <p:grpSpPr bwMode="auto">
          <a:xfrm>
            <a:off x="0" y="4238625"/>
            <a:ext cx="3063875" cy="333375"/>
            <a:chOff x="0" y="2670"/>
            <a:chExt cx="1930" cy="210"/>
          </a:xfrm>
        </p:grpSpPr>
        <p:pic>
          <p:nvPicPr>
            <p:cNvPr id="379917" name="Picture 13" descr="t_scale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70"/>
              <a:ext cx="1930" cy="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918" name="Text Box 14"/>
            <p:cNvSpPr txBox="1">
              <a:spLocks noChangeArrowheads="1"/>
            </p:cNvSpPr>
            <p:nvPr/>
          </p:nvSpPr>
          <p:spPr bwMode="auto">
            <a:xfrm>
              <a:off x="1479" y="2707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smtClean="0">
                  <a:solidFill>
                    <a:srgbClr val="FF6600"/>
                  </a:solidFill>
                </a:rPr>
                <a:t>time</a:t>
              </a:r>
            </a:p>
          </p:txBody>
        </p:sp>
      </p:grpSp>
      <p:pic>
        <p:nvPicPr>
          <p:cNvPr id="379919" name="Picture 15" descr="yellow_s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0613"/>
            <a:ext cx="304800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20" name="Text Box 16"/>
          <p:cNvSpPr txBox="1">
            <a:spLocks noChangeArrowheads="1"/>
          </p:cNvSpPr>
          <p:nvPr/>
        </p:nvSpPr>
        <p:spPr bwMode="auto">
          <a:xfrm>
            <a:off x="611188" y="188913"/>
            <a:ext cx="2484437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b="1" i="1" dirty="0" err="1" smtClean="0">
                <a:solidFill>
                  <a:srgbClr val="FF0000"/>
                </a:solidFill>
                <a:latin typeface="Verdana" pitchFamily="34" charset="0"/>
              </a:rPr>
              <a:t>Schottky</a:t>
            </a:r>
            <a:r>
              <a:rPr lang="en-US" altLang="de-DE" sz="2000" b="1" i="1" dirty="0" smtClean="0">
                <a:solidFill>
                  <a:srgbClr val="FF0000"/>
                </a:solidFill>
                <a:latin typeface="Verdana" pitchFamily="34" charset="0"/>
              </a:rPr>
              <a:t>-mass-spectroscopy</a:t>
            </a:r>
            <a:endParaRPr lang="de-DE" altLang="de-DE" sz="2000" b="1" i="1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79921" name="Text Box 17"/>
          <p:cNvSpPr txBox="1">
            <a:spLocks noChangeArrowheads="1"/>
          </p:cNvSpPr>
          <p:nvPr/>
        </p:nvSpPr>
        <p:spPr bwMode="auto">
          <a:xfrm>
            <a:off x="228600" y="1219200"/>
            <a:ext cx="1920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</a:rPr>
              <a:t>4 particles with different m/q</a:t>
            </a:r>
            <a:endParaRPr lang="de-DE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pat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92 L 0.00087 0.27061 L -0.00017 0.27894 L -0.00191 0.28588 L -0.00712 0.30093 L -0.01441 0.3169 L -0.0217 0.32894 L -0.03281 0.34329 L -0.04496 0.35533 L -0.05746 0.36389 L -0.07413 0.3713 L -0.08906 0.37848 L -0.09739 0.38218 L -0.1092 0.39236 L -0.1283 0.4044 L -0.14531 0.41551 L -0.15642 0.42292 L -0.16892 0.43241 L -0.18038 0.43774 L -0.19253 0.44121 L -0.20538 0.44283 L -0.22448 0.43936 L -0.23941 0.43311 L -0.25677 0.42153 L -0.26996 0.4132 L -0.28212 0.4044 L -0.29739 0.39422 L -0.30851 0.38635 L -0.3158 0.38102 L -0.32448 0.37709 L -0.33524 0.37199 L -0.3467 0.36644 L -0.35816 0.36042 L -0.36684 0.35348 L -0.38212 0.33681 L -0.39496 0.31736 L -0.40573 0.29514 L -0.40989 0.28033 L -0.41094 0.26644 L -0.41024 -0.13958 L -0.40851 -0.15439 L -0.40434 -0.17384 L -0.39948 -0.18588 L -0.39149 -0.20069 L -0.38246 -0.2118 L -0.3717 -0.2206 L -0.35746 -0.22847 L -0.33489 -0.2368 L -0.32135 -0.23912 L -0.30851 -0.24421 L -0.30156 -0.24745 L -0.28559 -0.25764 L -0.25434 -0.27708 L -0.23906 -0.2868 L -0.2276 -0.29189 L -0.21788 -0.29398 L -0.18559 -0.29328 L -0.17569 -0.28981 L -0.16007 -0.28078 L -0.13819 -0.26689 L -0.12309 -0.25717 L -0.11111 -0.24884 L -0.09601 -0.24189 L -0.08403 -0.23842 L -0.06996 -0.23564 L -0.0559 -0.2287 L -0.04028 -0.22245 L -0.02795 -0.21273 L -0.01701 -0.20092 L -0.00798 -0.18356 L -0.00173 -0.16203 L 0.00139 -0.13564 L -0.00017 -0.00092 Z " pathEditMode="relative" rAng="0" ptsTypes="FFAAAAAAAAAAAAAAAAAAFAAAAAAAAAAAAAAAAAFFAAAAAAAAAAAAAAAFAAAAAAAAAAAAAAAAF">
                                      <p:cBhvr>
                                        <p:cTn id="28" dur="2000" fill="hold"/>
                                        <p:tgtEl>
                                          <p:spTgt spid="379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92 L -0.00052 0.26644 L -0.00104 0.27963 L -0.00278 0.29028 L -0.00798 0.30417 L -0.01493 0.32223 L -0.025 0.3375 L -0.03298 0.34908 L -0.03854 0.35672 L -0.05486 0.37338 L -0.07882 0.39213 L -0.11007 0.41598 L -0.15451 0.45162 L -0.17361 0.46366 L -0.18923 0.46945 L -0.19757 0.47084 L -0.2066 0.47199 L -0.21701 0.47084 L -0.22743 0.46922 L -0.2375 0.46505 L -0.25694 0.45324 L -0.29548 0.42385 L -0.32708 0.39815 L -0.3559 0.37639 L -0.37187 0.36135 L -0.38576 0.34283 L -0.39444 0.3294 L -0.40104 0.31574 L -0.40555 0.30486 L -0.41042 0.2875 L -0.4125 0.2676 L -0.41285 -0.13865 L -0.41146 -0.15301 L -0.40903 -0.16689 L -0.40555 -0.18171 L -0.40069 -0.19606 L -0.39062 -0.20856 L -0.37882 -0.22291 L -0.36007 -0.23773 L -0.34062 -0.25069 L -0.32569 -0.25764 L -0.31007 -0.26782 L -0.28958 -0.2831 L -0.26319 -0.30162 L -0.2441 -0.31365 L -0.23194 -0.31875 L -0.22257 -0.32152 L -0.21354 -0.32338 L -0.19826 -0.32291 L -0.18854 -0.32152 L -0.17812 -0.31782 L -0.16493 -0.3118 L -0.15278 -0.30347 L -0.14028 -0.29467 L -0.11354 -0.27523 L -0.09444 -0.26134 L -0.07326 -0.24976 L -0.06146 -0.24328 L -0.05 -0.23495 L -0.0375 -0.22523 L -0.02847 -0.21597 L -0.01736 -0.20162 L -0.01042 -0.18912 L -0.0059 -0.17338 L -0.00208 -0.15532 L -0.00104 -0.14189 L -1.11111E-6 -0.00092 Z " pathEditMode="relative" rAng="0" ptsTypes="FFAAAAAAAAAAAAAFAAAAAAAAAAAAAAFFAAAAAAAAAAAAAAAAFAAAAAAAAAAAAAAAAAF">
                                      <p:cBhvr>
                                        <p:cTn id="30" dur="2300" fill="hold"/>
                                        <p:tgtEl>
                                          <p:spTgt spid="379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23 L -0.00069 0.26783 L -0.00312 0.28774 L -0.00798 0.30718 L -0.01319 0.32014 L -0.0191 0.33311 L -0.025 0.34445 L -0.03368 0.35533 L -0.04618 0.37246 L -0.05972 0.38519 L -0.09201 0.4169 L -0.11319 0.43426 L -0.14653 0.46227 L -0.16701 0.47662 L -0.18264 0.48588 L -0.19826 0.49005 L -0.2125 0.49051 L -0.22917 0.48635 L -0.25243 0.47338 L -0.27847 0.45348 L -0.30798 0.42755 L -0.33194 0.40764 L -0.35764 0.38218 L -0.37951 0.35718 L -0.38958 0.34098 L -0.39792 0.3257 L -0.40555 0.30394 L -0.41042 0.28635 L -0.41285 0.26829 L -0.41285 -0.13865 L -0.41111 -0.15717 L -0.40729 -0.18032 L -0.40069 -0.19838 L -0.39236 -0.21273 L -0.375 -0.23171 L -0.36146 -0.24421 L -0.32048 -0.27338 L -0.29514 -0.29328 L -0.25625 -0.32291 L -0.24028 -0.33217 L -0.22639 -0.33819 L -0.21528 -0.34051 L -0.19896 -0.34051 L -0.18785 -0.33819 L -0.175 -0.3331 L -0.15972 -0.3243 L -0.14062 -0.31041 L -0.10104 -0.27986 L -0.07986 -0.26365 L -0.06493 -0.25301 L -0.04722 -0.23912 L -0.03403 -0.22662 L -0.01667 -0.20671 L -0.00764 -0.18588 L -0.00278 -0.16365 L -0.00104 -0.13819 L -1.11111E-6 -0.00023 Z " pathEditMode="relative" rAng="0" ptsTypes="FFAAAAAAAAAAAAAFAAAAAAAAAAAAFFAAAAAAAAAAAFAAAAAAAAAAAAAAF">
                                      <p:cBhvr>
                                        <p:cTn id="32" dur="2600" fill="hold"/>
                                        <p:tgtEl>
                                          <p:spTgt spid="379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42" y="75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" presetClass="pat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046 L -1.11111E-6 0.26829 L -0.00208 0.28565 L -0.00486 0.29607 L -0.00868 0.3132 L -0.0184 0.33774 L -0.0309 0.36181 L -0.05 0.38912 L -0.05625 0.39792 L -0.06528 0.41088 L -0.07604 0.4257 L -0.0934 0.44213 L -0.11146 0.46042 L -0.12222 0.47084 L -0.13472 0.48426 L -0.14757 0.49514 L -0.16007 0.50348 L -0.17292 0.51227 L -0.18507 0.51783 L -0.19583 0.52061 L -0.21423 0.52061 L -0.22708 0.51829 L -0.24097 0.51274 L -0.26007 0.49885 L -0.28055 0.48264 L -0.30173 0.46019 L -0.325 0.43774 L -0.33472 0.42871 L -0.3493 0.40996 L -0.36528 0.38519 L -0.37812 0.36829 L -0.38819 0.35047 L -0.39618 0.33542 L -0.40278 0.31574 L -0.40694 0.3 L -0.41146 0.28311 L -0.4125 0.26598 L -0.4125 -0.14051 L -0.41146 -0.15995 L -0.40833 -0.17986 L -0.40278 -0.19861 L -0.39479 -0.21527 L -0.375 -0.24166 L -0.35312 -0.26597 L -0.34028 -0.27986 L -0.32951 -0.29097 L -0.30729 -0.30995 L -0.2868 -0.32847 L -0.2684 -0.34421 L -0.25243 -0.35578 L -0.23576 -0.36365 L -0.22257 -0.36782 L -0.21146 -0.36921 L -0.19792 -0.36828 L -0.18819 -0.36736 L -0.17812 -0.36412 L -0.1684 -0.35995 L -0.15694 -0.35301 L -0.14305 -0.34328 L -0.12153 -0.32384 L -0.10521 -0.30902 L -0.09583 -0.30069 L -0.08785 -0.29421 L -0.07778 -0.28495 L -0.06805 -0.27384 L -0.0559 -0.26088 L -0.04687 -0.25115 L -0.03576 -0.23865 L -0.01875 -0.21412 L -0.01111 -0.19976 L -0.00694 -0.18726 L -0.00417 -0.17291 L -0.00173 -0.15671 L -0.00035 -0.13819 L -1.11111E-6 -0.00046 Z " pathEditMode="relative" rAng="0" ptsTypes="FFAAAAAAAAAAAAAAAAAFAAAAAAAAAAAAAAAAFFAAAAAAAAAAAAAFAAAAAAAAAAAAAAAAAAAAAAF">
                                      <p:cBhvr>
                                        <p:cTn id="34" dur="2900" fill="hold"/>
                                        <p:tgtEl>
                                          <p:spTgt spid="379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76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0"/>
                                        <p:tgtEl>
                                          <p:spTgt spid="379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0"/>
                                        <p:tgtEl>
                                          <p:spTgt spid="3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0"/>
                                        <p:tgtEl>
                                          <p:spTgt spid="379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0"/>
                                        <p:tgtEl>
                                          <p:spTgt spid="379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dblue_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1" name="Picture 3" descr="lblue_tr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94063"/>
            <a:ext cx="4191000" cy="119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2" name="Picture 4" descr="green_t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05175"/>
            <a:ext cx="4194175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3" name="Picture 5" descr="yellow_t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863"/>
            <a:ext cx="4192588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4" name="Picture 6" descr="dblue_s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34038"/>
            <a:ext cx="3600450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5" name="Picture 7" descr="green_si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2706688"/>
            <a:ext cx="2878137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6" name="Picture 8" descr="lblue_si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059238"/>
            <a:ext cx="32416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7" name="Picture 9" descr="yellow_s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8588"/>
            <a:ext cx="2497138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0938" name="Group 10"/>
          <p:cNvGrpSpPr>
            <a:grpSpLocks/>
          </p:cNvGrpSpPr>
          <p:nvPr/>
        </p:nvGrpSpPr>
        <p:grpSpPr bwMode="auto">
          <a:xfrm>
            <a:off x="3124200" y="1519238"/>
            <a:ext cx="1974850" cy="4633912"/>
            <a:chOff x="1968" y="864"/>
            <a:chExt cx="1244" cy="2919"/>
          </a:xfrm>
        </p:grpSpPr>
        <p:sp>
          <p:nvSpPr>
            <p:cNvPr id="380939" name="Text Box 11"/>
            <p:cNvSpPr txBox="1">
              <a:spLocks noChangeArrowheads="1"/>
            </p:cNvSpPr>
            <p:nvPr/>
          </p:nvSpPr>
          <p:spPr bwMode="auto">
            <a:xfrm>
              <a:off x="1968" y="864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1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0" name="Text Box 12"/>
            <p:cNvSpPr txBox="1">
              <a:spLocks noChangeArrowheads="1"/>
            </p:cNvSpPr>
            <p:nvPr/>
          </p:nvSpPr>
          <p:spPr bwMode="auto">
            <a:xfrm>
              <a:off x="2112" y="1680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2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1" name="Text Box 13"/>
            <p:cNvSpPr txBox="1">
              <a:spLocks noChangeArrowheads="1"/>
            </p:cNvSpPr>
            <p:nvPr/>
          </p:nvSpPr>
          <p:spPr bwMode="auto">
            <a:xfrm>
              <a:off x="2352" y="2496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3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380942" name="Text Box 14"/>
            <p:cNvSpPr txBox="1">
              <a:spLocks noChangeArrowheads="1"/>
            </p:cNvSpPr>
            <p:nvPr/>
          </p:nvSpPr>
          <p:spPr bwMode="auto">
            <a:xfrm>
              <a:off x="2640" y="3552"/>
              <a:ext cx="5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</a:rPr>
                <a:t>Sin(</a:t>
              </a: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4</a:t>
              </a:r>
              <a:r>
                <a:rPr lang="en-US" altLang="de-DE" smtClean="0">
                  <a:solidFill>
                    <a:srgbClr val="000000"/>
                  </a:solidFill>
                </a:rPr>
                <a:t>)</a:t>
              </a:r>
            </a:p>
          </p:txBody>
        </p:sp>
      </p:grpSp>
      <p:grpSp>
        <p:nvGrpSpPr>
          <p:cNvPr id="380943" name="Group 15"/>
          <p:cNvGrpSpPr>
            <a:grpSpLocks/>
          </p:cNvGrpSpPr>
          <p:nvPr/>
        </p:nvGrpSpPr>
        <p:grpSpPr bwMode="auto">
          <a:xfrm>
            <a:off x="4267200" y="3816350"/>
            <a:ext cx="4724400" cy="1822450"/>
            <a:chOff x="2640" y="2208"/>
            <a:chExt cx="2976" cy="1148"/>
          </a:xfrm>
        </p:grpSpPr>
        <p:pic>
          <p:nvPicPr>
            <p:cNvPr id="380944" name="Picture 16" descr="freq_sp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496"/>
              <a:ext cx="2976" cy="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945" name="Text Box 17"/>
            <p:cNvSpPr txBox="1">
              <a:spLocks noChangeArrowheads="1"/>
            </p:cNvSpPr>
            <p:nvPr/>
          </p:nvSpPr>
          <p:spPr bwMode="auto">
            <a:xfrm>
              <a:off x="5040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80946" name="Text Box 18"/>
            <p:cNvSpPr txBox="1">
              <a:spLocks noChangeArrowheads="1"/>
            </p:cNvSpPr>
            <p:nvPr/>
          </p:nvSpPr>
          <p:spPr bwMode="auto">
            <a:xfrm>
              <a:off x="43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380947" name="Text Box 19"/>
            <p:cNvSpPr txBox="1">
              <a:spLocks noChangeArrowheads="1"/>
            </p:cNvSpPr>
            <p:nvPr/>
          </p:nvSpPr>
          <p:spPr bwMode="auto">
            <a:xfrm>
              <a:off x="3668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80948" name="Text Box 20"/>
            <p:cNvSpPr txBox="1">
              <a:spLocks noChangeArrowheads="1"/>
            </p:cNvSpPr>
            <p:nvPr/>
          </p:nvSpPr>
          <p:spPr bwMode="auto">
            <a:xfrm>
              <a:off x="2996" y="2208"/>
              <a:ext cx="2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r>
                <a:rPr lang="en-US" altLang="de-DE" baseline="-25000" smtClean="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380949" name="Group 21"/>
          <p:cNvGrpSpPr>
            <a:grpSpLocks/>
          </p:cNvGrpSpPr>
          <p:nvPr/>
        </p:nvGrpSpPr>
        <p:grpSpPr bwMode="auto">
          <a:xfrm>
            <a:off x="152400" y="4140200"/>
            <a:ext cx="4191000" cy="503238"/>
            <a:chOff x="96" y="2515"/>
            <a:chExt cx="2640" cy="317"/>
          </a:xfrm>
        </p:grpSpPr>
        <p:sp>
          <p:nvSpPr>
            <p:cNvPr id="380950" name="Rectangle 22"/>
            <p:cNvSpPr>
              <a:spLocks noChangeArrowheads="1"/>
            </p:cNvSpPr>
            <p:nvPr/>
          </p:nvSpPr>
          <p:spPr bwMode="auto">
            <a:xfrm>
              <a:off x="96" y="2544"/>
              <a:ext cx="264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mtClean="0">
                <a:solidFill>
                  <a:srgbClr val="808080"/>
                </a:solidFill>
              </a:endParaRPr>
            </a:p>
          </p:txBody>
        </p:sp>
        <p:sp>
          <p:nvSpPr>
            <p:cNvPr id="380951" name="Text Box 23"/>
            <p:cNvSpPr txBox="1">
              <a:spLocks noChangeArrowheads="1"/>
            </p:cNvSpPr>
            <p:nvPr/>
          </p:nvSpPr>
          <p:spPr bwMode="auto">
            <a:xfrm>
              <a:off x="2391" y="2515"/>
              <a:ext cx="297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smtClean="0">
                  <a:solidFill>
                    <a:srgbClr val="808080"/>
                  </a:solidFill>
                </a:rPr>
                <a:t>time</a:t>
              </a:r>
            </a:p>
          </p:txBody>
        </p:sp>
      </p:grpSp>
      <p:sp>
        <p:nvSpPr>
          <p:cNvPr id="380952" name="Text Box 24"/>
          <p:cNvSpPr txBox="1">
            <a:spLocks noChangeArrowheads="1"/>
          </p:cNvSpPr>
          <p:nvPr/>
        </p:nvSpPr>
        <p:spPr bwMode="auto">
          <a:xfrm>
            <a:off x="5005388" y="3124200"/>
            <a:ext cx="2910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>
                <a:solidFill>
                  <a:srgbClr val="333399"/>
                </a:solidFill>
              </a:rPr>
              <a:t>f</a:t>
            </a:r>
            <a:r>
              <a:rPr lang="en-US" altLang="de-DE" sz="2400" dirty="0" smtClean="0">
                <a:solidFill>
                  <a:srgbClr val="333399"/>
                </a:solidFill>
              </a:rPr>
              <a:t>ast Fourier transform</a:t>
            </a:r>
          </a:p>
        </p:txBody>
      </p:sp>
      <p:sp>
        <p:nvSpPr>
          <p:cNvPr id="380953" name="Text Box 25"/>
          <p:cNvSpPr txBox="1">
            <a:spLocks noChangeArrowheads="1"/>
          </p:cNvSpPr>
          <p:nvPr/>
        </p:nvSpPr>
        <p:spPr bwMode="auto">
          <a:xfrm>
            <a:off x="0" y="3683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2000" b="1" i="1" dirty="0" err="1" smtClean="0">
                <a:solidFill>
                  <a:srgbClr val="000000"/>
                </a:solidFill>
                <a:latin typeface="Verdana" pitchFamily="34" charset="0"/>
              </a:rPr>
              <a:t>Schottky</a:t>
            </a:r>
            <a:r>
              <a:rPr lang="en-US" altLang="de-DE" sz="2000" b="1" i="1" dirty="0" smtClean="0">
                <a:solidFill>
                  <a:srgbClr val="000000"/>
                </a:solidFill>
                <a:latin typeface="Verdana" pitchFamily="34" charset="0"/>
              </a:rPr>
              <a:t>-mass-spectroscopy</a:t>
            </a:r>
            <a:endParaRPr lang="de-DE" altLang="de-DE" sz="2000" b="1" i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00417 -0.3164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83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0399 -0.1243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6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417 0.0763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81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3169 L -0.00416 -0.0164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809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50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12454 L -0.00434 -0.013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55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7639 L -0.00416 -0.012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44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3 L 3.33333E-6 -0.0111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203B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03325"/>
            <a:ext cx="8382000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 descr="spec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08088"/>
            <a:ext cx="8890000" cy="53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6" name="Picture 4" descr="spectrum_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96975"/>
            <a:ext cx="8848725" cy="567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261938" y="0"/>
            <a:ext cx="9829800" cy="1196975"/>
          </a:xfrm>
        </p:spPr>
        <p:txBody>
          <a:bodyPr/>
          <a:lstStyle/>
          <a:p>
            <a:pPr algn="ctr"/>
            <a:r>
              <a:rPr lang="en-US" altLang="de-DE" sz="2000" i="1" dirty="0">
                <a:solidFill>
                  <a:schemeClr val="tx1"/>
                </a:solidFill>
                <a:effectLst/>
                <a:latin typeface="Verdana" pitchFamily="34" charset="0"/>
              </a:rPr>
              <a:t>Small-band </a:t>
            </a:r>
            <a:r>
              <a:rPr lang="en-US" altLang="de-DE" sz="2000" i="1" dirty="0" err="1">
                <a:solidFill>
                  <a:schemeClr val="tx1"/>
                </a:solidFill>
                <a:effectLst/>
                <a:latin typeface="Verdana" pitchFamily="34" charset="0"/>
              </a:rPr>
              <a:t>Schottky</a:t>
            </a:r>
            <a:r>
              <a:rPr lang="en-US" altLang="de-DE" sz="2000" i="1" dirty="0">
                <a:solidFill>
                  <a:schemeClr val="tx1"/>
                </a:solidFill>
                <a:effectLst/>
                <a:latin typeface="Verdana" pitchFamily="34" charset="0"/>
              </a:rPr>
              <a:t> frequency spectra</a:t>
            </a:r>
          </a:p>
        </p:txBody>
      </p:sp>
    </p:spTree>
    <p:extLst>
      <p:ext uri="{BB962C8B-B14F-4D97-AF65-F5344CB8AC3E}">
        <p14:creationId xmlns:p14="http://schemas.microsoft.com/office/powerpoint/2010/main" val="14662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Exercise: </a:t>
            </a:r>
            <a:r>
              <a:rPr lang="en-US" dirty="0" smtClean="0"/>
              <a:t>Nuclear Masses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899592" y="1052736"/>
            <a:ext cx="64267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R=1.2</a:t>
            </a:r>
            <a:r>
              <a:rPr lang="en-US" sz="1400" dirty="0" smtClean="0">
                <a:latin typeface="Times New Roman"/>
                <a:cs typeface="Times New Roman"/>
              </a:rPr>
              <a:t>·A</a:t>
            </a:r>
            <a:r>
              <a:rPr lang="en-US" sz="1400" baseline="30000" dirty="0" smtClean="0">
                <a:latin typeface="Times New Roman"/>
                <a:cs typeface="Times New Roman"/>
              </a:rPr>
              <a:t>1/3</a:t>
            </a:r>
            <a:r>
              <a:rPr lang="en-US" sz="1400" dirty="0" smtClean="0">
                <a:latin typeface="Times New Roman"/>
                <a:cs typeface="Times New Roman"/>
              </a:rPr>
              <a:t> observation, estimate the average mass density of a nucleus.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400" dirty="0" smtClean="0">
                <a:latin typeface="Times New Roman"/>
                <a:cs typeface="Times New Roman"/>
              </a:rPr>
              <a:t>Estimate the rest energy of 1 Å</a:t>
            </a:r>
            <a:r>
              <a:rPr lang="en-US" sz="1400" baseline="30000" dirty="0" smtClean="0">
                <a:latin typeface="Times New Roman"/>
                <a:cs typeface="Times New Roman"/>
              </a:rPr>
              <a:t>3</a:t>
            </a:r>
            <a:r>
              <a:rPr lang="en-US" sz="1400" dirty="0" smtClean="0">
                <a:latin typeface="Times New Roman"/>
                <a:cs typeface="Times New Roman"/>
              </a:rPr>
              <a:t> of nuclear matter.</a:t>
            </a:r>
          </a:p>
          <a:p>
            <a:pPr marL="342900" indent="-342900">
              <a:buFont typeface="+mj-lt"/>
              <a:buAutoNum type="alphaLcParenR"/>
            </a:pPr>
            <a:endParaRPr lang="en-US" sz="14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sz="1400" dirty="0" smtClean="0">
                <a:latin typeface="Times New Roman"/>
                <a:cs typeface="Times New Roman"/>
              </a:rPr>
              <a:t>Calculate the binding energy per nucleon of </a:t>
            </a:r>
            <a:r>
              <a:rPr lang="en-US" sz="1400" baseline="30000" dirty="0" smtClean="0">
                <a:latin typeface="Times New Roman"/>
                <a:cs typeface="Times New Roman"/>
              </a:rPr>
              <a:t>7</a:t>
            </a:r>
            <a:r>
              <a:rPr lang="en-US" sz="1400" dirty="0" smtClean="0">
                <a:latin typeface="Times New Roman"/>
                <a:cs typeface="Times New Roman"/>
              </a:rPr>
              <a:t>Li and </a:t>
            </a:r>
            <a:r>
              <a:rPr lang="en-US" sz="1400" baseline="30000" dirty="0" smtClean="0">
                <a:latin typeface="Times New Roman"/>
                <a:cs typeface="Times New Roman"/>
              </a:rPr>
              <a:t>56</a:t>
            </a:r>
            <a:r>
              <a:rPr lang="en-US" sz="1400" dirty="0" smtClean="0">
                <a:latin typeface="Times New Roman"/>
                <a:cs typeface="Times New Roman"/>
              </a:rPr>
              <a:t>Fe.</a:t>
            </a:r>
          </a:p>
          <a:p>
            <a:pPr marL="342900" indent="-342900">
              <a:buFont typeface="+mj-lt"/>
              <a:buAutoNum type="alphaLcParenR"/>
            </a:pPr>
            <a:endParaRPr lang="en-US" sz="1400" dirty="0">
              <a:latin typeface="Times New Roman"/>
              <a:cs typeface="Times New Roman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sz="1400" dirty="0" smtClean="0">
                <a:latin typeface="Times New Roman"/>
                <a:cs typeface="Times New Roman"/>
              </a:rPr>
              <a:t>Calculate the </a:t>
            </a:r>
            <a:r>
              <a:rPr lang="en-US" sz="1400" smtClean="0">
                <a:latin typeface="Times New Roman"/>
                <a:cs typeface="Times New Roman"/>
              </a:rPr>
              <a:t>mass excess </a:t>
            </a:r>
            <a:r>
              <a:rPr lang="en-US" sz="1400" dirty="0" smtClean="0">
                <a:latin typeface="Times New Roman"/>
                <a:cs typeface="Times New Roman"/>
              </a:rPr>
              <a:t>of </a:t>
            </a:r>
            <a:r>
              <a:rPr lang="en-US" sz="1400" baseline="30000" dirty="0" smtClean="0">
                <a:latin typeface="Times New Roman"/>
                <a:cs typeface="Times New Roman"/>
              </a:rPr>
              <a:t>238</a:t>
            </a:r>
            <a:r>
              <a:rPr lang="en-US" sz="1400" dirty="0" smtClean="0">
                <a:latin typeface="Times New Roman"/>
                <a:cs typeface="Times New Roman"/>
              </a:rPr>
              <a:t>U.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masses</a:t>
            </a:r>
            <a:endParaRPr lang="en-US" dirty="0"/>
          </a:p>
        </p:txBody>
      </p:sp>
      <p:pic>
        <p:nvPicPr>
          <p:cNvPr id="1026" name="Picture 2" descr="D:\web-docs\Schuelerlabor\IMAGES\emc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68000"/>
            <a:ext cx="1508760" cy="8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720000"/>
            <a:ext cx="813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1905 Albert Einstein following his derivation of the Special Theory of Relativity identifies relation between mass and energy of an object at rest: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0000" y="2340169"/>
            <a:ext cx="8136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corresponding relation for moving object is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635896" y="2724324"/>
                <a:ext cx="1792607" cy="9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2724324"/>
                <a:ext cx="1792607" cy="99270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40000" y="3960000"/>
            <a:ext cx="8136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discovery explains the energy powering nuclear decay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The question of energy release in nuclear decay was a major scientific puzzle from the time of the discovery of natural radioactivity by Henry Becquerel (1896) until Einstein’s postulate of mass-energy equivalence.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D:\web-docs\TELEKOLLEG\KERN\IMAGES\People\Einste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00" y="1296000"/>
            <a:ext cx="1080135" cy="15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488000" y="2808000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(1879 - 1955)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Chemical and nuclear reactions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720000" y="720000"/>
            <a:ext cx="817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evolved in the 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reaction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hydrogen and oxygen are combined  to be water and generates 3.0 eV energy emission: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20000" y="1260000"/>
                <a:ext cx="2231060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𝑂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+3.0 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𝑒𝑉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60000"/>
                <a:ext cx="2231060" cy="495649"/>
              </a:xfrm>
              <a:prstGeom prst="rect">
                <a:avLst/>
              </a:prstGeom>
              <a:blipFill rotWithShape="1">
                <a:blip r:embed="rId3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720000" y="1764000"/>
            <a:ext cx="579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Such chemical reaction in which heat is evolved is called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exothermic reaction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2" descr="http://stat21.privet.ru/lr/0c0ff6d4cb62a1903de0d75d07363ff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04" y="1440000"/>
            <a:ext cx="1944216" cy="137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720000" y="2088000"/>
            <a:ext cx="5580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Another example is where one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carbon is oxidized to be carbon dioxide with producing 4.1 eV energy: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0000" y="2592000"/>
                <a:ext cx="18564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0" dirty="0" smtClean="0">
                    <a:solidFill>
                      <a:srgbClr val="0000CC"/>
                    </a:solidFill>
                  </a:rPr>
                  <a:t>C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=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𝐶</m:t>
                    </m:r>
                    <m:sSub>
                      <m:sSubPr>
                        <m:ctrlP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+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4.1 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𝑒𝑉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592000"/>
                <a:ext cx="1856470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656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720000" y="3492000"/>
            <a:ext cx="8027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which two deuterons bind with each other is an example of nuclear fusion. This exoergic reaction is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20000" y="3996000"/>
                <a:ext cx="2706125" cy="31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</m:sPre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+3.27 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996000"/>
                <a:ext cx="2706125" cy="3116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00" y="4648547"/>
            <a:ext cx="1965960" cy="1228725"/>
          </a:xfrm>
        </p:spPr>
      </p:pic>
      <p:sp>
        <p:nvSpPr>
          <p:cNvPr id="3" name="Textfeld 2"/>
          <p:cNvSpPr txBox="1"/>
          <p:nvPr/>
        </p:nvSpPr>
        <p:spPr>
          <a:xfrm>
            <a:off x="720001" y="4320000"/>
            <a:ext cx="8027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 neutron is absorbed in the uranium-235 nucleus, it would split into two fragments of almost equal masses and evolves some number of neutrons 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energy. One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equations for the processes is written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1" y="4788000"/>
                <a:ext cx="3530133" cy="317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235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𝑛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56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137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𝐵𝑎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36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97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𝐾𝑟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+2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𝑛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+215 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1" y="4788000"/>
                <a:ext cx="3530133" cy="31777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62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masses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897966"/>
              </p:ext>
            </p:extLst>
          </p:nvPr>
        </p:nvGraphicFramePr>
        <p:xfrm>
          <a:off x="900000" y="900000"/>
          <a:ext cx="3960032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80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(kg)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(MeV/c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(u)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-31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0.000549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938.2794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1.007276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1.675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939.5728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1.008665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atom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1.674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938.7904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1.007825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160000" y="3600000"/>
                <a:ext cx="3748773" cy="4104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Pre>
                                <m:sPre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𝐴</m:t>
                                  </m:r>
                                </m:sup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sPre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3600000"/>
                <a:ext cx="3748773" cy="410497"/>
              </a:xfrm>
              <a:prstGeom prst="rect">
                <a:avLst/>
              </a:prstGeom>
              <a:blipFill rotWithShape="1">
                <a:blip r:embed="rId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2520000"/>
            <a:ext cx="61388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and atomic masses are expressed in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 MASS UNITS (u)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 1/12 of mass of neutral 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1200" dirty="0" smtClean="0">
                <a:latin typeface="Times New Roman"/>
                <a:cs typeface="Times New Roman"/>
              </a:rPr>
              <a:t>→ M(</a:t>
            </a:r>
            <a:r>
              <a:rPr lang="en-US" sz="1200" baseline="30000" dirty="0" smtClean="0">
                <a:latin typeface="Times New Roman"/>
                <a:cs typeface="Times New Roman"/>
              </a:rPr>
              <a:t>12</a:t>
            </a:r>
            <a:r>
              <a:rPr lang="en-US" sz="1200" dirty="0" smtClean="0">
                <a:latin typeface="Times New Roman"/>
                <a:cs typeface="Times New Roman"/>
              </a:rPr>
              <a:t>C) = 12 u</a:t>
            </a:r>
          </a:p>
          <a:p>
            <a:endParaRPr lang="en-US" sz="1200" dirty="0">
              <a:latin typeface="Times New Roman"/>
              <a:cs typeface="Times New Roman"/>
            </a:endParaRPr>
          </a:p>
          <a:p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1 u = 1.6605·10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-27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kg</a:t>
            </a:r>
            <a:r>
              <a:rPr lang="en-US" sz="1200" dirty="0" smtClean="0">
                <a:latin typeface="Times New Roman"/>
                <a:cs typeface="Times New Roman"/>
              </a:rPr>
              <a:t>   or  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931.494 MeV/c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          (E = mc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160000" y="4140000"/>
                <a:ext cx="3768404" cy="41049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𝑀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Pre>
                                <m:sPre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𝐴</m:t>
                                  </m:r>
                                </m:sup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sPre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lang="de-DE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𝑍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4140000"/>
                <a:ext cx="3768404" cy="410497"/>
              </a:xfrm>
              <a:prstGeom prst="rect">
                <a:avLst/>
              </a:prstGeom>
              <a:blipFill rotWithShape="1">
                <a:blip r:embed="rId4"/>
                <a:stretch>
                  <a:fillRect b="-144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1080000" y="36360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Expect: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80000" y="41400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Geschweifte Klammer rechts 15"/>
          <p:cNvSpPr/>
          <p:nvPr/>
        </p:nvSpPr>
        <p:spPr>
          <a:xfrm>
            <a:off x="6084168" y="3600000"/>
            <a:ext cx="216000" cy="950497"/>
          </a:xfrm>
          <a:prstGeom prst="righ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6480000" y="3890582"/>
                <a:ext cx="1565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𝐵𝐸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00" y="3890582"/>
                <a:ext cx="1565044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feld 17"/>
          <p:cNvSpPr txBox="1"/>
          <p:nvPr/>
        </p:nvSpPr>
        <p:spPr>
          <a:xfrm>
            <a:off x="6494879" y="4273351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defect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D:\web-docs\Schuelerlabor\IMAGES\emc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76" y="900002"/>
            <a:ext cx="1005840" cy="5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720000" y="4680000"/>
            <a:ext cx="7536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typically use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NUCLEAR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masses </a:t>
            </a:r>
            <a:r>
              <a:rPr lang="en-US" sz="1600" dirty="0" smtClean="0">
                <a:latin typeface="Times New Roman"/>
                <a:cs typeface="Times New Roman"/>
              </a:rPr>
              <a:t>→ mass of electrons also included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65" y="5157192"/>
            <a:ext cx="2659380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4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3" grpId="0" animBg="1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masses and binding </a:t>
            </a:r>
            <a:r>
              <a:rPr lang="en-US" dirty="0"/>
              <a:t>e</a:t>
            </a:r>
            <a:r>
              <a:rPr lang="en-US" dirty="0" smtClean="0"/>
              <a:t>nergy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168433"/>
              </p:ext>
            </p:extLst>
          </p:nvPr>
        </p:nvGraphicFramePr>
        <p:xfrm>
          <a:off x="900000" y="900000"/>
          <a:ext cx="3960032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80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(kg)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(MeV/c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(u)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-31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0.000549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938.2794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1.007276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1.675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939.5728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1.008665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atom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1.674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938.7904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1.007825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21" descr="bindung-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828000"/>
            <a:ext cx="3582205" cy="245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47" y="4157038"/>
            <a:ext cx="2365453" cy="193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92000" y="350100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bound system has a lower potential energy than its constituents !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720000" y="5400000"/>
                <a:ext cx="4200564" cy="404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𝑯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𝑀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Pre>
                                    <m:sPre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</m:sPre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00000"/>
                <a:ext cx="4200564" cy="4049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720000" y="4860000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48462" y="5445224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0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6012000"/>
                <a:ext cx="5483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PrePr>
                          <m:sub>
                            <m:r>
                              <a:rPr lang="de-DE" sz="12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sz="12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  <m:e>
                            <m:r>
                              <a:rPr lang="de-DE" sz="12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𝐻𝑒</m:t>
                            </m:r>
                          </m:e>
                        </m:sPre>
                      </m:e>
                    </m:d>
                  </m:oMath>
                </a14:m>
                <a:r>
                  <a:rPr 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[2</a:t>
                </a:r>
                <a:r>
                  <a:rPr lang="en-US" sz="1200" dirty="0" smtClean="0">
                    <a:latin typeface="Times New Roman"/>
                    <a:cs typeface="Times New Roman"/>
                  </a:rPr>
                  <a:t>·1.007825 + 2·1.008665] – 4.002603 = 0.030377 u   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(</a:t>
                </a:r>
                <a:r>
                  <a:rPr lang="en-US" sz="14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= 28.296 MeV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6012000"/>
                <a:ext cx="5483874" cy="307777"/>
              </a:xfrm>
              <a:prstGeom prst="rect">
                <a:avLst/>
              </a:prstGeom>
              <a:blipFill rotWithShape="1">
                <a:blip r:embed="rId6"/>
                <a:stretch>
                  <a:fillRect t="-1961" r="-333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900000" y="2520000"/>
            <a:ext cx="287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1 </a:t>
            </a:r>
            <a:r>
              <a:rPr lang="en-US" sz="1200" dirty="0">
                <a:solidFill>
                  <a:srgbClr val="0000CC"/>
                </a:solidFill>
                <a:latin typeface="Times New Roman"/>
                <a:cs typeface="Times New Roman"/>
              </a:rPr>
              <a:t>u = 1.6605·10</a:t>
            </a:r>
            <a:r>
              <a:rPr lang="en-US" sz="1200" baseline="30000" dirty="0">
                <a:solidFill>
                  <a:srgbClr val="0000CC"/>
                </a:solidFill>
                <a:latin typeface="Times New Roman"/>
                <a:cs typeface="Times New Roman"/>
              </a:rPr>
              <a:t>-27</a:t>
            </a:r>
            <a:r>
              <a:rPr lang="en-US" sz="1200" dirty="0">
                <a:solidFill>
                  <a:srgbClr val="0000CC"/>
                </a:solidFill>
                <a:latin typeface="Times New Roman"/>
                <a:cs typeface="Times New Roman"/>
              </a:rPr>
              <a:t> kg</a:t>
            </a:r>
            <a:r>
              <a:rPr lang="en-US" sz="1200" dirty="0">
                <a:latin typeface="Times New Roman"/>
                <a:cs typeface="Times New Roman"/>
              </a:rPr>
              <a:t>   or   </a:t>
            </a:r>
            <a:r>
              <a:rPr lang="en-US" sz="1200" dirty="0">
                <a:solidFill>
                  <a:srgbClr val="0000CC"/>
                </a:solidFill>
                <a:latin typeface="Times New Roman"/>
                <a:cs typeface="Times New Roman"/>
              </a:rPr>
              <a:t>931.494 MeV/c</a:t>
            </a:r>
            <a:r>
              <a:rPr lang="en-US" sz="1200" baseline="30000" dirty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/>
      <p:bldP spid="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energy and mass </a:t>
            </a:r>
            <a:r>
              <a:rPr lang="en-US" dirty="0"/>
              <a:t>e</a:t>
            </a:r>
            <a:r>
              <a:rPr lang="en-US" dirty="0" smtClean="0"/>
              <a:t>xcess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539604"/>
              </p:ext>
            </p:extLst>
          </p:nvPr>
        </p:nvGraphicFramePr>
        <p:xfrm>
          <a:off x="900000" y="900000"/>
          <a:ext cx="3960032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80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(kg)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(MeV/c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(u)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-31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0.000549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938.2794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1.007276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1.675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939.5728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1.008665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atom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1.674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938.7904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1.007825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900000" y="2520000"/>
            <a:ext cx="287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1 u = 1.6605·10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-27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kg</a:t>
            </a:r>
            <a:r>
              <a:rPr lang="en-US" sz="1200" dirty="0" smtClean="0">
                <a:latin typeface="Times New Roman"/>
                <a:cs typeface="Times New Roman"/>
              </a:rPr>
              <a:t>   or  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931.494 MeV/c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900000" y="4140000"/>
            <a:ext cx="72426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xample:</a:t>
            </a:r>
          </a:p>
          <a:p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of 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Fe:  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M(56,26) = 55.934942 [u]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excess:        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M(A,Z) - A·M(u) = 55.934942 – 56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-0.06506 [u]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= -0.06506</a:t>
            </a:r>
            <a:r>
              <a:rPr lang="en-US" sz="1400" dirty="0" smtClean="0">
                <a:latin typeface="Times New Roman"/>
                <a:cs typeface="Times New Roman"/>
              </a:rPr>
              <a:t>·931.494 = -60.601 [MeV/c</a:t>
            </a:r>
            <a:r>
              <a:rPr lang="en-US" sz="1400" baseline="30000" dirty="0" smtClean="0">
                <a:latin typeface="Times New Roman"/>
                <a:cs typeface="Times New Roman"/>
              </a:rPr>
              <a:t>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</a:p>
          <a:p>
            <a:endParaRPr lang="en-US" sz="1400" dirty="0">
              <a:latin typeface="Times New Roman"/>
              <a:cs typeface="Times New Roman"/>
            </a:endParaRPr>
          </a:p>
          <a:p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binding energy:    </a:t>
            </a:r>
            <a:r>
              <a:rPr lang="en-US" sz="1400" dirty="0" smtClean="0">
                <a:latin typeface="Times New Roman"/>
                <a:cs typeface="Times New Roman"/>
              </a:rPr>
              <a:t>BE(Z,A) = [Z·M(</a:t>
            </a:r>
            <a:r>
              <a:rPr lang="en-US" sz="1400" baseline="30000" dirty="0" smtClean="0">
                <a:latin typeface="Times New Roman"/>
                <a:cs typeface="Times New Roman"/>
              </a:rPr>
              <a:t>1</a:t>
            </a:r>
            <a:r>
              <a:rPr lang="en-US" sz="1400" dirty="0" smtClean="0">
                <a:latin typeface="Times New Roman"/>
                <a:cs typeface="Times New Roman"/>
              </a:rPr>
              <a:t>H) + </a:t>
            </a:r>
            <a:r>
              <a:rPr lang="en-US" sz="1400" dirty="0" err="1" smtClean="0">
                <a:latin typeface="Times New Roman"/>
                <a:cs typeface="Times New Roman"/>
              </a:rPr>
              <a:t>N·M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n</a:t>
            </a:r>
            <a:r>
              <a:rPr lang="en-US" sz="1400" dirty="0" smtClean="0">
                <a:latin typeface="Times New Roman"/>
                <a:cs typeface="Times New Roman"/>
              </a:rPr>
              <a:t> – M(Z,A)]·c</a:t>
            </a:r>
            <a:r>
              <a:rPr lang="en-US" sz="1400" baseline="30000" dirty="0" smtClean="0">
                <a:latin typeface="Times New Roman"/>
                <a:cs typeface="Times New Roman"/>
              </a:rPr>
              <a:t>2 </a:t>
            </a:r>
            <a:endParaRPr lang="en-US" sz="1400" dirty="0" smtClean="0">
              <a:latin typeface="Times New Roman"/>
              <a:cs typeface="Times New Roman"/>
            </a:endParaRP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                                     = [26·1.007825 + 30·1.008665 – 55.934942]·931.494 = 492.25 [MeV]</a:t>
            </a:r>
            <a:endParaRPr lang="de-DE" sz="1400" dirty="0">
              <a:latin typeface="Times New Roman"/>
              <a:cs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2520000" y="2880000"/>
                <a:ext cx="4200564" cy="404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𝑯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𝑀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Pre>
                                    <m:sPre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</m:sPre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2880000"/>
                <a:ext cx="4200564" cy="4049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900000" y="2880000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520000" y="3419708"/>
                <a:ext cx="284071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de-DE" b="0" i="1" smtClean="0">
                          <a:latin typeface="Cambria Math"/>
                        </a:rPr>
                        <m:t>𝑀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𝑀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𝑀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3419708"/>
                <a:ext cx="2840714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900000" y="338400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 excess: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1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Binding energy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77748"/>
              </p:ext>
            </p:extLst>
          </p:nvPr>
        </p:nvGraphicFramePr>
        <p:xfrm>
          <a:off x="900000" y="900000"/>
          <a:ext cx="3960032" cy="152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380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(kg)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(MeV/c</a:t>
                      </a:r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(u)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electron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9.109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-31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0.511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0.000549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2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938.2794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1.007276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neutron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1.675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939.5728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1.008665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504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 atom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1.674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-27</a:t>
                      </a:r>
                      <a:endParaRPr 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938.7904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1.007825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900000" y="2520000"/>
            <a:ext cx="2874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1 u = 1.6605·10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-27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kg</a:t>
            </a:r>
            <a:r>
              <a:rPr lang="en-US" sz="1200" dirty="0" smtClean="0">
                <a:latin typeface="Times New Roman"/>
                <a:cs typeface="Times New Roman"/>
              </a:rPr>
              <a:t>   or  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931.494 MeV/c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680000" y="2520000"/>
                <a:ext cx="4200564" cy="4049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de-DE" b="1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𝑯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𝑀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Pre>
                                    <m:sPre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𝑍</m:t>
                                      </m:r>
                                    </m:sub>
                                    <m:sup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𝐴</m:t>
                                      </m:r>
                                    </m:sup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𝑋</m:t>
                                      </m:r>
                                    </m:e>
                                  </m:sPre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0" y="2520000"/>
                <a:ext cx="4200564" cy="4049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91070"/>
              </p:ext>
            </p:extLst>
          </p:nvPr>
        </p:nvGraphicFramePr>
        <p:xfrm>
          <a:off x="1115616" y="3308961"/>
          <a:ext cx="6408712" cy="3031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nucleons [u]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nuclear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mass [u]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binding</a:t>
                      </a:r>
                      <a:r>
                        <a:rPr lang="en-US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 [MeV]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BE/A [MeV/u]</a:t>
                      </a:r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2.01594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2.01355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2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4.03188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4.00151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48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7.05649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7.01336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40.15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5.74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6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9.07243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9.00999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58.13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872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56.44913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55.92069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492.24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576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107.86187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106.87934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915.23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128.02684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126.87544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1072.53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8.45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207.67109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205.92952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1622.27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7.88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r>
                        <a:rPr lang="en-US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211.70297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209.93683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1645.16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4280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239.93448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238.00037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1801.63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7.57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2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</a:t>
            </a:r>
            <a:r>
              <a:rPr lang="en-US" dirty="0"/>
              <a:t>n</a:t>
            </a:r>
            <a:r>
              <a:rPr lang="en-US" dirty="0" smtClean="0"/>
              <a:t>uclear </a:t>
            </a:r>
            <a:r>
              <a:rPr lang="en-US" dirty="0"/>
              <a:t>b</a:t>
            </a:r>
            <a:r>
              <a:rPr lang="en-US" dirty="0" smtClean="0"/>
              <a:t>inding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22695"/>
            <a:ext cx="7700486" cy="513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260000" y="684000"/>
            <a:ext cx="385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Binding energy per nucleon (BE/A)</a:t>
            </a:r>
            <a:endParaRPr 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79712" y="3301241"/>
            <a:ext cx="6156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nuclei have almost exactly the same B/A, which is roughly 8 MeV/A.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means the nuclear force saturates such that only each nucleon can interact with a few of its neighbors.</a:t>
            </a:r>
          </a:p>
          <a:p>
            <a:pPr marL="342900" indent="-342900">
              <a:buFont typeface="+mj-lt"/>
              <a:buAutoNum type="arabicPeriod"/>
            </a:pPr>
            <a:endParaRPr lang="en-US" sz="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bound nuclei are in the region of  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~ 56 – 62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on the left of the maximum can release energy by joining together  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fusion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on the right of </a:t>
            </a:r>
            <a:r>
              <a:rPr lang="en-US" sz="140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maximum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release energy by breaking apart 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(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fission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structure in this curve also exists (particularly for 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He) that results from quantum effects of the nucleus.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2256</Words>
  <Application>Microsoft Office PowerPoint</Application>
  <PresentationFormat>Bildschirmpräsentation (4:3)</PresentationFormat>
  <Paragraphs>340</Paragraphs>
  <Slides>23</Slides>
  <Notes>17</Notes>
  <HiddenSlides>4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 Math</vt:lpstr>
      <vt:lpstr>Impact</vt:lpstr>
      <vt:lpstr>Symbol</vt:lpstr>
      <vt:lpstr>Times New Roman</vt:lpstr>
      <vt:lpstr>Verdana</vt:lpstr>
      <vt:lpstr>Wingdings</vt:lpstr>
      <vt:lpstr>Larissa</vt:lpstr>
      <vt:lpstr>Outline: Nuclear mass</vt:lpstr>
      <vt:lpstr>Nuclear masses</vt:lpstr>
      <vt:lpstr>Nuclear masses</vt:lpstr>
      <vt:lpstr>Chemical and nuclear reactions</vt:lpstr>
      <vt:lpstr>Nuclear masses</vt:lpstr>
      <vt:lpstr>Nuclear masses and binding energy</vt:lpstr>
      <vt:lpstr>Binding energy and mass excess</vt:lpstr>
      <vt:lpstr>Binding energy</vt:lpstr>
      <vt:lpstr>Characteristics of nuclear binding</vt:lpstr>
      <vt:lpstr>Characteristics of nuclear binding</vt:lpstr>
      <vt:lpstr>Characteristics of nuclear binding</vt:lpstr>
      <vt:lpstr>Long vs short range interaction</vt:lpstr>
      <vt:lpstr>Mass spectroscopy</vt:lpstr>
      <vt:lpstr>Penning trap measurement</vt:lpstr>
      <vt:lpstr>Confinement of charged particles</vt:lpstr>
      <vt:lpstr>Penning trap measurement</vt:lpstr>
      <vt:lpstr>Penning trap measurement</vt:lpstr>
      <vt:lpstr>Cylindrical Penning trap</vt:lpstr>
      <vt:lpstr>Ion manipulation</vt:lpstr>
      <vt:lpstr>PowerPoint-Präsentation</vt:lpstr>
      <vt:lpstr>PowerPoint-Präsentation</vt:lpstr>
      <vt:lpstr>Small-band Schottky frequency spectra</vt:lpstr>
      <vt:lpstr>Exercise: Nuclear Masses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380</cp:revision>
  <dcterms:created xsi:type="dcterms:W3CDTF">2016-04-06T12:04:03Z</dcterms:created>
  <dcterms:modified xsi:type="dcterms:W3CDTF">2022-06-12T07:13:42Z</dcterms:modified>
</cp:coreProperties>
</file>