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313" r:id="rId2"/>
    <p:sldId id="312" r:id="rId3"/>
    <p:sldId id="302" r:id="rId4"/>
    <p:sldId id="264" r:id="rId5"/>
    <p:sldId id="316" r:id="rId6"/>
    <p:sldId id="317" r:id="rId7"/>
    <p:sldId id="318" r:id="rId8"/>
    <p:sldId id="270" r:id="rId9"/>
    <p:sldId id="268" r:id="rId10"/>
    <p:sldId id="269" r:id="rId11"/>
    <p:sldId id="266" r:id="rId12"/>
    <p:sldId id="271" r:id="rId13"/>
    <p:sldId id="272" r:id="rId14"/>
    <p:sldId id="273" r:id="rId15"/>
    <p:sldId id="275" r:id="rId16"/>
    <p:sldId id="276" r:id="rId17"/>
    <p:sldId id="277" r:id="rId18"/>
    <p:sldId id="278" r:id="rId19"/>
    <p:sldId id="274" r:id="rId20"/>
    <p:sldId id="279" r:id="rId21"/>
    <p:sldId id="301" r:id="rId22"/>
    <p:sldId id="280" r:id="rId23"/>
    <p:sldId id="283" r:id="rId24"/>
    <p:sldId id="287" r:id="rId25"/>
    <p:sldId id="284" r:id="rId26"/>
    <p:sldId id="285" r:id="rId27"/>
    <p:sldId id="286" r:id="rId28"/>
    <p:sldId id="288" r:id="rId29"/>
    <p:sldId id="289" r:id="rId30"/>
    <p:sldId id="290" r:id="rId31"/>
    <p:sldId id="291" r:id="rId32"/>
    <p:sldId id="292" r:id="rId33"/>
    <p:sldId id="308" r:id="rId34"/>
    <p:sldId id="293" r:id="rId35"/>
    <p:sldId id="294" r:id="rId36"/>
    <p:sldId id="295" r:id="rId37"/>
    <p:sldId id="314" r:id="rId38"/>
    <p:sldId id="315" r:id="rId39"/>
    <p:sldId id="303" r:id="rId40"/>
    <p:sldId id="304" r:id="rId41"/>
    <p:sldId id="305" r:id="rId42"/>
    <p:sldId id="306" r:id="rId43"/>
    <p:sldId id="307"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00CC"/>
    <a:srgbClr val="CCCCFF"/>
    <a:srgbClr val="C1A7F1"/>
    <a:srgbClr val="CC99FF"/>
    <a:srgbClr val="339933"/>
    <a:srgbClr val="D1EDFF"/>
    <a:srgbClr val="CCECFF"/>
    <a:srgbClr val="CC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png"/><Relationship Id="rId4" Type="http://schemas.openxmlformats.org/officeDocument/2006/relationships/image" Target="../media/image8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4" Type="http://schemas.openxmlformats.org/officeDocument/2006/relationships/image" Target="../media/image1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5/14/2022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31E1E-48A7-4726-9E09-0242272EEA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38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a:t>
            </a:fld>
            <a:endParaRPr lang="en-US"/>
          </a:p>
        </p:txBody>
      </p:sp>
    </p:spTree>
    <p:extLst>
      <p:ext uri="{BB962C8B-B14F-4D97-AF65-F5344CB8AC3E}">
        <p14:creationId xmlns:p14="http://schemas.microsoft.com/office/powerpoint/2010/main" val="1699822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27</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35</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36</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39</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40</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41</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42</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43</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631E1E-48A7-4726-9E09-0242272EEA06}" type="slidenum">
              <a:rPr lang="en-US" smtClean="0"/>
              <a:t>5</a:t>
            </a:fld>
            <a:endParaRPr lang="en-US"/>
          </a:p>
        </p:txBody>
      </p:sp>
    </p:spTree>
    <p:extLst>
      <p:ext uri="{BB962C8B-B14F-4D97-AF65-F5344CB8AC3E}">
        <p14:creationId xmlns:p14="http://schemas.microsoft.com/office/powerpoint/2010/main" val="254143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631E1E-48A7-4726-9E09-0242272EEA06}" type="slidenum">
              <a:rPr lang="en-US" smtClean="0"/>
              <a:t>6</a:t>
            </a:fld>
            <a:endParaRPr lang="en-US"/>
          </a:p>
        </p:txBody>
      </p:sp>
    </p:spTree>
    <p:extLst>
      <p:ext uri="{BB962C8B-B14F-4D97-AF65-F5344CB8AC3E}">
        <p14:creationId xmlns:p14="http://schemas.microsoft.com/office/powerpoint/2010/main" val="205706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247523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8</a:t>
            </a:fld>
            <a:endParaRPr lang="en-US"/>
          </a:p>
        </p:txBody>
      </p:sp>
    </p:spTree>
    <p:extLst>
      <p:ext uri="{BB962C8B-B14F-4D97-AF65-F5344CB8AC3E}">
        <p14:creationId xmlns:p14="http://schemas.microsoft.com/office/powerpoint/2010/main" val="413430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413430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6984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755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9989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8774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4869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7301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798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545422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4031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02260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14.05.2022</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57719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2022</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74980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j.wollersheim@gsi.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eb-docs.gsi.de/~wolle/"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0.png"/><Relationship Id="rId3" Type="http://schemas.openxmlformats.org/officeDocument/2006/relationships/image" Target="../media/image129.png"/><Relationship Id="rId7" Type="http://schemas.openxmlformats.org/officeDocument/2006/relationships/image" Target="../media/image170.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0.png"/><Relationship Id="rId11" Type="http://schemas.openxmlformats.org/officeDocument/2006/relationships/image" Target="../media/image210.png"/><Relationship Id="rId5" Type="http://schemas.openxmlformats.org/officeDocument/2006/relationships/image" Target="../media/image152.png"/><Relationship Id="rId15" Type="http://schemas.openxmlformats.org/officeDocument/2006/relationships/image" Target="../media/image25.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22.png"/><Relationship Id="rId14" Type="http://schemas.openxmlformats.org/officeDocument/2006/relationships/image" Target="../media/image24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10" Type="http://schemas.openxmlformats.org/officeDocument/2006/relationships/image" Target="../media/image370.png"/><Relationship Id="rId4" Type="http://schemas.openxmlformats.org/officeDocument/2006/relationships/image" Target="../media/image28.wmf"/><Relationship Id="rId9" Type="http://schemas.openxmlformats.org/officeDocument/2006/relationships/image" Target="../media/image310.png"/></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hyperlink" Target="http://3.bp.blogspot.com/-x1Q-8gT6sQg/Tbcsem4K-ZI/AAAAAAAAAFI/u0y9SS8lv0k/s1600/neutron-star-magnetar-ga.jpg" TargetMode="External"/><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33.jpeg"/><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7.bin"/><Relationship Id="rId3" Type="http://schemas.openxmlformats.org/officeDocument/2006/relationships/notesSlide" Target="../notesSlides/notesSlide19.xml"/><Relationship Id="rId7" Type="http://schemas.openxmlformats.org/officeDocument/2006/relationships/oleObject" Target="../embeddings/oleObject4.bin"/><Relationship Id="rId12"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4.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40.jpeg"/><Relationship Id="rId10" Type="http://schemas.openxmlformats.org/officeDocument/2006/relationships/image" Target="../media/image36.wmf"/><Relationship Id="rId4" Type="http://schemas.openxmlformats.org/officeDocument/2006/relationships/image" Target="../media/image39.jpeg"/><Relationship Id="rId9" Type="http://schemas.openxmlformats.org/officeDocument/2006/relationships/oleObject" Target="../embeddings/oleObject5.bin"/><Relationship Id="rId1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40.jpeg"/><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7"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82.png"/><Relationship Id="rId10" Type="http://schemas.openxmlformats.org/officeDocument/2006/relationships/image" Target="../media/image40.jpeg"/><Relationship Id="rId4" Type="http://schemas.openxmlformats.org/officeDocument/2006/relationships/image" Target="../media/image81.png"/><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70.png"/><Relationship Id="rId12"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40.jpeg"/><Relationship Id="rId10" Type="http://schemas.openxmlformats.org/officeDocument/2006/relationships/image" Target="../media/image73.png"/><Relationship Id="rId4" Type="http://schemas.openxmlformats.org/officeDocument/2006/relationships/image" Target="../media/image940.png"/><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9.emf"/><Relationship Id="rId18" Type="http://schemas.openxmlformats.org/officeDocument/2006/relationships/image" Target="../media/image104.png"/><Relationship Id="rId3" Type="http://schemas.openxmlformats.org/officeDocument/2006/relationships/notesSlide" Target="../notesSlides/notesSlide26.xml"/><Relationship Id="rId7" Type="http://schemas.openxmlformats.org/officeDocument/2006/relationships/oleObject" Target="../embeddings/oleObject9.bin"/><Relationship Id="rId12" Type="http://schemas.openxmlformats.org/officeDocument/2006/relationships/image" Target="../media/image81.emf"/><Relationship Id="rId17" Type="http://schemas.openxmlformats.org/officeDocument/2006/relationships/image" Target="../media/image103.png"/><Relationship Id="rId2" Type="http://schemas.openxmlformats.org/officeDocument/2006/relationships/slideLayout" Target="../slideLayouts/slideLayout6.xml"/><Relationship Id="rId16" Type="http://schemas.openxmlformats.org/officeDocument/2006/relationships/image" Target="../media/image87.png"/><Relationship Id="rId20" Type="http://schemas.openxmlformats.org/officeDocument/2006/relationships/image" Target="../media/image40.jpeg"/><Relationship Id="rId1" Type="http://schemas.openxmlformats.org/officeDocument/2006/relationships/vmlDrawing" Target="../drawings/vmlDrawing4.vml"/><Relationship Id="rId6" Type="http://schemas.openxmlformats.org/officeDocument/2006/relationships/image" Target="../media/image78.png"/><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1011.png"/><Relationship Id="rId10" Type="http://schemas.openxmlformats.org/officeDocument/2006/relationships/image" Target="../media/image80.emf"/><Relationship Id="rId19" Type="http://schemas.openxmlformats.org/officeDocument/2006/relationships/image" Target="../media/image105.png"/><Relationship Id="rId4" Type="http://schemas.openxmlformats.org/officeDocument/2006/relationships/image" Target="../media/image83.png"/><Relationship Id="rId9" Type="http://schemas.openxmlformats.org/officeDocument/2006/relationships/oleObject" Target="../embeddings/oleObject10.bin"/><Relationship Id="rId14" Type="http://schemas.openxmlformats.org/officeDocument/2006/relationships/image" Target="../media/image1000.png"/></Relationships>
</file>

<file path=ppt/slides/_rels/slide2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80.png"/><Relationship Id="rId3" Type="http://schemas.openxmlformats.org/officeDocument/2006/relationships/image" Target="../media/image83.png"/><Relationship Id="rId7" Type="http://schemas.openxmlformats.org/officeDocument/2006/relationships/image" Target="../media/image91.png"/><Relationship Id="rId12" Type="http://schemas.openxmlformats.org/officeDocument/2006/relationships/image" Target="../media/image97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60.png"/><Relationship Id="rId5" Type="http://schemas.openxmlformats.org/officeDocument/2006/relationships/image" Target="../media/image89.png"/><Relationship Id="rId15" Type="http://schemas.openxmlformats.org/officeDocument/2006/relationships/image" Target="../media/image40.jpeg"/><Relationship Id="rId10" Type="http://schemas.openxmlformats.org/officeDocument/2006/relationships/image" Target="../media/image95.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90.pn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02.png"/><Relationship Id="rId7" Type="http://schemas.openxmlformats.org/officeDocument/2006/relationships/image" Target="../media/image10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112.jpeg"/><Relationship Id="rId4" Type="http://schemas.openxmlformats.org/officeDocument/2006/relationships/image" Target="../media/image111.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6.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19.pn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40.jpeg"/><Relationship Id="rId7" Type="http://schemas.openxmlformats.org/officeDocument/2006/relationships/image" Target="../media/image12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image" Target="../media/image119.wmf"/><Relationship Id="rId5" Type="http://schemas.openxmlformats.org/officeDocument/2006/relationships/image" Target="../media/image1190.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1.png"/><Relationship Id="rId2" Type="http://schemas.openxmlformats.org/officeDocument/2006/relationships/image" Target="../media/image130.png"/><Relationship Id="rId1" Type="http://schemas.openxmlformats.org/officeDocument/2006/relationships/slideLayout" Target="../slideLayouts/slideLayout6.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38.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42.png"/><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30.wmf"/><Relationship Id="rId2" Type="http://schemas.openxmlformats.org/officeDocument/2006/relationships/slideLayout" Target="../slideLayouts/slideLayout6.xml"/><Relationship Id="rId16" Type="http://schemas.openxmlformats.org/officeDocument/2006/relationships/image" Target="../media/image143.png"/><Relationship Id="rId1" Type="http://schemas.openxmlformats.org/officeDocument/2006/relationships/vmlDrawing" Target="../drawings/vmlDrawing5.vml"/><Relationship Id="rId6" Type="http://schemas.openxmlformats.org/officeDocument/2006/relationships/image" Target="../media/image127.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image" Target="../media/image149.png"/><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5.bin"/><Relationship Id="rId14" Type="http://schemas.openxmlformats.org/officeDocument/2006/relationships/image" Target="../media/image148.png"/></Relationships>
</file>

<file path=ppt/slides/_rels/slide39.xml.rels><?xml version="1.0" encoding="UTF-8" standalone="yes"?>
<Relationships xmlns="http://schemas.openxmlformats.org/package/2006/relationships"><Relationship Id="rId3" Type="http://schemas.openxmlformats.org/officeDocument/2006/relationships/image" Target="../media/image144.jpeg"/><Relationship Id="rId7" Type="http://schemas.openxmlformats.org/officeDocument/2006/relationships/image" Target="../media/image148.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51.png"/><Relationship Id="rId5" Type="http://schemas.openxmlformats.org/officeDocument/2006/relationships/oleObject" Target="../embeddings/oleObject17.bin"/><Relationship Id="rId4" Type="http://schemas.openxmlformats.org/officeDocument/2006/relationships/image" Target="../media/image152.jpe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40.xml"/><Relationship Id="rId7" Type="http://schemas.openxmlformats.org/officeDocument/2006/relationships/image" Target="../media/image154.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55.wmf"/></Relationships>
</file>

<file path=ppt/slides/_rels/slide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6.xml"/><Relationship Id="rId7" Type="http://schemas.openxmlformats.org/officeDocument/2006/relationships/image" Target="../media/image9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17.wmf"/><Relationship Id="rId10" Type="http://schemas.openxmlformats.org/officeDocument/2006/relationships/image" Target="../media/image100.png"/><Relationship Id="rId4" Type="http://schemas.openxmlformats.org/officeDocument/2006/relationships/oleObject" Target="../embeddings/oleObject1.bin"/><Relationship Id="rId9" Type="http://schemas.openxmlformats.org/officeDocument/2006/relationships/image" Target="../media/image99.png"/></Relationships>
</file>

<file path=ppt/slides/_rels/slide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310.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10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Outline: Nuclear </a:t>
            </a:r>
            <a:r>
              <a:rPr lang="en-US" dirty="0" smtClean="0"/>
              <a:t>shell model</a:t>
            </a:r>
            <a:endParaRPr lang="en-US" dirty="0"/>
          </a:p>
        </p:txBody>
      </p:sp>
      <p:sp>
        <p:nvSpPr>
          <p:cNvPr id="5" name="Textfeld 4"/>
          <p:cNvSpPr txBox="1"/>
          <p:nvPr/>
        </p:nvSpPr>
        <p:spPr>
          <a:xfrm>
            <a:off x="1345839" y="620688"/>
            <a:ext cx="6162264"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6600"/>
                </a:solidFill>
                <a:effectLst/>
                <a:uLnTx/>
                <a:uFillTx/>
                <a:latin typeface="Times New Roman" panose="02020603050405020304" pitchFamily="18" charset="0"/>
                <a:ea typeface="+mn-ea"/>
                <a:cs typeface="Times New Roman" panose="02020603050405020304" pitchFamily="18" charset="0"/>
              </a:rPr>
              <a:t>Lecturer: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Hans-Jürgen </a:t>
            </a:r>
            <a:r>
              <a:rPr kumimoji="0" lang="en-US" sz="20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Wollersheim</a:t>
            </a:r>
            <a:endParaRPr kumimoji="0" lang="en-US" sz="20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h.j.wollersheim@gsi.de</a:t>
            </a:r>
            <a:endPar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web-page: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https://web-docs.gsi.de/~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hlinkClick r:id="rId4"/>
              </a:rPr>
              <a:t>wolle/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click on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898599"/>
            <a:ext cx="1255222" cy="868680"/>
          </a:xfrm>
          <a:prstGeom prst="rect">
            <a:avLst/>
          </a:prstGeom>
        </p:spPr>
      </p:pic>
      <p:sp>
        <p:nvSpPr>
          <p:cNvPr id="9" name="Textfeld 8"/>
          <p:cNvSpPr txBox="1"/>
          <p:nvPr/>
        </p:nvSpPr>
        <p:spPr>
          <a:xfrm>
            <a:off x="2190579" y="5085184"/>
            <a:ext cx="4762842" cy="1477328"/>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structure of nuclear force</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Fermi gas model</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Times New Roman" panose="02020603050405020304" pitchFamily="18" charset="0"/>
                <a:cs typeface="Times New Roman" panose="02020603050405020304" pitchFamily="18" charset="0"/>
              </a:rPr>
              <a:t>s</a:t>
            </a:r>
            <a:r>
              <a:rPr lang="en-US" smtClean="0">
                <a:solidFill>
                  <a:prstClr val="black"/>
                </a:solidFill>
                <a:latin typeface="Times New Roman" panose="02020603050405020304" pitchFamily="18" charset="0"/>
                <a:cs typeface="Times New Roman" panose="02020603050405020304" pitchFamily="18" charset="0"/>
              </a:rPr>
              <a:t>hell </a:t>
            </a:r>
            <a:r>
              <a:rPr lang="en-US" dirty="0" smtClean="0">
                <a:solidFill>
                  <a:prstClr val="black"/>
                </a:solidFill>
                <a:latin typeface="Times New Roman" panose="02020603050405020304" pitchFamily="18" charset="0"/>
                <a:cs typeface="Times New Roman" panose="02020603050405020304" pitchFamily="18" charset="0"/>
              </a:rPr>
              <a:t>structure in nuclei</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Woods-Saxon potential with ℓs-coupling</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prstClr val="black"/>
                </a:solidFill>
                <a:latin typeface="Times New Roman" panose="02020603050405020304" pitchFamily="18" charset="0"/>
                <a:cs typeface="Times New Roman" panose="02020603050405020304" pitchFamily="18" charset="0"/>
              </a:rPr>
              <a:t>success of extreme single particle shell model</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386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 of the nuclear force</a:t>
            </a:r>
            <a:endParaRPr lang="en-US" dirty="0"/>
          </a:p>
        </p:txBody>
      </p:sp>
      <p:sp>
        <p:nvSpPr>
          <p:cNvPr id="16" name="Textfeld 15"/>
          <p:cNvSpPr txBox="1"/>
          <p:nvPr/>
        </p:nvSpPr>
        <p:spPr>
          <a:xfrm>
            <a:off x="720000" y="900000"/>
            <a:ext cx="1760418"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spin-spin force:</a:t>
            </a:r>
            <a:endParaRPr lang="en-US" sz="16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1368000"/>
                <a:ext cx="1896353" cy="33855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𝑉</m:t>
                          </m:r>
                        </m:e>
                        <m:sub>
                          <m:r>
                            <a:rPr lang="de-DE" sz="1600" b="0" i="1" smtClean="0">
                              <a:latin typeface="Cambria Math"/>
                              <a:ea typeface="Cambria Math"/>
                            </a:rPr>
                            <m:t>𝑠𝑠</m:t>
                          </m:r>
                        </m:sub>
                      </m:sSub>
                      <m:d>
                        <m:dPr>
                          <m:ctrlPr>
                            <a:rPr lang="en-US" sz="1600" i="1" smtClean="0">
                              <a:latin typeface="Cambria Math" panose="02040503050406030204" pitchFamily="18" charset="0"/>
                              <a:ea typeface="Cambria Math"/>
                            </a:rPr>
                          </m:ctrlPr>
                        </m:dPr>
                        <m:e>
                          <m:r>
                            <a:rPr lang="de-DE" sz="1600" b="0" i="1" smtClean="0">
                              <a:latin typeface="Cambria Math"/>
                              <a:ea typeface="Cambria Math"/>
                            </a:rPr>
                            <m:t>𝑟</m:t>
                          </m:r>
                        </m:e>
                      </m:d>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r>
                        <a:rPr lang="de-DE" sz="1600" b="0" i="1" smtClean="0">
                          <a:latin typeface="Cambria Math"/>
                          <a:ea typeface="Cambria Math"/>
                        </a:rPr>
                        <m:t> /</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1368000"/>
                <a:ext cx="1896353" cy="338554"/>
              </a:xfrm>
              <a:prstGeom prst="rect">
                <a:avLst/>
              </a:prstGeom>
              <a:blipFill rotWithShape="1">
                <a:blip r:embed="rId3"/>
                <a:stretch>
                  <a:fillRect b="-6897"/>
                </a:stretch>
              </a:blipFill>
              <a:ln>
                <a:solidFill>
                  <a:srgbClr val="FF0000"/>
                </a:solidFill>
              </a:ln>
            </p:spPr>
            <p:txBody>
              <a:bodyPr/>
              <a:lstStyle/>
              <a:p>
                <a:r>
                  <a:rPr lang="en-US">
                    <a:noFill/>
                  </a:rPr>
                  <a:t> </a:t>
                </a:r>
              </a:p>
            </p:txBody>
          </p:sp>
        </mc:Fallback>
      </mc:AlternateContent>
      <p:grpSp>
        <p:nvGrpSpPr>
          <p:cNvPr id="1029" name="Gruppieren 1028"/>
          <p:cNvGrpSpPr/>
          <p:nvPr/>
        </p:nvGrpSpPr>
        <p:grpSpPr>
          <a:xfrm>
            <a:off x="5940152" y="720000"/>
            <a:ext cx="3143574" cy="1085784"/>
            <a:chOff x="5940152" y="720000"/>
            <a:chExt cx="3143574" cy="1085784"/>
          </a:xfrm>
        </p:grpSpPr>
        <mc:AlternateContent xmlns:mc="http://schemas.openxmlformats.org/markup-compatibility/2006" xmlns:a14="http://schemas.microsoft.com/office/drawing/2010/main">
          <mc:Choice Requires="a14">
            <p:sp>
              <p:nvSpPr>
                <p:cNvPr id="18" name="Textfeld 17"/>
                <p:cNvSpPr txBox="1"/>
                <p:nvPr/>
              </p:nvSpPr>
              <p:spPr>
                <a:xfrm>
                  <a:off x="6479960" y="720000"/>
                  <a:ext cx="1250149" cy="473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de-DE" sz="1200" b="0" i="1" smtClean="0">
                                <a:latin typeface="Cambria Math"/>
                              </a:rPr>
                              <m:t>1</m:t>
                            </m:r>
                          </m:num>
                          <m:den>
                            <m:rad>
                              <m:radPr>
                                <m:degHide m:val="on"/>
                                <m:ctrlPr>
                                  <a:rPr lang="en-US" sz="1200" i="1" smtClean="0">
                                    <a:latin typeface="Cambria Math" panose="02040503050406030204" pitchFamily="18" charset="0"/>
                                  </a:rPr>
                                </m:ctrlPr>
                              </m:radPr>
                              <m:deg/>
                              <m:e>
                                <m:r>
                                  <a:rPr lang="de-DE" sz="1200" b="0" i="1" smtClean="0">
                                    <a:latin typeface="Cambria Math"/>
                                  </a:rPr>
                                  <m:t>2</m:t>
                                </m:r>
                              </m:e>
                            </m:rad>
                          </m:den>
                        </m:f>
                        <m:d>
                          <m:dPr>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r>
                                      <a:rPr lang="en-US" sz="1200" i="1" smtClean="0">
                                        <a:latin typeface="Cambria Math"/>
                                        <a:ea typeface="Cambria Math"/>
                                      </a:rPr>
                                      <m:t>↑↓</m:t>
                                    </m:r>
                                  </m:e>
                                </m:d>
                                <m:r>
                                  <a:rPr lang="de-DE" sz="1200" b="0" i="1" smtClean="0">
                                    <a:latin typeface="Cambria Math"/>
                                  </a:rPr>
                                  <m:t>−</m:t>
                                </m:r>
                                <m:d>
                                  <m:dPr>
                                    <m:begChr m:val="|"/>
                                    <m:endChr m:val=""/>
                                    <m:ctrlPr>
                                      <a:rPr lang="de-DE" sz="1200" b="0" i="1" smtClean="0">
                                        <a:latin typeface="Cambria Math" panose="02040503050406030204" pitchFamily="18" charset="0"/>
                                      </a:rPr>
                                    </m:ctrlPr>
                                  </m:dPr>
                                  <m:e>
                                    <m:d>
                                      <m:dPr>
                                        <m:begChr m:val=""/>
                                        <m:endChr m:val="⟩"/>
                                        <m:ctrlPr>
                                          <a:rPr lang="de-DE" sz="1200" b="0" i="1" smtClean="0">
                                            <a:latin typeface="Cambria Math" panose="02040503050406030204" pitchFamily="18" charset="0"/>
                                          </a:rPr>
                                        </m:ctrlPr>
                                      </m:dPr>
                                      <m:e>
                                        <m:r>
                                          <a:rPr lang="de-DE" sz="1200" b="0" i="1" smtClean="0">
                                            <a:latin typeface="Cambria Math"/>
                                            <a:ea typeface="Cambria Math"/>
                                          </a:rPr>
                                          <m:t>↓↑</m:t>
                                        </m:r>
                                      </m:e>
                                    </m:d>
                                  </m:e>
                                </m:d>
                              </m:e>
                            </m:d>
                          </m:e>
                        </m:d>
                      </m:oMath>
                    </m:oMathPara>
                  </a14:m>
                  <a:endParaRPr lang="en-US" sz="12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479960" y="720000"/>
                  <a:ext cx="1250149" cy="473784"/>
                </a:xfrm>
                <a:prstGeom prst="rect">
                  <a:avLst/>
                </a:prstGeom>
                <a:blipFill rotWithShape="1">
                  <a:blip r:embed="rId4"/>
                  <a:stretch>
                    <a:fillRect t="-65385" r="-17561" b="-10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940152" y="1440000"/>
                  <a:ext cx="46820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r>
                                  <a:rPr lang="en-US" sz="1200" i="1" smtClean="0">
                                    <a:latin typeface="Cambria Math"/>
                                    <a:ea typeface="Cambria Math"/>
                                  </a:rPr>
                                  <m:t>↑↑</m:t>
                                </m:r>
                              </m:e>
                            </m:d>
                          </m:e>
                        </m:d>
                      </m:oMath>
                    </m:oMathPara>
                  </a14:m>
                  <a:endParaRPr lang="en-US" sz="12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940152" y="1440000"/>
                  <a:ext cx="468205" cy="276999"/>
                </a:xfrm>
                <a:prstGeom prst="rect">
                  <a:avLst/>
                </a:prstGeom>
                <a:blipFill rotWithShape="1">
                  <a:blip r:embed="rId5"/>
                  <a:stretch>
                    <a:fillRect l="-36364" t="-97826" r="-62338"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7739960" y="1440000"/>
                  <a:ext cx="46820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r>
                                  <a:rPr lang="en-US" sz="1200" i="1">
                                    <a:latin typeface="Cambria Math"/>
                                    <a:ea typeface="Cambria Math"/>
                                  </a:rPr>
                                  <m:t>↓</m:t>
                                </m:r>
                                <m:r>
                                  <a:rPr lang="en-US" sz="1200" i="1" smtClean="0">
                                    <a:latin typeface="Cambria Math"/>
                                    <a:ea typeface="Cambria Math"/>
                                  </a:rPr>
                                  <m:t>↓</m:t>
                                </m:r>
                              </m:e>
                            </m:d>
                          </m:e>
                        </m:d>
                      </m:oMath>
                    </m:oMathPara>
                  </a14:m>
                  <a:endParaRPr lang="en-US" sz="12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7739960" y="1440000"/>
                  <a:ext cx="468205" cy="276999"/>
                </a:xfrm>
                <a:prstGeom prst="rect">
                  <a:avLst/>
                </a:prstGeom>
                <a:blipFill rotWithShape="1">
                  <a:blip r:embed="rId6"/>
                  <a:stretch>
                    <a:fillRect l="-38158" t="-97826" r="-63158"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6479960" y="1332000"/>
                  <a:ext cx="1250149" cy="4737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de-DE" sz="1200" b="0" i="1" smtClean="0">
                                <a:latin typeface="Cambria Math"/>
                              </a:rPr>
                              <m:t>1</m:t>
                            </m:r>
                          </m:num>
                          <m:den>
                            <m:rad>
                              <m:radPr>
                                <m:degHide m:val="on"/>
                                <m:ctrlPr>
                                  <a:rPr lang="en-US" sz="1200" i="1" smtClean="0">
                                    <a:latin typeface="Cambria Math" panose="02040503050406030204" pitchFamily="18" charset="0"/>
                                  </a:rPr>
                                </m:ctrlPr>
                              </m:radPr>
                              <m:deg/>
                              <m:e>
                                <m:r>
                                  <a:rPr lang="de-DE" sz="1200" b="0" i="1" smtClean="0">
                                    <a:latin typeface="Cambria Math"/>
                                  </a:rPr>
                                  <m:t>2</m:t>
                                </m:r>
                              </m:e>
                            </m:rad>
                          </m:den>
                        </m:f>
                        <m:d>
                          <m:dPr>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d>
                                  <m:dPr>
                                    <m:begChr m:val=""/>
                                    <m:endChr m:val="⟩"/>
                                    <m:ctrlPr>
                                      <a:rPr lang="en-US" sz="1200" i="1" smtClean="0">
                                        <a:latin typeface="Cambria Math" panose="02040503050406030204" pitchFamily="18" charset="0"/>
                                      </a:rPr>
                                    </m:ctrlPr>
                                  </m:dPr>
                                  <m:e>
                                    <m:r>
                                      <a:rPr lang="en-US" sz="1200" i="1" smtClean="0">
                                        <a:latin typeface="Cambria Math"/>
                                        <a:ea typeface="Cambria Math"/>
                                      </a:rPr>
                                      <m:t>↑↓</m:t>
                                    </m:r>
                                  </m:e>
                                </m:d>
                                <m:r>
                                  <a:rPr lang="de-DE" sz="1200" b="0" i="1" smtClean="0">
                                    <a:latin typeface="Cambria Math"/>
                                  </a:rPr>
                                  <m:t>+</m:t>
                                </m:r>
                                <m:d>
                                  <m:dPr>
                                    <m:begChr m:val="|"/>
                                    <m:endChr m:val=""/>
                                    <m:ctrlPr>
                                      <a:rPr lang="de-DE" sz="1200" b="0" i="1" smtClean="0">
                                        <a:latin typeface="Cambria Math" panose="02040503050406030204" pitchFamily="18" charset="0"/>
                                      </a:rPr>
                                    </m:ctrlPr>
                                  </m:dPr>
                                  <m:e>
                                    <m:d>
                                      <m:dPr>
                                        <m:begChr m:val=""/>
                                        <m:endChr m:val="⟩"/>
                                        <m:ctrlPr>
                                          <a:rPr lang="de-DE" sz="1200" b="0" i="1" smtClean="0">
                                            <a:latin typeface="Cambria Math" panose="02040503050406030204" pitchFamily="18" charset="0"/>
                                          </a:rPr>
                                        </m:ctrlPr>
                                      </m:dPr>
                                      <m:e>
                                        <m:r>
                                          <a:rPr lang="de-DE" sz="1200" b="0" i="1" smtClean="0">
                                            <a:latin typeface="Cambria Math"/>
                                            <a:ea typeface="Cambria Math"/>
                                          </a:rPr>
                                          <m:t>↓↑</m:t>
                                        </m:r>
                                      </m:e>
                                    </m:d>
                                  </m:e>
                                </m:d>
                              </m:e>
                            </m:d>
                          </m:e>
                        </m:d>
                      </m:oMath>
                    </m:oMathPara>
                  </a14:m>
                  <a:endParaRPr lang="en-US" sz="12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6479960" y="1332000"/>
                  <a:ext cx="1250149" cy="473784"/>
                </a:xfrm>
                <a:prstGeom prst="rect">
                  <a:avLst/>
                </a:prstGeom>
                <a:blipFill rotWithShape="1">
                  <a:blip r:embed="rId7"/>
                  <a:stretch>
                    <a:fillRect t="-66234" r="-17561" b="-107792"/>
                  </a:stretch>
                </a:blipFill>
              </p:spPr>
              <p:txBody>
                <a:bodyPr/>
                <a:lstStyle/>
                <a:p>
                  <a:r>
                    <a:rPr lang="en-US">
                      <a:noFill/>
                    </a:rPr>
                    <a:t> </a:t>
                  </a:r>
                </a:p>
              </p:txBody>
            </p:sp>
          </mc:Fallback>
        </mc:AlternateContent>
        <p:sp>
          <p:nvSpPr>
            <p:cNvPr id="22" name="Textfeld 21"/>
            <p:cNvSpPr txBox="1"/>
            <p:nvPr/>
          </p:nvSpPr>
          <p:spPr>
            <a:xfrm>
              <a:off x="8208165" y="1430392"/>
              <a:ext cx="875561"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 = 1, </a:t>
              </a:r>
              <a:r>
                <a:rPr lang="en-US" sz="1200" dirty="0">
                  <a:solidFill>
                    <a:srgbClr val="0000CC"/>
                  </a:solidFill>
                  <a:latin typeface="Times New Roman" panose="02020603050405020304" pitchFamily="18" charset="0"/>
                  <a:cs typeface="Times New Roman" panose="02020603050405020304" pitchFamily="18" charset="0"/>
                </a:rPr>
                <a:t>ℓ</a:t>
              </a:r>
              <a:r>
                <a:rPr lang="en-US" sz="1200" dirty="0" smtClean="0">
                  <a:solidFill>
                    <a:srgbClr val="0000CC"/>
                  </a:solidFill>
                  <a:latin typeface="Times New Roman" panose="02020603050405020304" pitchFamily="18" charset="0"/>
                  <a:cs typeface="Times New Roman" panose="02020603050405020304" pitchFamily="18" charset="0"/>
                </a:rPr>
                <a:t> = 0</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08000" y="803003"/>
              <a:ext cx="875561"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 = 0, </a:t>
              </a:r>
              <a:r>
                <a:rPr lang="en-US" sz="1200" dirty="0" smtClean="0">
                  <a:solidFill>
                    <a:srgbClr val="0000CC"/>
                  </a:solidFill>
                  <a:latin typeface="Times New Roman"/>
                  <a:cs typeface="Times New Roman"/>
                </a:rPr>
                <a:t>ℓ</a:t>
              </a:r>
              <a:r>
                <a:rPr lang="en-US" sz="1200" dirty="0" smtClean="0">
                  <a:solidFill>
                    <a:srgbClr val="0000CC"/>
                  </a:solidFill>
                  <a:latin typeface="Times New Roman" panose="02020603050405020304" pitchFamily="18" charset="0"/>
                  <a:cs typeface="Times New Roman" panose="02020603050405020304" pitchFamily="18" charset="0"/>
                </a:rPr>
                <a:t> = 1</a:t>
              </a:r>
              <a:endParaRPr lang="en-US" sz="1200" dirty="0">
                <a:solidFill>
                  <a:srgbClr val="0000CC"/>
                </a:solidFill>
                <a:latin typeface="Times New Roman" panose="02020603050405020304" pitchFamily="18" charset="0"/>
                <a:cs typeface="Times New Roman" panose="02020603050405020304" pitchFamily="18" charset="0"/>
              </a:endParaRPr>
            </a:p>
          </p:txBody>
        </p:sp>
      </p:grpSp>
      <p:sp>
        <p:nvSpPr>
          <p:cNvPr id="25" name="Textfeld 24"/>
          <p:cNvSpPr txBox="1"/>
          <p:nvPr/>
        </p:nvSpPr>
        <p:spPr>
          <a:xfrm>
            <a:off x="2916000" y="1332000"/>
            <a:ext cx="1728008"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different eigenvalues for triplet and singlet states</a:t>
            </a:r>
            <a:endParaRPr lang="en-US" sz="1200"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720000" y="2160000"/>
            <a:ext cx="1508746"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tensor force:</a:t>
            </a:r>
            <a:endParaRPr lang="en-US" sz="16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feld 26"/>
              <p:cNvSpPr txBox="1"/>
              <p:nvPr/>
            </p:nvSpPr>
            <p:spPr>
              <a:xfrm>
                <a:off x="828000" y="2628000"/>
                <a:ext cx="3115074" cy="558477"/>
              </a:xfrm>
              <a:prstGeom prst="rect">
                <a:avLst/>
              </a:prstGeom>
              <a:noFill/>
              <a:ln>
                <a:solidFill>
                  <a:srgbClr val="FF0000"/>
                </a:solidFill>
              </a:ln>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𝑉</m:t>
                          </m:r>
                        </m:e>
                        <m:sub>
                          <m:r>
                            <a:rPr lang="de-DE" sz="1600" b="0" i="1" smtClean="0">
                              <a:latin typeface="Cambria Math"/>
                              <a:ea typeface="Cambria Math"/>
                            </a:rPr>
                            <m:t>𝑇</m:t>
                          </m:r>
                        </m:sub>
                      </m:sSub>
                      <m:d>
                        <m:dPr>
                          <m:ctrlPr>
                            <a:rPr lang="en-US" sz="1600" i="1" smtClean="0">
                              <a:latin typeface="Cambria Math" panose="02040503050406030204" pitchFamily="18" charset="0"/>
                              <a:ea typeface="Cambria Math"/>
                            </a:rPr>
                          </m:ctrlPr>
                        </m:dPr>
                        <m:e>
                          <m:r>
                            <a:rPr lang="de-DE" sz="1600" b="0" i="1" smtClean="0">
                              <a:latin typeface="Cambria Math"/>
                              <a:ea typeface="Cambria Math"/>
                            </a:rPr>
                            <m:t>𝑟</m:t>
                          </m:r>
                        </m:e>
                      </m:d>
                      <m:r>
                        <a:rPr lang="en-US" sz="1600" i="1" smtClean="0">
                          <a:latin typeface="Cambria Math"/>
                          <a:ea typeface="Cambria Math"/>
                        </a:rPr>
                        <m:t>∙</m:t>
                      </m:r>
                      <m:f>
                        <m:fPr>
                          <m:ctrlPr>
                            <a:rPr lang="en-US" sz="1600" i="1" smtClean="0">
                              <a:latin typeface="Cambria Math" panose="02040503050406030204" pitchFamily="18" charset="0"/>
                              <a:ea typeface="Cambria Math"/>
                            </a:rPr>
                          </m:ctrlPr>
                        </m:fPr>
                        <m:num>
                          <m:r>
                            <a:rPr lang="de-DE" sz="1600" b="0" i="1" smtClean="0">
                              <a:latin typeface="Cambria Math"/>
                              <a:ea typeface="Cambria Math"/>
                            </a:rPr>
                            <m:t>3</m:t>
                          </m:r>
                        </m:num>
                        <m:den>
                          <m:sSup>
                            <m:sSupPr>
                              <m:ctrlPr>
                                <a:rPr lang="en-US" sz="1600" i="1" smtClean="0">
                                  <a:latin typeface="Cambria Math" panose="02040503050406030204" pitchFamily="18" charset="0"/>
                                  <a:ea typeface="Cambria Math"/>
                                </a:rPr>
                              </m:ctrlPr>
                            </m:sSupPr>
                            <m:e>
                              <m:r>
                                <a:rPr lang="en-US" sz="1600" i="1" smtClean="0">
                                  <a:latin typeface="Cambria Math"/>
                                  <a:ea typeface="Cambria Math"/>
                                </a:rPr>
                                <m:t>ℏ</m:t>
                              </m:r>
                            </m:e>
                            <m:sup>
                              <m:r>
                                <a:rPr lang="de-DE" sz="1600" b="0" i="1" smtClean="0">
                                  <a:latin typeface="Cambria Math"/>
                                  <a:ea typeface="Cambria Math"/>
                                </a:rPr>
                                <m:t>2</m:t>
                              </m:r>
                            </m:sup>
                          </m:sSup>
                        </m:den>
                      </m:f>
                      <m:f>
                        <m:fPr>
                          <m:ctrlPr>
                            <a:rPr lang="en-US" sz="1600" i="1" smtClean="0">
                              <a:latin typeface="Cambria Math" panose="02040503050406030204" pitchFamily="18" charset="0"/>
                              <a:ea typeface="Cambria Math"/>
                            </a:rPr>
                          </m:ctrlPr>
                        </m:fPr>
                        <m:num>
                          <m:d>
                            <m:dPr>
                              <m:ctrlPr>
                                <a:rPr lang="en-US" sz="1600" i="1" smtClean="0">
                                  <a:latin typeface="Cambria Math" panose="02040503050406030204" pitchFamily="18" charset="0"/>
                                  <a:ea typeface="Cambria Math"/>
                                </a:rPr>
                              </m:ctrlPr>
                            </m:dPr>
                            <m:e>
                              <m:acc>
                                <m:accPr>
                                  <m:chr m:val="⃗"/>
                                  <m:ctrlPr>
                                    <a:rPr lang="en-US" sz="1600" i="1" smtClean="0">
                                      <a:latin typeface="Cambria Math" panose="02040503050406030204" pitchFamily="18" charset="0"/>
                                      <a:ea typeface="Cambria Math"/>
                                    </a:rPr>
                                  </m:ctrlPr>
                                </m:accPr>
                                <m:e>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de-DE" sz="1600" b="0" i="1" smtClean="0">
                                      <a:latin typeface="Cambria Math"/>
                                      <a:ea typeface="Cambria Math"/>
                                    </a:rPr>
                                    <m:t>𝑥</m:t>
                                  </m:r>
                                </m:e>
                              </m:acc>
                            </m:e>
                          </m:d>
                          <m:d>
                            <m:dPr>
                              <m:ctrlPr>
                                <a:rPr lang="en-US" sz="1600" i="1" smtClean="0">
                                  <a:latin typeface="Cambria Math" panose="02040503050406030204" pitchFamily="18" charset="0"/>
                                  <a:ea typeface="Cambria Math"/>
                                </a:rPr>
                              </m:ctrlPr>
                            </m:dPr>
                            <m:e>
                              <m:acc>
                                <m:accPr>
                                  <m:chr m:val="⃗"/>
                                  <m:ctrlPr>
                                    <a:rPr lang="en-US" sz="1600" i="1" smtClean="0">
                                      <a:latin typeface="Cambria Math" panose="02040503050406030204" pitchFamily="18" charset="0"/>
                                      <a:ea typeface="Cambria Math"/>
                                    </a:rPr>
                                  </m:ctrlPr>
                                </m:accPr>
                                <m:e>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de-DE" sz="1600" b="0" i="1" smtClean="0">
                                      <a:latin typeface="Cambria Math"/>
                                      <a:ea typeface="Cambria Math"/>
                                    </a:rPr>
                                    <m:t>𝑥</m:t>
                                  </m:r>
                                </m:e>
                              </m:acc>
                            </m:e>
                          </m:d>
                        </m:num>
                        <m:den>
                          <m:sSup>
                            <m:sSupPr>
                              <m:ctrlPr>
                                <a:rPr lang="en-US" sz="1600" i="1" smtClean="0">
                                  <a:latin typeface="Cambria Math" panose="02040503050406030204" pitchFamily="18" charset="0"/>
                                  <a:ea typeface="Cambria Math"/>
                                </a:rPr>
                              </m:ctrlPr>
                            </m:sSupPr>
                            <m:e>
                              <m:r>
                                <a:rPr lang="de-DE" sz="1600" b="0" i="1" smtClean="0">
                                  <a:latin typeface="Cambria Math"/>
                                  <a:ea typeface="Cambria Math"/>
                                </a:rPr>
                                <m:t>𝑟</m:t>
                              </m:r>
                            </m:e>
                            <m:sup>
                              <m:r>
                                <a:rPr lang="de-DE" sz="1600" b="0" i="1" smtClean="0">
                                  <a:latin typeface="Cambria Math"/>
                                  <a:ea typeface="Cambria Math"/>
                                </a:rPr>
                                <m:t>2</m:t>
                              </m:r>
                            </m:sup>
                          </m:sSup>
                        </m:den>
                      </m:f>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1</m:t>
                              </m:r>
                            </m:sub>
                          </m:sSub>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𝑠</m:t>
                              </m:r>
                            </m:e>
                            <m:sub>
                              <m:r>
                                <a:rPr lang="de-DE" sz="1600" b="0" i="1" smtClean="0">
                                  <a:latin typeface="Cambria Math"/>
                                  <a:ea typeface="Cambria Math"/>
                                </a:rPr>
                                <m:t>2</m:t>
                              </m:r>
                            </m:sub>
                          </m:sSub>
                        </m:e>
                      </m:acc>
                    </m:oMath>
                  </m:oMathPara>
                </a14:m>
                <a:endParaRPr lang="en-US" sz="1600" dirty="0"/>
              </a:p>
            </p:txBody>
          </p:sp>
        </mc:Choice>
        <mc:Fallback xmlns="">
          <p:sp>
            <p:nvSpPr>
              <p:cNvPr id="27" name="Textfeld 26"/>
              <p:cNvSpPr txBox="1">
                <a:spLocks noRot="1" noChangeAspect="1" noMove="1" noResize="1" noEditPoints="1" noAdjustHandles="1" noChangeArrowheads="1" noChangeShapeType="1" noTextEdit="1"/>
              </p:cNvSpPr>
              <p:nvPr/>
            </p:nvSpPr>
            <p:spPr>
              <a:xfrm>
                <a:off x="828000" y="2628000"/>
                <a:ext cx="3115074" cy="558477"/>
              </a:xfrm>
              <a:prstGeom prst="rect">
                <a:avLst/>
              </a:prstGeom>
              <a:blipFill rotWithShape="1">
                <a:blip r:embed="rId8"/>
                <a:stretch>
                  <a:fillRect/>
                </a:stretch>
              </a:blipFill>
              <a:ln>
                <a:solidFill>
                  <a:srgbClr val="FF0000"/>
                </a:solidFill>
              </a:ln>
            </p:spPr>
            <p:txBody>
              <a:bodyPr/>
              <a:lstStyle/>
              <a:p>
                <a:r>
                  <a:rPr lang="en-US">
                    <a:noFill/>
                  </a:rPr>
                  <a:t> </a:t>
                </a:r>
              </a:p>
            </p:txBody>
          </p:sp>
        </mc:Fallback>
      </mc:AlternateContent>
      <p:sp>
        <p:nvSpPr>
          <p:cNvPr id="28" name="Textfeld 27"/>
          <p:cNvSpPr txBox="1"/>
          <p:nvPr/>
        </p:nvSpPr>
        <p:spPr>
          <a:xfrm>
            <a:off x="4032123" y="2649760"/>
            <a:ext cx="2447837"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small deformation of deuterium maximum magnetic dipole moments </a:t>
            </a:r>
            <a:endParaRPr lang="en-US" sz="1200" dirty="0">
              <a:latin typeface="Times New Roman" panose="02020603050405020304" pitchFamily="18" charset="0"/>
              <a:cs typeface="Times New Roman" panose="02020603050405020304" pitchFamily="18" charset="0"/>
            </a:endParaRPr>
          </a:p>
        </p:txBody>
      </p:sp>
      <p:grpSp>
        <p:nvGrpSpPr>
          <p:cNvPr id="1030" name="Gruppieren 1029"/>
          <p:cNvGrpSpPr/>
          <p:nvPr/>
        </p:nvGrpSpPr>
        <p:grpSpPr>
          <a:xfrm>
            <a:off x="6768000" y="2184946"/>
            <a:ext cx="1620424" cy="1377037"/>
            <a:chOff x="6768000" y="2184946"/>
            <a:chExt cx="1620424" cy="1377037"/>
          </a:xfrm>
        </p:grpSpPr>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7556" y="2532305"/>
              <a:ext cx="1071086" cy="75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24" name="Gerade Verbindung mit Pfeil 1023"/>
            <p:cNvCxnSpPr/>
            <p:nvPr/>
          </p:nvCxnSpPr>
          <p:spPr>
            <a:xfrm flipV="1">
              <a:off x="7020272" y="2708920"/>
              <a:ext cx="0" cy="402505"/>
            </a:xfrm>
            <a:prstGeom prst="straightConnector1">
              <a:avLst/>
            </a:prstGeom>
            <a:ln w="1905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5400000" flipV="1">
              <a:off x="7920000" y="2268000"/>
              <a:ext cx="0" cy="402505"/>
            </a:xfrm>
            <a:prstGeom prst="straightConnector1">
              <a:avLst/>
            </a:prstGeom>
            <a:ln w="19050">
              <a:solidFill>
                <a:srgbClr val="FFC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5" name="Textfeld 1024"/>
                <p:cNvSpPr txBox="1"/>
                <p:nvPr/>
              </p:nvSpPr>
              <p:spPr>
                <a:xfrm>
                  <a:off x="7802793" y="2184946"/>
                  <a:ext cx="234414" cy="31892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de-DE" sz="1600" b="0" i="1" smtClean="0">
                                <a:latin typeface="Cambria Math"/>
                              </a:rPr>
                              <m:t>𝑥</m:t>
                            </m:r>
                          </m:e>
                        </m:acc>
                      </m:oMath>
                    </m:oMathPara>
                  </a14:m>
                  <a:endParaRPr lang="en-US" sz="1600" dirty="0"/>
                </a:p>
              </p:txBody>
            </p:sp>
          </mc:Choice>
          <mc:Fallback xmlns="">
            <p:sp>
              <p:nvSpPr>
                <p:cNvPr id="1025" name="Textfeld 1024"/>
                <p:cNvSpPr txBox="1">
                  <a:spLocks noRot="1" noChangeAspect="1" noMove="1" noResize="1" noEditPoints="1" noAdjustHandles="1" noChangeArrowheads="1" noChangeShapeType="1" noTextEdit="1"/>
                </p:cNvSpPr>
                <p:nvPr/>
              </p:nvSpPr>
              <p:spPr>
                <a:xfrm>
                  <a:off x="7802793" y="2184946"/>
                  <a:ext cx="234414" cy="318924"/>
                </a:xfrm>
                <a:prstGeom prst="rect">
                  <a:avLst/>
                </a:prstGeom>
                <a:blipFill rotWithShape="1">
                  <a:blip r:embed="rId10"/>
                  <a:stretch>
                    <a:fillRect l="-2632" t="-16981" r="-5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6768000" y="2780213"/>
                  <a:ext cx="234414" cy="31892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de-DE" sz="1600" b="0" i="1" smtClean="0">
                                <a:latin typeface="Cambria Math"/>
                              </a:rPr>
                              <m:t>𝑥</m:t>
                            </m:r>
                          </m:e>
                        </m:acc>
                      </m:oMath>
                    </m:oMathPara>
                  </a14:m>
                  <a:endParaRPr lang="en-US" sz="1600" dirty="0"/>
                </a:p>
              </p:txBody>
            </p:sp>
          </mc:Choice>
          <mc:Fallback xmlns="">
            <p:sp>
              <p:nvSpPr>
                <p:cNvPr id="37" name="Textfeld 36"/>
                <p:cNvSpPr txBox="1">
                  <a:spLocks noRot="1" noChangeAspect="1" noMove="1" noResize="1" noEditPoints="1" noAdjustHandles="1" noChangeArrowheads="1" noChangeShapeType="1" noTextEdit="1"/>
                </p:cNvSpPr>
                <p:nvPr/>
              </p:nvSpPr>
              <p:spPr>
                <a:xfrm>
                  <a:off x="6768000" y="2780213"/>
                  <a:ext cx="234414" cy="318924"/>
                </a:xfrm>
                <a:prstGeom prst="rect">
                  <a:avLst/>
                </a:prstGeom>
                <a:blipFill rotWithShape="1">
                  <a:blip r:embed="rId11"/>
                  <a:stretch>
                    <a:fillRect t="-19231" r="-53846"/>
                  </a:stretch>
                </a:blipFill>
              </p:spPr>
              <p:txBody>
                <a:bodyPr/>
                <a:lstStyle/>
                <a:p>
                  <a:r>
                    <a:rPr lang="en-US">
                      <a:noFill/>
                    </a:rPr>
                    <a:t> </a:t>
                  </a:r>
                </a:p>
              </p:txBody>
            </p:sp>
          </mc:Fallback>
        </mc:AlternateContent>
        <p:sp>
          <p:nvSpPr>
            <p:cNvPr id="1028" name="Textfeld 1027"/>
            <p:cNvSpPr txBox="1"/>
            <p:nvPr/>
          </p:nvSpPr>
          <p:spPr>
            <a:xfrm>
              <a:off x="6945400" y="3284984"/>
              <a:ext cx="1443024"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attractive   repulsive</a:t>
              </a:r>
              <a:endParaRPr lang="en-US" sz="1200" dirty="0">
                <a:latin typeface="Times New Roman" panose="02020603050405020304" pitchFamily="18" charset="0"/>
                <a:cs typeface="Times New Roman" panose="02020603050405020304" pitchFamily="18" charset="0"/>
              </a:endParaRPr>
            </a:p>
          </p:txBody>
        </p:sp>
      </p:grpSp>
      <p:sp>
        <p:nvSpPr>
          <p:cNvPr id="41" name="Textfeld 40"/>
          <p:cNvSpPr txBox="1"/>
          <p:nvPr/>
        </p:nvSpPr>
        <p:spPr>
          <a:xfrm>
            <a:off x="720000" y="3600000"/>
            <a:ext cx="1548822" cy="338554"/>
          </a:xfrm>
          <a:prstGeom prst="rect">
            <a:avLst/>
          </a:prstGeom>
          <a:noFill/>
        </p:spPr>
        <p:txBody>
          <a:bodyPr wrap="none" rtlCol="0">
            <a:spAutoFit/>
          </a:bodyPr>
          <a:lstStyle/>
          <a:p>
            <a:pPr marL="285750" indent="-285750">
              <a:buFont typeface="Wingdings" panose="05000000000000000000" pitchFamily="2" charset="2"/>
              <a:buChar char="v"/>
            </a:pPr>
            <a:r>
              <a:rPr lang="en-US" sz="1600" dirty="0" smtClean="0">
                <a:solidFill>
                  <a:srgbClr val="FF0000"/>
                </a:solidFill>
                <a:latin typeface="Times New Roman" panose="02020603050405020304" pitchFamily="18" charset="0"/>
                <a:cs typeface="Times New Roman" panose="02020603050405020304" pitchFamily="18" charset="0"/>
              </a:rPr>
              <a:t>ℓ</a:t>
            </a:r>
            <a:r>
              <a:rPr lang="en-US" sz="1600" dirty="0" smtClean="0">
                <a:solidFill>
                  <a:srgbClr val="FF0000"/>
                </a:solidFill>
                <a:latin typeface="Times New Roman"/>
                <a:cs typeface="Times New Roman"/>
              </a:rPr>
              <a:t>·s coupling</a:t>
            </a:r>
            <a:r>
              <a:rPr lang="en-US" sz="1600" dirty="0" smtClean="0">
                <a:solidFill>
                  <a:srgbClr val="FF0000"/>
                </a:solidFill>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1032"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000" y="3960000"/>
            <a:ext cx="1700213"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Textfeld 1032"/>
          <p:cNvSpPr txBox="1"/>
          <p:nvPr/>
        </p:nvSpPr>
        <p:spPr>
          <a:xfrm rot="-3000000">
            <a:off x="8470910" y="3924000"/>
            <a:ext cx="375671" cy="246221"/>
          </a:xfrm>
          <a:prstGeom prst="rect">
            <a:avLst/>
          </a:prstGeom>
          <a:solidFill>
            <a:schemeClr val="bg1"/>
          </a:solidFill>
        </p:spPr>
        <p:txBody>
          <a:bodyPr wrap="none" lIns="36000" rIns="36000" rtlCol="0">
            <a:spAutoFit/>
          </a:bodyPr>
          <a:lstStyle/>
          <a:p>
            <a:r>
              <a:rPr lang="en-US" sz="1000" dirty="0" smtClean="0">
                <a:latin typeface="Times New Roman" panose="02020603050405020304" pitchFamily="18" charset="0"/>
                <a:cs typeface="Times New Roman" panose="02020603050405020304" pitchFamily="18" charset="0"/>
              </a:rPr>
              <a:t>to left</a:t>
            </a:r>
            <a:endParaRPr lang="en-US" sz="1000" dirty="0">
              <a:latin typeface="Times New Roman" panose="02020603050405020304" pitchFamily="18" charset="0"/>
              <a:cs typeface="Times New Roman" panose="02020603050405020304" pitchFamily="18" charset="0"/>
            </a:endParaRPr>
          </a:p>
        </p:txBody>
      </p:sp>
      <p:sp>
        <p:nvSpPr>
          <p:cNvPr id="45" name="Textfeld 44"/>
          <p:cNvSpPr txBox="1"/>
          <p:nvPr/>
        </p:nvSpPr>
        <p:spPr>
          <a:xfrm rot="2820000">
            <a:off x="8496000" y="4968000"/>
            <a:ext cx="446203" cy="246221"/>
          </a:xfrm>
          <a:prstGeom prst="rect">
            <a:avLst/>
          </a:prstGeom>
          <a:solidFill>
            <a:schemeClr val="bg1"/>
          </a:solidFill>
        </p:spPr>
        <p:txBody>
          <a:bodyPr wrap="none" lIns="36000" rIns="36000" rtlCol="0">
            <a:spAutoFit/>
          </a:bodyPr>
          <a:lstStyle/>
          <a:p>
            <a:r>
              <a:rPr lang="en-US" sz="1000" dirty="0" smtClean="0">
                <a:latin typeface="Times New Roman" panose="02020603050405020304" pitchFamily="18" charset="0"/>
                <a:cs typeface="Times New Roman" panose="02020603050405020304" pitchFamily="18" charset="0"/>
              </a:rPr>
              <a:t>to right</a:t>
            </a:r>
            <a:endParaRPr lang="en-US" sz="1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4" name="Textfeld 1033"/>
              <p:cNvSpPr txBox="1"/>
              <p:nvPr/>
            </p:nvSpPr>
            <p:spPr>
              <a:xfrm>
                <a:off x="828000" y="4068000"/>
                <a:ext cx="1585242" cy="39427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sSub>
                        <m:sSubPr>
                          <m:ctrlPr>
                            <a:rPr lang="en-US" sz="1600" i="1" smtClean="0">
                              <a:latin typeface="Cambria Math" panose="02040503050406030204" pitchFamily="18" charset="0"/>
                              <a:ea typeface="Cambria Math"/>
                            </a:rPr>
                          </m:ctrlPr>
                        </m:sSubPr>
                        <m:e>
                          <m:r>
                            <a:rPr lang="de-DE" sz="1600" b="0" i="1" smtClean="0">
                              <a:latin typeface="Cambria Math"/>
                              <a:ea typeface="Cambria Math"/>
                            </a:rPr>
                            <m:t>𝑉</m:t>
                          </m:r>
                        </m:e>
                        <m:sub>
                          <m:r>
                            <a:rPr lang="en-US" sz="1600" i="1" smtClean="0">
                              <a:latin typeface="Cambria Math"/>
                              <a:ea typeface="Cambria Math"/>
                            </a:rPr>
                            <m:t>ℓ</m:t>
                          </m:r>
                          <m:r>
                            <a:rPr lang="de-DE" sz="1600" b="0" i="1" smtClean="0">
                              <a:latin typeface="Cambria Math"/>
                              <a:ea typeface="Cambria Math"/>
                            </a:rPr>
                            <m:t>𝑠</m:t>
                          </m:r>
                        </m:sub>
                      </m:sSub>
                      <m:d>
                        <m:dPr>
                          <m:ctrlPr>
                            <a:rPr lang="en-US" sz="1600" i="1" smtClean="0">
                              <a:latin typeface="Cambria Math" panose="02040503050406030204" pitchFamily="18" charset="0"/>
                              <a:ea typeface="Cambria Math"/>
                            </a:rPr>
                          </m:ctrlPr>
                        </m:dPr>
                        <m:e>
                          <m:r>
                            <a:rPr lang="de-DE" sz="1600" b="0" i="1" smtClean="0">
                              <a:latin typeface="Cambria Math"/>
                              <a:ea typeface="Cambria Math"/>
                            </a:rPr>
                            <m:t>𝑟</m:t>
                          </m:r>
                        </m:e>
                      </m:d>
                      <m:r>
                        <a:rPr lang="en-US" sz="1600" i="1" smtClean="0">
                          <a:latin typeface="Cambria Math"/>
                          <a:ea typeface="Cambria Math"/>
                        </a:rPr>
                        <m:t>∙</m:t>
                      </m:r>
                      <m:d>
                        <m:dPr>
                          <m:ctrlPr>
                            <a:rPr lang="en-US" sz="1600" i="1" smtClean="0">
                              <a:latin typeface="Cambria Math" panose="02040503050406030204" pitchFamily="18" charset="0"/>
                              <a:ea typeface="Cambria Math"/>
                            </a:rPr>
                          </m:ctrlPr>
                        </m:dPr>
                        <m:e>
                          <m:acc>
                            <m:accPr>
                              <m:chr m:val="⃗"/>
                              <m:ctrlPr>
                                <a:rPr lang="en-US" sz="1600" i="1" smtClean="0">
                                  <a:latin typeface="Cambria Math" panose="02040503050406030204" pitchFamily="18" charset="0"/>
                                  <a:ea typeface="Cambria Math"/>
                                </a:rPr>
                              </m:ctrlPr>
                            </m:accPr>
                            <m:e>
                              <m:r>
                                <a:rPr lang="en-US" sz="1600" i="1" smtClean="0">
                                  <a:latin typeface="Cambria Math"/>
                                  <a:ea typeface="Cambria Math"/>
                                </a:rPr>
                                <m:t>ℓ</m:t>
                              </m:r>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de-DE" sz="1600" b="0" i="1" smtClean="0">
                                  <a:latin typeface="Cambria Math"/>
                                  <a:ea typeface="Cambria Math"/>
                                </a:rPr>
                                <m:t>𝑠</m:t>
                              </m:r>
                            </m:e>
                          </m:acc>
                        </m:e>
                      </m:d>
                    </m:oMath>
                  </m:oMathPara>
                </a14:m>
                <a:endParaRPr lang="en-US" sz="1600" dirty="0"/>
              </a:p>
            </p:txBody>
          </p:sp>
        </mc:Choice>
        <mc:Fallback xmlns="">
          <p:sp>
            <p:nvSpPr>
              <p:cNvPr id="1034" name="Textfeld 1033"/>
              <p:cNvSpPr txBox="1">
                <a:spLocks noRot="1" noChangeAspect="1" noMove="1" noResize="1" noEditPoints="1" noAdjustHandles="1" noChangeArrowheads="1" noChangeShapeType="1" noTextEdit="1"/>
              </p:cNvSpPr>
              <p:nvPr/>
            </p:nvSpPr>
            <p:spPr>
              <a:xfrm>
                <a:off x="828000" y="4068000"/>
                <a:ext cx="1585242" cy="394275"/>
              </a:xfrm>
              <a:prstGeom prst="rect">
                <a:avLst/>
              </a:prstGeom>
              <a:blipFill rotWithShape="1">
                <a:blip r:embed="rId13"/>
                <a:stretch>
                  <a:fillRect r="-763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feld 46"/>
              <p:cNvSpPr txBox="1"/>
              <p:nvPr/>
            </p:nvSpPr>
            <p:spPr>
              <a:xfrm>
                <a:off x="2556084" y="4032000"/>
                <a:ext cx="2735995" cy="81432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scattering of protons on polarized protons asymmetry of counting rates</a:t>
                </a:r>
              </a:p>
              <a:p>
                <a:pPr marL="171450" indent="-171450">
                  <a:buFontTx/>
                  <a:buChar char="-"/>
                </a:pPr>
                <a:r>
                  <a:rPr lang="en-US" sz="1000" dirty="0" smtClean="0">
                    <a:latin typeface="Times New Roman" panose="02020603050405020304" pitchFamily="18" charset="0"/>
                    <a:cs typeface="Times New Roman" panose="02020603050405020304" pitchFamily="18" charset="0"/>
                  </a:rPr>
                  <a:t>left scattering:   </a:t>
                </a:r>
                <a14:m>
                  <m:oMath xmlns:m="http://schemas.openxmlformats.org/officeDocument/2006/math">
                    <m:acc>
                      <m:accPr>
                        <m:chr m:val="⃗"/>
                        <m:ctrlPr>
                          <a:rPr lang="en-US" sz="1000" i="1" smtClean="0">
                            <a:latin typeface="Cambria Math" panose="02040503050406030204" pitchFamily="18" charset="0"/>
                            <a:cs typeface="Times New Roman" panose="02020603050405020304" pitchFamily="18" charset="0"/>
                          </a:rPr>
                        </m:ctrlPr>
                      </m:accPr>
                      <m:e>
                        <m:r>
                          <a:rPr lang="en-US" sz="1000" i="1" smtClean="0">
                            <a:latin typeface="Cambria Math"/>
                            <a:ea typeface="Cambria Math"/>
                            <a:cs typeface="Times New Roman" panose="02020603050405020304" pitchFamily="18" charset="0"/>
                          </a:rPr>
                          <m:t>ℓ</m:t>
                        </m:r>
                      </m:e>
                    </m:acc>
                    <m:r>
                      <a:rPr lang="en-US" sz="1000" i="1" smtClean="0">
                        <a:latin typeface="Cambria Math"/>
                        <a:ea typeface="Cambria Math"/>
                        <a:cs typeface="Times New Roman" panose="02020603050405020304" pitchFamily="18" charset="0"/>
                      </a:rPr>
                      <m:t>∙</m:t>
                    </m:r>
                    <m:acc>
                      <m:accPr>
                        <m:chr m:val="⃗"/>
                        <m:ctrlPr>
                          <a:rPr lang="en-US" sz="1000" i="1" smtClean="0">
                            <a:latin typeface="Cambria Math" panose="02040503050406030204" pitchFamily="18" charset="0"/>
                            <a:ea typeface="Cambria Math"/>
                            <a:cs typeface="Times New Roman" panose="02020603050405020304" pitchFamily="18" charset="0"/>
                          </a:rPr>
                        </m:ctrlPr>
                      </m:accPr>
                      <m:e>
                        <m:r>
                          <a:rPr lang="de-DE" sz="1000" b="0" i="1" smtClean="0">
                            <a:latin typeface="Cambria Math"/>
                            <a:ea typeface="Cambria Math"/>
                            <a:cs typeface="Times New Roman" panose="02020603050405020304" pitchFamily="18" charset="0"/>
                          </a:rPr>
                          <m:t>𝑠</m:t>
                        </m:r>
                      </m:e>
                    </m:acc>
                    <m:r>
                      <a:rPr lang="en-US" sz="1000" i="1" smtClean="0">
                        <a:latin typeface="Cambria Math"/>
                        <a:ea typeface="Cambria Math"/>
                        <a:cs typeface="Times New Roman" panose="02020603050405020304" pitchFamily="18" charset="0"/>
                      </a:rPr>
                      <m:t>&gt;</m:t>
                    </m:r>
                    <m:r>
                      <a:rPr lang="de-DE" sz="1000" b="0" i="1" smtClean="0">
                        <a:latin typeface="Cambria Math"/>
                        <a:ea typeface="Cambria Math"/>
                        <a:cs typeface="Times New Roman" panose="02020603050405020304" pitchFamily="18" charset="0"/>
                      </a:rPr>
                      <m:t>0</m:t>
                    </m:r>
                  </m:oMath>
                </a14:m>
                <a:endParaRPr lang="en-US" sz="1000" dirty="0" smtClean="0">
                  <a:latin typeface="Times New Roman" panose="02020603050405020304" pitchFamily="18" charset="0"/>
                  <a:cs typeface="Times New Roman" panose="02020603050405020304" pitchFamily="18" charset="0"/>
                </a:endParaRPr>
              </a:p>
              <a:p>
                <a:pPr marL="171450" indent="-171450">
                  <a:buFontTx/>
                  <a:buChar char="-"/>
                </a:pPr>
                <a:r>
                  <a:rPr lang="en-US" sz="1000" dirty="0" smtClean="0">
                    <a:latin typeface="Times New Roman" panose="02020603050405020304" pitchFamily="18" charset="0"/>
                    <a:cs typeface="Times New Roman" panose="02020603050405020304" pitchFamily="18" charset="0"/>
                  </a:rPr>
                  <a:t>right scattering: </a:t>
                </a:r>
                <a14:m>
                  <m:oMath xmlns:m="http://schemas.openxmlformats.org/officeDocument/2006/math">
                    <m:acc>
                      <m:accPr>
                        <m:chr m:val="⃗"/>
                        <m:ctrlPr>
                          <a:rPr lang="en-US" sz="1000" i="1" smtClean="0">
                            <a:latin typeface="Cambria Math" panose="02040503050406030204" pitchFamily="18" charset="0"/>
                            <a:cs typeface="Times New Roman" panose="02020603050405020304" pitchFamily="18" charset="0"/>
                          </a:rPr>
                        </m:ctrlPr>
                      </m:accPr>
                      <m:e>
                        <m:r>
                          <a:rPr lang="en-US" sz="1000" i="1" smtClean="0">
                            <a:latin typeface="Cambria Math"/>
                            <a:ea typeface="Cambria Math"/>
                            <a:cs typeface="Times New Roman" panose="02020603050405020304" pitchFamily="18" charset="0"/>
                          </a:rPr>
                          <m:t>ℓ</m:t>
                        </m:r>
                      </m:e>
                    </m:acc>
                    <m:r>
                      <a:rPr lang="en-US" sz="1000" i="1" smtClean="0">
                        <a:latin typeface="Cambria Math"/>
                        <a:ea typeface="Cambria Math"/>
                        <a:cs typeface="Times New Roman" panose="02020603050405020304" pitchFamily="18" charset="0"/>
                      </a:rPr>
                      <m:t>∙</m:t>
                    </m:r>
                    <m:acc>
                      <m:accPr>
                        <m:chr m:val="⃗"/>
                        <m:ctrlPr>
                          <a:rPr lang="en-US" sz="1000" i="1" smtClean="0">
                            <a:latin typeface="Cambria Math" panose="02040503050406030204" pitchFamily="18" charset="0"/>
                            <a:ea typeface="Cambria Math"/>
                            <a:cs typeface="Times New Roman" panose="02020603050405020304" pitchFamily="18" charset="0"/>
                          </a:rPr>
                        </m:ctrlPr>
                      </m:accPr>
                      <m:e>
                        <m:r>
                          <a:rPr lang="de-DE" sz="1000" b="0" i="1" smtClean="0">
                            <a:latin typeface="Cambria Math"/>
                            <a:ea typeface="Cambria Math"/>
                            <a:cs typeface="Times New Roman" panose="02020603050405020304" pitchFamily="18" charset="0"/>
                          </a:rPr>
                          <m:t>𝑠</m:t>
                        </m:r>
                      </m:e>
                    </m:acc>
                    <m:r>
                      <a:rPr lang="en-US" sz="1000" i="1" smtClean="0">
                        <a:latin typeface="Cambria Math"/>
                        <a:ea typeface="Cambria Math"/>
                        <a:cs typeface="Times New Roman" panose="02020603050405020304" pitchFamily="18" charset="0"/>
                      </a:rPr>
                      <m:t>&lt;</m:t>
                    </m:r>
                    <m:r>
                      <a:rPr lang="de-DE" sz="1000" b="0" i="1" smtClean="0">
                        <a:latin typeface="Cambria Math"/>
                        <a:ea typeface="Cambria Math"/>
                        <a:cs typeface="Times New Roman" panose="02020603050405020304" pitchFamily="18" charset="0"/>
                      </a:rPr>
                      <m:t>0</m:t>
                    </m:r>
                  </m:oMath>
                </a14:m>
                <a:endParaRPr lang="en-US" sz="1000" dirty="0">
                  <a:latin typeface="Times New Roman" panose="02020603050405020304" pitchFamily="18" charset="0"/>
                  <a:cs typeface="Times New Roman" panose="02020603050405020304" pitchFamily="18" charset="0"/>
                </a:endParaRPr>
              </a:p>
            </p:txBody>
          </p:sp>
        </mc:Choice>
        <mc:Fallback xmlns="">
          <p:sp>
            <p:nvSpPr>
              <p:cNvPr id="47" name="Textfeld 46"/>
              <p:cNvSpPr txBox="1">
                <a:spLocks noRot="1" noChangeAspect="1" noMove="1" noResize="1" noEditPoints="1" noAdjustHandles="1" noChangeArrowheads="1" noChangeShapeType="1" noTextEdit="1"/>
              </p:cNvSpPr>
              <p:nvPr/>
            </p:nvSpPr>
            <p:spPr>
              <a:xfrm>
                <a:off x="2556084" y="4032000"/>
                <a:ext cx="2735995" cy="814325"/>
              </a:xfrm>
              <a:prstGeom prst="rect">
                <a:avLst/>
              </a:prstGeom>
              <a:blipFill rotWithShape="1">
                <a:blip r:embed="rId14"/>
                <a:stretch>
                  <a:fillRect r="-1114" b="-2239"/>
                </a:stretch>
              </a:blipFill>
            </p:spPr>
            <p:txBody>
              <a:bodyPr/>
              <a:lstStyle/>
              <a:p>
                <a:r>
                  <a:rPr lang="en-US">
                    <a:noFill/>
                  </a:rPr>
                  <a:t> </a:t>
                </a:r>
              </a:p>
            </p:txBody>
          </p:sp>
        </mc:Fallback>
      </mc:AlternateContent>
      <p:sp>
        <p:nvSpPr>
          <p:cNvPr id="1035" name="Textfeld 1034"/>
          <p:cNvSpPr txBox="1"/>
          <p:nvPr/>
        </p:nvSpPr>
        <p:spPr>
          <a:xfrm>
            <a:off x="720000" y="5220000"/>
            <a:ext cx="3877985" cy="769441"/>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ℓ</a:t>
            </a:r>
            <a:r>
              <a:rPr lang="en-US" sz="1600" dirty="0" smtClean="0">
                <a:solidFill>
                  <a:srgbClr val="0000CC"/>
                </a:solidFill>
                <a:latin typeface="Times New Roman"/>
                <a:cs typeface="Times New Roman"/>
              </a:rPr>
              <a:t>·s coupling: </a:t>
            </a:r>
          </a:p>
          <a:p>
            <a:pPr marL="285750" indent="-285750">
              <a:buFontTx/>
              <a:buChar char="-"/>
            </a:pPr>
            <a:r>
              <a:rPr lang="en-US" sz="1400" dirty="0" smtClean="0">
                <a:latin typeface="Times New Roman"/>
                <a:cs typeface="Times New Roman"/>
              </a:rPr>
              <a:t>no net contribution in the center of nucleus</a:t>
            </a:r>
          </a:p>
          <a:p>
            <a:pPr marL="285750" indent="-285750">
              <a:buFontTx/>
              <a:buChar char="-"/>
            </a:pPr>
            <a:r>
              <a:rPr lang="en-US" sz="1400" dirty="0" smtClean="0">
                <a:latin typeface="Times New Roman"/>
                <a:cs typeface="Times New Roman"/>
              </a:rPr>
              <a:t>radial dependence at the surface of the nucleus </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6" name="Textfeld 1035"/>
              <p:cNvSpPr txBox="1"/>
              <p:nvPr/>
            </p:nvSpPr>
            <p:spPr>
              <a:xfrm>
                <a:off x="4680000" y="5580000"/>
                <a:ext cx="1184362"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0000CC"/>
                              </a:solidFill>
                              <a:latin typeface="Cambria Math" panose="02040503050406030204" pitchFamily="18" charset="0"/>
                            </a:rPr>
                          </m:ctrlPr>
                        </m:sSubPr>
                        <m:e>
                          <m:r>
                            <a:rPr lang="de-DE" sz="1200" b="0" i="1" smtClean="0">
                              <a:solidFill>
                                <a:srgbClr val="0000CC"/>
                              </a:solidFill>
                              <a:latin typeface="Cambria Math"/>
                            </a:rPr>
                            <m:t>𝑉</m:t>
                          </m:r>
                        </m:e>
                        <m:sub>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𝑠</m:t>
                          </m:r>
                        </m:sub>
                      </m:sSub>
                      <m:d>
                        <m:dPr>
                          <m:ctrlPr>
                            <a:rPr lang="en-US" sz="1200" i="1" smtClean="0">
                              <a:solidFill>
                                <a:srgbClr val="0000CC"/>
                              </a:solidFill>
                              <a:latin typeface="Cambria Math" panose="02040503050406030204" pitchFamily="18" charset="0"/>
                            </a:rPr>
                          </m:ctrlPr>
                        </m:dPr>
                        <m:e>
                          <m:r>
                            <a:rPr lang="de-DE" sz="1200" b="0" i="1" smtClean="0">
                              <a:solidFill>
                                <a:srgbClr val="0000CC"/>
                              </a:solidFill>
                              <a:latin typeface="Cambria Math"/>
                            </a:rPr>
                            <m:t>𝑟</m:t>
                          </m:r>
                        </m:e>
                      </m:d>
                      <m:r>
                        <a:rPr lang="en-US" sz="1200" i="1" smtClean="0">
                          <a:solidFill>
                            <a:srgbClr val="0000CC"/>
                          </a:solidFill>
                          <a:latin typeface="Cambria Math"/>
                          <a:ea typeface="Cambria Math"/>
                        </a:rPr>
                        <m:t>∝</m:t>
                      </m:r>
                      <m:f>
                        <m:fPr>
                          <m:ctrlPr>
                            <a:rPr lang="en-US" sz="1200" i="1" smtClean="0">
                              <a:solidFill>
                                <a:srgbClr val="0000CC"/>
                              </a:solidFill>
                              <a:latin typeface="Cambria Math" panose="02040503050406030204" pitchFamily="18" charset="0"/>
                              <a:ea typeface="Cambria Math"/>
                            </a:rPr>
                          </m:ctrlPr>
                        </m:fPr>
                        <m:num>
                          <m:r>
                            <a:rPr lang="de-DE" sz="1200" b="0" i="1" smtClean="0">
                              <a:solidFill>
                                <a:srgbClr val="0000CC"/>
                              </a:solidFill>
                              <a:latin typeface="Cambria Math"/>
                              <a:ea typeface="Cambria Math"/>
                            </a:rPr>
                            <m:t>1</m:t>
                          </m:r>
                        </m:num>
                        <m:den>
                          <m:r>
                            <a:rPr lang="de-DE" sz="1200" b="0" i="1" smtClean="0">
                              <a:solidFill>
                                <a:srgbClr val="0000CC"/>
                              </a:solidFill>
                              <a:latin typeface="Cambria Math"/>
                              <a:ea typeface="Cambria Math"/>
                            </a:rPr>
                            <m:t>𝑟</m:t>
                          </m:r>
                        </m:den>
                      </m:f>
                      <m:r>
                        <a:rPr lang="en-US" sz="1200" i="1" smtClean="0">
                          <a:solidFill>
                            <a:srgbClr val="0000CC"/>
                          </a:solidFill>
                          <a:latin typeface="Cambria Math"/>
                          <a:ea typeface="Cambria Math"/>
                        </a:rPr>
                        <m:t>∙</m:t>
                      </m:r>
                      <m:f>
                        <m:fPr>
                          <m:ctrlPr>
                            <a:rPr lang="en-US" sz="1200" i="1" smtClean="0">
                              <a:solidFill>
                                <a:srgbClr val="0000CC"/>
                              </a:solidFill>
                              <a:latin typeface="Cambria Math" panose="02040503050406030204" pitchFamily="18" charset="0"/>
                              <a:ea typeface="Cambria Math"/>
                            </a:rPr>
                          </m:ctrlPr>
                        </m:fPr>
                        <m:num>
                          <m:r>
                            <a:rPr lang="de-DE" sz="1200" b="0" i="1" smtClean="0">
                              <a:solidFill>
                                <a:srgbClr val="0000CC"/>
                              </a:solidFill>
                              <a:latin typeface="Cambria Math"/>
                              <a:ea typeface="Cambria Math"/>
                            </a:rPr>
                            <m:t>𝑑</m:t>
                          </m:r>
                          <m:r>
                            <a:rPr lang="de-DE" sz="1200" b="0" i="1" smtClean="0">
                              <a:solidFill>
                                <a:srgbClr val="0000CC"/>
                              </a:solidFill>
                              <a:latin typeface="Cambria Math"/>
                              <a:ea typeface="Cambria Math"/>
                            </a:rPr>
                            <m:t>𝜌</m:t>
                          </m:r>
                        </m:num>
                        <m:den>
                          <m:r>
                            <a:rPr lang="de-DE" sz="1200" b="0" i="1" smtClean="0">
                              <a:solidFill>
                                <a:srgbClr val="0000CC"/>
                              </a:solidFill>
                              <a:latin typeface="Cambria Math"/>
                              <a:ea typeface="Cambria Math"/>
                            </a:rPr>
                            <m:t>𝑑𝑟</m:t>
                          </m:r>
                        </m:den>
                      </m:f>
                    </m:oMath>
                  </m:oMathPara>
                </a14:m>
                <a:endParaRPr lang="en-US" sz="1200" dirty="0"/>
              </a:p>
            </p:txBody>
          </p:sp>
        </mc:Choice>
        <mc:Fallback xmlns="">
          <p:sp>
            <p:nvSpPr>
              <p:cNvPr id="1036" name="Textfeld 1035"/>
              <p:cNvSpPr txBox="1">
                <a:spLocks noRot="1" noChangeAspect="1" noMove="1" noResize="1" noEditPoints="1" noAdjustHandles="1" noChangeArrowheads="1" noChangeShapeType="1" noTextEdit="1"/>
              </p:cNvSpPr>
              <p:nvPr/>
            </p:nvSpPr>
            <p:spPr>
              <a:xfrm>
                <a:off x="4680000" y="5580000"/>
                <a:ext cx="1184362" cy="442942"/>
              </a:xfrm>
              <a:prstGeom prst="rect">
                <a:avLst/>
              </a:prstGeom>
              <a:blipFill rotWithShape="1">
                <a:blip r:embed="rId15"/>
                <a:stretch>
                  <a:fillRect b="-1370"/>
                </a:stretch>
              </a:blipFill>
            </p:spPr>
            <p:txBody>
              <a:bodyPr/>
              <a:lstStyle/>
              <a:p>
                <a:r>
                  <a:rPr lang="en-US">
                    <a:noFill/>
                  </a:rPr>
                  <a:t> </a:t>
                </a:r>
              </a:p>
            </p:txBody>
          </p:sp>
        </mc:Fallback>
      </mc:AlternateContent>
    </p:spTree>
    <p:extLst>
      <p:ext uri="{BB962C8B-B14F-4D97-AF65-F5344CB8AC3E}">
        <p14:creationId xmlns:p14="http://schemas.microsoft.com/office/powerpoint/2010/main" val="352767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Many-body forces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000" y="720000"/>
            <a:ext cx="2316480" cy="20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768000" y="2700000"/>
            <a:ext cx="2218877" cy="246221"/>
          </a:xfrm>
          <a:prstGeom prst="rect">
            <a:avLst/>
          </a:prstGeom>
          <a:noFill/>
        </p:spPr>
        <p:txBody>
          <a:bodyPr wrap="none" rtlCol="0">
            <a:spAutoFit/>
          </a:bodyPr>
          <a:lstStyle/>
          <a:p>
            <a:r>
              <a:rPr lang="en-US" sz="1000" dirty="0" smtClean="0">
                <a:solidFill>
                  <a:srgbClr val="0000CC"/>
                </a:solidFill>
                <a:latin typeface="Times New Roman" panose="02020603050405020304" pitchFamily="18" charset="0"/>
                <a:cs typeface="Times New Roman" panose="02020603050405020304" pitchFamily="18" charset="0"/>
              </a:rPr>
              <a:t>internal forces governing a </a:t>
            </a:r>
            <a:r>
              <a:rPr lang="en-US" sz="1000" baseline="30000" dirty="0" smtClean="0">
                <a:solidFill>
                  <a:srgbClr val="0000CC"/>
                </a:solidFill>
                <a:latin typeface="Times New Roman" panose="02020603050405020304" pitchFamily="18" charset="0"/>
                <a:cs typeface="Times New Roman" panose="02020603050405020304" pitchFamily="18" charset="0"/>
              </a:rPr>
              <a:t>3</a:t>
            </a:r>
            <a:r>
              <a:rPr lang="en-US" sz="1000" dirty="0" smtClean="0">
                <a:solidFill>
                  <a:srgbClr val="0000CC"/>
                </a:solidFill>
                <a:latin typeface="Times New Roman" panose="02020603050405020304" pitchFamily="18" charset="0"/>
                <a:cs typeface="Times New Roman" panose="02020603050405020304" pitchFamily="18" charset="0"/>
              </a:rPr>
              <a:t>He nucleus</a:t>
            </a:r>
            <a:endParaRPr lang="en-US" sz="1000" dirty="0">
              <a:solidFill>
                <a:srgbClr val="0000CC"/>
              </a:solidFill>
              <a:latin typeface="Times New Roman" panose="02020603050405020304" pitchFamily="18" charset="0"/>
              <a:cs typeface="Times New Roman" panose="02020603050405020304" pitchFamily="18" charset="0"/>
            </a:endParaRPr>
          </a:p>
        </p:txBody>
      </p:sp>
      <p:pic>
        <p:nvPicPr>
          <p:cNvPr id="2050" name="Picture 2" descr="It takes three to tango: Nuclear analysis needs the three-body f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836712"/>
            <a:ext cx="4305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879" y="689510"/>
            <a:ext cx="353377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20000" y="6120000"/>
            <a:ext cx="7956456" cy="276999"/>
          </a:xfrm>
          <a:prstGeom prst="rect">
            <a:avLst/>
          </a:prstGeom>
          <a:noFill/>
        </p:spPr>
        <p:txBody>
          <a:bodyPr wrap="square" rtlCol="0">
            <a:spAutoFit/>
          </a:bodyPr>
          <a:lstStyle/>
          <a:p>
            <a:r>
              <a:rPr lang="en-US" sz="1200" u="sng" dirty="0" smtClean="0">
                <a:latin typeface="Times New Roman" panose="02020603050405020304" pitchFamily="18" charset="0"/>
                <a:cs typeface="Times New Roman" panose="02020603050405020304" pitchFamily="18" charset="0"/>
              </a:rPr>
              <a:t>Remember:</a:t>
            </a:r>
            <a:r>
              <a:rPr lang="en-US" sz="1200" dirty="0" smtClean="0">
                <a:latin typeface="Times New Roman" panose="02020603050405020304" pitchFamily="18" charset="0"/>
                <a:cs typeface="Times New Roman" panose="02020603050405020304" pitchFamily="18" charset="0"/>
              </a:rPr>
              <a:t> Nucleons are finite-mass composite particles, can be excited to resonances. Dominant contribution  </a:t>
            </a:r>
            <a:r>
              <a:rPr lang="el-GR" sz="1200" dirty="0" smtClean="0">
                <a:solidFill>
                  <a:srgbClr val="FF0000"/>
                </a:solidFill>
                <a:latin typeface="Times New Roman"/>
                <a:cs typeface="Times New Roman"/>
              </a:rPr>
              <a:t>Δ</a:t>
            </a:r>
            <a:r>
              <a:rPr lang="de-DE" sz="1200" dirty="0" smtClean="0">
                <a:solidFill>
                  <a:srgbClr val="FF0000"/>
                </a:solidFill>
                <a:latin typeface="Times New Roman"/>
                <a:cs typeface="Times New Roman"/>
              </a:rPr>
              <a:t>(1232 </a:t>
            </a:r>
            <a:r>
              <a:rPr lang="en-US" sz="1200" dirty="0" smtClean="0">
                <a:solidFill>
                  <a:srgbClr val="FF0000"/>
                </a:solidFill>
                <a:latin typeface="Times New Roman"/>
                <a:cs typeface="Times New Roman"/>
              </a:rPr>
              <a:t>MeV</a:t>
            </a:r>
            <a:r>
              <a:rPr lang="de-DE" sz="1200" dirty="0" smtClean="0">
                <a:solidFill>
                  <a:srgbClr val="FF0000"/>
                </a:solidFill>
                <a:latin typeface="Times New Roman"/>
                <a:cs typeface="Times New Roman"/>
              </a:rPr>
              <a:t>)</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6019090" y="4839543"/>
            <a:ext cx="2297326" cy="461665"/>
          </a:xfrm>
          <a:prstGeom prst="rect">
            <a:avLst/>
          </a:prstGeom>
          <a:noFill/>
        </p:spPr>
        <p:txBody>
          <a:bodyPr wrap="square" rtlCol="0">
            <a:spAutoFit/>
          </a:bodyPr>
          <a:lstStyle/>
          <a:p>
            <a:pPr algn="ctr"/>
            <a:r>
              <a:rPr lang="en-US" sz="1200" dirty="0" smtClean="0">
                <a:solidFill>
                  <a:srgbClr val="0000CC"/>
                </a:solidFill>
                <a:latin typeface="Times New Roman" panose="02020603050405020304" pitchFamily="18" charset="0"/>
                <a:cs typeface="Times New Roman" panose="02020603050405020304" pitchFamily="18" charset="0"/>
              </a:rPr>
              <a:t>tidal effects lead to 3-body forces in earth-sun-moon system</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3960000"/>
            <a:ext cx="4340876"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force on one nucleon does not only depend on the position of the other nucleons, but also on the distance between the other nucleons! These are called many-body forces.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0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Fermi gas model</a:t>
            </a:r>
            <a:endParaRPr lang="en-US" dirty="0"/>
          </a:p>
        </p:txBody>
      </p:sp>
      <p:grpSp>
        <p:nvGrpSpPr>
          <p:cNvPr id="8" name="Gruppieren 7"/>
          <p:cNvGrpSpPr/>
          <p:nvPr/>
        </p:nvGrpSpPr>
        <p:grpSpPr>
          <a:xfrm>
            <a:off x="762000" y="765175"/>
            <a:ext cx="7162800" cy="2730500"/>
            <a:chOff x="762000" y="765175"/>
            <a:chExt cx="7162800" cy="273050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5175"/>
              <a:ext cx="71628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160000" y="1692000"/>
              <a:ext cx="1124273" cy="257369"/>
            </a:xfrm>
            <a:prstGeom prst="rect">
              <a:avLst/>
            </a:prstGeom>
            <a:solidFill>
              <a:schemeClr val="bg1"/>
            </a:solidFill>
          </p:spPr>
          <p:txBody>
            <a:bodyPr wrap="none" lIns="36000" tIns="36000" rIns="36000" bIns="36000"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neutron potential</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5724000" y="972000"/>
              <a:ext cx="1055344" cy="257369"/>
            </a:xfrm>
            <a:prstGeom prst="rect">
              <a:avLst/>
            </a:prstGeom>
            <a:solidFill>
              <a:schemeClr val="bg1"/>
            </a:solidFill>
          </p:spPr>
          <p:txBody>
            <a:bodyPr wrap="none" lIns="36000" tIns="36000" rIns="36000" bIns="36000"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proton potential</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4644000" y="1260000"/>
              <a:ext cx="534368" cy="257369"/>
            </a:xfrm>
            <a:prstGeom prst="rect">
              <a:avLst/>
            </a:prstGeom>
            <a:solidFill>
              <a:schemeClr val="bg1"/>
            </a:solidFill>
          </p:spPr>
          <p:txBody>
            <a:bodyPr wrap="none" lIns="36000" tIns="36000" rIns="36000" bIns="36000"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protons</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3978000" y="1260000"/>
              <a:ext cx="603298" cy="257369"/>
            </a:xfrm>
            <a:prstGeom prst="rect">
              <a:avLst/>
            </a:prstGeom>
            <a:solidFill>
              <a:schemeClr val="bg1"/>
            </a:solidFill>
          </p:spPr>
          <p:txBody>
            <a:bodyPr wrap="none" lIns="36000" tIns="36000" rIns="36000" bIns="36000"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neutrons</a:t>
              </a:r>
              <a:endParaRPr lang="en-US" sz="1200" dirty="0">
                <a:solidFill>
                  <a:srgbClr val="0000CC"/>
                </a:solidFill>
                <a:latin typeface="Times New Roman" panose="02020603050405020304" pitchFamily="18" charset="0"/>
                <a:cs typeface="Times New Roman" panose="02020603050405020304" pitchFamily="18" charset="0"/>
              </a:endParaRPr>
            </a:p>
          </p:txBody>
        </p:sp>
      </p:grpSp>
      <p:sp>
        <p:nvSpPr>
          <p:cNvPr id="9" name="Textfeld 8"/>
          <p:cNvSpPr txBox="1"/>
          <p:nvPr/>
        </p:nvSpPr>
        <p:spPr>
          <a:xfrm>
            <a:off x="720001" y="3960000"/>
            <a:ext cx="7956456"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Fermi gas model assumes that protons and neutrons are </a:t>
            </a:r>
            <a:r>
              <a:rPr lang="en-US" sz="1600" dirty="0" smtClean="0">
                <a:solidFill>
                  <a:srgbClr val="FF0000"/>
                </a:solidFill>
                <a:latin typeface="Times New Roman" panose="02020603050405020304" pitchFamily="18" charset="0"/>
                <a:cs typeface="Times New Roman" panose="02020603050405020304" pitchFamily="18" charset="0"/>
              </a:rPr>
              <a:t>moving freely </a:t>
            </a:r>
            <a:r>
              <a:rPr lang="en-US" sz="1600" dirty="0" smtClean="0">
                <a:latin typeface="Times New Roman" panose="02020603050405020304" pitchFamily="18" charset="0"/>
                <a:cs typeface="Times New Roman" panose="02020603050405020304" pitchFamily="18" charset="0"/>
              </a:rPr>
              <a:t>within the nuclear volume. They are distinguishable fermions (s = ½) filling two separate potential wells obeying the </a:t>
            </a:r>
            <a:r>
              <a:rPr lang="en-US" sz="1600" dirty="0" smtClean="0">
                <a:solidFill>
                  <a:srgbClr val="0000CC"/>
                </a:solidFill>
                <a:latin typeface="Times New Roman" panose="02020603050405020304" pitchFamily="18" charset="0"/>
                <a:cs typeface="Times New Roman" panose="02020603050405020304" pitchFamily="18" charset="0"/>
              </a:rPr>
              <a:t>Pauli principle </a:t>
            </a:r>
            <a:r>
              <a:rPr lang="en-US" sz="1600" dirty="0" smtClean="0">
                <a:latin typeface="Times New Roman" panose="02020603050405020304" pitchFamily="18" charset="0"/>
                <a:cs typeface="Times New Roman" panose="02020603050405020304" pitchFamily="18" charset="0"/>
              </a:rPr>
              <a:t>(</a:t>
            </a:r>
            <a:r>
              <a:rPr lang="en-US" sz="1600" dirty="0" smtClean="0">
                <a:latin typeface="Times New Roman"/>
                <a:cs typeface="Times New Roman"/>
              </a:rPr>
              <a:t>↑↓-pair)</a:t>
            </a:r>
            <a:r>
              <a:rPr lang="en-US"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model assumes that all fermions occupy the lowest energy states available to them to the highest occupied state (Fermi energy), and that there is no excitation across the Fermi energy (i.e. zero temperature).</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Fermi energy is common for protons and neutrons in stable nuclei.</a:t>
            </a:r>
          </a:p>
          <a:p>
            <a:pPr marL="285750" indent="-285750">
              <a:buFont typeface="Arial" panose="020B0604020202020204" pitchFamily="34" charset="0"/>
              <a:buChar char="•"/>
            </a:pPr>
            <a:r>
              <a:rPr lang="en-US" sz="1600" dirty="0">
                <a:solidFill>
                  <a:srgbClr val="0000CC"/>
                </a:solidFill>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If the Fermi energy for protons and neutrons are different then the </a:t>
            </a:r>
            <a:r>
              <a:rPr lang="el-GR" sz="1600" dirty="0" smtClean="0">
                <a:latin typeface="Times New Roman"/>
                <a:cs typeface="Times New Roman"/>
              </a:rPr>
              <a:t>β</a:t>
            </a:r>
            <a:r>
              <a:rPr lang="de-DE" sz="1600" dirty="0" smtClean="0">
                <a:latin typeface="Times New Roman"/>
                <a:cs typeface="Times New Roman"/>
              </a:rPr>
              <a:t>-</a:t>
            </a:r>
            <a:r>
              <a:rPr lang="en-US" sz="1600" dirty="0" smtClean="0">
                <a:latin typeface="Times New Roman"/>
                <a:cs typeface="Times New Roman"/>
              </a:rPr>
              <a:t>decay transforms one type of nucleons into the other until the common Fermi energy (stability) is reached.</a:t>
            </a:r>
            <a:endParaRPr lang="en-US" sz="1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849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Number of nucleon states</a:t>
            </a:r>
            <a:endParaRPr lang="en-US" dirty="0"/>
          </a:p>
        </p:txBody>
      </p:sp>
      <mc:AlternateContent xmlns:mc="http://schemas.openxmlformats.org/markup-compatibility/2006" xmlns:a14="http://schemas.microsoft.com/office/drawing/2010/main">
        <mc:Choice Requires="a14">
          <p:sp>
            <p:nvSpPr>
              <p:cNvPr id="10" name="Textfeld 9"/>
              <p:cNvSpPr txBox="1"/>
              <p:nvPr/>
            </p:nvSpPr>
            <p:spPr>
              <a:xfrm>
                <a:off x="720000" y="720000"/>
                <a:ext cx="4375621" cy="43999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Heisenberg Uncertainty Principle:    </a:t>
                </a:r>
                <a14:m>
                  <m:oMath xmlns:m="http://schemas.openxmlformats.org/officeDocument/2006/math">
                    <m:r>
                      <a:rPr lang="en-US" sz="160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𝑥</m:t>
                    </m:r>
                    <m:r>
                      <a:rPr lang="de-DE" sz="1600" b="0" i="1" smtClean="0">
                        <a:latin typeface="Cambria Math"/>
                        <a:ea typeface="Cambria Math"/>
                        <a:cs typeface="Times New Roman" panose="02020603050405020304" pitchFamily="18" charset="0"/>
                      </a:rPr>
                      <m:t>∙∆</m:t>
                    </m:r>
                    <m:r>
                      <a:rPr lang="de-DE" sz="1600" b="0" i="1" smtClean="0">
                        <a:latin typeface="Cambria Math"/>
                        <a:ea typeface="Cambria Math"/>
                        <a:cs typeface="Times New Roman" panose="02020603050405020304" pitchFamily="18" charset="0"/>
                      </a:rPr>
                      <m:t>𝑝</m:t>
                    </m:r>
                    <m:r>
                      <a:rPr lang="de-DE" sz="1600" b="0" i="1" smtClean="0">
                        <a:latin typeface="Cambria Math"/>
                        <a:ea typeface="Cambria Math"/>
                        <a:cs typeface="Times New Roman" panose="02020603050405020304" pitchFamily="18" charset="0"/>
                      </a:rPr>
                      <m:t>≥</m:t>
                    </m:r>
                    <m:f>
                      <m:fPr>
                        <m:ctrlPr>
                          <a:rPr lang="de-DE" sz="1600" b="0" i="1" smtClean="0">
                            <a:latin typeface="Cambria Math" panose="02040503050406030204" pitchFamily="18" charset="0"/>
                            <a:ea typeface="Cambria Math"/>
                            <a:cs typeface="Times New Roman" panose="02020603050405020304" pitchFamily="18" charset="0"/>
                          </a:rPr>
                        </m:ctrlPr>
                      </m:fPr>
                      <m:num>
                        <m:r>
                          <a:rPr lang="de-DE" sz="1600" b="0" i="1" smtClean="0">
                            <a:latin typeface="Cambria Math"/>
                            <a:ea typeface="Cambria Math"/>
                            <a:cs typeface="Times New Roman" panose="02020603050405020304" pitchFamily="18" charset="0"/>
                          </a:rPr>
                          <m:t>1</m:t>
                        </m:r>
                      </m:num>
                      <m:den>
                        <m:r>
                          <a:rPr lang="de-DE" sz="1600" b="0" i="1" smtClean="0">
                            <a:latin typeface="Cambria Math"/>
                            <a:ea typeface="Cambria Math"/>
                            <a:cs typeface="Times New Roman" panose="02020603050405020304" pitchFamily="18" charset="0"/>
                          </a:rPr>
                          <m:t>2</m:t>
                        </m:r>
                      </m:den>
                    </m:f>
                    <m:r>
                      <a:rPr lang="de-DE" sz="1600" b="0" i="1" smtClean="0">
                        <a:latin typeface="Cambria Math"/>
                        <a:ea typeface="Cambria Math"/>
                        <a:cs typeface="Times New Roman" panose="02020603050405020304" pitchFamily="18" charset="0"/>
                      </a:rPr>
                      <m:t>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720000" y="720000"/>
                <a:ext cx="4375621" cy="439992"/>
              </a:xfrm>
              <a:prstGeom prst="rect">
                <a:avLst/>
              </a:prstGeom>
              <a:blipFill rotWithShape="1">
                <a:blip r:embed="rId3"/>
                <a:stretch>
                  <a:fillRect l="-696" b="-5556"/>
                </a:stretch>
              </a:blipFill>
            </p:spPr>
            <p:txBody>
              <a:bodyPr/>
              <a:lstStyle/>
              <a:p>
                <a:r>
                  <a:rPr lang="en-US">
                    <a:noFill/>
                  </a:rPr>
                  <a:t> </a:t>
                </a:r>
              </a:p>
            </p:txBody>
          </p:sp>
        </mc:Fallback>
      </mc:AlternateContent>
      <p:grpSp>
        <p:nvGrpSpPr>
          <p:cNvPr id="18" name="Gruppieren 17"/>
          <p:cNvGrpSpPr/>
          <p:nvPr/>
        </p:nvGrpSpPr>
        <p:grpSpPr>
          <a:xfrm>
            <a:off x="6552000" y="576001"/>
            <a:ext cx="2556572" cy="2220998"/>
            <a:chOff x="6552000" y="576001"/>
            <a:chExt cx="2556572" cy="2220998"/>
          </a:xfrm>
        </p:grpSpPr>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000" y="576001"/>
              <a:ext cx="2556572" cy="21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7020272" y="2520000"/>
              <a:ext cx="1457450"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states in phase space</a:t>
              </a:r>
              <a:endParaRPr lang="en-US" sz="1200" dirty="0">
                <a:solidFill>
                  <a:srgbClr val="0000CC"/>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Textfeld 14"/>
              <p:cNvSpPr txBox="1"/>
              <p:nvPr/>
            </p:nvSpPr>
            <p:spPr>
              <a:xfrm>
                <a:off x="720000" y="1188000"/>
                <a:ext cx="426373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volume of one particle in phase space: </a:t>
                </a:r>
                <a14:m>
                  <m:oMath xmlns:m="http://schemas.openxmlformats.org/officeDocument/2006/math">
                    <m:r>
                      <a:rPr lang="de-DE" sz="1600" b="0" i="1" smtClean="0">
                        <a:latin typeface="Cambria Math"/>
                        <a:cs typeface="Times New Roman" panose="02020603050405020304" pitchFamily="18" charset="0"/>
                      </a:rPr>
                      <m:t>2</m:t>
                    </m:r>
                    <m:r>
                      <a:rPr lang="de-DE" sz="1600" b="0" i="1" smtClean="0">
                        <a:latin typeface="Cambria Math"/>
                        <a:ea typeface="Cambria Math"/>
                        <a:cs typeface="Times New Roman" panose="02020603050405020304" pitchFamily="18" charset="0"/>
                      </a:rPr>
                      <m:t>𝜋</m:t>
                    </m:r>
                    <m:r>
                      <a:rPr lang="de-DE" sz="1600" b="0" i="1" smtClean="0">
                        <a:latin typeface="Cambria Math"/>
                        <a:ea typeface="Cambria Math"/>
                        <a:cs typeface="Times New Roman" panose="02020603050405020304" pitchFamily="18" charset="0"/>
                      </a:rPr>
                      <m:t>∙ℏ</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720000" y="1188000"/>
                <a:ext cx="4263731" cy="338554"/>
              </a:xfrm>
              <a:prstGeom prst="rect">
                <a:avLst/>
              </a:prstGeom>
              <a:blipFill rotWithShape="1">
                <a:blip r:embed="rId5"/>
                <a:stretch>
                  <a:fillRect l="-714" t="-5455" b="-23636"/>
                </a:stretch>
              </a:blipFill>
            </p:spPr>
            <p:txBody>
              <a:bodyPr/>
              <a:lstStyle/>
              <a:p>
                <a:r>
                  <a:rPr lang="en-US">
                    <a:noFill/>
                  </a:rPr>
                  <a:t> </a:t>
                </a:r>
              </a:p>
            </p:txBody>
          </p:sp>
        </mc:Fallback>
      </mc:AlternateContent>
      <p:sp>
        <p:nvSpPr>
          <p:cNvPr id="16" name="Textfeld 15"/>
          <p:cNvSpPr txBox="1"/>
          <p:nvPr/>
        </p:nvSpPr>
        <p:spPr>
          <a:xfrm>
            <a:off x="720000" y="1656000"/>
            <a:ext cx="387824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a:t>
            </a:r>
            <a:r>
              <a:rPr lang="en-US" sz="1600" dirty="0" smtClean="0">
                <a:solidFill>
                  <a:srgbClr val="0000CC"/>
                </a:solidFill>
                <a:latin typeface="Times New Roman" panose="02020603050405020304" pitchFamily="18" charset="0"/>
                <a:cs typeface="Times New Roman" panose="02020603050405020304" pitchFamily="18" charset="0"/>
              </a:rPr>
              <a:t>number of nucleon states </a:t>
            </a:r>
            <a:r>
              <a:rPr lang="en-US" sz="1600" dirty="0" smtClean="0">
                <a:latin typeface="Times New Roman" panose="02020603050405020304" pitchFamily="18" charset="0"/>
                <a:cs typeface="Times New Roman" panose="02020603050405020304" pitchFamily="18" charset="0"/>
              </a:rPr>
              <a:t>in a volume V:</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1692000" y="2016000"/>
                <a:ext cx="3396123" cy="67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m:t>
                      </m:r>
                      <m:f>
                        <m:fPr>
                          <m:ctrlPr>
                            <a:rPr lang="de-DE" sz="1600" b="0" i="1" smtClean="0">
                              <a:latin typeface="Cambria Math" panose="02040503050406030204" pitchFamily="18" charset="0"/>
                            </a:rPr>
                          </m:ctrlPr>
                        </m:fPr>
                        <m:num>
                          <m:nary>
                            <m:naryPr>
                              <m:chr m:val="∬"/>
                              <m:limLoc m:val="undOvr"/>
                              <m:subHide m:val="on"/>
                              <m:supHide m:val="on"/>
                              <m:ctrlPr>
                                <a:rPr lang="de-DE" sz="1600" b="0" i="1" smtClean="0">
                                  <a:latin typeface="Cambria Math" panose="02040503050406030204" pitchFamily="18" charset="0"/>
                                </a:rPr>
                              </m:ctrlPr>
                            </m:naryPr>
                            <m:sub/>
                            <m:sup/>
                            <m:e>
                              <m:sSup>
                                <m:sSupPr>
                                  <m:ctrlPr>
                                    <a:rPr lang="de-DE" sz="1600" b="0" i="1" smtClean="0">
                                      <a:latin typeface="Cambria Math" panose="02040503050406030204" pitchFamily="18" charset="0"/>
                                    </a:rPr>
                                  </m:ctrlPr>
                                </m:sSupPr>
                                <m:e>
                                  <m:r>
                                    <a:rPr lang="de-DE" sz="1600" b="0" i="1" smtClean="0">
                                      <a:latin typeface="Cambria Math"/>
                                    </a:rPr>
                                    <m:t>𝑑</m:t>
                                  </m:r>
                                </m:e>
                                <m:sup>
                                  <m:r>
                                    <a:rPr lang="de-DE" sz="1600" b="0" i="1" smtClean="0">
                                      <a:latin typeface="Cambria Math"/>
                                    </a:rPr>
                                    <m:t>3</m:t>
                                  </m:r>
                                </m:sup>
                              </m:sSup>
                              <m:r>
                                <a:rPr lang="de-DE" sz="1600" b="0" i="1" smtClean="0">
                                  <a:latin typeface="Cambria Math"/>
                                </a:rPr>
                                <m:t>𝑟</m:t>
                              </m:r>
                              <m:r>
                                <a:rPr lang="de-DE" sz="1600" b="0" i="1" smtClean="0">
                                  <a:latin typeface="Cambria Math"/>
                                </a:rPr>
                                <m:t> </m:t>
                              </m:r>
                              <m:sSup>
                                <m:sSupPr>
                                  <m:ctrlPr>
                                    <a:rPr lang="de-DE" sz="1600" b="0" i="1" smtClean="0">
                                      <a:latin typeface="Cambria Math" panose="02040503050406030204" pitchFamily="18" charset="0"/>
                                    </a:rPr>
                                  </m:ctrlPr>
                                </m:sSupPr>
                                <m:e>
                                  <m:r>
                                    <a:rPr lang="de-DE" sz="1600" b="0" i="1" smtClean="0">
                                      <a:latin typeface="Cambria Math"/>
                                    </a:rPr>
                                    <m:t>𝑑</m:t>
                                  </m:r>
                                </m:e>
                                <m:sup>
                                  <m:r>
                                    <a:rPr lang="de-DE" sz="1600" b="0" i="1" smtClean="0">
                                      <a:latin typeface="Cambria Math"/>
                                    </a:rPr>
                                    <m:t>3</m:t>
                                  </m:r>
                                </m:sup>
                              </m:sSup>
                              <m:r>
                                <a:rPr lang="de-DE" sz="1600" b="0" i="1" smtClean="0">
                                  <a:latin typeface="Cambria Math"/>
                                </a:rPr>
                                <m:t>𝑝</m:t>
                              </m:r>
                            </m:e>
                          </m:nary>
                        </m:num>
                        <m:den>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nary>
                            <m:naryPr>
                              <m:limLoc m:val="undOvr"/>
                              <m:ctrlPr>
                                <a:rPr lang="de-DE" sz="1600" b="0" i="1" smtClean="0">
                                  <a:latin typeface="Cambria Math" panose="02040503050406030204" pitchFamily="18" charset="0"/>
                                  <a:ea typeface="Cambria Math"/>
                                </a:rPr>
                              </m:ctrlPr>
                            </m:naryPr>
                            <m:sub>
                              <m:r>
                                <m:rPr>
                                  <m:brk m:alnAt="24"/>
                                </m:rPr>
                                <a:rPr lang="de-DE" sz="1600" b="0" i="1" smtClean="0">
                                  <a:latin typeface="Cambria Math"/>
                                  <a:ea typeface="Cambria Math"/>
                                </a:rPr>
                                <m:t>0</m:t>
                              </m:r>
                            </m:sub>
                            <m:sup>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𝑝</m:t>
                                  </m:r>
                                </m:e>
                                <m:sub>
                                  <m:r>
                                    <a:rPr lang="de-DE" sz="1600" b="0" i="1" smtClean="0">
                                      <a:latin typeface="Cambria Math"/>
                                      <a:ea typeface="Cambria Math"/>
                                    </a:rPr>
                                    <m:t>𝑚𝑎𝑥</m:t>
                                  </m:r>
                                </m:sub>
                              </m:sSub>
                            </m:sup>
                            <m:e>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𝑝</m:t>
                                  </m:r>
                                </m:e>
                                <m:sup>
                                  <m:r>
                                    <a:rPr lang="de-DE" sz="1600" b="0" i="1" smtClean="0">
                                      <a:latin typeface="Cambria Math"/>
                                      <a:ea typeface="Cambria Math"/>
                                    </a:rPr>
                                    <m:t>2</m:t>
                                  </m:r>
                                </m:sup>
                              </m:sSup>
                              <m:r>
                                <a:rPr lang="de-DE" sz="1600" b="0" i="1" smtClean="0">
                                  <a:latin typeface="Cambria Math"/>
                                  <a:ea typeface="Cambria Math"/>
                                </a:rPr>
                                <m:t> </m:t>
                              </m:r>
                              <m:r>
                                <a:rPr lang="de-DE" sz="1600" b="0" i="1" smtClean="0">
                                  <a:latin typeface="Cambria Math"/>
                                  <a:ea typeface="Cambria Math"/>
                                </a:rPr>
                                <m:t>𝑑𝑝</m:t>
                              </m:r>
                            </m:e>
                          </m:nary>
                        </m:num>
                        <m:den>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1692000" y="2016000"/>
                <a:ext cx="3396123" cy="671722"/>
              </a:xfrm>
              <a:prstGeom prst="rect">
                <a:avLst/>
              </a:prstGeom>
              <a:blipFill rotWithShape="1">
                <a:blip r:embed="rId6"/>
                <a:stretch>
                  <a:fillRect/>
                </a:stretch>
              </a:blipFill>
            </p:spPr>
            <p:txBody>
              <a:bodyPr/>
              <a:lstStyle/>
              <a:p>
                <a:r>
                  <a:rPr lang="en-US">
                    <a:noFill/>
                  </a:rPr>
                  <a:t> </a:t>
                </a:r>
              </a:p>
            </p:txBody>
          </p:sp>
        </mc:Fallback>
      </mc:AlternateContent>
      <p:sp>
        <p:nvSpPr>
          <p:cNvPr id="14" name="Textfeld 13"/>
          <p:cNvSpPr txBox="1"/>
          <p:nvPr/>
        </p:nvSpPr>
        <p:spPr>
          <a:xfrm>
            <a:off x="720000" y="2880000"/>
            <a:ext cx="7757722"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At temperature T = 0, i.e. for the nucleus in its ground state, the lowest states will be filled up to the </a:t>
            </a:r>
            <a:r>
              <a:rPr lang="en-US" sz="1600" dirty="0" smtClean="0">
                <a:solidFill>
                  <a:srgbClr val="0000CC"/>
                </a:solidFill>
                <a:latin typeface="Times New Roman" panose="02020603050405020304" pitchFamily="18" charset="0"/>
                <a:cs typeface="Times New Roman" panose="02020603050405020304" pitchFamily="18" charset="0"/>
              </a:rPr>
              <a:t>maximum momentum</a:t>
            </a:r>
            <a:r>
              <a:rPr lang="en-US" sz="1600" dirty="0" smtClean="0">
                <a:latin typeface="Times New Roman" panose="02020603050405020304" pitchFamily="18" charset="0"/>
                <a:cs typeface="Times New Roman" panose="02020603050405020304" pitchFamily="18" charset="0"/>
              </a:rPr>
              <a:t>, called the </a:t>
            </a:r>
            <a:r>
              <a:rPr lang="en-US" sz="1600" dirty="0" smtClean="0">
                <a:solidFill>
                  <a:srgbClr val="FF0000"/>
                </a:solidFill>
                <a:latin typeface="Times New Roman" panose="02020603050405020304" pitchFamily="18" charset="0"/>
                <a:cs typeface="Times New Roman" panose="02020603050405020304" pitchFamily="18" charset="0"/>
              </a:rPr>
              <a:t>Fermi momentum </a:t>
            </a:r>
            <a:r>
              <a:rPr lang="en-US" sz="1600" dirty="0" err="1" smtClean="0">
                <a:solidFill>
                  <a:srgbClr val="FF0000"/>
                </a:solidFill>
                <a:latin typeface="Times New Roman" panose="02020603050405020304" pitchFamily="18" charset="0"/>
                <a:cs typeface="Times New Roman" panose="02020603050405020304" pitchFamily="18" charset="0"/>
              </a:rPr>
              <a:t>p</a:t>
            </a:r>
            <a:r>
              <a:rPr lang="en-US" sz="1600" baseline="-25000" dirty="0" err="1" smtClean="0">
                <a:solidFill>
                  <a:srgbClr val="FF0000"/>
                </a:solidFill>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The number of these states follows from integration from 0 to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max</a:t>
            </a:r>
            <a:r>
              <a:rPr lang="en-US" sz="1600" dirty="0" smtClean="0">
                <a:latin typeface="Times New Roman" panose="02020603050405020304" pitchFamily="18" charset="0"/>
                <a:cs typeface="Times New Roman" panose="02020603050405020304" pitchFamily="18" charset="0"/>
              </a:rPr>
              <a:t> =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feld 18"/>
              <p:cNvSpPr txBox="1"/>
              <p:nvPr/>
            </p:nvSpPr>
            <p:spPr>
              <a:xfrm>
                <a:off x="1692000" y="3780000"/>
                <a:ext cx="4932312" cy="67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nary>
                            <m:naryPr>
                              <m:limLoc m:val="undOvr"/>
                              <m:ctrlPr>
                                <a:rPr lang="de-DE" sz="1600" b="0" i="1" smtClean="0">
                                  <a:latin typeface="Cambria Math" panose="02040503050406030204" pitchFamily="18" charset="0"/>
                                  <a:ea typeface="Cambria Math"/>
                                </a:rPr>
                              </m:ctrlPr>
                            </m:naryPr>
                            <m:sub>
                              <m:r>
                                <m:rPr>
                                  <m:brk m:alnAt="24"/>
                                </m:rPr>
                                <a:rPr lang="de-DE" sz="1600" b="0" i="1" smtClean="0">
                                  <a:latin typeface="Cambria Math"/>
                                  <a:ea typeface="Cambria Math"/>
                                </a:rPr>
                                <m:t>0</m:t>
                              </m:r>
                            </m:sub>
                            <m:sup>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𝑝</m:t>
                                  </m:r>
                                </m:e>
                                <m:sub>
                                  <m:r>
                                    <a:rPr lang="de-DE" sz="1600" b="0" i="1" smtClean="0">
                                      <a:latin typeface="Cambria Math"/>
                                      <a:ea typeface="Cambria Math"/>
                                    </a:rPr>
                                    <m:t>𝐹</m:t>
                                  </m:r>
                                </m:sub>
                              </m:sSub>
                            </m:sup>
                            <m:e>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𝑝</m:t>
                                  </m:r>
                                </m:e>
                                <m:sup>
                                  <m:r>
                                    <a:rPr lang="de-DE" sz="1600" b="0" i="1" smtClean="0">
                                      <a:latin typeface="Cambria Math"/>
                                      <a:ea typeface="Cambria Math"/>
                                    </a:rPr>
                                    <m:t>2</m:t>
                                  </m:r>
                                </m:sup>
                              </m:sSup>
                              <m:r>
                                <a:rPr lang="de-DE" sz="1600" b="0" i="1" smtClean="0">
                                  <a:latin typeface="Cambria Math"/>
                                  <a:ea typeface="Cambria Math"/>
                                </a:rPr>
                                <m:t>𝑑𝑝</m:t>
                              </m:r>
                            </m:e>
                          </m:nary>
                        </m:num>
                        <m:den>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den>
                      </m:f>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𝑉</m:t>
                          </m:r>
                          <m:r>
                            <a:rPr lang="de-DE" sz="1600" b="0" i="1" smtClean="0">
                              <a:latin typeface="Cambria Math"/>
                              <a:ea typeface="Cambria Math"/>
                            </a:rPr>
                            <m:t>∙4</m:t>
                          </m:r>
                          <m:r>
                            <a:rPr lang="de-DE" sz="1600" b="0" i="1" smtClean="0">
                              <a:latin typeface="Cambria Math"/>
                              <a:ea typeface="Cambria Math"/>
                            </a:rPr>
                            <m:t>𝜋</m:t>
                          </m:r>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r>
                                    <a:rPr lang="de-DE" sz="1600" b="0" i="1" smtClean="0">
                                      <a:latin typeface="Cambria Math"/>
                                    </a:rPr>
                                    <m:t>2</m:t>
                                  </m:r>
                                  <m:r>
                                    <a:rPr lang="de-DE" sz="1600" b="0" i="1" smtClean="0">
                                      <a:latin typeface="Cambria Math"/>
                                      <a:ea typeface="Cambria Math"/>
                                    </a:rPr>
                                    <m:t>𝜋</m:t>
                                  </m:r>
                                  <m:r>
                                    <a:rPr lang="de-DE" sz="1600" b="0" i="1" smtClean="0">
                                      <a:latin typeface="Cambria Math"/>
                                      <a:ea typeface="Cambria Math"/>
                                    </a:rPr>
                                    <m:t>∙ℏ</m:t>
                                  </m:r>
                                </m:e>
                              </m:d>
                            </m:e>
                            <m:sup>
                              <m:r>
                                <a:rPr lang="de-DE" sz="1600" b="0" i="1" smtClean="0">
                                  <a:latin typeface="Cambria Math"/>
                                </a:rPr>
                                <m:t>3</m:t>
                              </m:r>
                            </m:sup>
                          </m:sSup>
                          <m:r>
                            <a:rPr lang="de-DE" sz="1600" b="0" i="1" smtClean="0">
                              <a:latin typeface="Cambria Math"/>
                              <a:ea typeface="Cambria Math"/>
                            </a:rPr>
                            <m:t>∙3</m:t>
                          </m:r>
                        </m:den>
                      </m:f>
                      <m:r>
                        <a:rPr lang="de-DE" sz="1600" b="0" i="1" smtClean="0">
                          <a:latin typeface="Cambria Math"/>
                        </a:rPr>
                        <m:t>     </m:t>
                      </m:r>
                      <m:r>
                        <a:rPr lang="de-DE" sz="1600" b="0" i="1" smtClean="0">
                          <a:latin typeface="Cambria Math"/>
                          <a:ea typeface="Cambria Math"/>
                        </a:rPr>
                        <m:t>→     </m:t>
                      </m:r>
                      <m:r>
                        <a:rPr lang="de-DE" sz="1600" b="0" i="1" smtClean="0">
                          <a:latin typeface="Cambria Math"/>
                          <a:ea typeface="Cambria Math"/>
                        </a:rPr>
                        <m:t>𝑛</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𝑉</m:t>
                          </m:r>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1692000" y="3780000"/>
                <a:ext cx="4932312" cy="671722"/>
              </a:xfrm>
              <a:prstGeom prst="rect">
                <a:avLst/>
              </a:prstGeom>
              <a:blipFill rotWithShape="1">
                <a:blip r:embed="rId7"/>
                <a:stretch>
                  <a:fillRect/>
                </a:stretch>
              </a:blipFill>
            </p:spPr>
            <p:txBody>
              <a:bodyPr/>
              <a:lstStyle/>
              <a:p>
                <a:r>
                  <a:rPr lang="en-US">
                    <a:noFill/>
                  </a:rPr>
                  <a:t> </a:t>
                </a:r>
              </a:p>
            </p:txBody>
          </p:sp>
        </mc:Fallback>
      </mc:AlternateContent>
      <p:sp>
        <p:nvSpPr>
          <p:cNvPr id="20" name="Rechteck 19"/>
          <p:cNvSpPr/>
          <p:nvPr/>
        </p:nvSpPr>
        <p:spPr>
          <a:xfrm>
            <a:off x="5508104" y="3780000"/>
            <a:ext cx="1116208" cy="6717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720000" y="4680000"/>
            <a:ext cx="682379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Since an energy state can contain two fermions of the same species, we can have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1800000" y="5040000"/>
                <a:ext cx="2488886"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𝑛𝑒𝑢𝑡𝑟𝑜𝑛𝑠</m:t>
                      </m:r>
                      <m:r>
                        <a:rPr lang="de-DE" sz="1600" b="0" i="1" smtClean="0">
                          <a:solidFill>
                            <a:srgbClr val="0000CC"/>
                          </a:solidFill>
                          <a:latin typeface="Cambria Math"/>
                        </a:rPr>
                        <m:t>:   </m:t>
                      </m:r>
                      <m:r>
                        <a:rPr lang="de-DE" sz="1600" b="0" i="1" smtClean="0">
                          <a:latin typeface="Cambria Math"/>
                        </a:rPr>
                        <m:t>𝑁</m:t>
                      </m:r>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𝑉</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𝑛</m:t>
                                      </m:r>
                                    </m:sup>
                                  </m:sSubSup>
                                </m:e>
                              </m:d>
                            </m:e>
                            <m:sup>
                              <m:r>
                                <a:rPr lang="de-DE" sz="1600" b="0" i="1" smtClean="0">
                                  <a:latin typeface="Cambria Math"/>
                                  <a:ea typeface="Cambria Math"/>
                                </a:rPr>
                                <m:t>3</m:t>
                              </m:r>
                            </m:sup>
                          </m:sSup>
                        </m:num>
                        <m:den>
                          <m:r>
                            <a:rPr lang="de-DE" sz="1600" b="0" i="1" smtClean="0">
                              <a:latin typeface="Cambria Math"/>
                            </a:rPr>
                            <m:t>3</m:t>
                          </m:r>
                          <m:sSup>
                            <m:sSupPr>
                              <m:ctrlPr>
                                <a:rPr lang="de-DE" sz="1600" b="0" i="1" smtClean="0">
                                  <a:latin typeface="Cambria Math" panose="02040503050406030204" pitchFamily="18" charset="0"/>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panose="02040503050406030204" pitchFamily="18" charset="0"/>
                                </a:rPr>
                              </m:ctrlPr>
                            </m:sSupPr>
                            <m:e>
                              <m:r>
                                <a:rPr lang="de-DE" sz="1600" b="0" i="1" smtClean="0">
                                  <a:latin typeface="Cambria Math"/>
                                  <a:ea typeface="Cambria Math"/>
                                </a:rPr>
                                <m:t>ℏ</m:t>
                              </m:r>
                            </m:e>
                            <m:sup>
                              <m:r>
                                <a:rPr lang="de-DE" sz="1600" b="0" i="1" smtClean="0">
                                  <a:latin typeface="Cambria Math"/>
                                </a:rPr>
                                <m:t>3</m:t>
                              </m:r>
                            </m:sup>
                          </m:sSup>
                        </m:den>
                      </m:f>
                    </m:oMath>
                  </m:oMathPara>
                </a14:m>
                <a:endParaRPr lang="en-US" sz="16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1800000" y="5040000"/>
                <a:ext cx="2488886" cy="58644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4680000" y="5040000"/>
                <a:ext cx="2356351" cy="649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𝑝𝑟𝑜𝑡𝑜𝑛𝑠</m:t>
                      </m:r>
                      <m:r>
                        <a:rPr lang="de-DE" sz="1600" b="0" i="1" smtClean="0">
                          <a:solidFill>
                            <a:srgbClr val="FF0000"/>
                          </a:solidFill>
                          <a:latin typeface="Cambria Math"/>
                        </a:rPr>
                        <m:t>:   </m:t>
                      </m:r>
                      <m:r>
                        <a:rPr lang="de-DE" sz="1600" b="0" i="1" smtClean="0">
                          <a:solidFill>
                            <a:schemeClr val="tx1"/>
                          </a:solidFill>
                          <a:latin typeface="Cambria Math"/>
                        </a:rPr>
                        <m:t>𝑍</m:t>
                      </m:r>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𝑉</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𝑝</m:t>
                                      </m:r>
                                    </m:sup>
                                  </m:sSubSup>
                                </m:e>
                              </m:d>
                            </m:e>
                            <m:sup>
                              <m:r>
                                <a:rPr lang="de-DE" sz="1600" b="0" i="1" smtClean="0">
                                  <a:latin typeface="Cambria Math"/>
                                  <a:ea typeface="Cambria Math"/>
                                </a:rPr>
                                <m:t>3</m:t>
                              </m:r>
                            </m:sup>
                          </m:sSup>
                        </m:num>
                        <m:den>
                          <m:r>
                            <a:rPr lang="de-DE" sz="1600" b="0" i="1" smtClean="0">
                              <a:latin typeface="Cambria Math"/>
                            </a:rPr>
                            <m:t>3</m:t>
                          </m:r>
                          <m:sSup>
                            <m:sSupPr>
                              <m:ctrlPr>
                                <a:rPr lang="de-DE" sz="1600" b="0" i="1" smtClean="0">
                                  <a:latin typeface="Cambria Math" panose="02040503050406030204" pitchFamily="18" charset="0"/>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panose="02040503050406030204" pitchFamily="18" charset="0"/>
                                </a:rPr>
                              </m:ctrlPr>
                            </m:sSupPr>
                            <m:e>
                              <m:r>
                                <a:rPr lang="de-DE" sz="1600" b="0" i="1" smtClean="0">
                                  <a:latin typeface="Cambria Math"/>
                                  <a:ea typeface="Cambria Math"/>
                                </a:rPr>
                                <m:t>ℏ</m:t>
                              </m:r>
                            </m:e>
                            <m:sup>
                              <m:r>
                                <a:rPr lang="de-DE" sz="1600" b="0" i="1" smtClean="0">
                                  <a:latin typeface="Cambria Math"/>
                                </a:rPr>
                                <m:t>3</m:t>
                              </m:r>
                            </m:sup>
                          </m:sSup>
                        </m:den>
                      </m:f>
                    </m:oMath>
                  </m:oMathPara>
                </a14:m>
                <a:endParaRPr lang="en-US" sz="1600" dirty="0"/>
              </a:p>
            </p:txBody>
          </p:sp>
        </mc:Choice>
        <mc:Fallback xmlns="">
          <p:sp>
            <p:nvSpPr>
              <p:cNvPr id="25" name="Textfeld 24"/>
              <p:cNvSpPr txBox="1">
                <a:spLocks noRot="1" noChangeAspect="1" noMove="1" noResize="1" noEditPoints="1" noAdjustHandles="1" noChangeArrowheads="1" noChangeShapeType="1" noTextEdit="1"/>
              </p:cNvSpPr>
              <p:nvPr/>
            </p:nvSpPr>
            <p:spPr>
              <a:xfrm>
                <a:off x="4680000" y="5040000"/>
                <a:ext cx="2356351" cy="649088"/>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720000" y="6120000"/>
                <a:ext cx="3663503" cy="294696"/>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1200" b="0" i="1" smtClean="0">
                            <a:solidFill>
                              <a:srgbClr val="FF0000"/>
                            </a:solidFill>
                            <a:latin typeface="Cambria Math" panose="02040503050406030204" pitchFamily="18" charset="0"/>
                            <a:cs typeface="Times New Roman" panose="02020603050405020304" pitchFamily="18" charset="0"/>
                          </a:rPr>
                        </m:ctrlPr>
                      </m:sSubSupPr>
                      <m:e>
                        <m:r>
                          <a:rPr lang="de-DE" sz="1200" b="0" i="1" smtClean="0">
                            <a:solidFill>
                              <a:srgbClr val="FF0000"/>
                            </a:solidFill>
                            <a:latin typeface="Cambria Math"/>
                            <a:cs typeface="Times New Roman" panose="02020603050405020304" pitchFamily="18" charset="0"/>
                          </a:rPr>
                          <m:t>𝑝</m:t>
                        </m:r>
                      </m:e>
                      <m:sub>
                        <m:r>
                          <a:rPr lang="de-DE" sz="1200" b="0" i="1" smtClean="0">
                            <a:solidFill>
                              <a:srgbClr val="FF0000"/>
                            </a:solidFill>
                            <a:latin typeface="Cambria Math"/>
                            <a:cs typeface="Times New Roman" panose="02020603050405020304" pitchFamily="18" charset="0"/>
                          </a:rPr>
                          <m:t>𝐹</m:t>
                        </m:r>
                      </m:sub>
                      <m:sup>
                        <m:r>
                          <a:rPr lang="en-US" sz="1200" i="1" smtClean="0">
                            <a:solidFill>
                              <a:srgbClr val="FF0000"/>
                            </a:solidFill>
                            <a:latin typeface="Cambria Math"/>
                            <a:cs typeface="Times New Roman" panose="02020603050405020304" pitchFamily="18" charset="0"/>
                          </a:rPr>
                          <m:t>𝑛</m:t>
                        </m:r>
                      </m:sup>
                    </m:sSubSup>
                  </m:oMath>
                </a14:m>
                <a:r>
                  <a:rPr lang="en-US" sz="1200" dirty="0" smtClean="0">
                    <a:latin typeface="Times New Roman" panose="02020603050405020304" pitchFamily="18" charset="0"/>
                    <a:cs typeface="Times New Roman" panose="02020603050405020304" pitchFamily="18" charset="0"/>
                  </a:rPr>
                  <a:t> is the Fermi momentum for neutrons, </a:t>
                </a:r>
                <a14:m>
                  <m:oMath xmlns:m="http://schemas.openxmlformats.org/officeDocument/2006/math">
                    <m:sSubSup>
                      <m:sSubSupPr>
                        <m:ctrlPr>
                          <a:rPr lang="en-US" sz="1200" b="0" i="1" smtClean="0">
                            <a:solidFill>
                              <a:srgbClr val="FF0000"/>
                            </a:solidFill>
                            <a:latin typeface="Cambria Math" panose="02040503050406030204" pitchFamily="18" charset="0"/>
                            <a:cs typeface="Times New Roman" panose="02020603050405020304" pitchFamily="18" charset="0"/>
                          </a:rPr>
                        </m:ctrlPr>
                      </m:sSubSupPr>
                      <m:e>
                        <m:r>
                          <a:rPr lang="de-DE" sz="1200" b="0" i="1" smtClean="0">
                            <a:solidFill>
                              <a:srgbClr val="FF0000"/>
                            </a:solidFill>
                            <a:latin typeface="Cambria Math"/>
                            <a:cs typeface="Times New Roman" panose="02020603050405020304" pitchFamily="18" charset="0"/>
                          </a:rPr>
                          <m:t>𝑝</m:t>
                        </m:r>
                      </m:e>
                      <m:sub>
                        <m:r>
                          <a:rPr lang="de-DE" sz="1200" b="0" i="1" smtClean="0">
                            <a:solidFill>
                              <a:srgbClr val="FF0000"/>
                            </a:solidFill>
                            <a:latin typeface="Cambria Math"/>
                            <a:cs typeface="Times New Roman" panose="02020603050405020304" pitchFamily="18" charset="0"/>
                          </a:rPr>
                          <m:t>𝐹</m:t>
                        </m:r>
                      </m:sub>
                      <m:sup>
                        <m:r>
                          <a:rPr lang="de-DE" sz="1200" b="0" i="1" smtClean="0">
                            <a:solidFill>
                              <a:srgbClr val="FF0000"/>
                            </a:solidFill>
                            <a:latin typeface="Cambria Math"/>
                            <a:cs typeface="Times New Roman" panose="02020603050405020304" pitchFamily="18" charset="0"/>
                          </a:rPr>
                          <m:t>𝑝</m:t>
                        </m:r>
                      </m:sup>
                    </m:sSubSup>
                  </m:oMath>
                </a14:m>
                <a:r>
                  <a:rPr lang="en-US" sz="1200" dirty="0" smtClean="0">
                    <a:latin typeface="Times New Roman" panose="02020603050405020304" pitchFamily="18" charset="0"/>
                    <a:cs typeface="Times New Roman" panose="02020603050405020304" pitchFamily="18" charset="0"/>
                  </a:rPr>
                  <a:t> for protons</a:t>
                </a:r>
                <a:endParaRPr lang="en-US" sz="1200" dirty="0">
                  <a:latin typeface="Times New Roman" panose="02020603050405020304" pitchFamily="18" charset="0"/>
                  <a:cs typeface="Times New Roman" panose="02020603050405020304" pitchFamily="18" charset="0"/>
                </a:endParaRPr>
              </a:p>
            </p:txBody>
          </p:sp>
        </mc:Choice>
        <mc:Fallback xmlns="">
          <p:sp>
            <p:nvSpPr>
              <p:cNvPr id="23" name="Textfeld 22"/>
              <p:cNvSpPr txBox="1">
                <a:spLocks noRot="1" noChangeAspect="1" noMove="1" noResize="1" noEditPoints="1" noAdjustHandles="1" noChangeArrowheads="1" noChangeShapeType="1" noTextEdit="1"/>
              </p:cNvSpPr>
              <p:nvPr/>
            </p:nvSpPr>
            <p:spPr>
              <a:xfrm>
                <a:off x="720000" y="6120000"/>
                <a:ext cx="3663503" cy="294696"/>
              </a:xfrm>
              <a:prstGeom prst="rect">
                <a:avLst/>
              </a:prstGeom>
              <a:blipFill rotWithShape="1">
                <a:blip r:embed="rId10"/>
                <a:stretch>
                  <a:fillRect b="-14583"/>
                </a:stretch>
              </a:blipFill>
            </p:spPr>
            <p:txBody>
              <a:bodyPr/>
              <a:lstStyle/>
              <a:p>
                <a:r>
                  <a:rPr lang="en-US">
                    <a:noFill/>
                  </a:rPr>
                  <a:t> </a:t>
                </a:r>
              </a:p>
            </p:txBody>
          </p:sp>
        </mc:Fallback>
      </mc:AlternateContent>
    </p:spTree>
    <p:extLst>
      <p:ext uri="{BB962C8B-B14F-4D97-AF65-F5344CB8AC3E}">
        <p14:creationId xmlns:p14="http://schemas.microsoft.com/office/powerpoint/2010/main" val="267968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4" grpId="0"/>
      <p:bldP spid="19" grpId="0"/>
      <p:bldP spid="20" grpId="0" animBg="1"/>
      <p:bldP spid="21" grpId="0"/>
      <p:bldP spid="22" grpId="0"/>
      <p:bldP spid="2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Fermi momentum</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720000" y="720000"/>
                <a:ext cx="6079228" cy="440762"/>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Use </a:t>
                </a:r>
                <a14:m>
                  <m:oMath xmlns:m="http://schemas.openxmlformats.org/officeDocument/2006/math">
                    <m:r>
                      <a:rPr lang="de-DE" sz="1600" b="0" i="1" smtClean="0">
                        <a:latin typeface="Cambria Math"/>
                        <a:cs typeface="Times New Roman" panose="02020603050405020304" pitchFamily="18" charset="0"/>
                      </a:rPr>
                      <m:t>𝑅</m:t>
                    </m:r>
                    <m:r>
                      <a:rPr lang="de-DE" sz="1600" b="0" i="1" smtClean="0">
                        <a:latin typeface="Cambria Math"/>
                        <a:cs typeface="Times New Roman" panose="02020603050405020304" pitchFamily="18" charset="0"/>
                      </a:rPr>
                      <m:t>=</m:t>
                    </m:r>
                    <m:sSub>
                      <m:sSubPr>
                        <m:ctrlPr>
                          <a:rPr lang="de-DE" sz="1600" b="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𝑟</m:t>
                        </m:r>
                      </m:e>
                      <m:sub>
                        <m:r>
                          <a:rPr lang="de-DE" sz="1600" b="0" i="1" smtClean="0">
                            <a:latin typeface="Cambria Math"/>
                            <a:cs typeface="Times New Roman" panose="02020603050405020304" pitchFamily="18" charset="0"/>
                          </a:rPr>
                          <m:t>0</m:t>
                        </m:r>
                      </m:sub>
                    </m:sSub>
                    <m:r>
                      <a:rPr lang="de-DE" sz="1600" b="0" i="1" smtClean="0">
                        <a:latin typeface="Cambria Math"/>
                        <a:ea typeface="Cambria Math"/>
                        <a:cs typeface="Times New Roman" panose="02020603050405020304" pitchFamily="18" charset="0"/>
                      </a:rPr>
                      <m:t>∙</m:t>
                    </m:r>
                    <m:sSup>
                      <m:sSupPr>
                        <m:ctrlPr>
                          <a:rPr lang="de-DE" sz="1600" b="0" i="1" smtClean="0">
                            <a:latin typeface="Cambria Math" panose="02040503050406030204" pitchFamily="18" charset="0"/>
                            <a:ea typeface="Cambria Math"/>
                            <a:cs typeface="Times New Roman" panose="02020603050405020304" pitchFamily="18" charset="0"/>
                          </a:rPr>
                        </m:ctrlPr>
                      </m:sSupPr>
                      <m:e>
                        <m:r>
                          <a:rPr lang="de-DE" sz="1600" b="0" i="1" smtClean="0">
                            <a:latin typeface="Cambria Math"/>
                            <a:ea typeface="Cambria Math"/>
                            <a:cs typeface="Times New Roman" panose="02020603050405020304" pitchFamily="18" charset="0"/>
                          </a:rPr>
                          <m:t>𝐴</m:t>
                        </m:r>
                      </m:e>
                      <m:sup>
                        <m:f>
                          <m:fPr>
                            <m:type m:val="lin"/>
                            <m:ctrlPr>
                              <a:rPr lang="de-DE" sz="1600" b="0" i="1" smtClean="0">
                                <a:latin typeface="Cambria Math" panose="02040503050406030204" pitchFamily="18" charset="0"/>
                                <a:ea typeface="Cambria Math"/>
                                <a:cs typeface="Times New Roman" panose="02020603050405020304" pitchFamily="18" charset="0"/>
                              </a:rPr>
                            </m:ctrlPr>
                          </m:fPr>
                          <m:num>
                            <m:r>
                              <a:rPr lang="de-DE" sz="1600" b="0" i="1" smtClean="0">
                                <a:latin typeface="Cambria Math"/>
                                <a:ea typeface="Cambria Math"/>
                                <a:cs typeface="Times New Roman" panose="02020603050405020304" pitchFamily="18" charset="0"/>
                              </a:rPr>
                              <m:t>1</m:t>
                            </m:r>
                          </m:num>
                          <m:den>
                            <m:r>
                              <a:rPr lang="de-DE" sz="1600" b="0" i="1" smtClean="0">
                                <a:latin typeface="Cambria Math"/>
                                <a:ea typeface="Cambria Math"/>
                                <a:cs typeface="Times New Roman" panose="02020603050405020304" pitchFamily="18" charset="0"/>
                              </a:rPr>
                              <m:t>3</m:t>
                            </m:r>
                          </m:den>
                        </m:f>
                      </m:sup>
                    </m:sSup>
                    <m:r>
                      <a:rPr lang="de-DE" sz="1600" b="0" i="1" smtClean="0">
                        <a:latin typeface="Cambria Math"/>
                        <a:ea typeface="Cambria Math"/>
                        <a:cs typeface="Times New Roman" panose="02020603050405020304" pitchFamily="18" charset="0"/>
                      </a:rPr>
                      <m:t> </m:t>
                    </m:r>
                    <m:r>
                      <a:rPr lang="de-DE" sz="1600" b="0" i="1" smtClean="0">
                        <a:latin typeface="Cambria Math"/>
                        <a:ea typeface="Cambria Math"/>
                        <a:cs typeface="Times New Roman" panose="02020603050405020304" pitchFamily="18" charset="0"/>
                      </a:rPr>
                      <m:t>𝑓𝑚</m:t>
                    </m:r>
                    <m:r>
                      <a:rPr lang="de-DE" sz="1600" b="0" i="1" smtClean="0">
                        <a:latin typeface="Cambria Math"/>
                        <a:ea typeface="Cambria Math"/>
                        <a:cs typeface="Times New Roman" panose="02020603050405020304" pitchFamily="18" charset="0"/>
                      </a:rPr>
                      <m:t> </m:t>
                    </m:r>
                  </m:oMath>
                </a14:m>
                <a:r>
                  <a:rPr lang="en-US" sz="1600" dirty="0" smtClean="0">
                    <a:latin typeface="Times New Roman" panose="02020603050405020304" pitchFamily="18" charset="0"/>
                    <a:cs typeface="Times New Roman" panose="02020603050405020304" pitchFamily="18" charset="0"/>
                  </a:rPr>
                  <a:t>                                          </a:t>
                </a:r>
                <a14:m>
                  <m:oMath xmlns:m="http://schemas.openxmlformats.org/officeDocument/2006/math">
                    <m:r>
                      <a:rPr lang="de-DE" sz="1600" b="0" i="1" dirty="0" smtClean="0">
                        <a:latin typeface="Cambria Math"/>
                        <a:cs typeface="Times New Roman" panose="02020603050405020304" pitchFamily="18" charset="0"/>
                      </a:rPr>
                      <m:t>𝑉</m:t>
                    </m:r>
                    <m:r>
                      <a:rPr lang="de-DE" sz="1600" b="0" i="1" dirty="0" smtClean="0">
                        <a:latin typeface="Cambria Math"/>
                        <a:cs typeface="Times New Roman" panose="02020603050405020304" pitchFamily="18" charset="0"/>
                      </a:rPr>
                      <m:t>=</m:t>
                    </m:r>
                    <m:f>
                      <m:fPr>
                        <m:ctrlPr>
                          <a:rPr lang="de-DE" sz="1600" b="0" i="1" dirty="0" smtClean="0">
                            <a:latin typeface="Cambria Math" panose="02040503050406030204" pitchFamily="18" charset="0"/>
                            <a:cs typeface="Times New Roman" panose="02020603050405020304" pitchFamily="18" charset="0"/>
                          </a:rPr>
                        </m:ctrlPr>
                      </m:fPr>
                      <m:num>
                        <m:r>
                          <a:rPr lang="de-DE" sz="1600" b="0" i="1" dirty="0" smtClean="0">
                            <a:latin typeface="Cambria Math"/>
                            <a:cs typeface="Times New Roman" panose="02020603050405020304" pitchFamily="18" charset="0"/>
                          </a:rPr>
                          <m:t>4</m:t>
                        </m:r>
                        <m:r>
                          <a:rPr lang="de-DE" sz="1600" b="0" i="1" dirty="0" smtClean="0">
                            <a:latin typeface="Cambria Math"/>
                            <a:ea typeface="Cambria Math"/>
                            <a:cs typeface="Times New Roman" panose="02020603050405020304" pitchFamily="18" charset="0"/>
                          </a:rPr>
                          <m:t>𝜋</m:t>
                        </m:r>
                      </m:num>
                      <m:den>
                        <m:r>
                          <a:rPr lang="de-DE" sz="1600" b="0" i="1" dirty="0" smtClean="0">
                            <a:latin typeface="Cambria Math"/>
                            <a:cs typeface="Times New Roman" panose="02020603050405020304" pitchFamily="18" charset="0"/>
                          </a:rPr>
                          <m:t>3</m:t>
                        </m:r>
                      </m:den>
                    </m:f>
                    <m:sSup>
                      <m:sSupPr>
                        <m:ctrlPr>
                          <a:rPr lang="de-DE" sz="1600" b="0" i="1" dirty="0" smtClean="0">
                            <a:latin typeface="Cambria Math" panose="02040503050406030204" pitchFamily="18" charset="0"/>
                            <a:cs typeface="Times New Roman" panose="02020603050405020304" pitchFamily="18" charset="0"/>
                          </a:rPr>
                        </m:ctrlPr>
                      </m:sSupPr>
                      <m:e>
                        <m:r>
                          <a:rPr lang="de-DE" sz="1600" b="0" i="1" dirty="0" smtClean="0">
                            <a:latin typeface="Cambria Math"/>
                            <a:cs typeface="Times New Roman" panose="02020603050405020304" pitchFamily="18" charset="0"/>
                          </a:rPr>
                          <m:t>𝑅</m:t>
                        </m:r>
                      </m:e>
                      <m:sup>
                        <m:r>
                          <a:rPr lang="de-DE" sz="1600" b="0" i="1" dirty="0" smtClean="0">
                            <a:latin typeface="Cambria Math"/>
                            <a:cs typeface="Times New Roman" panose="02020603050405020304" pitchFamily="18" charset="0"/>
                          </a:rPr>
                          <m:t>3</m:t>
                        </m:r>
                      </m:sup>
                    </m:sSup>
                    <m:r>
                      <a:rPr lang="de-DE" sz="1600" b="0" i="1" dirty="0" smtClean="0">
                        <a:latin typeface="Cambria Math"/>
                        <a:cs typeface="Times New Roman" panose="02020603050405020304" pitchFamily="18" charset="0"/>
                      </a:rPr>
                      <m:t>=</m:t>
                    </m:r>
                    <m:f>
                      <m:fPr>
                        <m:ctrlPr>
                          <a:rPr lang="de-DE" sz="1600" b="0" i="1" dirty="0" smtClean="0">
                            <a:latin typeface="Cambria Math" panose="02040503050406030204" pitchFamily="18" charset="0"/>
                            <a:cs typeface="Times New Roman" panose="02020603050405020304" pitchFamily="18" charset="0"/>
                          </a:rPr>
                        </m:ctrlPr>
                      </m:fPr>
                      <m:num>
                        <m:r>
                          <a:rPr lang="de-DE" sz="1600" b="0" i="1" dirty="0" smtClean="0">
                            <a:latin typeface="Cambria Math"/>
                            <a:cs typeface="Times New Roman" panose="02020603050405020304" pitchFamily="18" charset="0"/>
                          </a:rPr>
                          <m:t>4</m:t>
                        </m:r>
                        <m:r>
                          <a:rPr lang="de-DE" sz="1600" b="0" i="1" dirty="0" smtClean="0">
                            <a:latin typeface="Cambria Math"/>
                            <a:ea typeface="Cambria Math"/>
                            <a:cs typeface="Times New Roman" panose="02020603050405020304" pitchFamily="18" charset="0"/>
                          </a:rPr>
                          <m:t>𝜋</m:t>
                        </m:r>
                      </m:num>
                      <m:den>
                        <m:r>
                          <a:rPr lang="de-DE" sz="1600" b="0" i="1" dirty="0" smtClean="0">
                            <a:latin typeface="Cambria Math"/>
                            <a:cs typeface="Times New Roman" panose="02020603050405020304" pitchFamily="18" charset="0"/>
                          </a:rPr>
                          <m:t>3</m:t>
                        </m:r>
                      </m:den>
                    </m:f>
                    <m:sSubSup>
                      <m:sSubSupPr>
                        <m:ctrlPr>
                          <a:rPr lang="de-DE" sz="1600" b="0" i="1" dirty="0" smtClean="0">
                            <a:latin typeface="Cambria Math" panose="02040503050406030204" pitchFamily="18" charset="0"/>
                            <a:cs typeface="Times New Roman" panose="02020603050405020304" pitchFamily="18" charset="0"/>
                          </a:rPr>
                        </m:ctrlPr>
                      </m:sSubSupPr>
                      <m:e>
                        <m:r>
                          <a:rPr lang="de-DE" sz="1600" b="0" i="1" dirty="0" smtClean="0">
                            <a:latin typeface="Cambria Math"/>
                            <a:cs typeface="Times New Roman" panose="02020603050405020304" pitchFamily="18" charset="0"/>
                          </a:rPr>
                          <m:t>𝑟</m:t>
                        </m:r>
                      </m:e>
                      <m:sub>
                        <m:r>
                          <a:rPr lang="de-DE" sz="1600" b="0" i="1" dirty="0" smtClean="0">
                            <a:latin typeface="Cambria Math"/>
                            <a:cs typeface="Times New Roman" panose="02020603050405020304" pitchFamily="18" charset="0"/>
                          </a:rPr>
                          <m:t>0</m:t>
                        </m:r>
                      </m:sub>
                      <m:sup>
                        <m:r>
                          <a:rPr lang="de-DE" sz="1600" b="0" i="1" dirty="0" smtClean="0">
                            <a:latin typeface="Cambria Math"/>
                            <a:cs typeface="Times New Roman" panose="02020603050405020304" pitchFamily="18" charset="0"/>
                          </a:rPr>
                          <m:t>3</m:t>
                        </m:r>
                      </m:sup>
                    </m:sSubSup>
                    <m:r>
                      <a:rPr lang="de-DE" sz="1600" b="0" i="1" dirty="0" smtClean="0">
                        <a:latin typeface="Cambria Math"/>
                        <a:ea typeface="Cambria Math"/>
                        <a:cs typeface="Times New Roman" panose="02020603050405020304" pitchFamily="18" charset="0"/>
                      </a:rPr>
                      <m:t>∙</m:t>
                    </m:r>
                    <m:r>
                      <a:rPr lang="de-DE" sz="1600" b="0" i="1" dirty="0" smtClean="0">
                        <a:latin typeface="Cambria Math"/>
                        <a:ea typeface="Cambria Math"/>
                        <a:cs typeface="Times New Roman" panose="02020603050405020304" pitchFamily="18" charset="0"/>
                      </a:rPr>
                      <m:t>𝐴</m:t>
                    </m:r>
                  </m:oMath>
                </a14:m>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720000" y="720000"/>
                <a:ext cx="6079228" cy="440762"/>
              </a:xfrm>
              <a:prstGeom prst="rect">
                <a:avLst/>
              </a:prstGeom>
              <a:blipFill rotWithShape="1">
                <a:blip r:embed="rId3"/>
                <a:stretch>
                  <a:fillRect l="-502" t="-47222" b="-58333"/>
                </a:stretch>
              </a:blipFill>
            </p:spPr>
            <p:txBody>
              <a:bodyPr/>
              <a:lstStyle/>
              <a:p>
                <a:r>
                  <a:rPr lang="en-US">
                    <a:noFill/>
                  </a:rPr>
                  <a:t> </a:t>
                </a:r>
              </a:p>
            </p:txBody>
          </p:sp>
        </mc:Fallback>
      </mc:AlternateContent>
      <p:sp>
        <p:nvSpPr>
          <p:cNvPr id="4" name="Textfeld 3"/>
          <p:cNvSpPr txBox="1"/>
          <p:nvPr/>
        </p:nvSpPr>
        <p:spPr>
          <a:xfrm>
            <a:off x="720000" y="1440000"/>
            <a:ext cx="625793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density of nucleons in a nucleus = number of nucleons in a volume V:</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827584" y="1836000"/>
                <a:ext cx="4515852" cy="590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𝑛</m:t>
                      </m:r>
                      <m:r>
                        <a:rPr lang="de-DE" sz="1600" b="0" i="1" smtClean="0">
                          <a:latin typeface="Cambria Math"/>
                        </a:rPr>
                        <m:t>=2∙</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𝑉</m:t>
                          </m:r>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r>
                        <a:rPr lang="de-DE" sz="1600" b="0" i="1" smtClean="0">
                          <a:latin typeface="Cambria Math"/>
                          <a:ea typeface="Cambria Math"/>
                        </a:rPr>
                        <m:t>=2∙</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4</m:t>
                          </m:r>
                          <m:r>
                            <a:rPr lang="de-DE" sz="1600" b="0" i="1" smtClean="0">
                              <a:latin typeface="Cambria Math"/>
                              <a:ea typeface="Cambria Math"/>
                            </a:rPr>
                            <m:t>𝜋</m:t>
                          </m:r>
                        </m:num>
                        <m:den>
                          <m:r>
                            <a:rPr lang="de-DE" sz="1600" b="0" i="1" smtClean="0">
                              <a:latin typeface="Cambria Math"/>
                              <a:ea typeface="Cambria Math"/>
                            </a:rPr>
                            <m:t>3</m:t>
                          </m:r>
                        </m:den>
                      </m:f>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𝑟</m:t>
                          </m:r>
                        </m:e>
                        <m:sub>
                          <m:r>
                            <a:rPr lang="de-DE" sz="1600" b="0" i="1" smtClean="0">
                              <a:latin typeface="Cambria Math"/>
                              <a:ea typeface="Cambria Math"/>
                            </a:rPr>
                            <m:t>0</m:t>
                          </m:r>
                        </m:sub>
                        <m:sup>
                          <m:r>
                            <a:rPr lang="de-DE" sz="1600" b="0" i="1" smtClean="0">
                              <a:latin typeface="Cambria Math"/>
                              <a:ea typeface="Cambria Math"/>
                            </a:rPr>
                            <m:t>3</m:t>
                          </m:r>
                        </m:sup>
                      </m:sSubSup>
                      <m:r>
                        <a:rPr lang="de-DE" sz="1600" b="0" i="1" smtClean="0">
                          <a:latin typeface="Cambria Math"/>
                          <a:ea typeface="Cambria Math"/>
                        </a:rPr>
                        <m:t>∙</m:t>
                      </m:r>
                      <m:r>
                        <a:rPr lang="de-DE" sz="1600" b="0" i="1" smtClean="0">
                          <a:latin typeface="Cambria Math"/>
                          <a:ea typeface="Cambria Math"/>
                        </a:rPr>
                        <m:t>𝐴</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r>
                            <a:rPr lang="de-DE" sz="1600" b="0" i="1" smtClean="0">
                              <a:latin typeface="Cambria Math"/>
                              <a:ea typeface="Cambria Math"/>
                            </a:rPr>
                            <m:t>6</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𝜋</m:t>
                              </m:r>
                            </m:e>
                            <m:sup>
                              <m:r>
                                <a:rPr lang="de-DE" sz="1600" b="0" i="1" smtClean="0">
                                  <a:latin typeface="Cambria Math"/>
                                  <a:ea typeface="Cambria Math"/>
                                </a:rPr>
                                <m:t>2</m:t>
                              </m:r>
                            </m:sup>
                          </m:sSup>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4</m:t>
                          </m:r>
                          <m:r>
                            <a:rPr lang="de-DE" sz="1600" b="0" i="1" smtClean="0">
                              <a:latin typeface="Cambria Math"/>
                              <a:ea typeface="Cambria Math"/>
                            </a:rPr>
                            <m:t>𝐴</m:t>
                          </m:r>
                        </m:num>
                        <m:den>
                          <m:r>
                            <a:rPr lang="de-DE" sz="1600" b="0" i="1" smtClean="0">
                              <a:latin typeface="Cambria Math"/>
                              <a:ea typeface="Cambria Math"/>
                            </a:rPr>
                            <m:t>9</m:t>
                          </m:r>
                          <m:r>
                            <a:rPr lang="de-DE" sz="1600" b="0" i="1" smtClean="0">
                              <a:latin typeface="Cambria Math"/>
                              <a:ea typeface="Cambria Math"/>
                            </a:rPr>
                            <m:t>𝜋</m:t>
                          </m:r>
                        </m:den>
                      </m:f>
                      <m:f>
                        <m:fPr>
                          <m:ctrlPr>
                            <a:rPr lang="de-DE" sz="1600" b="0" i="1" smtClean="0">
                              <a:latin typeface="Cambria Math" panose="02040503050406030204" pitchFamily="18" charset="0"/>
                              <a:ea typeface="Cambria Math"/>
                            </a:rPr>
                          </m:ctrlPr>
                        </m:fPr>
                        <m:num>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𝑟</m:t>
                              </m:r>
                            </m:e>
                            <m:sub>
                              <m:r>
                                <a:rPr lang="de-DE" sz="1600" b="0" i="1" smtClean="0">
                                  <a:latin typeface="Cambria Math"/>
                                  <a:ea typeface="Cambria Math"/>
                                </a:rPr>
                                <m:t>0</m:t>
                              </m:r>
                            </m:sub>
                            <m:sup>
                              <m:r>
                                <a:rPr lang="de-DE" sz="1600" b="0" i="1" smtClean="0">
                                  <a:latin typeface="Cambria Math"/>
                                  <a:ea typeface="Cambria Math"/>
                                </a:rPr>
                                <m:t>3</m:t>
                              </m:r>
                            </m:sup>
                          </m:sSubSup>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3</m:t>
                              </m:r>
                            </m:sup>
                          </m:sSubSup>
                        </m:num>
                        <m:den>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den>
                      </m:f>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827584" y="1836000"/>
                <a:ext cx="4515852" cy="590996"/>
              </a:xfrm>
              <a:prstGeom prst="rect">
                <a:avLst/>
              </a:prstGeom>
              <a:blipFill rotWithShape="1">
                <a:blip r:embed="rId4"/>
                <a:stretch>
                  <a:fillRect/>
                </a:stretch>
              </a:blipFill>
            </p:spPr>
            <p:txBody>
              <a:bodyPr/>
              <a:lstStyle/>
              <a:p>
                <a:r>
                  <a:rPr lang="en-US">
                    <a:noFill/>
                  </a:rPr>
                  <a:t> </a:t>
                </a:r>
              </a:p>
            </p:txBody>
          </p:sp>
        </mc:Fallback>
      </mc:AlternateContent>
      <p:sp>
        <p:nvSpPr>
          <p:cNvPr id="6" name="Textfeld 5"/>
          <p:cNvSpPr txBox="1"/>
          <p:nvPr/>
        </p:nvSpPr>
        <p:spPr>
          <a:xfrm>
            <a:off x="720000" y="2880000"/>
            <a:ext cx="1991251" cy="338554"/>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Fermi momentum p</a:t>
            </a:r>
            <a:r>
              <a:rPr lang="en-US" sz="1600" baseline="-25000" dirty="0" smtClean="0">
                <a:solidFill>
                  <a:srgbClr val="FF0000"/>
                </a:solidFill>
                <a:latin typeface="Times New Roman" panose="02020603050405020304" pitchFamily="18" charset="0"/>
                <a:cs typeface="Times New Roman" panose="02020603050405020304" pitchFamily="18" charset="0"/>
              </a:rPr>
              <a:t>F</a:t>
            </a:r>
            <a:r>
              <a:rPr lang="en-US" sz="1600" dirty="0" smtClean="0">
                <a:solidFill>
                  <a:srgbClr val="FF0000"/>
                </a:solidFill>
                <a:latin typeface="Times New Roman" panose="02020603050405020304" pitchFamily="18"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7" name="Textfeld 6"/>
          <p:cNvSpPr txBox="1"/>
          <p:nvPr/>
        </p:nvSpPr>
        <p:spPr>
          <a:xfrm>
            <a:off x="1751842" y="2520000"/>
            <a:ext cx="1091966"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two spin states</a:t>
            </a:r>
            <a:endParaRPr lang="en-US" sz="1200" dirty="0">
              <a:solidFill>
                <a:srgbClr val="0000CC"/>
              </a:solidFill>
              <a:latin typeface="Times New Roman" panose="02020603050405020304" pitchFamily="18" charset="0"/>
              <a:cs typeface="Times New Roman" panose="02020603050405020304" pitchFamily="18" charset="0"/>
            </a:endParaRPr>
          </a:p>
        </p:txBody>
      </p:sp>
      <p:cxnSp>
        <p:nvCxnSpPr>
          <p:cNvPr id="11" name="Gerade Verbindung mit Pfeil 10"/>
          <p:cNvCxnSpPr/>
          <p:nvPr/>
        </p:nvCxnSpPr>
        <p:spPr>
          <a:xfrm flipH="1" flipV="1">
            <a:off x="1444035" y="2340000"/>
            <a:ext cx="307807" cy="320613"/>
          </a:xfrm>
          <a:prstGeom prst="straightConnector1">
            <a:avLst/>
          </a:prstGeom>
          <a:ln>
            <a:solidFill>
              <a:srgbClr val="0000CC"/>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feld 11"/>
              <p:cNvSpPr txBox="1"/>
              <p:nvPr/>
            </p:nvSpPr>
            <p:spPr>
              <a:xfrm>
                <a:off x="828000" y="3240000"/>
                <a:ext cx="4894481" cy="709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6</m:t>
                                  </m:r>
                                  <m:sSup>
                                    <m:sSupPr>
                                      <m:ctrlPr>
                                        <a:rPr lang="de-DE" sz="1600" b="0" i="1" smtClean="0">
                                          <a:latin typeface="Cambria Math" panose="02040503050406030204" pitchFamily="18" charset="0"/>
                                        </a:rPr>
                                      </m:ctrlPr>
                                    </m:sSupPr>
                                    <m:e>
                                      <m:r>
                                        <a:rPr lang="de-DE" sz="1600" b="0" i="1" smtClean="0">
                                          <a:latin typeface="Cambria Math"/>
                                          <a:ea typeface="Cambria Math"/>
                                        </a:rPr>
                                        <m:t>𝜋</m:t>
                                      </m:r>
                                    </m:e>
                                    <m:sup>
                                      <m:r>
                                        <a:rPr lang="de-DE" sz="1600" b="0" i="1" smtClean="0">
                                          <a:latin typeface="Cambria Math"/>
                                        </a:rPr>
                                        <m:t>2</m:t>
                                      </m:r>
                                    </m:sup>
                                  </m:sSup>
                                  <m:sSup>
                                    <m:sSupPr>
                                      <m:ctrlPr>
                                        <a:rPr lang="de-DE" sz="1600" b="0" i="1" smtClean="0">
                                          <a:latin typeface="Cambria Math" panose="02040503050406030204" pitchFamily="18" charset="0"/>
                                        </a:rPr>
                                      </m:ctrlPr>
                                    </m:sSupPr>
                                    <m:e>
                                      <m:r>
                                        <a:rPr lang="de-DE" sz="1600" b="0" i="1" smtClean="0">
                                          <a:latin typeface="Cambria Math"/>
                                          <a:ea typeface="Cambria Math"/>
                                        </a:rPr>
                                        <m:t>ℏ</m:t>
                                      </m:r>
                                    </m:e>
                                    <m:sup>
                                      <m:r>
                                        <a:rPr lang="de-DE" sz="1600" b="0" i="1" smtClean="0">
                                          <a:latin typeface="Cambria Math"/>
                                        </a:rPr>
                                        <m:t>3</m:t>
                                      </m:r>
                                    </m:sup>
                                  </m:sSup>
                                  <m:r>
                                    <a:rPr lang="de-DE" sz="1600" b="0" i="1" smtClean="0">
                                      <a:latin typeface="Cambria Math"/>
                                    </a:rPr>
                                    <m:t>𝑛</m:t>
                                  </m:r>
                                </m:num>
                                <m:den>
                                  <m:r>
                                    <a:rPr lang="de-DE" sz="1600" b="0" i="1" smtClean="0">
                                      <a:latin typeface="Cambria Math"/>
                                    </a:rPr>
                                    <m:t>2</m:t>
                                  </m:r>
                                  <m:r>
                                    <a:rPr lang="de-DE" sz="1600" b="0" i="1" smtClean="0">
                                      <a:latin typeface="Cambria Math"/>
                                    </a:rPr>
                                    <m:t>𝑉</m:t>
                                  </m:r>
                                </m:den>
                              </m:f>
                            </m:e>
                          </m:d>
                        </m:e>
                        <m:sup>
                          <m:r>
                            <a:rPr lang="de-DE" sz="1600" b="0" i="1" smtClean="0">
                              <a:latin typeface="Cambria Math"/>
                            </a:rPr>
                            <m:t>1/3</m:t>
                          </m:r>
                        </m:sup>
                      </m:sSup>
                      <m:r>
                        <a:rPr lang="de-DE" sz="1600" b="0" i="1" smtClean="0">
                          <a:latin typeface="Cambria Math"/>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3</m:t>
                                      </m:r>
                                    </m:sup>
                                  </m:sSup>
                                </m:num>
                                <m:den>
                                  <m:r>
                                    <a:rPr lang="de-DE" sz="1600" b="0" i="1" smtClean="0">
                                      <a:latin typeface="Cambria Math"/>
                                    </a:rPr>
                                    <m:t>4</m:t>
                                  </m:r>
                                  <m:r>
                                    <a:rPr lang="de-DE" sz="1600" b="0" i="1" smtClean="0">
                                      <a:latin typeface="Cambria Math"/>
                                    </a:rPr>
                                    <m:t>𝐴</m:t>
                                  </m:r>
                                </m:den>
                              </m:f>
                              <m:f>
                                <m:fPr>
                                  <m:ctrlPr>
                                    <a:rPr lang="de-DE" sz="1600" b="0" i="1" smtClean="0">
                                      <a:latin typeface="Cambria Math" panose="02040503050406030204" pitchFamily="18" charset="0"/>
                                    </a:rPr>
                                  </m:ctrlPr>
                                </m:fPr>
                                <m:num>
                                  <m:r>
                                    <a:rPr lang="de-DE" sz="1600" b="0" i="1" smtClean="0">
                                      <a:latin typeface="Cambria Math"/>
                                    </a:rPr>
                                    <m:t>𝑛</m:t>
                                  </m:r>
                                </m:num>
                                <m:den>
                                  <m:sSubSup>
                                    <m:sSubSupPr>
                                      <m:ctrlPr>
                                        <a:rPr lang="de-DE" sz="1600" b="0" i="1" smtClean="0">
                                          <a:latin typeface="Cambria Math" panose="02040503050406030204" pitchFamily="18" charset="0"/>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3</m:t>
                                      </m:r>
                                    </m:sup>
                                  </m:sSubSup>
                                </m:den>
                              </m:f>
                            </m:e>
                          </m:d>
                        </m:e>
                        <m:sup>
                          <m:r>
                            <a:rPr lang="de-DE" sz="1600" b="0" i="1" smtClean="0">
                              <a:latin typeface="Cambria Math"/>
                            </a:rPr>
                            <m:t>1/3</m:t>
                          </m:r>
                        </m:sup>
                      </m:sSup>
                      <m:r>
                        <a:rPr lang="de-DE" sz="1600" b="0" i="1" smtClean="0">
                          <a:latin typeface="Cambria Math"/>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rPr>
                                    <m:t>4</m:t>
                                  </m:r>
                                  <m:r>
                                    <a:rPr lang="de-DE" sz="1600" b="0" i="1" smtClean="0">
                                      <a:latin typeface="Cambria Math"/>
                                    </a:rPr>
                                    <m:t>𝐴</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ℏ</m:t>
                          </m:r>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𝑟</m:t>
                              </m:r>
                            </m:e>
                            <m:sub>
                              <m:r>
                                <a:rPr lang="de-DE" sz="1600" b="0" i="1" smtClean="0">
                                  <a:latin typeface="Cambria Math"/>
                                  <a:ea typeface="Cambria Math"/>
                                </a:rPr>
                                <m:t>0</m:t>
                              </m:r>
                            </m:sub>
                          </m:sSub>
                        </m:den>
                      </m:f>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828000" y="3240000"/>
                <a:ext cx="4894481" cy="709105"/>
              </a:xfrm>
              <a:prstGeom prst="rect">
                <a:avLst/>
              </a:prstGeom>
              <a:blipFill rotWithShape="1">
                <a:blip r:embed="rId5"/>
                <a:stretch>
                  <a:fillRect/>
                </a:stretch>
              </a:blipFill>
            </p:spPr>
            <p:txBody>
              <a:bodyPr/>
              <a:lstStyle/>
              <a:p>
                <a:r>
                  <a:rPr lang="en-US">
                    <a:noFill/>
                  </a:rPr>
                  <a:t> </a:t>
                </a:r>
              </a:p>
            </p:txBody>
          </p:sp>
        </mc:Fallback>
      </mc:AlternateContent>
      <p:sp>
        <p:nvSpPr>
          <p:cNvPr id="13" name="Textfeld 12"/>
          <p:cNvSpPr txBox="1"/>
          <p:nvPr/>
        </p:nvSpPr>
        <p:spPr>
          <a:xfrm>
            <a:off x="720000" y="4140000"/>
            <a:ext cx="7740432"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After assuming that the proton and neutron potential wells have the same radius, we find for a nucleus with n = Z = N = A/2 the Fermi momentum </a:t>
            </a:r>
            <a:r>
              <a:rPr lang="en-US" sz="1600" dirty="0" err="1" smtClean="0">
                <a:latin typeface="Times New Roman" panose="02020603050405020304" pitchFamily="18" charset="0"/>
                <a:cs typeface="Times New Roman" panose="02020603050405020304" pitchFamily="18" charset="0"/>
              </a:rPr>
              <a:t>p</a:t>
            </a:r>
            <a:r>
              <a:rPr lang="en-US" sz="1600" baseline="-25000" dirty="0" err="1" smtClean="0">
                <a:latin typeface="Times New Roman" panose="02020603050405020304" pitchFamily="18" charset="0"/>
                <a:cs typeface="Times New Roman" panose="02020603050405020304" pitchFamily="18" charset="0"/>
              </a:rPr>
              <a:t>F</a:t>
            </a:r>
            <a:r>
              <a:rPr lang="en-US" sz="1600" dirty="0" err="1"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828000" y="4716000"/>
                <a:ext cx="4003660"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bSup>
                        <m:sSubSupPr>
                          <m:ctrlPr>
                            <a:rPr lang="de-DE" sz="1600" b="0" i="1" smtClean="0">
                              <a:latin typeface="Cambria Math" panose="02040503050406030204" pitchFamily="18" charset="0"/>
                            </a:rPr>
                          </m:ctrlPr>
                        </m:sSubSupPr>
                        <m:e>
                          <m:r>
                            <a:rPr lang="de-DE" sz="1600" b="0" i="1" smtClean="0">
                              <a:latin typeface="Cambria Math"/>
                            </a:rPr>
                            <m:t>𝑝</m:t>
                          </m:r>
                        </m:e>
                        <m:sub>
                          <m:r>
                            <a:rPr lang="de-DE" sz="1600" b="0" i="1" smtClean="0">
                              <a:latin typeface="Cambria Math"/>
                            </a:rPr>
                            <m:t>𝐹</m:t>
                          </m:r>
                        </m:sub>
                        <m:sup>
                          <m:r>
                            <a:rPr lang="de-DE" sz="1600" b="0" i="1" smtClean="0">
                              <a:latin typeface="Cambria Math"/>
                            </a:rPr>
                            <m:t>𝑛</m:t>
                          </m:r>
                        </m:sup>
                      </m:sSubSup>
                      <m:r>
                        <a:rPr lang="de-DE" sz="1600" b="0" i="1" smtClean="0">
                          <a:latin typeface="Cambria Math"/>
                        </a:rPr>
                        <m:t>=</m:t>
                      </m:r>
                      <m:sSubSup>
                        <m:sSubSupPr>
                          <m:ctrlPr>
                            <a:rPr lang="de-DE" sz="1600" b="0" i="1" smtClean="0">
                              <a:latin typeface="Cambria Math" panose="02040503050406030204" pitchFamily="18" charset="0"/>
                            </a:rPr>
                          </m:ctrlPr>
                        </m:sSubSupPr>
                        <m:e>
                          <m:r>
                            <a:rPr lang="de-DE" sz="1600" b="0" i="1" smtClean="0">
                              <a:latin typeface="Cambria Math"/>
                            </a:rPr>
                            <m:t>𝑝</m:t>
                          </m:r>
                        </m:e>
                        <m:sub>
                          <m:r>
                            <a:rPr lang="de-DE" sz="1600" b="0" i="1" smtClean="0">
                              <a:latin typeface="Cambria Math"/>
                            </a:rPr>
                            <m:t>𝐹</m:t>
                          </m:r>
                        </m:sub>
                        <m:sup>
                          <m:r>
                            <a:rPr lang="de-DE" sz="1600" b="0" i="1" smtClean="0">
                              <a:latin typeface="Cambria Math"/>
                            </a:rPr>
                            <m:t>𝑝</m:t>
                          </m:r>
                        </m:sup>
                      </m:sSubSup>
                      <m:r>
                        <a:rPr lang="de-DE" sz="1600" b="0" i="1" smtClean="0">
                          <a:latin typeface="Cambria Math"/>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8</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ℏ</m:t>
                          </m:r>
                        </m:num>
                        <m:den>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𝑟</m:t>
                              </m:r>
                            </m:e>
                            <m:sub>
                              <m:r>
                                <a:rPr lang="de-DE" sz="1600" b="0" i="1" smtClean="0">
                                  <a:latin typeface="Cambria Math"/>
                                  <a:ea typeface="Cambria Math"/>
                                </a:rPr>
                                <m:t>0</m:t>
                              </m:r>
                            </m:sub>
                          </m:sSub>
                        </m:den>
                      </m:f>
                      <m:r>
                        <a:rPr lang="de-DE" sz="1600" b="0" i="1" smtClean="0">
                          <a:latin typeface="Cambria Math"/>
                          <a:ea typeface="Cambria Math"/>
                        </a:rPr>
                        <m:t>≈250 </m:t>
                      </m:r>
                      <m:r>
                        <a:rPr lang="de-DE" sz="1600" b="0" i="1" smtClean="0">
                          <a:latin typeface="Cambria Math"/>
                          <a:ea typeface="Cambria Math"/>
                        </a:rPr>
                        <m:t>𝑀𝑒𝑉</m:t>
                      </m:r>
                      <m:r>
                        <a:rPr lang="de-DE" sz="1600" b="0" i="1" smtClean="0">
                          <a:latin typeface="Cambria Math"/>
                          <a:ea typeface="Cambria Math"/>
                        </a:rPr>
                        <m:t>/</m:t>
                      </m:r>
                      <m:r>
                        <a:rPr lang="de-DE" sz="1600" b="0" i="1" smtClean="0">
                          <a:latin typeface="Cambria Math"/>
                          <a:ea typeface="Cambria Math"/>
                        </a:rPr>
                        <m:t>𝑐</m:t>
                      </m:r>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828000" y="4716000"/>
                <a:ext cx="4003660" cy="70410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720000" y="5580000"/>
                <a:ext cx="3280898" cy="524567"/>
              </a:xfrm>
              <a:prstGeom prst="rect">
                <a:avLst/>
              </a:prstGeom>
              <a:noFill/>
            </p:spPr>
            <p:txBody>
              <a:bodyPr wrap="none" rtlCol="0">
                <a:spAutoFit/>
              </a:bodyPr>
              <a:lstStyle/>
              <a:p>
                <a:r>
                  <a:rPr lang="en-US" sz="1600" dirty="0" smtClean="0">
                    <a:solidFill>
                      <a:srgbClr val="FF0000"/>
                    </a:solidFill>
                    <a:latin typeface="Times New Roman" panose="02020603050405020304" pitchFamily="18" charset="0"/>
                    <a:cs typeface="Times New Roman" panose="02020603050405020304" pitchFamily="18" charset="0"/>
                  </a:rPr>
                  <a:t>Fermi energy: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𝐸</m:t>
                        </m:r>
                      </m:e>
                      <m:sub>
                        <m:r>
                          <a:rPr lang="de-DE" sz="1600" b="0" i="1" smtClean="0">
                            <a:latin typeface="Cambria Math"/>
                            <a:cs typeface="Times New Roman" panose="02020603050405020304" pitchFamily="18" charset="0"/>
                          </a:rPr>
                          <m:t>𝐹</m:t>
                        </m:r>
                      </m:sub>
                    </m:sSub>
                    <m:r>
                      <a:rPr lang="de-DE" sz="1600" b="0" i="1" smtClean="0">
                        <a:latin typeface="Cambria Math"/>
                        <a:cs typeface="Times New Roman" panose="02020603050405020304" pitchFamily="18" charset="0"/>
                      </a:rPr>
                      <m:t>=</m:t>
                    </m:r>
                    <m:f>
                      <m:fPr>
                        <m:ctrlPr>
                          <a:rPr lang="de-DE" sz="1600" b="0" i="1" smtClean="0">
                            <a:latin typeface="Cambria Math" panose="02040503050406030204" pitchFamily="18" charset="0"/>
                            <a:cs typeface="Times New Roman" panose="02020603050405020304" pitchFamily="18" charset="0"/>
                          </a:rPr>
                        </m:ctrlPr>
                      </m:fPr>
                      <m:num>
                        <m:sSubSup>
                          <m:sSubSupPr>
                            <m:ctrlPr>
                              <a:rPr lang="de-DE" sz="1600" b="0" i="1" smtClean="0">
                                <a:latin typeface="Cambria Math" panose="02040503050406030204" pitchFamily="18" charset="0"/>
                                <a:cs typeface="Times New Roman" panose="02020603050405020304" pitchFamily="18" charset="0"/>
                              </a:rPr>
                            </m:ctrlPr>
                          </m:sSubSupPr>
                          <m:e>
                            <m:r>
                              <a:rPr lang="de-DE" sz="1600" b="0" i="1" smtClean="0">
                                <a:latin typeface="Cambria Math"/>
                                <a:cs typeface="Times New Roman" panose="02020603050405020304" pitchFamily="18" charset="0"/>
                              </a:rPr>
                              <m:t>𝑝</m:t>
                            </m:r>
                          </m:e>
                          <m:sub>
                            <m:r>
                              <a:rPr lang="de-DE" sz="1600" b="0" i="1" smtClean="0">
                                <a:latin typeface="Cambria Math"/>
                                <a:cs typeface="Times New Roman" panose="02020603050405020304" pitchFamily="18" charset="0"/>
                              </a:rPr>
                              <m:t>𝐹</m:t>
                            </m:r>
                          </m:sub>
                          <m:sup>
                            <m:r>
                              <a:rPr lang="de-DE" sz="1600" b="0" i="1" smtClean="0">
                                <a:latin typeface="Cambria Math"/>
                                <a:cs typeface="Times New Roman" panose="02020603050405020304" pitchFamily="18" charset="0"/>
                              </a:rPr>
                              <m:t>2</m:t>
                            </m:r>
                          </m:sup>
                        </m:sSubSup>
                      </m:num>
                      <m:den>
                        <m:r>
                          <a:rPr lang="de-DE" sz="1600" b="0" i="1" smtClean="0">
                            <a:latin typeface="Cambria Math"/>
                            <a:cs typeface="Times New Roman" panose="02020603050405020304" pitchFamily="18" charset="0"/>
                          </a:rPr>
                          <m:t>2</m:t>
                        </m:r>
                        <m:sSub>
                          <m:sSubPr>
                            <m:ctrlPr>
                              <a:rPr lang="de-DE" sz="1600" b="0" i="1" smtClean="0">
                                <a:latin typeface="Cambria Math" panose="02040503050406030204" pitchFamily="18" charset="0"/>
                                <a:cs typeface="Times New Roman" panose="02020603050405020304" pitchFamily="18" charset="0"/>
                              </a:rPr>
                            </m:ctrlPr>
                          </m:sSubPr>
                          <m:e>
                            <m:r>
                              <a:rPr lang="de-DE" sz="1600" b="0" i="1" smtClean="0">
                                <a:latin typeface="Cambria Math"/>
                                <a:cs typeface="Times New Roman" panose="02020603050405020304" pitchFamily="18" charset="0"/>
                              </a:rPr>
                              <m:t>𝑚</m:t>
                            </m:r>
                          </m:e>
                          <m:sub>
                            <m:r>
                              <a:rPr lang="de-DE" sz="1600" b="0" i="1" smtClean="0">
                                <a:latin typeface="Cambria Math"/>
                                <a:cs typeface="Times New Roman" panose="02020603050405020304" pitchFamily="18" charset="0"/>
                              </a:rPr>
                              <m:t>𝑁</m:t>
                            </m:r>
                          </m:sub>
                        </m:sSub>
                      </m:den>
                    </m:f>
                    <m:r>
                      <a:rPr lang="de-DE" sz="1600" b="0" i="1" smtClean="0">
                        <a:latin typeface="Cambria Math"/>
                        <a:ea typeface="Cambria Math"/>
                        <a:cs typeface="Times New Roman" panose="02020603050405020304" pitchFamily="18" charset="0"/>
                      </a:rPr>
                      <m:t>≈33 </m:t>
                    </m:r>
                    <m:r>
                      <a:rPr lang="de-DE" sz="1600" b="0" i="1" smtClean="0">
                        <a:latin typeface="Cambria Math"/>
                        <a:ea typeface="Cambria Math"/>
                        <a:cs typeface="Times New Roman" panose="02020603050405020304" pitchFamily="18" charset="0"/>
                      </a:rPr>
                      <m:t>𝑀𝑒𝑉</m:t>
                    </m:r>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720000" y="5580000"/>
                <a:ext cx="3280898" cy="524567"/>
              </a:xfrm>
              <a:prstGeom prst="rect">
                <a:avLst/>
              </a:prstGeom>
              <a:blipFill rotWithShape="1">
                <a:blip r:embed="rId7"/>
                <a:stretch>
                  <a:fillRect l="-929"/>
                </a:stretch>
              </a:blipFill>
            </p:spPr>
            <p:txBody>
              <a:bodyPr/>
              <a:lstStyle/>
              <a:p>
                <a:r>
                  <a:rPr lang="en-US">
                    <a:noFill/>
                  </a:rPr>
                  <a:t> </a:t>
                </a:r>
              </a:p>
            </p:txBody>
          </p:sp>
        </mc:Fallback>
      </mc:AlternateContent>
      <p:sp>
        <p:nvSpPr>
          <p:cNvPr id="16" name="Textfeld 15"/>
          <p:cNvSpPr txBox="1"/>
          <p:nvPr/>
        </p:nvSpPr>
        <p:spPr>
          <a:xfrm>
            <a:off x="5508104" y="4958439"/>
            <a:ext cx="2232247" cy="461665"/>
          </a:xfrm>
          <a:prstGeom prst="rect">
            <a:avLst/>
          </a:prstGeom>
          <a:noFill/>
          <a:ln>
            <a:solidFill>
              <a:srgbClr val="FF0000"/>
            </a:solidFill>
          </a:ln>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The nucleons move freely inside the nucleus with large momenta</a:t>
            </a:r>
            <a:endParaRPr lang="en-US" sz="12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5508104" y="5703783"/>
            <a:ext cx="2533066" cy="276999"/>
          </a:xfrm>
          <a:prstGeom prst="rect">
            <a:avLst/>
          </a:prstGeom>
          <a:noFill/>
        </p:spPr>
        <p:txBody>
          <a:bodyPr wrap="none" rtlCol="0">
            <a:spAutoFit/>
          </a:bodyPr>
          <a:lstStyle/>
          <a:p>
            <a:r>
              <a:rPr lang="en-US" sz="1200" dirty="0" err="1" smtClean="0">
                <a:latin typeface="Times New Roman" panose="02020603050405020304" pitchFamily="18" charset="0"/>
                <a:cs typeface="Times New Roman" panose="02020603050405020304" pitchFamily="18" charset="0"/>
              </a:rPr>
              <a:t>m</a:t>
            </a:r>
            <a:r>
              <a:rPr lang="en-US" sz="1200" baseline="-25000" dirty="0" err="1" smtClean="0">
                <a:latin typeface="Times New Roman" panose="02020603050405020304" pitchFamily="18" charset="0"/>
                <a:cs typeface="Times New Roman" panose="02020603050405020304" pitchFamily="18" charset="0"/>
              </a:rPr>
              <a:t>N</a:t>
            </a:r>
            <a:r>
              <a:rPr lang="en-US" sz="1200" dirty="0" smtClean="0">
                <a:latin typeface="Times New Roman" panose="02020603050405020304" pitchFamily="18" charset="0"/>
                <a:cs typeface="Times New Roman" panose="02020603050405020304" pitchFamily="18" charset="0"/>
              </a:rPr>
              <a:t> = 938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 the nucleon mass</a:t>
            </a:r>
            <a:endParaRPr lang="en-US" sz="1200" dirty="0">
              <a:latin typeface="Times New Roman" panose="02020603050405020304" pitchFamily="18" charset="0"/>
              <a:cs typeface="Times New Roman" panose="02020603050405020304" pitchFamily="18" charset="0"/>
            </a:endParaRPr>
          </a:p>
        </p:txBody>
      </p:sp>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8" y="648000"/>
            <a:ext cx="713532" cy="63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000" y="2412000"/>
            <a:ext cx="553260"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4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P spid="13" grpId="0"/>
      <p:bldP spid="14" grpId="0"/>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Nucleon potential</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900000"/>
            <a:ext cx="4105275"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500001" y="900000"/>
            <a:ext cx="4320472" cy="156966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difference B´ between the top of the well and the Fermi level is the </a:t>
            </a:r>
            <a:r>
              <a:rPr lang="en-US" sz="1600" dirty="0" smtClean="0">
                <a:solidFill>
                  <a:srgbClr val="FF0000"/>
                </a:solidFill>
                <a:latin typeface="Times New Roman" panose="02020603050405020304" pitchFamily="18" charset="0"/>
                <a:cs typeface="Times New Roman" panose="02020603050405020304" pitchFamily="18" charset="0"/>
              </a:rPr>
              <a:t>average binding energy per nucleon B/A = 7 – 8 MeV</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a:cs typeface="Times New Roman"/>
              </a:rPr>
              <a:t>→ The </a:t>
            </a:r>
            <a:r>
              <a:rPr lang="en-US" sz="1600" dirty="0" smtClean="0">
                <a:solidFill>
                  <a:srgbClr val="0000CC"/>
                </a:solidFill>
                <a:latin typeface="Times New Roman"/>
                <a:cs typeface="Times New Roman"/>
              </a:rPr>
              <a:t>depth of the potential V</a:t>
            </a:r>
            <a:r>
              <a:rPr lang="en-US" sz="1600" baseline="-25000" dirty="0" smtClean="0">
                <a:solidFill>
                  <a:srgbClr val="0000CC"/>
                </a:solidFill>
                <a:latin typeface="Times New Roman"/>
                <a:cs typeface="Times New Roman"/>
              </a:rPr>
              <a:t>0</a:t>
            </a:r>
            <a:r>
              <a:rPr lang="en-US" sz="1600" dirty="0" smtClean="0">
                <a:solidFill>
                  <a:srgbClr val="0000CC"/>
                </a:solidFill>
                <a:latin typeface="Times New Roman"/>
                <a:cs typeface="Times New Roman"/>
              </a:rPr>
              <a:t> </a:t>
            </a:r>
            <a:r>
              <a:rPr lang="en-US" sz="1600" dirty="0" smtClean="0">
                <a:latin typeface="Times New Roman"/>
                <a:cs typeface="Times New Roman"/>
              </a:rPr>
              <a:t>and the Fermi energy are </a:t>
            </a:r>
            <a:r>
              <a:rPr lang="en-US" sz="1600" dirty="0" smtClean="0">
                <a:solidFill>
                  <a:srgbClr val="FF0000"/>
                </a:solidFill>
                <a:latin typeface="Times New Roman"/>
                <a:cs typeface="Times New Roman"/>
              </a:rPr>
              <a:t>independent of the mass number A</a:t>
            </a:r>
            <a:r>
              <a:rPr lang="en-US" sz="1600" dirty="0" smtClean="0">
                <a:latin typeface="Times New Roman"/>
                <a:cs typeface="Times New Roman"/>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5220000" y="2520000"/>
                <a:ext cx="2305696" cy="33855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𝑉</m:t>
                          </m:r>
                        </m:e>
                        <m:sub>
                          <m:r>
                            <a:rPr lang="de-DE" sz="1600" b="0" i="1" smtClean="0">
                              <a:latin typeface="Cambria Math"/>
                            </a:rPr>
                            <m:t>0</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𝐹</m:t>
                          </m:r>
                        </m:sub>
                      </m:sSub>
                      <m:r>
                        <a:rPr lang="de-DE" sz="1600" b="0" i="1" smtClean="0">
                          <a:latin typeface="Cambria Math"/>
                        </a:rPr>
                        <m:t>+</m:t>
                      </m:r>
                      <m:r>
                        <a:rPr lang="de-DE" sz="1600" b="0" i="1" smtClean="0">
                          <a:latin typeface="Cambria Math"/>
                        </a:rPr>
                        <m:t>𝐵</m:t>
                      </m:r>
                      <m:r>
                        <a:rPr lang="de-DE" sz="1600" b="0" i="1" smtClean="0">
                          <a:latin typeface="Cambria Math"/>
                        </a:rPr>
                        <m:t>´≈40 </m:t>
                      </m:r>
                      <m:r>
                        <a:rPr lang="de-DE" sz="1600" b="0" i="1" smtClean="0">
                          <a:latin typeface="Cambria Math"/>
                          <a:ea typeface="Cambria Math"/>
                        </a:rPr>
                        <m:t>𝑀𝑒𝑉</m:t>
                      </m:r>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5220000" y="2520000"/>
                <a:ext cx="2305696" cy="338554"/>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p:sp>
        <p:nvSpPr>
          <p:cNvPr id="18" name="Textfeld 17"/>
          <p:cNvSpPr txBox="1"/>
          <p:nvPr/>
        </p:nvSpPr>
        <p:spPr>
          <a:xfrm>
            <a:off x="720001" y="3420000"/>
            <a:ext cx="7884448" cy="193899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Heavy nuclei have a </a:t>
            </a:r>
            <a:r>
              <a:rPr lang="en-US" sz="1600" dirty="0">
                <a:solidFill>
                  <a:srgbClr val="0000CC"/>
                </a:solidFill>
                <a:latin typeface="Times New Roman" panose="02020603050405020304" pitchFamily="18" charset="0"/>
                <a:cs typeface="Times New Roman" panose="02020603050405020304" pitchFamily="18" charset="0"/>
              </a:rPr>
              <a:t>surplus of neutrons</a:t>
            </a:r>
            <a:r>
              <a:rPr lang="en-US" sz="1600" dirty="0">
                <a:latin typeface="Times New Roman" panose="02020603050405020304" pitchFamily="18" charset="0"/>
                <a:cs typeface="Times New Roman" panose="02020603050405020304" pitchFamily="18" charset="0"/>
              </a:rPr>
              <a:t>. Since the Fermi level of the protons </a:t>
            </a:r>
            <a:r>
              <a:rPr lang="en-US" sz="1600" dirty="0" smtClean="0">
                <a:latin typeface="Times New Roman" panose="02020603050405020304" pitchFamily="18" charset="0"/>
                <a:cs typeface="Times New Roman" panose="02020603050405020304" pitchFamily="18" charset="0"/>
              </a:rPr>
              <a:t>and neutrons </a:t>
            </a:r>
            <a:r>
              <a:rPr lang="en-US" sz="1600" dirty="0">
                <a:latin typeface="Times New Roman" panose="02020603050405020304" pitchFamily="18" charset="0"/>
                <a:cs typeface="Times New Roman" panose="02020603050405020304" pitchFamily="18" charset="0"/>
              </a:rPr>
              <a:t>in a stable nucleus have to be equal (otherwise the nucleus would enter </a:t>
            </a:r>
            <a:r>
              <a:rPr lang="en-US" sz="1600" dirty="0" smtClean="0">
                <a:latin typeface="Times New Roman" panose="02020603050405020304" pitchFamily="18" charset="0"/>
                <a:cs typeface="Times New Roman" panose="02020603050405020304" pitchFamily="18" charset="0"/>
              </a:rPr>
              <a:t>a more </a:t>
            </a:r>
            <a:r>
              <a:rPr lang="en-US" sz="1600" dirty="0">
                <a:latin typeface="Times New Roman" panose="02020603050405020304" pitchFamily="18" charset="0"/>
                <a:cs typeface="Times New Roman" panose="02020603050405020304" pitchFamily="18" charset="0"/>
              </a:rPr>
              <a:t>energetically </a:t>
            </a:r>
            <a:r>
              <a:rPr lang="en-US" sz="1600" dirty="0" smtClean="0">
                <a:latin typeface="Times New Roman" panose="02020603050405020304" pitchFamily="18" charset="0"/>
                <a:cs typeface="Times New Roman" panose="02020603050405020304" pitchFamily="18" charset="0"/>
              </a:rPr>
              <a:t>favorable </a:t>
            </a:r>
            <a:r>
              <a:rPr lang="en-US" sz="1600" dirty="0">
                <a:latin typeface="Times New Roman" panose="02020603050405020304" pitchFamily="18" charset="0"/>
                <a:cs typeface="Times New Roman" panose="02020603050405020304" pitchFamily="18" charset="0"/>
              </a:rPr>
              <a:t>state through </a:t>
            </a:r>
            <a:r>
              <a:rPr lang="el-GR" sz="1600" dirty="0" smtClean="0">
                <a:latin typeface="Times New Roman"/>
                <a:cs typeface="Times New Roman"/>
              </a:rPr>
              <a:t>β</a:t>
            </a:r>
            <a:r>
              <a:rPr lang="en-US" sz="1600" dirty="0" smtClean="0">
                <a:latin typeface="Times New Roman" panose="02020603050405020304" pitchFamily="18" charset="0"/>
                <a:cs typeface="Times New Roman" panose="02020603050405020304" pitchFamily="18" charset="0"/>
              </a:rPr>
              <a:t>-decay</a:t>
            </a:r>
            <a:r>
              <a:rPr lang="en-US" sz="1600" dirty="0">
                <a:latin typeface="Times New Roman" panose="02020603050405020304" pitchFamily="18" charset="0"/>
                <a:cs typeface="Times New Roman" panose="02020603050405020304" pitchFamily="18" charset="0"/>
              </a:rPr>
              <a:t>) this implies that the depth </a:t>
            </a:r>
            <a:r>
              <a:rPr lang="en-US" sz="1600" dirty="0" smtClean="0">
                <a:latin typeface="Times New Roman" panose="02020603050405020304" pitchFamily="18" charset="0"/>
                <a:cs typeface="Times New Roman" panose="02020603050405020304" pitchFamily="18" charset="0"/>
              </a:rPr>
              <a:t>of the </a:t>
            </a:r>
            <a:r>
              <a:rPr lang="en-US" sz="1600" dirty="0">
                <a:latin typeface="Times New Roman" panose="02020603050405020304" pitchFamily="18" charset="0"/>
                <a:cs typeface="Times New Roman" panose="02020603050405020304" pitchFamily="18" charset="0"/>
              </a:rPr>
              <a:t>potential well as it is experienced by the neutron gas has to be larger than of </a:t>
            </a:r>
            <a:r>
              <a:rPr lang="en-US" sz="1600" dirty="0" smtClean="0">
                <a:latin typeface="Times New Roman" panose="02020603050405020304" pitchFamily="18" charset="0"/>
                <a:cs typeface="Times New Roman" panose="02020603050405020304" pitchFamily="18" charset="0"/>
              </a:rPr>
              <a:t>the proton gas.</a:t>
            </a:r>
          </a:p>
          <a:p>
            <a:endParaRPr lang="en-US" sz="8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Protons are therefore on average less strongly bound in nuclei than neutrons. </a:t>
            </a:r>
            <a:r>
              <a:rPr lang="en-US" sz="1600" dirty="0" smtClean="0">
                <a:latin typeface="Times New Roman" panose="02020603050405020304" pitchFamily="18" charset="0"/>
                <a:cs typeface="Times New Roman" panose="02020603050405020304" pitchFamily="18" charset="0"/>
              </a:rPr>
              <a:t>This may </a:t>
            </a:r>
            <a:r>
              <a:rPr lang="en-US" sz="1600" dirty="0">
                <a:latin typeface="Times New Roman" panose="02020603050405020304" pitchFamily="18" charset="0"/>
                <a:cs typeface="Times New Roman" panose="02020603050405020304" pitchFamily="18" charset="0"/>
              </a:rPr>
              <a:t>be understood as a consequence of the Coulomb repulsion of the </a:t>
            </a:r>
            <a:r>
              <a:rPr lang="en-US" sz="1600" dirty="0" smtClean="0">
                <a:latin typeface="Times New Roman" panose="02020603050405020304" pitchFamily="18" charset="0"/>
                <a:cs typeface="Times New Roman" panose="02020603050405020304" pitchFamily="18" charset="0"/>
              </a:rPr>
              <a:t>charged protons </a:t>
            </a:r>
            <a:r>
              <a:rPr lang="en-US" sz="1600" dirty="0">
                <a:latin typeface="Times New Roman" panose="02020603050405020304" pitchFamily="18" charset="0"/>
                <a:cs typeface="Times New Roman" panose="02020603050405020304" pitchFamily="18" charset="0"/>
              </a:rPr>
              <a:t>and leads to an extra term in the potential:</a:t>
            </a:r>
          </a:p>
        </p:txBody>
      </p:sp>
      <mc:AlternateContent xmlns:mc="http://schemas.openxmlformats.org/markup-compatibility/2006" xmlns:a14="http://schemas.microsoft.com/office/drawing/2010/main">
        <mc:Choice Requires="a14">
          <p:sp>
            <p:nvSpPr>
              <p:cNvPr id="19" name="Textfeld 18"/>
              <p:cNvSpPr txBox="1"/>
              <p:nvPr/>
            </p:nvSpPr>
            <p:spPr>
              <a:xfrm>
                <a:off x="3419872" y="5358992"/>
                <a:ext cx="1890133"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𝑉</m:t>
                          </m:r>
                        </m:e>
                        <m:sub>
                          <m:r>
                            <a:rPr lang="de-DE" sz="1600" b="0" i="1" smtClean="0">
                              <a:latin typeface="Cambria Math"/>
                            </a:rPr>
                            <m:t>𝐶</m:t>
                          </m:r>
                        </m:sub>
                      </m:sSub>
                      <m:r>
                        <a:rPr lang="de-DE" sz="1600" b="0" i="1" smtClean="0">
                          <a:latin typeface="Cambria Math"/>
                        </a:rPr>
                        <m:t>=</m:t>
                      </m:r>
                      <m:d>
                        <m:dPr>
                          <m:ctrlPr>
                            <a:rPr lang="de-DE" sz="1600" b="0" i="1" smtClean="0">
                              <a:latin typeface="Cambria Math" panose="02040503050406030204" pitchFamily="18" charset="0"/>
                            </a:rPr>
                          </m:ctrlPr>
                        </m:dPr>
                        <m:e>
                          <m:r>
                            <a:rPr lang="de-DE" sz="1600" b="0" i="1" smtClean="0">
                              <a:latin typeface="Cambria Math"/>
                            </a:rPr>
                            <m:t>𝑍</m:t>
                          </m:r>
                          <m:r>
                            <a:rPr lang="de-DE" sz="1600" b="0" i="1" smtClean="0">
                              <a:latin typeface="Cambria Math"/>
                            </a:rPr>
                            <m:t>−1</m:t>
                          </m:r>
                        </m:e>
                      </m:d>
                      <m:f>
                        <m:fPr>
                          <m:ctrlPr>
                            <a:rPr lang="de-DE" sz="1600" b="0" i="1" smtClean="0">
                              <a:latin typeface="Cambria Math" panose="02040503050406030204" pitchFamily="18" charset="0"/>
                            </a:rPr>
                          </m:ctrlPr>
                        </m:fPr>
                        <m:num>
                          <m:r>
                            <a:rPr lang="de-DE" sz="1600" b="0" i="1" smtClean="0">
                              <a:latin typeface="Cambria Math"/>
                              <a:ea typeface="Cambria Math"/>
                            </a:rPr>
                            <m:t>𝛼</m:t>
                          </m:r>
                          <m:r>
                            <a:rPr lang="de-DE" sz="1600" b="0" i="1" smtClean="0">
                              <a:latin typeface="Cambria Math"/>
                              <a:ea typeface="Cambria Math"/>
                            </a:rPr>
                            <m:t>∙ℏ</m:t>
                          </m:r>
                          <m:r>
                            <a:rPr lang="de-DE" sz="1600" b="0" i="1" smtClean="0">
                              <a:latin typeface="Cambria Math"/>
                              <a:ea typeface="Cambria Math"/>
                            </a:rPr>
                            <m:t>𝑐</m:t>
                          </m:r>
                        </m:num>
                        <m:den>
                          <m:r>
                            <a:rPr lang="de-DE" sz="1600" b="0" i="1" smtClean="0">
                              <a:latin typeface="Cambria Math"/>
                            </a:rPr>
                            <m:t>𝑅</m:t>
                          </m:r>
                        </m:den>
                      </m:f>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3419872" y="5358992"/>
                <a:ext cx="1890133" cy="558230"/>
              </a:xfrm>
              <a:prstGeom prst="rect">
                <a:avLst/>
              </a:prstGeom>
              <a:blipFill rotWithShape="1">
                <a:blip r:embed="rId5"/>
                <a:stretch>
                  <a:fillRect/>
                </a:stretch>
              </a:blipFill>
            </p:spPr>
            <p:txBody>
              <a:bodyPr/>
              <a:lstStyle/>
              <a:p>
                <a:r>
                  <a:rPr lang="en-US">
                    <a:noFill/>
                  </a:rPr>
                  <a:t> </a:t>
                </a:r>
              </a:p>
            </p:txBody>
          </p:sp>
        </mc:Fallback>
      </mc:AlternateContent>
      <p:sp>
        <p:nvSpPr>
          <p:cNvPr id="21" name="Text Box 19"/>
          <p:cNvSpPr txBox="1">
            <a:spLocks noChangeArrowheads="1"/>
          </p:cNvSpPr>
          <p:nvPr/>
        </p:nvSpPr>
        <p:spPr bwMode="auto">
          <a:xfrm>
            <a:off x="720000" y="6264000"/>
            <a:ext cx="3687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FF0000"/>
                </a:solidFill>
                <a:latin typeface="Times New Roman" pitchFamily="18" charset="0"/>
              </a:rPr>
              <a:t>Protonen:</a:t>
            </a:r>
            <a:r>
              <a:rPr lang="de-DE" altLang="de-DE" sz="1200" dirty="0">
                <a:solidFill>
                  <a:srgbClr val="000000"/>
                </a:solidFill>
                <a:latin typeface="Times New Roman" pitchFamily="18" charset="0"/>
              </a:rPr>
              <a:t> 33MeV + 7MeV, </a:t>
            </a:r>
            <a:r>
              <a:rPr lang="de-DE" altLang="de-DE" sz="1200" dirty="0">
                <a:solidFill>
                  <a:srgbClr val="0000CC"/>
                </a:solidFill>
                <a:latin typeface="Times New Roman" pitchFamily="18" charset="0"/>
              </a:rPr>
              <a:t>Neutronen:</a:t>
            </a:r>
            <a:r>
              <a:rPr lang="de-DE" altLang="de-DE" sz="1200" dirty="0">
                <a:solidFill>
                  <a:srgbClr val="000000"/>
                </a:solidFill>
                <a:latin typeface="Times New Roman" pitchFamily="18" charset="0"/>
              </a:rPr>
              <a:t> 43MeV + 7 </a:t>
            </a:r>
            <a:r>
              <a:rPr lang="de-DE" altLang="de-DE" sz="1200" dirty="0" err="1">
                <a:solidFill>
                  <a:srgbClr val="000000"/>
                </a:solidFill>
                <a:latin typeface="Times New Roman" pitchFamily="18" charset="0"/>
              </a:rPr>
              <a:t>MeV</a:t>
            </a:r>
            <a:endParaRPr lang="de-DE" altLang="de-DE" sz="1200" dirty="0">
              <a:solidFill>
                <a:srgbClr val="000000"/>
              </a:solidFill>
              <a:latin typeface="Times New Roman" pitchFamily="18" charset="0"/>
            </a:endParaRPr>
          </a:p>
        </p:txBody>
      </p:sp>
    </p:spTree>
    <p:extLst>
      <p:ext uri="{BB962C8B-B14F-4D97-AF65-F5344CB8AC3E}">
        <p14:creationId xmlns:p14="http://schemas.microsoft.com/office/powerpoint/2010/main" val="1949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Kinetic energy</a:t>
            </a:r>
            <a:endParaRPr lang="en-US" dirty="0"/>
          </a:p>
        </p:txBody>
      </p:sp>
      <p:sp>
        <p:nvSpPr>
          <p:cNvPr id="3" name="Textfeld 2"/>
          <p:cNvSpPr txBox="1"/>
          <p:nvPr/>
        </p:nvSpPr>
        <p:spPr>
          <a:xfrm>
            <a:off x="720000" y="720000"/>
            <a:ext cx="8028464" cy="95410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dependence of the binding energy on the surplus of neutrons may be calculated within the Fermi gas model.</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First we find the </a:t>
            </a:r>
            <a:r>
              <a:rPr lang="en-US" sz="1600" dirty="0" smtClean="0">
                <a:solidFill>
                  <a:srgbClr val="0000CC"/>
                </a:solidFill>
                <a:latin typeface="Times New Roman" panose="02020603050405020304" pitchFamily="18" charset="0"/>
                <a:cs typeface="Times New Roman" panose="02020603050405020304" pitchFamily="18" charset="0"/>
              </a:rPr>
              <a:t>average kinetic energy per nucleon</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p:cNvSpPr txBox="1"/>
              <p:nvPr/>
            </p:nvSpPr>
            <p:spPr>
              <a:xfrm>
                <a:off x="828000" y="1728000"/>
                <a:ext cx="3432285" cy="10102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de-DE" sz="1600" b="0" i="1" smtClean="0">
                              <a:latin typeface="Cambria Math"/>
                            </a:rPr>
                            <m:t>𝐸</m:t>
                          </m:r>
                        </m:e>
                      </m:d>
                      <m:r>
                        <a:rPr lang="de-DE" sz="1600" b="0" i="1" smtClean="0">
                          <a:latin typeface="Cambria Math"/>
                        </a:rPr>
                        <m:t>=</m:t>
                      </m:r>
                      <m:f>
                        <m:fPr>
                          <m:ctrlPr>
                            <a:rPr lang="de-DE" sz="1600" b="0" i="1" smtClean="0">
                              <a:latin typeface="Cambria Math" panose="02040503050406030204" pitchFamily="18" charset="0"/>
                            </a:rPr>
                          </m:ctrlPr>
                        </m:fPr>
                        <m:num>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𝐹</m:t>
                                  </m:r>
                                </m:sub>
                              </m:sSub>
                            </m:sup>
                            <m:e>
                              <m:r>
                                <a:rPr lang="de-DE" sz="1600" b="0" i="1" smtClean="0">
                                  <a:latin typeface="Cambria Math"/>
                                </a:rPr>
                                <m:t>𝐸</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𝑑𝑛</m:t>
                                  </m:r>
                                </m:num>
                                <m:den>
                                  <m:r>
                                    <a:rPr lang="de-DE" sz="1600" b="0" i="1" smtClean="0">
                                      <a:latin typeface="Cambria Math"/>
                                      <a:ea typeface="Cambria Math"/>
                                    </a:rPr>
                                    <m:t>𝑑𝐸</m:t>
                                  </m:r>
                                </m:den>
                              </m:f>
                              <m:r>
                                <a:rPr lang="de-DE" sz="1600" b="0" i="1" smtClean="0">
                                  <a:latin typeface="Cambria Math"/>
                                  <a:ea typeface="Cambria Math"/>
                                </a:rPr>
                                <m:t> </m:t>
                              </m:r>
                              <m:r>
                                <a:rPr lang="de-DE" sz="1600" b="0" i="1" smtClean="0">
                                  <a:latin typeface="Cambria Math"/>
                                  <a:ea typeface="Cambria Math"/>
                                </a:rPr>
                                <m:t>𝑑𝐸</m:t>
                              </m:r>
                            </m:e>
                          </m:nary>
                        </m:num>
                        <m:den>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𝐹</m:t>
                                  </m:r>
                                </m:sub>
                              </m:sSub>
                            </m:sup>
                            <m:e>
                              <m:f>
                                <m:fPr>
                                  <m:ctrlPr>
                                    <a:rPr lang="de-DE" sz="1600" b="0" i="1" smtClean="0">
                                      <a:latin typeface="Cambria Math" panose="02040503050406030204" pitchFamily="18" charset="0"/>
                                    </a:rPr>
                                  </m:ctrlPr>
                                </m:fPr>
                                <m:num>
                                  <m:r>
                                    <a:rPr lang="de-DE" sz="1600" b="0" i="1" smtClean="0">
                                      <a:latin typeface="Cambria Math"/>
                                    </a:rPr>
                                    <m:t>𝑑𝑛</m:t>
                                  </m:r>
                                </m:num>
                                <m:den>
                                  <m:r>
                                    <a:rPr lang="de-DE" sz="1600" b="0" i="1" smtClean="0">
                                      <a:latin typeface="Cambria Math"/>
                                    </a:rPr>
                                    <m:t>𝑑𝐸</m:t>
                                  </m:r>
                                </m:den>
                              </m:f>
                              <m:r>
                                <a:rPr lang="de-DE" sz="1600" b="0" i="1" smtClean="0">
                                  <a:latin typeface="Cambria Math"/>
                                </a:rPr>
                                <m:t> </m:t>
                              </m:r>
                              <m:r>
                                <a:rPr lang="de-DE" sz="1600" b="0" i="1" smtClean="0">
                                  <a:latin typeface="Cambria Math"/>
                                </a:rPr>
                                <m:t>𝑑𝐸</m:t>
                              </m:r>
                            </m:e>
                          </m:nary>
                        </m:den>
                      </m:f>
                      <m:r>
                        <a:rPr lang="de-DE" sz="1600" b="0" i="1" smtClean="0">
                          <a:latin typeface="Cambria Math"/>
                        </a:rPr>
                        <m:t>=</m:t>
                      </m:r>
                      <m:f>
                        <m:fPr>
                          <m:ctrlPr>
                            <a:rPr lang="de-DE" sz="1600" b="0" i="1" smtClean="0">
                              <a:latin typeface="Cambria Math" panose="02040503050406030204" pitchFamily="18" charset="0"/>
                            </a:rPr>
                          </m:ctrlPr>
                        </m:fPr>
                        <m:num>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sup>
                            <m:e>
                              <m:r>
                                <a:rPr lang="de-DE" sz="1600" b="0" i="1" smtClean="0">
                                  <a:latin typeface="Cambria Math"/>
                                </a:rPr>
                                <m:t>𝐸</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𝑑𝑛</m:t>
                                  </m:r>
                                </m:num>
                                <m:den>
                                  <m:r>
                                    <a:rPr lang="de-DE" sz="1600" b="0" i="1" smtClean="0">
                                      <a:latin typeface="Cambria Math"/>
                                      <a:ea typeface="Cambria Math"/>
                                    </a:rPr>
                                    <m:t>𝑑𝑝</m:t>
                                  </m:r>
                                </m:den>
                              </m:f>
                              <m:r>
                                <a:rPr lang="de-DE" sz="1600" b="0" i="1" smtClean="0">
                                  <a:latin typeface="Cambria Math"/>
                                  <a:ea typeface="Cambria Math"/>
                                </a:rPr>
                                <m:t> </m:t>
                              </m:r>
                              <m:r>
                                <a:rPr lang="de-DE" sz="1600" b="0" i="1" smtClean="0">
                                  <a:latin typeface="Cambria Math"/>
                                  <a:ea typeface="Cambria Math"/>
                                </a:rPr>
                                <m:t>𝑑𝑝</m:t>
                              </m:r>
                            </m:e>
                          </m:nary>
                        </m:num>
                        <m:den>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sup>
                            <m:e>
                              <m:f>
                                <m:fPr>
                                  <m:ctrlPr>
                                    <a:rPr lang="de-DE" sz="1600" b="0" i="1" smtClean="0">
                                      <a:latin typeface="Cambria Math" panose="02040503050406030204" pitchFamily="18" charset="0"/>
                                    </a:rPr>
                                  </m:ctrlPr>
                                </m:fPr>
                                <m:num>
                                  <m:r>
                                    <a:rPr lang="de-DE" sz="1600" b="0" i="1" smtClean="0">
                                      <a:latin typeface="Cambria Math"/>
                                    </a:rPr>
                                    <m:t>𝑑𝑛</m:t>
                                  </m:r>
                                </m:num>
                                <m:den>
                                  <m:r>
                                    <a:rPr lang="de-DE" sz="1600" b="0" i="1" smtClean="0">
                                      <a:latin typeface="Cambria Math"/>
                                    </a:rPr>
                                    <m:t>𝑑𝑝</m:t>
                                  </m:r>
                                </m:den>
                              </m:f>
                              <m:r>
                                <a:rPr lang="de-DE" sz="1600" b="0" i="1" smtClean="0">
                                  <a:latin typeface="Cambria Math"/>
                                </a:rPr>
                                <m:t> </m:t>
                              </m:r>
                              <m:r>
                                <a:rPr lang="de-DE" sz="1600" b="0" i="1" smtClean="0">
                                  <a:latin typeface="Cambria Math"/>
                                </a:rPr>
                                <m:t>𝑑𝑝</m:t>
                              </m:r>
                            </m:e>
                          </m:nary>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828000" y="1728000"/>
                <a:ext cx="3432285" cy="101021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5436000" y="1996085"/>
                <a:ext cx="1245982" cy="4740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de-DE" sz="1200" b="0" i="1" smtClean="0">
                              <a:latin typeface="Cambria Math"/>
                            </a:rPr>
                            <m:t>𝑑𝑛</m:t>
                          </m:r>
                        </m:num>
                        <m:den>
                          <m:r>
                            <a:rPr lang="de-DE" sz="1200" b="0" i="1" smtClean="0">
                              <a:latin typeface="Cambria Math"/>
                            </a:rPr>
                            <m:t>𝑑𝑝</m:t>
                          </m:r>
                        </m:den>
                      </m:f>
                      <m:r>
                        <a:rPr lang="de-DE" sz="1200" b="0" i="1" smtClean="0">
                          <a:latin typeface="Cambria Math"/>
                        </a:rPr>
                        <m:t>=</m:t>
                      </m:r>
                      <m:r>
                        <a:rPr lang="de-DE" sz="1200" b="0" i="1" smtClean="0">
                          <a:latin typeface="Cambria Math"/>
                        </a:rPr>
                        <m:t>𝑐𝑜𝑛𝑠𝑡</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𝑝</m:t>
                          </m:r>
                        </m:e>
                        <m:sup>
                          <m:r>
                            <a:rPr lang="de-DE" sz="1200" b="0" i="1" smtClean="0">
                              <a:latin typeface="Cambria Math"/>
                              <a:ea typeface="Cambria Math"/>
                            </a:rPr>
                            <m:t>2</m:t>
                          </m:r>
                        </m:sup>
                      </m:sSup>
                    </m:oMath>
                  </m:oMathPara>
                </a14:m>
                <a:endParaRPr lang="en-US"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5436000" y="1996085"/>
                <a:ext cx="1245982" cy="474041"/>
              </a:xfrm>
              <a:prstGeom prst="rect">
                <a:avLst/>
              </a:prstGeom>
              <a:blipFill rotWithShape="1">
                <a:blip r:embed="rId4"/>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6279291" y="1620000"/>
                <a:ext cx="960070" cy="4662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𝑛</m:t>
                      </m:r>
                      <m:r>
                        <a:rPr lang="de-DE" sz="1200" b="0" i="1"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𝑉</m:t>
                          </m:r>
                          <m:r>
                            <a:rPr lang="de-DE" sz="1200" b="0" i="1" smtClean="0">
                              <a:latin typeface="Cambria Math"/>
                              <a:ea typeface="Cambria Math"/>
                            </a:rPr>
                            <m:t>∙</m:t>
                          </m:r>
                          <m:sSubSup>
                            <m:sSubSupPr>
                              <m:ctrlPr>
                                <a:rPr lang="de-DE" sz="1200" b="0" i="1" smtClean="0">
                                  <a:latin typeface="Cambria Math" panose="02040503050406030204" pitchFamily="18" charset="0"/>
                                  <a:ea typeface="Cambria Math"/>
                                </a:rPr>
                              </m:ctrlPr>
                            </m:sSubSupPr>
                            <m:e>
                              <m:r>
                                <a:rPr lang="de-DE" sz="1200" b="0" i="1" smtClean="0">
                                  <a:latin typeface="Cambria Math"/>
                                  <a:ea typeface="Cambria Math"/>
                                </a:rPr>
                                <m:t>𝑝</m:t>
                              </m:r>
                            </m:e>
                            <m:sub>
                              <m:r>
                                <a:rPr lang="de-DE" sz="1200" b="0" i="1" smtClean="0">
                                  <a:latin typeface="Cambria Math"/>
                                  <a:ea typeface="Cambria Math"/>
                                </a:rPr>
                                <m:t>𝐹</m:t>
                              </m:r>
                            </m:sub>
                            <m:sup>
                              <m:r>
                                <a:rPr lang="de-DE" sz="1200" b="0" i="1" smtClean="0">
                                  <a:latin typeface="Cambria Math"/>
                                  <a:ea typeface="Cambria Math"/>
                                </a:rPr>
                                <m:t>3</m:t>
                              </m:r>
                            </m:sup>
                          </m:sSubSup>
                        </m:num>
                        <m:den>
                          <m:r>
                            <a:rPr lang="de-DE" sz="1200" b="0" i="1" smtClean="0">
                              <a:latin typeface="Cambria Math"/>
                            </a:rPr>
                            <m:t>6</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ℏ</m:t>
                              </m:r>
                            </m:e>
                            <m:sup>
                              <m:r>
                                <a:rPr lang="de-DE" sz="1200" b="0" i="1" smtClean="0">
                                  <a:latin typeface="Cambria Math"/>
                                  <a:ea typeface="Cambria Math"/>
                                </a:rPr>
                                <m:t>3</m:t>
                              </m:r>
                            </m:sup>
                          </m:sSup>
                        </m:den>
                      </m:f>
                    </m:oMath>
                  </m:oMathPara>
                </a14:m>
                <a:endParaRPr lang="en-US" sz="1200" dirty="0"/>
              </a:p>
            </p:txBody>
          </p:sp>
        </mc:Choice>
        <mc:Fallback xmlns="">
          <p:sp>
            <p:nvSpPr>
              <p:cNvPr id="6" name="Textfeld 5"/>
              <p:cNvSpPr txBox="1">
                <a:spLocks noRot="1" noChangeAspect="1" noMove="1" noResize="1" noEditPoints="1" noAdjustHandles="1" noChangeArrowheads="1" noChangeShapeType="1" noTextEdit="1"/>
              </p:cNvSpPr>
              <p:nvPr/>
            </p:nvSpPr>
            <p:spPr>
              <a:xfrm>
                <a:off x="6279291" y="1620000"/>
                <a:ext cx="960070" cy="466281"/>
              </a:xfrm>
              <a:prstGeom prst="rect">
                <a:avLst/>
              </a:prstGeom>
              <a:blipFill rotWithShape="1">
                <a:blip r:embed="rId5"/>
                <a:stretch>
                  <a:fillRect b="-2632"/>
                </a:stretch>
              </a:blipFill>
            </p:spPr>
            <p:txBody>
              <a:bodyPr/>
              <a:lstStyle/>
              <a:p>
                <a:r>
                  <a:rPr lang="en-US">
                    <a:noFill/>
                  </a:rPr>
                  <a:t> </a:t>
                </a:r>
              </a:p>
            </p:txBody>
          </p:sp>
        </mc:Fallback>
      </mc:AlternateContent>
      <p:sp>
        <p:nvSpPr>
          <p:cNvPr id="7" name="Textfeld 6"/>
          <p:cNvSpPr txBox="1"/>
          <p:nvPr/>
        </p:nvSpPr>
        <p:spPr>
          <a:xfrm>
            <a:off x="4860000" y="2088000"/>
            <a:ext cx="623889"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where</a:t>
            </a:r>
            <a:endParaRPr lang="en-US" sz="14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940000" y="2520000"/>
            <a:ext cx="1440192"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distribution function of the nucleons</a:t>
            </a:r>
            <a:endParaRPr lang="en-US" sz="1200" dirty="0">
              <a:latin typeface="Times New Roman" panose="02020603050405020304" pitchFamily="18" charset="0"/>
              <a:cs typeface="Times New Roman" panose="02020603050405020304" pitchFamily="18" charset="0"/>
            </a:endParaRPr>
          </a:p>
        </p:txBody>
      </p:sp>
      <p:cxnSp>
        <p:nvCxnSpPr>
          <p:cNvPr id="12" name="Gerade Verbindung mit Pfeil 11"/>
          <p:cNvCxnSpPr/>
          <p:nvPr/>
        </p:nvCxnSpPr>
        <p:spPr>
          <a:xfrm rot="480000" flipH="1">
            <a:off x="6121988" y="1908000"/>
            <a:ext cx="220300" cy="28800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720000" flipH="1" flipV="1">
            <a:off x="5760000" y="2376000"/>
            <a:ext cx="215872" cy="280707"/>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feld 14"/>
              <p:cNvSpPr txBox="1"/>
              <p:nvPr/>
            </p:nvSpPr>
            <p:spPr>
              <a:xfrm>
                <a:off x="576000" y="2880000"/>
                <a:ext cx="4293483" cy="7564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e>
                      </m:d>
                      <m:r>
                        <a:rPr lang="de-DE" sz="1600" b="0" i="1" smtClean="0">
                          <a:latin typeface="Cambria Math"/>
                        </a:rPr>
                        <m:t>=</m:t>
                      </m:r>
                      <m:f>
                        <m:fPr>
                          <m:ctrlPr>
                            <a:rPr lang="de-DE" sz="1600" b="0" i="1" smtClean="0">
                              <a:latin typeface="Cambria Math" panose="02040503050406030204" pitchFamily="18" charset="0"/>
                            </a:rPr>
                          </m:ctrlPr>
                        </m:fPr>
                        <m:num>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sup>
                            <m:e>
                              <m:sSub>
                                <m:sSubPr>
                                  <m:ctrlPr>
                                    <a:rPr lang="de-DE" sz="1600" b="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sSup>
                                <m:sSupPr>
                                  <m:ctrlPr>
                                    <a:rPr lang="de-DE" sz="1600" b="0" i="1" smtClean="0">
                                      <a:latin typeface="Cambria Math" panose="02040503050406030204" pitchFamily="18" charset="0"/>
                                    </a:rPr>
                                  </m:ctrlPr>
                                </m:sSupPr>
                                <m:e>
                                  <m:r>
                                    <a:rPr lang="de-DE" sz="1600" b="0" i="1" smtClean="0">
                                      <a:latin typeface="Cambria Math"/>
                                      <a:ea typeface="Cambria Math"/>
                                    </a:rPr>
                                    <m:t>∙</m:t>
                                  </m:r>
                                  <m:r>
                                    <a:rPr lang="de-DE" sz="1600" b="0" i="1" smtClean="0">
                                      <a:latin typeface="Cambria Math"/>
                                    </a:rPr>
                                    <m:t>𝑝</m:t>
                                  </m:r>
                                </m:e>
                                <m:sup>
                                  <m:r>
                                    <a:rPr lang="de-DE" sz="1600" b="0" i="1" smtClean="0">
                                      <a:latin typeface="Cambria Math"/>
                                    </a:rPr>
                                    <m:t>2</m:t>
                                  </m:r>
                                </m:sup>
                              </m:sSup>
                              <m:r>
                                <a:rPr lang="de-DE" sz="1600" b="0" i="1" smtClean="0">
                                  <a:latin typeface="Cambria Math"/>
                                </a:rPr>
                                <m:t> </m:t>
                              </m:r>
                              <m:r>
                                <a:rPr lang="de-DE" sz="1600" b="0" i="1" smtClean="0">
                                  <a:latin typeface="Cambria Math"/>
                                </a:rPr>
                                <m:t>𝑑𝑝</m:t>
                              </m:r>
                            </m:e>
                          </m:nary>
                        </m:num>
                        <m:den>
                          <m:nary>
                            <m:naryPr>
                              <m:ctrlPr>
                                <a:rPr lang="de-DE" sz="1600" b="0" i="1" smtClean="0">
                                  <a:latin typeface="Cambria Math" panose="02040503050406030204" pitchFamily="18" charset="0"/>
                                </a:rPr>
                              </m:ctrlPr>
                            </m:naryPr>
                            <m:sub>
                              <m:r>
                                <m:rPr>
                                  <m:brk m:alnAt="23"/>
                                </m:rPr>
                                <a:rPr lang="de-DE" sz="1600" b="0" i="1" smtClean="0">
                                  <a:latin typeface="Cambria Math"/>
                                </a:rPr>
                                <m:t>0</m:t>
                              </m:r>
                            </m:sub>
                            <m:sup>
                              <m:sSub>
                                <m:sSubPr>
                                  <m:ctrlPr>
                                    <a:rPr lang="de-DE" sz="1600" b="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sup>
                            <m:e>
                              <m:sSup>
                                <m:sSupPr>
                                  <m:ctrlPr>
                                    <a:rPr lang="de-DE" sz="1600" b="0" i="1" smtClean="0">
                                      <a:latin typeface="Cambria Math" panose="02040503050406030204" pitchFamily="18" charset="0"/>
                                    </a:rPr>
                                  </m:ctrlPr>
                                </m:sSupPr>
                                <m:e>
                                  <m:r>
                                    <a:rPr lang="de-DE" sz="1600" b="0" i="1" smtClean="0">
                                      <a:latin typeface="Cambria Math"/>
                                    </a:rPr>
                                    <m:t>𝑝</m:t>
                                  </m:r>
                                </m:e>
                                <m:sup>
                                  <m:r>
                                    <a:rPr lang="de-DE" sz="1600" b="0" i="1" smtClean="0">
                                      <a:latin typeface="Cambria Math"/>
                                    </a:rPr>
                                    <m:t>2</m:t>
                                  </m:r>
                                </m:sup>
                              </m:sSup>
                              <m:r>
                                <a:rPr lang="de-DE" sz="1600" b="0" i="1" smtClean="0">
                                  <a:latin typeface="Cambria Math"/>
                                </a:rPr>
                                <m:t> </m:t>
                              </m:r>
                              <m:r>
                                <a:rPr lang="de-DE" sz="1600" b="0" i="1" smtClean="0">
                                  <a:latin typeface="Cambria Math"/>
                                </a:rPr>
                                <m:t>𝑑𝑝</m:t>
                              </m:r>
                            </m:e>
                          </m:nary>
                        </m:den>
                      </m:f>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2</m:t>
                              </m:r>
                            </m:sup>
                          </m:sSubSup>
                        </m:num>
                        <m:den>
                          <m:r>
                            <a:rPr lang="de-DE" sz="1600" b="0" i="1" smtClean="0">
                              <a:latin typeface="Cambria Math"/>
                              <a:ea typeface="Cambria Math"/>
                            </a:rPr>
                            <m:t>2</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≈20 </m:t>
                      </m:r>
                      <m:r>
                        <a:rPr lang="de-DE" sz="1600" b="0" i="1" smtClean="0">
                          <a:latin typeface="Cambria Math"/>
                          <a:ea typeface="Cambria Math"/>
                        </a:rPr>
                        <m:t>𝑀𝑒𝑉</m:t>
                      </m:r>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576000" y="2880000"/>
                <a:ext cx="4293483" cy="756426"/>
              </a:xfrm>
              <a:prstGeom prst="rect">
                <a:avLst/>
              </a:prstGeom>
              <a:blipFill rotWithShape="1">
                <a:blip r:embed="rId6"/>
                <a:stretch>
                  <a:fillRect/>
                </a:stretch>
              </a:blipFill>
            </p:spPr>
            <p:txBody>
              <a:bodyPr/>
              <a:lstStyle/>
              <a:p>
                <a:r>
                  <a:rPr lang="en-US">
                    <a:noFill/>
                  </a:rPr>
                  <a:t> </a:t>
                </a:r>
              </a:p>
            </p:txBody>
          </p:sp>
        </mc:Fallback>
      </mc:AlternateContent>
      <p:sp>
        <p:nvSpPr>
          <p:cNvPr id="16" name="Textfeld 15"/>
          <p:cNvSpPr txBox="1"/>
          <p:nvPr/>
        </p:nvSpPr>
        <p:spPr>
          <a:xfrm>
            <a:off x="720000" y="3960000"/>
            <a:ext cx="433112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The total kinetic energy of the nucleus is therefore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4320000"/>
                <a:ext cx="6040628" cy="595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panose="02040503050406030204" pitchFamily="18" charset="0"/>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r>
                        <a:rPr lang="de-DE" sz="1600" b="0" i="1" smtClean="0">
                          <a:latin typeface="Cambria Math"/>
                        </a:rPr>
                        <m:t>𝑁</m:t>
                      </m:r>
                      <m:r>
                        <a:rPr lang="de-DE" sz="1600" b="0" i="1" smtClean="0">
                          <a:latin typeface="Cambria Math"/>
                          <a:ea typeface="Cambria Math"/>
                        </a:rPr>
                        <m:t>∙</m:t>
                      </m:r>
                      <m:d>
                        <m:dPr>
                          <m:begChr m:val="⟨"/>
                          <m:endChr m:val="⟩"/>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𝐸</m:t>
                              </m:r>
                            </m:e>
                            <m:sub>
                              <m:r>
                                <a:rPr lang="de-DE" sz="1600" b="0" i="1" smtClean="0">
                                  <a:latin typeface="Cambria Math"/>
                                  <a:ea typeface="Cambria Math"/>
                                </a:rPr>
                                <m:t>𝑛</m:t>
                              </m:r>
                            </m:sub>
                          </m:sSub>
                        </m:e>
                      </m:d>
                      <m:r>
                        <a:rPr lang="de-DE" sz="1600" b="0" i="1" smtClean="0">
                          <a:latin typeface="Cambria Math"/>
                          <a:ea typeface="Cambria Math"/>
                        </a:rPr>
                        <m:t>+</m:t>
                      </m:r>
                      <m:r>
                        <a:rPr lang="de-DE" sz="1600" b="0" i="1" smtClean="0">
                          <a:latin typeface="Cambria Math"/>
                          <a:ea typeface="Cambria Math"/>
                        </a:rPr>
                        <m:t>𝑍</m:t>
                      </m:r>
                      <m:r>
                        <a:rPr lang="de-DE" sz="1600" b="0" i="1" smtClean="0">
                          <a:latin typeface="Cambria Math"/>
                          <a:ea typeface="Cambria Math"/>
                        </a:rPr>
                        <m:t>∙</m:t>
                      </m:r>
                      <m:d>
                        <m:dPr>
                          <m:begChr m:val="⟨"/>
                          <m:endChr m:val="⟩"/>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𝐸</m:t>
                              </m:r>
                            </m:e>
                            <m:sub>
                              <m:r>
                                <a:rPr lang="de-DE" sz="1600" b="0" i="1" smtClean="0">
                                  <a:latin typeface="Cambria Math"/>
                                  <a:ea typeface="Cambria Math"/>
                                </a:rPr>
                                <m:t>𝑝</m:t>
                              </m:r>
                            </m:sub>
                          </m:sSub>
                        </m:e>
                      </m:d>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3</m:t>
                          </m:r>
                        </m:num>
                        <m:den>
                          <m:r>
                            <a:rPr lang="de-DE" sz="1600" b="0" i="1" smtClean="0">
                              <a:latin typeface="Cambria Math"/>
                              <a:ea typeface="Cambria Math"/>
                            </a:rPr>
                            <m:t>10∙</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𝑁</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𝑛</m:t>
                                      </m:r>
                                    </m:sup>
                                  </m:sSubSup>
                                </m:e>
                              </m:d>
                            </m:e>
                            <m:sup>
                              <m:r>
                                <a:rPr lang="de-DE" sz="1600" b="0" i="1" smtClean="0">
                                  <a:latin typeface="Cambria Math"/>
                                  <a:ea typeface="Cambria Math"/>
                                </a:rPr>
                                <m:t>2</m:t>
                              </m:r>
                            </m:sup>
                          </m:sSup>
                          <m:r>
                            <a:rPr lang="de-DE" sz="1600" b="0" i="1" smtClean="0">
                              <a:latin typeface="Cambria Math"/>
                              <a:ea typeface="Cambria Math"/>
                            </a:rPr>
                            <m:t>+</m:t>
                          </m:r>
                          <m:r>
                            <a:rPr lang="de-DE" sz="1600" b="0" i="1" smtClean="0">
                              <a:latin typeface="Cambria Math"/>
                              <a:ea typeface="Cambria Math"/>
                            </a:rPr>
                            <m:t>𝑍</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𝑝</m:t>
                                      </m:r>
                                    </m:sup>
                                  </m:sSubSup>
                                </m:e>
                              </m:d>
                            </m:e>
                            <m:sup>
                              <m:r>
                                <a:rPr lang="de-DE" sz="1600" b="0" i="1" smtClean="0">
                                  <a:latin typeface="Cambria Math"/>
                                  <a:ea typeface="Cambria Math"/>
                                </a:rPr>
                                <m:t>2</m:t>
                              </m:r>
                            </m:sup>
                          </m:sSup>
                        </m:e>
                      </m:d>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4320000"/>
                <a:ext cx="6040628" cy="595228"/>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828000" y="4860000"/>
                <a:ext cx="4162422"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panose="02040503050406030204" pitchFamily="18" charset="0"/>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3</m:t>
                          </m:r>
                        </m:num>
                        <m:den>
                          <m:r>
                            <a:rPr lang="de-DE" sz="1600" b="0" i="1" smtClean="0">
                              <a:latin typeface="Cambria Math"/>
                            </a:rPr>
                            <m:t>10</m:t>
                          </m:r>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a:ea typeface="Cambria Math"/>
                                </a:rPr>
                                <m:t>ℏ</m:t>
                              </m:r>
                            </m:e>
                            <m:sup>
                              <m:r>
                                <a:rPr lang="de-DE" sz="1600" b="0" i="1" smtClean="0">
                                  <a:latin typeface="Cambria Math"/>
                                </a:rPr>
                                <m:t>2</m:t>
                              </m:r>
                            </m:sup>
                          </m:sSup>
                        </m:num>
                        <m:den>
                          <m:sSubSup>
                            <m:sSubSupPr>
                              <m:ctrlPr>
                                <a:rPr lang="de-DE" sz="1600" b="0" i="1" smtClean="0">
                                  <a:latin typeface="Cambria Math" panose="02040503050406030204" pitchFamily="18" charset="0"/>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2</m:t>
                              </m:r>
                            </m:sup>
                          </m:sSubSup>
                        </m:den>
                      </m:f>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4</m:t>
                                  </m:r>
                                </m:den>
                              </m:f>
                            </m:e>
                          </m:d>
                        </m:e>
                        <m:sup>
                          <m:r>
                            <a:rPr lang="de-DE" sz="1600" b="0" i="1" smtClean="0">
                              <a:latin typeface="Cambria Math"/>
                            </a:rPr>
                            <m:t>2/3</m:t>
                          </m:r>
                        </m:sup>
                      </m:sSup>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a:rPr>
                                <m:t>𝑁</m:t>
                              </m:r>
                            </m:e>
                            <m:sup>
                              <m:r>
                                <a:rPr lang="de-DE" sz="1600" b="0" i="1" smtClean="0">
                                  <a:latin typeface="Cambria Math"/>
                                </a:rPr>
                                <m:t>5/3</m:t>
                              </m:r>
                            </m:sup>
                          </m:sSup>
                          <m:r>
                            <a:rPr lang="de-DE" sz="1600" b="0" i="1" smtClean="0">
                              <a:latin typeface="Cambria Math"/>
                            </a:rPr>
                            <m:t>+</m:t>
                          </m:r>
                          <m:sSup>
                            <m:sSupPr>
                              <m:ctrlPr>
                                <a:rPr lang="de-DE" sz="1600" b="0" i="1" smtClean="0">
                                  <a:latin typeface="Cambria Math" panose="02040503050406030204" pitchFamily="18" charset="0"/>
                                </a:rPr>
                              </m:ctrlPr>
                            </m:sSupPr>
                            <m:e>
                              <m:r>
                                <a:rPr lang="de-DE" sz="1600" b="0" i="1" smtClean="0">
                                  <a:latin typeface="Cambria Math"/>
                                </a:rPr>
                                <m:t>𝑍</m:t>
                              </m:r>
                            </m:e>
                            <m:sup>
                              <m:r>
                                <a:rPr lang="de-DE" sz="1600" b="0" i="1" smtClean="0">
                                  <a:latin typeface="Cambria Math"/>
                                </a:rPr>
                                <m:t>5/3</m:t>
                              </m:r>
                            </m:sup>
                          </m:sSup>
                        </m:num>
                        <m:den>
                          <m:sSup>
                            <m:sSupPr>
                              <m:ctrlPr>
                                <a:rPr lang="de-DE" sz="1600" b="0" i="1" smtClean="0">
                                  <a:latin typeface="Cambria Math" panose="02040503050406030204" pitchFamily="18" charset="0"/>
                                </a:rPr>
                              </m:ctrlPr>
                            </m:sSupPr>
                            <m:e>
                              <m:r>
                                <a:rPr lang="de-DE" sz="1600" b="0" i="1" smtClean="0">
                                  <a:latin typeface="Cambria Math"/>
                                </a:rPr>
                                <m:t>𝐴</m:t>
                              </m:r>
                            </m:e>
                            <m:sup>
                              <m:r>
                                <a:rPr lang="de-DE" sz="1600" b="0" i="1" smtClean="0">
                                  <a:latin typeface="Cambria Math"/>
                                </a:rPr>
                                <m:t>2/3</m:t>
                              </m:r>
                            </m:sup>
                          </m:sSup>
                        </m:den>
                      </m:f>
                    </m:oMath>
                  </m:oMathPara>
                </a14:m>
                <a:endParaRPr lang="en-US" sz="16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828000" y="4860000"/>
                <a:ext cx="4162422" cy="704104"/>
              </a:xfrm>
              <a:prstGeom prst="rect">
                <a:avLst/>
              </a:prstGeom>
              <a:blipFill rotWithShape="1">
                <a:blip r:embed="rId8"/>
                <a:stretch>
                  <a:fillRect/>
                </a:stretch>
              </a:blipFill>
            </p:spPr>
            <p:txBody>
              <a:bodyPr/>
              <a:lstStyle/>
              <a:p>
                <a:r>
                  <a:rPr lang="en-US">
                    <a:noFill/>
                  </a:rPr>
                  <a:t> </a:t>
                </a:r>
              </a:p>
            </p:txBody>
          </p:sp>
        </mc:Fallback>
      </mc:AlternateContent>
      <p:sp>
        <p:nvSpPr>
          <p:cNvPr id="21" name="Nach rechts gekrümmter Pfeil 20"/>
          <p:cNvSpPr/>
          <p:nvPr/>
        </p:nvSpPr>
        <p:spPr>
          <a:xfrm>
            <a:off x="467544" y="4617614"/>
            <a:ext cx="396056" cy="683594"/>
          </a:xfrm>
          <a:prstGeom prst="curvedRightArrow">
            <a:avLst/>
          </a:prstGeom>
          <a:noFill/>
          <a:ln w="25400">
            <a:solidFill>
              <a:srgbClr val="FF0000"/>
            </a:solidFill>
            <a:tail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feld 21"/>
          <p:cNvSpPr txBox="1"/>
          <p:nvPr/>
        </p:nvSpPr>
        <p:spPr>
          <a:xfrm>
            <a:off x="720000" y="5760000"/>
            <a:ext cx="563167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where the radii of the proton and neutron potential well have again been taken the same.</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94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5" grpId="0"/>
      <p:bldP spid="16" grpId="0"/>
      <p:bldP spid="17" grpId="0"/>
      <p:bldP spid="20"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Binding energy</a:t>
            </a:r>
            <a:endParaRPr lang="en-US"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00" y="2880000"/>
            <a:ext cx="3943350" cy="330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20001" y="900000"/>
            <a:ext cx="7956456" cy="95410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This </a:t>
            </a:r>
            <a:r>
              <a:rPr lang="en-US" sz="1600" dirty="0" smtClean="0">
                <a:solidFill>
                  <a:srgbClr val="FF0000"/>
                </a:solidFill>
                <a:latin typeface="Times New Roman" panose="02020603050405020304" pitchFamily="18" charset="0"/>
                <a:cs typeface="Times New Roman" panose="02020603050405020304" pitchFamily="18" charset="0"/>
              </a:rPr>
              <a:t>average kinetic energy </a:t>
            </a:r>
            <a:r>
              <a:rPr lang="en-US" sz="1600" dirty="0" smtClean="0">
                <a:latin typeface="Times New Roman" panose="02020603050405020304" pitchFamily="18" charset="0"/>
                <a:cs typeface="Times New Roman" panose="02020603050405020304" pitchFamily="18" charset="0"/>
              </a:rPr>
              <a:t>has a </a:t>
            </a:r>
            <a:r>
              <a:rPr lang="en-US" sz="1600" dirty="0" smtClean="0">
                <a:solidFill>
                  <a:srgbClr val="FF0000"/>
                </a:solidFill>
                <a:latin typeface="Times New Roman" panose="02020603050405020304" pitchFamily="18" charset="0"/>
                <a:cs typeface="Times New Roman" panose="02020603050405020304" pitchFamily="18" charset="0"/>
              </a:rPr>
              <a:t>minimum at N = Z for fixed mass number A </a:t>
            </a:r>
            <a:r>
              <a:rPr lang="en-US" sz="1600" dirty="0" smtClean="0">
                <a:latin typeface="Times New Roman" panose="02020603050405020304" pitchFamily="18" charset="0"/>
                <a:cs typeface="Times New Roman" panose="02020603050405020304" pitchFamily="18" charset="0"/>
              </a:rPr>
              <a:t>(but varying N or, equivalently Z). Hence the </a:t>
            </a:r>
            <a:r>
              <a:rPr lang="en-US" sz="1600" dirty="0" smtClean="0">
                <a:solidFill>
                  <a:srgbClr val="0000CC"/>
                </a:solidFill>
                <a:latin typeface="Times New Roman" panose="02020603050405020304" pitchFamily="18" charset="0"/>
                <a:cs typeface="Times New Roman" panose="02020603050405020304" pitchFamily="18" charset="0"/>
              </a:rPr>
              <a:t>binding energy gets maximal for N = Z</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If we expand the equation in the difference N-Z we obtain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827584" y="1800000"/>
                <a:ext cx="5231496"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d>
                        <m:dPr>
                          <m:ctrlPr>
                            <a:rPr lang="en-US" sz="1600" i="1" smtClean="0">
                              <a:latin typeface="Cambria Math" panose="02040503050406030204" pitchFamily="18" charset="0"/>
                            </a:rPr>
                          </m:ctrlPr>
                        </m:dPr>
                        <m:e>
                          <m:r>
                            <a:rPr lang="de-DE" sz="1600" b="0" i="1" smtClean="0">
                              <a:latin typeface="Cambria Math"/>
                            </a:rPr>
                            <m:t>𝑁</m:t>
                          </m:r>
                          <m:r>
                            <a:rPr lang="de-DE" sz="1600" b="0" i="1" smtClean="0">
                              <a:latin typeface="Cambria Math"/>
                            </a:rPr>
                            <m:t>,</m:t>
                          </m:r>
                          <m:r>
                            <a:rPr lang="de-DE" sz="1600" b="0" i="1" smtClean="0">
                              <a:latin typeface="Cambria Math"/>
                            </a:rPr>
                            <m:t>𝑍</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3</m:t>
                          </m:r>
                        </m:num>
                        <m:den>
                          <m:r>
                            <a:rPr lang="de-DE" sz="1600" b="0" i="1" smtClean="0">
                              <a:latin typeface="Cambria Math"/>
                            </a:rPr>
                            <m:t>10</m:t>
                          </m:r>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f>
                        <m:fPr>
                          <m:ctrlPr>
                            <a:rPr lang="de-DE" sz="1600" b="0" i="1" smtClean="0">
                              <a:latin typeface="Cambria Math" panose="02040503050406030204" pitchFamily="18" charset="0"/>
                            </a:rPr>
                          </m:ctrlPr>
                        </m:fPr>
                        <m:num>
                          <m:sSup>
                            <m:sSupPr>
                              <m:ctrlPr>
                                <a:rPr lang="de-DE" sz="1600" b="0" i="1" smtClean="0">
                                  <a:latin typeface="Cambria Math" panose="02040503050406030204" pitchFamily="18" charset="0"/>
                                </a:rPr>
                              </m:ctrlPr>
                            </m:sSupPr>
                            <m:e>
                              <m:r>
                                <a:rPr lang="de-DE" sz="1600" b="0" i="1" smtClean="0">
                                  <a:latin typeface="Cambria Math"/>
                                  <a:ea typeface="Cambria Math"/>
                                </a:rPr>
                                <m:t>ℏ</m:t>
                              </m:r>
                            </m:e>
                            <m:sup>
                              <m:r>
                                <a:rPr lang="de-DE" sz="1600" b="0" i="1" smtClean="0">
                                  <a:latin typeface="Cambria Math"/>
                                </a:rPr>
                                <m:t>2</m:t>
                              </m:r>
                            </m:sup>
                          </m:sSup>
                        </m:num>
                        <m:den>
                          <m:sSubSup>
                            <m:sSubSupPr>
                              <m:ctrlPr>
                                <a:rPr lang="de-DE" sz="1600" b="0" i="1" smtClean="0">
                                  <a:latin typeface="Cambria Math" panose="02040503050406030204" pitchFamily="18" charset="0"/>
                                </a:rPr>
                              </m:ctrlPr>
                            </m:sSubSupPr>
                            <m:e>
                              <m:r>
                                <a:rPr lang="de-DE" sz="1600" b="0" i="1" smtClean="0">
                                  <a:latin typeface="Cambria Math"/>
                                </a:rPr>
                                <m:t>𝑟</m:t>
                              </m:r>
                            </m:e>
                            <m:sub>
                              <m:r>
                                <a:rPr lang="de-DE" sz="1600" b="0" i="1" smtClean="0">
                                  <a:latin typeface="Cambria Math"/>
                                </a:rPr>
                                <m:t>0</m:t>
                              </m:r>
                            </m:sub>
                            <m:sup>
                              <m:r>
                                <a:rPr lang="de-DE" sz="1600" b="0" i="1" smtClean="0">
                                  <a:latin typeface="Cambria Math"/>
                                </a:rPr>
                                <m:t>2</m:t>
                              </m:r>
                            </m:sup>
                          </m:sSubSup>
                        </m:den>
                      </m:f>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num>
                                <m:den>
                                  <m:r>
                                    <a:rPr lang="de-DE" sz="1600" b="0" i="1" smtClean="0">
                                      <a:latin typeface="Cambria Math"/>
                                    </a:rPr>
                                    <m:t>8</m:t>
                                  </m:r>
                                </m:den>
                              </m:f>
                            </m:e>
                          </m:d>
                        </m:e>
                        <m:sup>
                          <m:r>
                            <a:rPr lang="de-DE" sz="1600" b="0" i="1" smtClean="0">
                              <a:latin typeface="Cambria Math"/>
                            </a:rPr>
                            <m:t>2/3</m:t>
                          </m:r>
                        </m:sup>
                      </m:sSup>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𝐴</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5</m:t>
                              </m:r>
                            </m:num>
                            <m:den>
                              <m:r>
                                <a:rPr lang="de-DE" sz="1600" b="0" i="1" smtClean="0">
                                  <a:latin typeface="Cambria Math"/>
                                  <a:ea typeface="Cambria Math"/>
                                </a:rPr>
                                <m:t>9</m:t>
                              </m:r>
                            </m:den>
                          </m:f>
                          <m:f>
                            <m:fPr>
                              <m:ctrlPr>
                                <a:rPr lang="de-DE" sz="1600" b="0" i="1" smtClean="0">
                                  <a:latin typeface="Cambria Math" panose="02040503050406030204" pitchFamily="18" charset="0"/>
                                  <a:ea typeface="Cambria Math"/>
                                </a:rPr>
                              </m:ctrlPr>
                            </m:fPr>
                            <m:num>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𝑁</m:t>
                                      </m:r>
                                      <m:r>
                                        <a:rPr lang="de-DE" sz="1600" b="0" i="1" smtClean="0">
                                          <a:latin typeface="Cambria Math"/>
                                          <a:ea typeface="Cambria Math"/>
                                        </a:rPr>
                                        <m:t>−</m:t>
                                      </m:r>
                                      <m:r>
                                        <a:rPr lang="de-DE" sz="1600" b="0" i="1" smtClean="0">
                                          <a:latin typeface="Cambria Math"/>
                                          <a:ea typeface="Cambria Math"/>
                                        </a:rPr>
                                        <m:t>𝑍</m:t>
                                      </m:r>
                                    </m:e>
                                  </m:d>
                                </m:e>
                                <m:sup>
                                  <m:r>
                                    <a:rPr lang="de-DE" sz="1600" b="0" i="1" smtClean="0">
                                      <a:latin typeface="Cambria Math"/>
                                      <a:ea typeface="Cambria Math"/>
                                    </a:rPr>
                                    <m:t>2</m:t>
                                  </m:r>
                                </m:sup>
                              </m:sSup>
                            </m:num>
                            <m:den>
                              <m:r>
                                <a:rPr lang="de-DE" sz="1600" b="0" i="1" smtClean="0">
                                  <a:latin typeface="Cambria Math"/>
                                  <a:ea typeface="Cambria Math"/>
                                </a:rPr>
                                <m:t>𝐴</m:t>
                              </m:r>
                            </m:den>
                          </m:f>
                          <m:r>
                            <a:rPr lang="de-DE" sz="1600" b="0" i="1" smtClean="0">
                              <a:latin typeface="Cambria Math"/>
                              <a:ea typeface="Cambria Math"/>
                            </a:rPr>
                            <m:t>+⋯</m:t>
                          </m:r>
                        </m:e>
                      </m:d>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827584" y="1800000"/>
                <a:ext cx="5231496" cy="704104"/>
              </a:xfrm>
              <a:prstGeom prst="rect">
                <a:avLst/>
              </a:prstGeom>
              <a:blipFill rotWithShape="1">
                <a:blip r:embed="rId4"/>
                <a:stretch>
                  <a:fillRect/>
                </a:stretch>
              </a:blipFill>
            </p:spPr>
            <p:txBody>
              <a:bodyPr/>
              <a:lstStyle/>
              <a:p>
                <a:r>
                  <a:rPr lang="en-US">
                    <a:noFill/>
                  </a:rPr>
                  <a:t> </a:t>
                </a:r>
              </a:p>
            </p:txBody>
          </p:sp>
        </mc:Fallback>
      </mc:AlternateContent>
      <p:sp>
        <p:nvSpPr>
          <p:cNvPr id="11" name="Textfeld 10"/>
          <p:cNvSpPr txBox="1"/>
          <p:nvPr/>
        </p:nvSpPr>
        <p:spPr>
          <a:xfrm>
            <a:off x="720000" y="3060000"/>
            <a:ext cx="4140032" cy="280076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first term corresponds to the </a:t>
            </a:r>
            <a:r>
              <a:rPr lang="en-US" sz="1600" dirty="0" smtClean="0">
                <a:latin typeface="Times New Roman" panose="02020603050405020304" pitchFamily="18" charset="0"/>
                <a:cs typeface="Times New Roman" panose="02020603050405020304" pitchFamily="18" charset="0"/>
              </a:rPr>
              <a:t>volume energy </a:t>
            </a:r>
            <a:r>
              <a:rPr lang="en-US" sz="1600" dirty="0">
                <a:latin typeface="Times New Roman" panose="02020603050405020304" pitchFamily="18" charset="0"/>
                <a:cs typeface="Times New Roman" panose="02020603050405020304" pitchFamily="18" charset="0"/>
              </a:rPr>
              <a:t>in the </a:t>
            </a:r>
            <a:r>
              <a:rPr lang="en-US" sz="1600" dirty="0" err="1">
                <a:latin typeface="Times New Roman" panose="02020603050405020304" pitchFamily="18" charset="0"/>
                <a:cs typeface="Times New Roman" panose="02020603050405020304" pitchFamily="18" charset="0"/>
              </a:rPr>
              <a:t>Weizsäcker</a:t>
            </a:r>
            <a:r>
              <a:rPr lang="en-US" sz="1600" dirty="0">
                <a:latin typeface="Times New Roman" panose="02020603050405020304" pitchFamily="18" charset="0"/>
                <a:cs typeface="Times New Roman" panose="02020603050405020304" pitchFamily="18" charset="0"/>
              </a:rPr>
              <a:t> mass </a:t>
            </a:r>
            <a:r>
              <a:rPr lang="en-US" sz="1600" dirty="0" smtClean="0">
                <a:latin typeface="Times New Roman" panose="02020603050405020304" pitchFamily="18" charset="0"/>
                <a:cs typeface="Times New Roman" panose="02020603050405020304" pitchFamily="18" charset="0"/>
              </a:rPr>
              <a:t>formula, the </a:t>
            </a:r>
            <a:r>
              <a:rPr lang="en-US" sz="1600" dirty="0">
                <a:latin typeface="Times New Roman" panose="02020603050405020304" pitchFamily="18" charset="0"/>
                <a:cs typeface="Times New Roman" panose="02020603050405020304" pitchFamily="18" charset="0"/>
              </a:rPr>
              <a:t>second one to the asymmetry </a:t>
            </a:r>
            <a:r>
              <a:rPr lang="en-US" sz="1600" dirty="0" smtClean="0">
                <a:latin typeface="Times New Roman" panose="02020603050405020304" pitchFamily="18" charset="0"/>
                <a:cs typeface="Times New Roman" panose="02020603050405020304" pitchFamily="18" charset="0"/>
              </a:rPr>
              <a:t>energy. The </a:t>
            </a:r>
            <a:r>
              <a:rPr lang="en-US" sz="1600" dirty="0">
                <a:latin typeface="Times New Roman" panose="02020603050405020304" pitchFamily="18" charset="0"/>
                <a:cs typeface="Times New Roman" panose="02020603050405020304" pitchFamily="18" charset="0"/>
              </a:rPr>
              <a:t>asymmetry energy grows with </a:t>
            </a:r>
            <a:r>
              <a:rPr lang="en-US" sz="1600" dirty="0" smtClean="0">
                <a:latin typeface="Times New Roman" panose="02020603050405020304" pitchFamily="18" charset="0"/>
                <a:cs typeface="Times New Roman" panose="02020603050405020304" pitchFamily="18" charset="0"/>
              </a:rPr>
              <a:t>the neutron </a:t>
            </a:r>
            <a:r>
              <a:rPr lang="en-US" sz="1600" dirty="0">
                <a:latin typeface="Times New Roman" panose="02020603050405020304" pitchFamily="18" charset="0"/>
                <a:cs typeface="Times New Roman" panose="02020603050405020304" pitchFamily="18" charset="0"/>
              </a:rPr>
              <a:t>(or proton) surplus, </a:t>
            </a:r>
            <a:r>
              <a:rPr lang="en-US" sz="1600" dirty="0" smtClean="0">
                <a:latin typeface="Times New Roman" panose="02020603050405020304" pitchFamily="18" charset="0"/>
                <a:cs typeface="Times New Roman" panose="02020603050405020304" pitchFamily="18" charset="0"/>
              </a:rPr>
              <a:t>thereby reducing </a:t>
            </a:r>
            <a:r>
              <a:rPr lang="en-US" sz="1600" dirty="0">
                <a:latin typeface="Times New Roman" panose="02020603050405020304" pitchFamily="18" charset="0"/>
                <a:cs typeface="Times New Roman" panose="02020603050405020304" pitchFamily="18" charset="0"/>
              </a:rPr>
              <a:t>the binding </a:t>
            </a:r>
            <a:r>
              <a:rPr lang="en-US" sz="1600" dirty="0" smtClean="0">
                <a:latin typeface="Times New Roman" panose="02020603050405020304" pitchFamily="18" charset="0"/>
                <a:cs typeface="Times New Roman" panose="02020603050405020304" pitchFamily="18" charset="0"/>
              </a:rPr>
              <a:t>energy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Note: this consideration neglected </a:t>
            </a:r>
            <a:r>
              <a:rPr lang="en-US" sz="1600" dirty="0" smtClean="0">
                <a:latin typeface="Times New Roman" panose="02020603050405020304" pitchFamily="18" charset="0"/>
                <a:cs typeface="Times New Roman" panose="02020603050405020304" pitchFamily="18" charset="0"/>
              </a:rPr>
              <a:t>the change </a:t>
            </a:r>
            <a:r>
              <a:rPr lang="en-US" sz="1600" dirty="0">
                <a:latin typeface="Times New Roman" panose="02020603050405020304" pitchFamily="18" charset="0"/>
                <a:cs typeface="Times New Roman" panose="02020603050405020304" pitchFamily="18" charset="0"/>
              </a:rPr>
              <a:t>of the nuclear potential </a:t>
            </a:r>
            <a:r>
              <a:rPr lang="en-US" sz="1600" dirty="0" smtClean="0">
                <a:latin typeface="Times New Roman" panose="02020603050405020304" pitchFamily="18" charset="0"/>
                <a:cs typeface="Times New Roman" panose="02020603050405020304" pitchFamily="18" charset="0"/>
              </a:rPr>
              <a:t>connected to </a:t>
            </a:r>
            <a:r>
              <a:rPr lang="en-US" sz="1600" dirty="0">
                <a:latin typeface="Times New Roman" panose="02020603050405020304" pitchFamily="18" charset="0"/>
                <a:cs typeface="Times New Roman" panose="02020603050405020304" pitchFamily="18" charset="0"/>
              </a:rPr>
              <a:t>a change of N on cost of Z. </a:t>
            </a:r>
            <a:r>
              <a:rPr lang="en-US" sz="1600" dirty="0" smtClean="0">
                <a:latin typeface="Times New Roman" panose="02020603050405020304" pitchFamily="18" charset="0"/>
                <a:cs typeface="Times New Roman" panose="02020603050405020304" pitchFamily="18" charset="0"/>
              </a:rPr>
              <a:t>This additional </a:t>
            </a:r>
            <a:r>
              <a:rPr lang="en-US" sz="1600" dirty="0">
                <a:latin typeface="Times New Roman" panose="02020603050405020304" pitchFamily="18" charset="0"/>
                <a:cs typeface="Times New Roman" panose="02020603050405020304" pitchFamily="18" charset="0"/>
              </a:rPr>
              <a:t>correction turns out to be </a:t>
            </a:r>
            <a:r>
              <a:rPr lang="en-US" sz="1600" dirty="0" smtClean="0">
                <a:latin typeface="Times New Roman" panose="02020603050405020304" pitchFamily="18" charset="0"/>
                <a:cs typeface="Times New Roman" panose="02020603050405020304" pitchFamily="18" charset="0"/>
              </a:rPr>
              <a:t>as important </a:t>
            </a:r>
            <a:r>
              <a:rPr lang="en-US" sz="1600" dirty="0">
                <a:latin typeface="Times New Roman" panose="02020603050405020304" pitchFamily="18" charset="0"/>
                <a:cs typeface="Times New Roman" panose="02020603050405020304" pitchFamily="18" charset="0"/>
              </a:rPr>
              <a:t>as the change in kinetic energy.</a:t>
            </a:r>
          </a:p>
        </p:txBody>
      </p:sp>
      <p:cxnSp>
        <p:nvCxnSpPr>
          <p:cNvPr id="28" name="Gerade Verbindung mit Pfeil 27"/>
          <p:cNvCxnSpPr/>
          <p:nvPr/>
        </p:nvCxnSpPr>
        <p:spPr>
          <a:xfrm flipV="1">
            <a:off x="2790016" y="2504104"/>
            <a:ext cx="2142024" cy="114092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3563888" y="2348880"/>
            <a:ext cx="504056" cy="725684"/>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4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Fermi gas model and the neutron star</a:t>
            </a:r>
            <a:endParaRPr lang="en-US" dirty="0"/>
          </a:p>
        </p:txBody>
      </p:sp>
      <p:pic>
        <p:nvPicPr>
          <p:cNvPr id="9" name="Picture 36" descr="neutron-star-magnetar-g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000" y="4320000"/>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Line 37"/>
          <p:cNvSpPr>
            <a:spLocks noChangeShapeType="1"/>
          </p:cNvSpPr>
          <p:nvPr/>
        </p:nvSpPr>
        <p:spPr bwMode="auto">
          <a:xfrm rot="10800000">
            <a:off x="7200000" y="5256000"/>
            <a:ext cx="215900" cy="647700"/>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30"/>
          <p:cNvSpPr txBox="1">
            <a:spLocks noChangeArrowheads="1"/>
          </p:cNvSpPr>
          <p:nvPr/>
        </p:nvSpPr>
        <p:spPr bwMode="auto">
          <a:xfrm>
            <a:off x="6120000" y="6012000"/>
            <a:ext cx="2783006" cy="307777"/>
          </a:xfrm>
          <a:prstGeom prst="rect">
            <a:avLst/>
          </a:prstGeom>
          <a:noFill/>
          <a:ln w="2857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b="1" dirty="0" smtClean="0">
                <a:solidFill>
                  <a:schemeClr val="bg1"/>
                </a:solidFill>
                <a:latin typeface="Times New Roman" pitchFamily="18" charset="0"/>
              </a:rPr>
              <a:t>radius of a neutron star </a:t>
            </a:r>
            <a:r>
              <a:rPr lang="de-DE" altLang="de-DE" sz="1400" b="1" dirty="0" smtClean="0">
                <a:solidFill>
                  <a:schemeClr val="bg1"/>
                </a:solidFill>
                <a:latin typeface="Times New Roman" pitchFamily="18" charset="0"/>
              </a:rPr>
              <a:t>~ </a:t>
            </a:r>
            <a:r>
              <a:rPr lang="de-DE" altLang="de-DE" sz="1400" b="1" dirty="0">
                <a:solidFill>
                  <a:schemeClr val="bg1"/>
                </a:solidFill>
                <a:latin typeface="Times New Roman" pitchFamily="18" charset="0"/>
              </a:rPr>
              <a:t>10.7 km</a:t>
            </a:r>
          </a:p>
        </p:txBody>
      </p:sp>
      <p:sp>
        <p:nvSpPr>
          <p:cNvPr id="3" name="Textfeld 2"/>
          <p:cNvSpPr txBox="1"/>
          <p:nvPr/>
        </p:nvSpPr>
        <p:spPr>
          <a:xfrm>
            <a:off x="720000" y="720000"/>
            <a:ext cx="7409401" cy="615553"/>
          </a:xfrm>
          <a:prstGeom prst="rect">
            <a:avLst/>
          </a:prstGeom>
          <a:noFill/>
        </p:spPr>
        <p:txBody>
          <a:bodyPr wrap="none" rtlCol="0">
            <a:spAutoFit/>
          </a:bodyPr>
          <a:lstStyle/>
          <a:p>
            <a:r>
              <a:rPr lang="en-US" u="sng" dirty="0" smtClean="0">
                <a:solidFill>
                  <a:srgbClr val="0000CC"/>
                </a:solidFill>
                <a:latin typeface="Times New Roman" panose="02020603050405020304" pitchFamily="18" charset="0"/>
                <a:cs typeface="Times New Roman" panose="02020603050405020304" pitchFamily="18" charset="0"/>
              </a:rPr>
              <a:t>Assumption:</a:t>
            </a:r>
            <a:r>
              <a:rPr lang="en-US" dirty="0" smtClean="0">
                <a:solidFill>
                  <a:srgbClr val="0000CC"/>
                </a:solidFill>
                <a:latin typeface="Times New Roman" panose="02020603050405020304" pitchFamily="18" charset="0"/>
                <a:cs typeface="Times New Roman" panose="02020603050405020304" pitchFamily="18" charset="0"/>
              </a:rPr>
              <a:t> neutron star as cold neutron gas with constant density</a:t>
            </a:r>
          </a:p>
          <a:p>
            <a:r>
              <a:rPr lang="en-US" sz="1600" dirty="0" smtClean="0">
                <a:latin typeface="Times New Roman" panose="02020603050405020304" pitchFamily="18" charset="0"/>
                <a:cs typeface="Times New Roman" panose="02020603050405020304" pitchFamily="18" charset="0"/>
              </a:rPr>
              <a:t>- 1.5 sun masses: M = 3</a:t>
            </a:r>
            <a:r>
              <a:rPr lang="en-US" sz="1600" dirty="0" smtClean="0">
                <a:latin typeface="Times New Roman"/>
                <a:cs typeface="Times New Roman"/>
              </a:rPr>
              <a:t>·10</a:t>
            </a:r>
            <a:r>
              <a:rPr lang="en-US" sz="1600" baseline="30000" dirty="0" smtClean="0">
                <a:latin typeface="Times New Roman"/>
                <a:cs typeface="Times New Roman"/>
              </a:rPr>
              <a:t>30</a:t>
            </a:r>
            <a:r>
              <a:rPr lang="en-US" sz="1600" dirty="0" smtClean="0">
                <a:latin typeface="Times New Roman"/>
                <a:cs typeface="Times New Roman"/>
              </a:rPr>
              <a:t> kg (</a:t>
            </a:r>
            <a:r>
              <a:rPr lang="en-US" sz="1600" dirty="0" err="1" smtClean="0">
                <a:latin typeface="Times New Roman"/>
                <a:cs typeface="Times New Roman"/>
              </a:rPr>
              <a:t>m</a:t>
            </a:r>
            <a:r>
              <a:rPr lang="en-US" sz="1600" baseline="-25000" dirty="0" err="1" smtClean="0">
                <a:latin typeface="Times New Roman"/>
                <a:cs typeface="Times New Roman"/>
              </a:rPr>
              <a:t>N</a:t>
            </a:r>
            <a:r>
              <a:rPr lang="en-US" sz="1600" dirty="0" smtClean="0">
                <a:latin typeface="Times New Roman"/>
                <a:cs typeface="Times New Roman"/>
              </a:rPr>
              <a:t> = 1.67·10</a:t>
            </a:r>
            <a:r>
              <a:rPr lang="en-US" sz="1600" baseline="30000" dirty="0" smtClean="0">
                <a:latin typeface="Times New Roman"/>
                <a:cs typeface="Times New Roman"/>
              </a:rPr>
              <a:t>-27</a:t>
            </a:r>
            <a:r>
              <a:rPr lang="en-US" sz="1600" dirty="0" smtClean="0">
                <a:latin typeface="Times New Roman"/>
                <a:cs typeface="Times New Roman"/>
              </a:rPr>
              <a:t> kg), number of neutrons: n = 1.8·10</a:t>
            </a:r>
            <a:r>
              <a:rPr lang="en-US" sz="1600" baseline="30000" dirty="0" smtClean="0">
                <a:latin typeface="Times New Roman"/>
                <a:cs typeface="Times New Roman"/>
              </a:rPr>
              <a:t>57</a:t>
            </a:r>
            <a:endParaRPr lang="en-US" sz="1600" baseline="300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720000" y="1368000"/>
            <a:ext cx="36936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Fermi momentum p</a:t>
            </a:r>
            <a:r>
              <a:rPr lang="en-US" sz="1600" baseline="-25000" dirty="0" smtClean="0">
                <a:latin typeface="Times New Roman" panose="02020603050405020304" pitchFamily="18" charset="0"/>
                <a:cs typeface="Times New Roman" panose="02020603050405020304" pitchFamily="18" charset="0"/>
              </a:rPr>
              <a:t>F</a:t>
            </a:r>
            <a:r>
              <a:rPr lang="en-US" sz="1600" dirty="0" smtClean="0">
                <a:latin typeface="Times New Roman" panose="02020603050405020304" pitchFamily="18" charset="0"/>
                <a:cs typeface="Times New Roman" panose="02020603050405020304" pitchFamily="18" charset="0"/>
              </a:rPr>
              <a:t> for cold neutron gas:</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feld 13"/>
              <p:cNvSpPr txBox="1"/>
              <p:nvPr/>
            </p:nvSpPr>
            <p:spPr>
              <a:xfrm>
                <a:off x="828000" y="1692000"/>
                <a:ext cx="1982466"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𝑝</m:t>
                          </m:r>
                        </m:e>
                        <m:sub>
                          <m:r>
                            <a:rPr lang="de-DE" sz="1600" b="0" i="1" smtClean="0">
                              <a:latin typeface="Cambria Math"/>
                            </a:rPr>
                            <m:t>𝐹</m:t>
                          </m:r>
                        </m:sub>
                      </m:sSub>
                      <m:r>
                        <a:rPr lang="de-DE" sz="1600" b="0" i="1" smtClean="0">
                          <a:latin typeface="Cambria Math"/>
                        </a:rPr>
                        <m:t>=</m:t>
                      </m:r>
                      <m:sSup>
                        <m:sSupPr>
                          <m:ctrlPr>
                            <a:rPr lang="de-DE" sz="1600" b="0" i="1" smtClean="0">
                              <a:latin typeface="Cambria Math" panose="02040503050406030204" pitchFamily="18" charset="0"/>
                            </a:rPr>
                          </m:ctrlPr>
                        </m:sSupPr>
                        <m:e>
                          <m:d>
                            <m:dPr>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r>
                                    <a:rPr lang="de-DE" sz="1600" b="0" i="1" smtClean="0">
                                      <a:latin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rPr>
                                    <m:t>4</m:t>
                                  </m:r>
                                </m:den>
                              </m:f>
                            </m:e>
                          </m:d>
                        </m:e>
                        <m:sup>
                          <m:r>
                            <a:rPr lang="de-DE" sz="1600" b="0" i="1" smtClean="0">
                              <a:latin typeface="Cambria Math"/>
                            </a:rPr>
                            <m:t>1/3</m:t>
                          </m:r>
                        </m:sup>
                      </m:sSup>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ℏ</m:t>
                          </m:r>
                        </m:num>
                        <m:den>
                          <m:r>
                            <a:rPr lang="de-DE" sz="1600" b="0" i="1" smtClean="0">
                              <a:latin typeface="Cambria Math"/>
                              <a:ea typeface="Cambria Math"/>
                            </a:rPr>
                            <m:t>𝑅</m:t>
                          </m:r>
                        </m:den>
                      </m:f>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828000" y="1692000"/>
                <a:ext cx="1982466" cy="704104"/>
              </a:xfrm>
              <a:prstGeom prst="rect">
                <a:avLst/>
              </a:prstGeom>
              <a:blipFill rotWithShape="1">
                <a:blip r:embed="rId5"/>
                <a:stretch>
                  <a:fillRect/>
                </a:stretch>
              </a:blipFill>
            </p:spPr>
            <p:txBody>
              <a:bodyPr/>
              <a:lstStyle/>
              <a:p>
                <a:r>
                  <a:rPr lang="en-US">
                    <a:noFill/>
                  </a:rPr>
                  <a:t> </a:t>
                </a:r>
              </a:p>
            </p:txBody>
          </p:sp>
        </mc:Fallback>
      </mc:AlternateContent>
      <p:sp>
        <p:nvSpPr>
          <p:cNvPr id="5" name="Textfeld 4"/>
          <p:cNvSpPr txBox="1"/>
          <p:nvPr/>
        </p:nvSpPr>
        <p:spPr>
          <a:xfrm>
            <a:off x="3600000" y="1905552"/>
            <a:ext cx="2236510"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R is the radius of the neutron star</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720000" y="2412000"/>
            <a:ext cx="3136051"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Average </a:t>
            </a:r>
            <a:r>
              <a:rPr lang="en-US" sz="1600" dirty="0">
                <a:latin typeface="Times New Roman" panose="02020603050405020304" pitchFamily="18" charset="0"/>
                <a:cs typeface="Times New Roman" panose="02020603050405020304" pitchFamily="18" charset="0"/>
              </a:rPr>
              <a:t>kinetic energy per </a:t>
            </a:r>
            <a:r>
              <a:rPr lang="en-US" sz="1600" dirty="0" smtClean="0">
                <a:latin typeface="Times New Roman" panose="02020603050405020304" pitchFamily="18" charset="0"/>
                <a:cs typeface="Times New Roman" panose="02020603050405020304" pitchFamily="18" charset="0"/>
              </a:rPr>
              <a:t>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828000" y="2736000"/>
                <a:ext cx="4367028" cy="704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f>
                            <m:fPr>
                              <m:type m:val="skw"/>
                              <m:ctrlPr>
                                <a:rPr lang="en-US" sz="1600" i="1" smtClean="0">
                                  <a:latin typeface="Cambria Math" panose="02040503050406030204" pitchFamily="18" charset="0"/>
                                </a:rPr>
                              </m:ctrlPr>
                            </m:fPr>
                            <m:num>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𝑘𝑖𝑛</m:t>
                                  </m:r>
                                </m:sub>
                              </m:sSub>
                            </m:num>
                            <m:den>
                              <m:r>
                                <a:rPr lang="de-DE" sz="1600" b="0" i="1" smtClean="0">
                                  <a:latin typeface="Cambria Math"/>
                                </a:rPr>
                                <m:t>𝑁</m:t>
                              </m:r>
                            </m:den>
                          </m:f>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𝑝</m:t>
                              </m:r>
                            </m:e>
                            <m:sub>
                              <m:r>
                                <a:rPr lang="de-DE" sz="1600" b="0" i="1" smtClean="0">
                                  <a:latin typeface="Cambria Math"/>
                                  <a:ea typeface="Cambria Math"/>
                                </a:rPr>
                                <m:t>𝐹</m:t>
                              </m:r>
                            </m:sub>
                            <m:sup>
                              <m:r>
                                <a:rPr lang="de-DE" sz="1600" b="0" i="1" smtClean="0">
                                  <a:latin typeface="Cambria Math"/>
                                  <a:ea typeface="Cambria Math"/>
                                </a:rPr>
                                <m:t>2</m:t>
                              </m:r>
                            </m:sup>
                          </m:sSubSup>
                        </m:num>
                        <m:den>
                          <m:r>
                            <a:rPr lang="de-DE" sz="1600" b="0" i="1" smtClean="0">
                              <a:latin typeface="Cambria Math"/>
                              <a:ea typeface="Cambria Math"/>
                            </a:rPr>
                            <m:t>2</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9</m:t>
                                  </m:r>
                                  <m:r>
                                    <a:rPr lang="de-DE" sz="1600" b="0" i="1" smtClean="0">
                                      <a:latin typeface="Cambria Math"/>
                                      <a:ea typeface="Cambria Math"/>
                                    </a:rPr>
                                    <m:t>𝜋</m:t>
                                  </m:r>
                                  <m:r>
                                    <a:rPr lang="de-DE" sz="1600" b="0" i="1" smtClean="0">
                                      <a:latin typeface="Cambria Math"/>
                                      <a:ea typeface="Cambria Math"/>
                                    </a:rPr>
                                    <m:t>∙</m:t>
                                  </m:r>
                                  <m:r>
                                    <a:rPr lang="de-DE" sz="1600" b="0" i="1" smtClean="0">
                                      <a:latin typeface="Cambria Math"/>
                                      <a:ea typeface="Cambria Math"/>
                                    </a:rPr>
                                    <m:t>𝑛</m:t>
                                  </m:r>
                                </m:num>
                                <m:den>
                                  <m:r>
                                    <a:rPr lang="de-DE" sz="1600" b="0" i="1" smtClean="0">
                                      <a:latin typeface="Cambria Math"/>
                                      <a:ea typeface="Cambria Math"/>
                                    </a:rPr>
                                    <m:t>4</m:t>
                                  </m:r>
                                </m:den>
                              </m:f>
                            </m:e>
                          </m:d>
                        </m:e>
                        <m:sup>
                          <m:r>
                            <a:rPr lang="de-DE" sz="1600" b="0" i="1" smtClean="0">
                              <a:latin typeface="Cambria Math"/>
                              <a:ea typeface="Cambria Math"/>
                            </a:rPr>
                            <m:t>2/3</m:t>
                          </m:r>
                        </m:sup>
                      </m:sSup>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3</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num>
                        <m:den>
                          <m:r>
                            <a:rPr lang="de-DE" sz="1600" b="0" i="1" smtClean="0">
                              <a:latin typeface="Cambria Math"/>
                              <a:ea typeface="Cambria Math"/>
                            </a:rPr>
                            <m:t>10∙</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𝑁</m:t>
                              </m:r>
                            </m:sub>
                          </m:sSub>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1</m:t>
                          </m:r>
                        </m:num>
                        <m:den>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den>
                      </m:f>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828000" y="2736000"/>
                <a:ext cx="4367028" cy="70410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5040000" y="2808000"/>
                <a:ext cx="674608"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m:t>
                      </m:r>
                      <m:f>
                        <m:fPr>
                          <m:ctrlPr>
                            <a:rPr lang="de-DE" sz="1600" b="0" i="1" smtClean="0">
                              <a:solidFill>
                                <a:srgbClr val="FF0000"/>
                              </a:solidFill>
                              <a:latin typeface="Cambria Math" panose="02040503050406030204" pitchFamily="18" charset="0"/>
                            </a:rPr>
                          </m:ctrlPr>
                        </m:fPr>
                        <m:num>
                          <m:r>
                            <a:rPr lang="de-DE" sz="1600" b="0" i="1" smtClean="0">
                              <a:solidFill>
                                <a:srgbClr val="FF0000"/>
                              </a:solidFill>
                              <a:latin typeface="Cambria Math"/>
                            </a:rPr>
                            <m:t>𝐶</m:t>
                          </m:r>
                        </m:num>
                        <m:den>
                          <m:sSup>
                            <m:sSupPr>
                              <m:ctrlPr>
                                <a:rPr lang="de-DE" sz="1600" b="0" i="1" smtClean="0">
                                  <a:solidFill>
                                    <a:srgbClr val="FF0000"/>
                                  </a:solidFill>
                                  <a:latin typeface="Cambria Math" panose="02040503050406030204" pitchFamily="18" charset="0"/>
                                </a:rPr>
                              </m:ctrlPr>
                            </m:sSupPr>
                            <m:e>
                              <m:r>
                                <a:rPr lang="de-DE" sz="1600" b="0" i="1" smtClean="0">
                                  <a:solidFill>
                                    <a:srgbClr val="FF0000"/>
                                  </a:solidFill>
                                  <a:latin typeface="Cambria Math"/>
                                </a:rPr>
                                <m:t>𝑅</m:t>
                              </m:r>
                            </m:e>
                            <m:sup>
                              <m:r>
                                <a:rPr lang="de-DE" sz="1600" b="0" i="1" smtClean="0">
                                  <a:solidFill>
                                    <a:srgbClr val="FF0000"/>
                                  </a:solidFill>
                                  <a:latin typeface="Cambria Math"/>
                                </a:rPr>
                                <m:t>2</m:t>
                              </m:r>
                            </m:sup>
                          </m:sSup>
                        </m:den>
                      </m:f>
                    </m:oMath>
                  </m:oMathPara>
                </a14:m>
                <a:endParaRPr lang="en-US" sz="1600" dirty="0">
                  <a:solidFill>
                    <a:srgbClr val="FF0000"/>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5040000" y="2808000"/>
                <a:ext cx="674608" cy="553357"/>
              </a:xfrm>
              <a:prstGeom prst="rect">
                <a:avLst/>
              </a:prstGeom>
              <a:blipFill rotWithShape="1">
                <a:blip r:embed="rId7"/>
                <a:stretch>
                  <a:fillRect/>
                </a:stretch>
              </a:blipFill>
            </p:spPr>
            <p:txBody>
              <a:bodyPr/>
              <a:lstStyle/>
              <a:p>
                <a:r>
                  <a:rPr lang="en-US">
                    <a:noFill/>
                  </a:rPr>
                  <a:t> </a:t>
                </a:r>
              </a:p>
            </p:txBody>
          </p:sp>
        </mc:Fallback>
      </mc:AlternateContent>
      <p:sp>
        <p:nvSpPr>
          <p:cNvPr id="16" name="Textfeld 15"/>
          <p:cNvSpPr txBox="1"/>
          <p:nvPr/>
        </p:nvSpPr>
        <p:spPr>
          <a:xfrm>
            <a:off x="720000" y="3456000"/>
            <a:ext cx="802873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Gravitational energy of a star with constant density has an average potential energy per 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828000" y="3780000"/>
                <a:ext cx="2529731" cy="5872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f>
                            <m:fPr>
                              <m:type m:val="skw"/>
                              <m:ctrlPr>
                                <a:rPr lang="en-US" sz="1600" i="1" smtClean="0">
                                  <a:latin typeface="Cambria Math" panose="02040503050406030204" pitchFamily="18" charset="0"/>
                                </a:rPr>
                              </m:ctrlPr>
                            </m:fPr>
                            <m:num>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𝑝𝑜𝑡</m:t>
                                  </m:r>
                                </m:sub>
                              </m:sSub>
                            </m:num>
                            <m:den>
                              <m:r>
                                <a:rPr lang="de-DE" sz="1600" b="0" i="1" smtClean="0">
                                  <a:latin typeface="Cambria Math"/>
                                </a:rPr>
                                <m:t>𝑁</m:t>
                              </m:r>
                            </m:den>
                          </m:f>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3</m:t>
                          </m:r>
                        </m:num>
                        <m:den>
                          <m:r>
                            <a:rPr lang="de-DE" sz="1600" b="0" i="1" smtClean="0">
                              <a:latin typeface="Cambria Math"/>
                            </a:rPr>
                            <m:t>5</m:t>
                          </m:r>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𝐺</m:t>
                          </m:r>
                          <m:r>
                            <a:rPr lang="de-DE" sz="1600" b="0" i="1" smtClean="0">
                              <a:latin typeface="Cambria Math"/>
                              <a:ea typeface="Cambria Math"/>
                            </a:rPr>
                            <m:t>∙</m:t>
                          </m:r>
                          <m:r>
                            <a:rPr lang="de-DE" sz="1600" b="0" i="1" smtClean="0">
                              <a:latin typeface="Cambria Math"/>
                              <a:ea typeface="Cambria Math"/>
                            </a:rPr>
                            <m:t>𝑛</m:t>
                          </m:r>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𝑚</m:t>
                              </m:r>
                            </m:e>
                            <m:sub>
                              <m:r>
                                <a:rPr lang="de-DE" sz="1600" b="0" i="1" smtClean="0">
                                  <a:latin typeface="Cambria Math"/>
                                  <a:ea typeface="Cambria Math"/>
                                </a:rPr>
                                <m:t>𝑛</m:t>
                              </m:r>
                            </m:sub>
                            <m:sup>
                              <m:r>
                                <a:rPr lang="de-DE" sz="1600" b="0" i="1" smtClean="0">
                                  <a:latin typeface="Cambria Math"/>
                                  <a:ea typeface="Cambria Math"/>
                                </a:rPr>
                                <m:t>2</m:t>
                              </m:r>
                            </m:sup>
                          </m:sSubSup>
                        </m:num>
                        <m:den>
                          <m:r>
                            <a:rPr lang="de-DE" sz="1600" b="0" i="1" smtClean="0">
                              <a:latin typeface="Cambria Math"/>
                              <a:ea typeface="Cambria Math"/>
                            </a:rPr>
                            <m:t>𝑅</m:t>
                          </m:r>
                        </m:den>
                      </m:f>
                    </m:oMath>
                  </m:oMathPara>
                </a14:m>
                <a:endParaRPr lang="en-US" sz="16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828000" y="3780000"/>
                <a:ext cx="2529731" cy="58721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3240000" y="3797729"/>
                <a:ext cx="778803" cy="5517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FF0000"/>
                          </a:solidFill>
                          <a:latin typeface="Cambria Math"/>
                        </a:rPr>
                        <m:t>=−</m:t>
                      </m:r>
                      <m:f>
                        <m:fPr>
                          <m:ctrlPr>
                            <a:rPr lang="de-DE" sz="1600" b="0" i="1" smtClean="0">
                              <a:solidFill>
                                <a:srgbClr val="FF0000"/>
                              </a:solidFill>
                              <a:latin typeface="Cambria Math" panose="02040503050406030204" pitchFamily="18" charset="0"/>
                            </a:rPr>
                          </m:ctrlPr>
                        </m:fPr>
                        <m:num>
                          <m:r>
                            <a:rPr lang="de-DE" sz="1600" b="0" i="1" smtClean="0">
                              <a:solidFill>
                                <a:srgbClr val="FF0000"/>
                              </a:solidFill>
                              <a:latin typeface="Cambria Math"/>
                            </a:rPr>
                            <m:t>𝐷</m:t>
                          </m:r>
                        </m:num>
                        <m:den>
                          <m:r>
                            <a:rPr lang="de-DE" sz="1600" b="0" i="1" smtClean="0">
                              <a:solidFill>
                                <a:srgbClr val="FF0000"/>
                              </a:solidFill>
                              <a:latin typeface="Cambria Math"/>
                            </a:rPr>
                            <m:t>𝑅</m:t>
                          </m:r>
                        </m:den>
                      </m:f>
                    </m:oMath>
                  </m:oMathPara>
                </a14:m>
                <a:endParaRPr lang="en-US" sz="1600" dirty="0">
                  <a:solidFill>
                    <a:srgbClr val="FF0000"/>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3240000" y="3797729"/>
                <a:ext cx="778803" cy="551754"/>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4139371" y="3859540"/>
                <a:ext cx="1589153" cy="4281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a:rPr>
                        <m:t>𝐺</m:t>
                      </m:r>
                      <m:r>
                        <a:rPr lang="de-DE" sz="1000" b="0" i="1" smtClean="0">
                          <a:latin typeface="Cambria Math"/>
                        </a:rPr>
                        <m:t>=6.67∙</m:t>
                      </m:r>
                      <m:sSup>
                        <m:sSupPr>
                          <m:ctrlPr>
                            <a:rPr lang="de-DE" sz="1000" b="0" i="1" smtClean="0">
                              <a:latin typeface="Cambria Math" panose="02040503050406030204" pitchFamily="18" charset="0"/>
                              <a:ea typeface="Cambria Math"/>
                            </a:rPr>
                          </m:ctrlPr>
                        </m:sSupPr>
                        <m:e>
                          <m:r>
                            <a:rPr lang="de-DE" sz="1000" b="0" i="1" smtClean="0">
                              <a:latin typeface="Cambria Math"/>
                              <a:ea typeface="Cambria Math"/>
                            </a:rPr>
                            <m:t>10</m:t>
                          </m:r>
                        </m:e>
                        <m:sup>
                          <m:r>
                            <a:rPr lang="de-DE" sz="1000" b="0" i="1" smtClean="0">
                              <a:latin typeface="Cambria Math"/>
                              <a:ea typeface="Cambria Math"/>
                            </a:rPr>
                            <m:t>−11</m:t>
                          </m:r>
                        </m:sup>
                      </m:sSup>
                      <m:r>
                        <a:rPr lang="de-DE" sz="1000" b="0" i="1" smtClean="0">
                          <a:latin typeface="Cambria Math"/>
                          <a:ea typeface="Cambria Math"/>
                        </a:rPr>
                        <m:t>   </m:t>
                      </m:r>
                      <m:f>
                        <m:fPr>
                          <m:ctrlPr>
                            <a:rPr lang="de-DE" sz="1000" b="0" i="1" smtClean="0">
                              <a:latin typeface="Cambria Math" panose="02040503050406030204" pitchFamily="18" charset="0"/>
                              <a:ea typeface="Cambria Math"/>
                            </a:rPr>
                          </m:ctrlPr>
                        </m:fPr>
                        <m:num>
                          <m:sSup>
                            <m:sSupPr>
                              <m:ctrlPr>
                                <a:rPr lang="de-DE" sz="1000" b="0" i="1" smtClean="0">
                                  <a:latin typeface="Cambria Math" panose="02040503050406030204" pitchFamily="18" charset="0"/>
                                  <a:ea typeface="Cambria Math"/>
                                </a:rPr>
                              </m:ctrlPr>
                            </m:sSupPr>
                            <m:e>
                              <m:r>
                                <a:rPr lang="de-DE" sz="1000" b="0" i="1" smtClean="0">
                                  <a:latin typeface="Cambria Math"/>
                                  <a:ea typeface="Cambria Math"/>
                                </a:rPr>
                                <m:t>𝑚</m:t>
                              </m:r>
                            </m:e>
                            <m:sup>
                              <m:r>
                                <a:rPr lang="de-DE" sz="1000" b="0" i="1" smtClean="0">
                                  <a:latin typeface="Cambria Math"/>
                                  <a:ea typeface="Cambria Math"/>
                                </a:rPr>
                                <m:t>3</m:t>
                              </m:r>
                            </m:sup>
                          </m:sSup>
                        </m:num>
                        <m:den>
                          <m:r>
                            <a:rPr lang="de-DE" sz="1000" b="0" i="1" smtClean="0">
                              <a:latin typeface="Cambria Math"/>
                              <a:ea typeface="Cambria Math"/>
                            </a:rPr>
                            <m:t>𝑘𝑔</m:t>
                          </m:r>
                          <m:r>
                            <a:rPr lang="de-DE" sz="1000" b="0" i="1" smtClean="0">
                              <a:latin typeface="Cambria Math"/>
                              <a:ea typeface="Cambria Math"/>
                            </a:rPr>
                            <m:t>∙</m:t>
                          </m:r>
                          <m:sSup>
                            <m:sSupPr>
                              <m:ctrlPr>
                                <a:rPr lang="de-DE" sz="1000" b="0" i="1" smtClean="0">
                                  <a:latin typeface="Cambria Math" panose="02040503050406030204" pitchFamily="18" charset="0"/>
                                  <a:ea typeface="Cambria Math"/>
                                </a:rPr>
                              </m:ctrlPr>
                            </m:sSupPr>
                            <m:e>
                              <m:r>
                                <a:rPr lang="de-DE" sz="1000" b="0" i="1" smtClean="0">
                                  <a:latin typeface="Cambria Math"/>
                                  <a:ea typeface="Cambria Math"/>
                                </a:rPr>
                                <m:t>𝑠</m:t>
                              </m:r>
                            </m:e>
                            <m:sup>
                              <m:r>
                                <a:rPr lang="de-DE" sz="1000" b="0" i="1" smtClean="0">
                                  <a:latin typeface="Cambria Math"/>
                                  <a:ea typeface="Cambria Math"/>
                                </a:rPr>
                                <m:t>2</m:t>
                              </m:r>
                            </m:sup>
                          </m:sSup>
                        </m:den>
                      </m:f>
                    </m:oMath>
                  </m:oMathPara>
                </a14:m>
                <a:endParaRPr lang="en-US" sz="10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4139371" y="3859540"/>
                <a:ext cx="1589153" cy="428131"/>
              </a:xfrm>
              <a:prstGeom prst="rect">
                <a:avLst/>
              </a:prstGeom>
              <a:blipFill rotWithShape="1">
                <a:blip r:embed="rId10"/>
                <a:stretch>
                  <a:fillRect b="-1429"/>
                </a:stretch>
              </a:blipFill>
            </p:spPr>
            <p:txBody>
              <a:bodyPr/>
              <a:lstStyle/>
              <a:p>
                <a:r>
                  <a:rPr lang="en-US">
                    <a:noFill/>
                  </a:rPr>
                  <a:t> </a:t>
                </a:r>
              </a:p>
            </p:txBody>
          </p:sp>
        </mc:Fallback>
      </mc:AlternateContent>
      <p:sp>
        <p:nvSpPr>
          <p:cNvPr id="21" name="Textfeld 20"/>
          <p:cNvSpPr txBox="1"/>
          <p:nvPr/>
        </p:nvSpPr>
        <p:spPr>
          <a:xfrm>
            <a:off x="720000" y="4392000"/>
            <a:ext cx="3085588"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Minimum total energy per neutron:</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feld 21"/>
              <p:cNvSpPr txBox="1"/>
              <p:nvPr/>
            </p:nvSpPr>
            <p:spPr>
              <a:xfrm>
                <a:off x="828000" y="4716000"/>
                <a:ext cx="3472041" cy="5013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de-DE" sz="1400" b="0" i="1" smtClean="0">
                              <a:latin typeface="Cambria Math"/>
                            </a:rPr>
                            <m:t>𝑑</m:t>
                          </m:r>
                        </m:num>
                        <m:den>
                          <m:r>
                            <a:rPr lang="de-DE" sz="1400" b="0" i="1" smtClean="0">
                              <a:latin typeface="Cambria Math"/>
                            </a:rPr>
                            <m:t>𝑑𝑅</m:t>
                          </m:r>
                        </m:den>
                      </m:f>
                      <m:d>
                        <m:dPr>
                          <m:begChr m:val="⟨"/>
                          <m:endChr m:val="⟩"/>
                          <m:ctrlPr>
                            <a:rPr lang="en-US" sz="1400" i="1" smtClean="0">
                              <a:latin typeface="Cambria Math" panose="02040503050406030204" pitchFamily="18" charset="0"/>
                            </a:rPr>
                          </m:ctrlPr>
                        </m:dPr>
                        <m:e>
                          <m:r>
                            <a:rPr lang="de-DE" sz="1400" b="0" i="1" smtClean="0">
                              <a:latin typeface="Cambria Math"/>
                            </a:rPr>
                            <m:t>𝐸</m:t>
                          </m:r>
                          <m:r>
                            <a:rPr lang="de-DE" sz="1400" b="0" i="1" smtClean="0">
                              <a:latin typeface="Cambria Math"/>
                            </a:rPr>
                            <m:t>/</m:t>
                          </m:r>
                          <m:r>
                            <a:rPr lang="de-DE" sz="1400" b="0" i="1" smtClean="0">
                              <a:latin typeface="Cambria Math"/>
                            </a:rPr>
                            <m:t>𝑁</m:t>
                          </m:r>
                        </m:e>
                      </m:d>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m:t>
                          </m:r>
                        </m:num>
                        <m:den>
                          <m:r>
                            <a:rPr lang="de-DE" sz="1400" b="0" i="1" smtClean="0">
                              <a:latin typeface="Cambria Math"/>
                            </a:rPr>
                            <m:t>𝑑𝑅</m:t>
                          </m:r>
                        </m:den>
                      </m:f>
                      <m:d>
                        <m:dPr>
                          <m:begChr m:val="["/>
                          <m:endChr m:val="]"/>
                          <m:ctrlPr>
                            <a:rPr lang="de-DE" sz="1400" b="0" i="1" smtClean="0">
                              <a:latin typeface="Cambria Math" panose="02040503050406030204" pitchFamily="18" charset="0"/>
                            </a:rPr>
                          </m:ctrlPr>
                        </m:dPr>
                        <m:e>
                          <m:d>
                            <m:dPr>
                              <m:begChr m:val="⟨"/>
                              <m:endChr m:val="⟩"/>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𝑘𝑖𝑛</m:t>
                                  </m:r>
                                </m:sub>
                              </m:sSub>
                              <m:r>
                                <a:rPr lang="de-DE" sz="1400" b="0" i="1" smtClean="0">
                                  <a:latin typeface="Cambria Math"/>
                                </a:rPr>
                                <m:t>/</m:t>
                              </m:r>
                              <m:r>
                                <a:rPr lang="de-DE" sz="1400" b="0" i="1" smtClean="0">
                                  <a:latin typeface="Cambria Math"/>
                                </a:rPr>
                                <m:t>𝑁</m:t>
                              </m:r>
                            </m:e>
                          </m:d>
                          <m:r>
                            <a:rPr lang="de-DE" sz="1400" b="0" i="1" smtClean="0">
                              <a:latin typeface="Cambria Math"/>
                            </a:rPr>
                            <m:t>+</m:t>
                          </m:r>
                          <m:d>
                            <m:dPr>
                              <m:begChr m:val="⟨"/>
                              <m:endChr m:val="⟩"/>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𝑝𝑜𝑡</m:t>
                                  </m:r>
                                </m:sub>
                              </m:sSub>
                              <m:r>
                                <a:rPr lang="de-DE" sz="1400" b="0" i="1" smtClean="0">
                                  <a:latin typeface="Cambria Math"/>
                                </a:rPr>
                                <m:t>/</m:t>
                              </m:r>
                              <m:r>
                                <a:rPr lang="de-DE" sz="1400" b="0" i="1" smtClean="0">
                                  <a:latin typeface="Cambria Math"/>
                                </a:rPr>
                                <m:t>𝑁</m:t>
                              </m:r>
                            </m:e>
                          </m:d>
                        </m:e>
                      </m:d>
                      <m:r>
                        <a:rPr lang="de-DE" sz="1400" b="0" i="1" smtClean="0">
                          <a:latin typeface="Cambria Math"/>
                        </a:rPr>
                        <m:t>=0</m:t>
                      </m:r>
                    </m:oMath>
                  </m:oMathPara>
                </a14:m>
                <a:endParaRPr lang="en-US" sz="1400" dirty="0"/>
              </a:p>
            </p:txBody>
          </p:sp>
        </mc:Choice>
        <mc:Fallback xmlns="">
          <p:sp>
            <p:nvSpPr>
              <p:cNvPr id="22" name="Textfeld 21"/>
              <p:cNvSpPr txBox="1">
                <a:spLocks noRot="1" noChangeAspect="1" noMove="1" noResize="1" noEditPoints="1" noAdjustHandles="1" noChangeArrowheads="1" noChangeShapeType="1" noTextEdit="1"/>
              </p:cNvSpPr>
              <p:nvPr/>
            </p:nvSpPr>
            <p:spPr>
              <a:xfrm>
                <a:off x="828000" y="4716000"/>
                <a:ext cx="3472041" cy="501356"/>
              </a:xfrm>
              <a:prstGeom prst="rect">
                <a:avLst/>
              </a:prstGeom>
              <a:blipFill rotWithShape="1">
                <a:blip r:embed="rId11"/>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828000" y="5256000"/>
                <a:ext cx="2524345" cy="5071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de-DE" sz="1400" b="0" i="1" smtClean="0">
                              <a:latin typeface="Cambria Math"/>
                            </a:rPr>
                            <m:t>𝑑</m:t>
                          </m:r>
                        </m:num>
                        <m:den>
                          <m:r>
                            <a:rPr lang="de-DE" sz="1400" b="0" i="1" smtClean="0">
                              <a:latin typeface="Cambria Math"/>
                            </a:rPr>
                            <m:t>𝑑𝑅</m:t>
                          </m:r>
                        </m:den>
                      </m:f>
                      <m:d>
                        <m:dPr>
                          <m:begChr m:val="["/>
                          <m:endChr m:val="]"/>
                          <m:ctrlPr>
                            <a:rPr lang="en-US" sz="1400" i="1" smtClean="0">
                              <a:latin typeface="Cambria Math" panose="02040503050406030204" pitchFamily="18" charset="0"/>
                            </a:rPr>
                          </m:ctrlPr>
                        </m:dPr>
                        <m:e>
                          <m:f>
                            <m:fPr>
                              <m:ctrlPr>
                                <a:rPr lang="en-US" sz="1400" i="1" smtClean="0">
                                  <a:latin typeface="Cambria Math" panose="02040503050406030204" pitchFamily="18" charset="0"/>
                                </a:rPr>
                              </m:ctrlPr>
                            </m:fPr>
                            <m:num>
                              <m:r>
                                <a:rPr lang="de-DE" sz="1400" b="0" i="1" smtClean="0">
                                  <a:latin typeface="Cambria Math"/>
                                </a:rPr>
                                <m:t>𝐶</m:t>
                              </m:r>
                            </m:num>
                            <m:den>
                              <m:sSup>
                                <m:sSupPr>
                                  <m:ctrlPr>
                                    <a:rPr lang="en-US" sz="1400" i="1" smtClean="0">
                                      <a:latin typeface="Cambria Math" panose="02040503050406030204" pitchFamily="18" charset="0"/>
                                    </a:rPr>
                                  </m:ctrlPr>
                                </m:sSupPr>
                                <m:e>
                                  <m:r>
                                    <a:rPr lang="de-DE" sz="1400" b="0" i="1" smtClean="0">
                                      <a:latin typeface="Cambria Math"/>
                                    </a:rPr>
                                    <m:t>𝑅</m:t>
                                  </m:r>
                                </m:e>
                                <m:sup>
                                  <m:r>
                                    <a:rPr lang="de-DE" sz="1400" b="0" i="1" smtClean="0">
                                      <a:latin typeface="Cambria Math"/>
                                    </a:rPr>
                                    <m:t>2</m:t>
                                  </m:r>
                                </m:sup>
                              </m:sSup>
                            </m:den>
                          </m:f>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𝐷</m:t>
                              </m:r>
                            </m:num>
                            <m:den>
                              <m:r>
                                <a:rPr lang="de-DE" sz="1400" b="0" i="1" smtClean="0">
                                  <a:latin typeface="Cambria Math"/>
                                </a:rPr>
                                <m:t>𝑅</m:t>
                              </m:r>
                            </m:den>
                          </m:f>
                        </m:e>
                      </m:d>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2</m:t>
                          </m:r>
                          <m:r>
                            <a:rPr lang="de-DE" sz="1400" b="0" i="1" smtClean="0">
                              <a:latin typeface="Cambria Math"/>
                            </a:rPr>
                            <m:t>𝐶</m:t>
                          </m:r>
                        </m:num>
                        <m:den>
                          <m:sSup>
                            <m:sSupPr>
                              <m:ctrlPr>
                                <a:rPr lang="de-DE" sz="1400" b="0" i="1" smtClean="0">
                                  <a:latin typeface="Cambria Math" panose="02040503050406030204" pitchFamily="18" charset="0"/>
                                </a:rPr>
                              </m:ctrlPr>
                            </m:sSupPr>
                            <m:e>
                              <m:r>
                                <a:rPr lang="de-DE" sz="1400" b="0" i="1" smtClean="0">
                                  <a:latin typeface="Cambria Math"/>
                                </a:rPr>
                                <m:t>𝑅</m:t>
                              </m:r>
                            </m:e>
                            <m:sup>
                              <m:r>
                                <a:rPr lang="de-DE" sz="1400" b="0" i="1" smtClean="0">
                                  <a:latin typeface="Cambria Math"/>
                                </a:rPr>
                                <m:t>3</m:t>
                              </m:r>
                            </m:sup>
                          </m:sSup>
                        </m:den>
                      </m:f>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𝐷</m:t>
                          </m:r>
                        </m:num>
                        <m:den>
                          <m:sSup>
                            <m:sSupPr>
                              <m:ctrlPr>
                                <a:rPr lang="de-DE" sz="1400" b="0" i="1" smtClean="0">
                                  <a:latin typeface="Cambria Math" panose="02040503050406030204" pitchFamily="18" charset="0"/>
                                </a:rPr>
                              </m:ctrlPr>
                            </m:sSupPr>
                            <m:e>
                              <m:r>
                                <a:rPr lang="de-DE" sz="1400" b="0" i="1" smtClean="0">
                                  <a:latin typeface="Cambria Math"/>
                                </a:rPr>
                                <m:t>𝑅</m:t>
                              </m:r>
                            </m:e>
                            <m:sup>
                              <m:r>
                                <a:rPr lang="de-DE" sz="1400" b="0" i="1" smtClean="0">
                                  <a:latin typeface="Cambria Math"/>
                                </a:rPr>
                                <m:t>2</m:t>
                              </m:r>
                            </m:sup>
                          </m:sSup>
                        </m:den>
                      </m:f>
                      <m:r>
                        <a:rPr lang="de-DE" sz="1400" b="0" i="1" smtClean="0">
                          <a:latin typeface="Cambria Math"/>
                        </a:rPr>
                        <m:t>=0</m:t>
                      </m:r>
                    </m:oMath>
                  </m:oMathPara>
                </a14:m>
                <a:endParaRPr lang="en-US" sz="1400" dirty="0"/>
              </a:p>
            </p:txBody>
          </p:sp>
        </mc:Choice>
        <mc:Fallback xmlns="">
          <p:sp>
            <p:nvSpPr>
              <p:cNvPr id="23" name="Textfeld 22"/>
              <p:cNvSpPr txBox="1">
                <a:spLocks noRot="1" noChangeAspect="1" noMove="1" noResize="1" noEditPoints="1" noAdjustHandles="1" noChangeArrowheads="1" noChangeShapeType="1" noTextEdit="1"/>
              </p:cNvSpPr>
              <p:nvPr/>
            </p:nvSpPr>
            <p:spPr>
              <a:xfrm>
                <a:off x="828000" y="5256000"/>
                <a:ext cx="2524345" cy="507127"/>
              </a:xfrm>
              <a:prstGeom prst="rect">
                <a:avLst/>
              </a:prstGeom>
              <a:blipFill rotWithShape="1">
                <a:blip r:embed="rId12"/>
                <a:stretch>
                  <a:fillRect b="-1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feld 23"/>
              <p:cNvSpPr txBox="1"/>
              <p:nvPr/>
            </p:nvSpPr>
            <p:spPr>
              <a:xfrm>
                <a:off x="828000" y="5796000"/>
                <a:ext cx="3259290" cy="65742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𝑅</m:t>
                      </m:r>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2</m:t>
                          </m:r>
                          <m:r>
                            <a:rPr lang="de-DE" sz="1600" b="0" i="1" smtClean="0">
                              <a:latin typeface="Cambria Math"/>
                            </a:rPr>
                            <m:t>𝐶</m:t>
                          </m:r>
                        </m:num>
                        <m:den>
                          <m:r>
                            <a:rPr lang="de-DE" sz="1600" b="0" i="1" smtClean="0">
                              <a:latin typeface="Cambria Math"/>
                            </a:rPr>
                            <m:t>𝐷</m:t>
                          </m:r>
                        </m:den>
                      </m:f>
                      <m:r>
                        <a:rPr lang="de-DE" sz="1600" b="0" i="1" smtClean="0">
                          <a:latin typeface="Cambria Math"/>
                        </a:rPr>
                        <m:t>     </m:t>
                      </m:r>
                      <m:r>
                        <a:rPr lang="de-DE" sz="1600" b="0" i="1" smtClean="0">
                          <a:latin typeface="Cambria Math"/>
                          <a:ea typeface="Cambria Math"/>
                        </a:rPr>
                        <m:t>→     </m:t>
                      </m:r>
                      <m:r>
                        <a:rPr lang="de-DE" sz="1600" b="0" i="1" smtClean="0">
                          <a:latin typeface="Cambria Math"/>
                          <a:ea typeface="Cambria Math"/>
                        </a:rPr>
                        <m:t>𝑅</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ℏ</m:t>
                              </m:r>
                            </m:e>
                            <m:sup>
                              <m:r>
                                <a:rPr lang="de-DE" sz="1600" b="0" i="1" smtClean="0">
                                  <a:latin typeface="Cambria Math"/>
                                  <a:ea typeface="Cambria Math"/>
                                </a:rPr>
                                <m:t>2</m:t>
                              </m:r>
                            </m:sup>
                          </m:sSup>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d>
                                <m:dPr>
                                  <m:ctrlPr>
                                    <a:rPr lang="de-DE" sz="1600" b="0" i="1" smtClean="0">
                                      <a:latin typeface="Cambria Math" panose="02040503050406030204" pitchFamily="18" charset="0"/>
                                      <a:ea typeface="Cambria Math"/>
                                    </a:rPr>
                                  </m:ctrlPr>
                                </m:dPr>
                                <m:e>
                                  <m:r>
                                    <a:rPr lang="de-DE" sz="1600" b="0" i="1" smtClean="0">
                                      <a:latin typeface="Cambria Math"/>
                                      <a:ea typeface="Cambria Math"/>
                                    </a:rPr>
                                    <m:t>9</m:t>
                                  </m:r>
                                  <m:r>
                                    <a:rPr lang="de-DE" sz="1600" b="0" i="1" smtClean="0">
                                      <a:latin typeface="Cambria Math"/>
                                      <a:ea typeface="Cambria Math"/>
                                    </a:rPr>
                                    <m:t>𝜋</m:t>
                                  </m:r>
                                  <m:r>
                                    <a:rPr lang="de-DE" sz="1600" b="0" i="1" smtClean="0">
                                      <a:latin typeface="Cambria Math"/>
                                      <a:ea typeface="Cambria Math"/>
                                    </a:rPr>
                                    <m:t>/4</m:t>
                                  </m:r>
                                </m:e>
                              </m:d>
                            </m:e>
                            <m:sup>
                              <m:r>
                                <a:rPr lang="de-DE" sz="1600" b="0" i="1" smtClean="0">
                                  <a:latin typeface="Cambria Math"/>
                                  <a:ea typeface="Cambria Math"/>
                                </a:rPr>
                                <m:t>2/3</m:t>
                              </m:r>
                            </m:sup>
                          </m:sSup>
                        </m:num>
                        <m:den>
                          <m:r>
                            <a:rPr lang="de-DE" sz="1600" b="0" i="1" smtClean="0">
                              <a:latin typeface="Cambria Math"/>
                              <a:ea typeface="Cambria Math"/>
                            </a:rPr>
                            <m:t>𝐺</m:t>
                          </m:r>
                          <m:r>
                            <a:rPr lang="de-DE" sz="1600" b="0" i="1" smtClean="0">
                              <a:latin typeface="Cambria Math"/>
                              <a:ea typeface="Cambria Math"/>
                            </a:rPr>
                            <m:t>∙</m:t>
                          </m:r>
                          <m:sSubSup>
                            <m:sSubSupPr>
                              <m:ctrlPr>
                                <a:rPr lang="de-DE" sz="1600" b="0" i="1" smtClean="0">
                                  <a:latin typeface="Cambria Math" panose="02040503050406030204" pitchFamily="18" charset="0"/>
                                  <a:ea typeface="Cambria Math"/>
                                </a:rPr>
                              </m:ctrlPr>
                            </m:sSubSupPr>
                            <m:e>
                              <m:r>
                                <a:rPr lang="de-DE" sz="1600" b="0" i="1" smtClean="0">
                                  <a:latin typeface="Cambria Math"/>
                                  <a:ea typeface="Cambria Math"/>
                                </a:rPr>
                                <m:t>𝑚</m:t>
                              </m:r>
                            </m:e>
                            <m:sub>
                              <m:r>
                                <a:rPr lang="de-DE" sz="1600" b="0" i="1" smtClean="0">
                                  <a:latin typeface="Cambria Math"/>
                                  <a:ea typeface="Cambria Math"/>
                                </a:rPr>
                                <m:t>𝑁</m:t>
                              </m:r>
                            </m:sub>
                            <m:sup>
                              <m:r>
                                <a:rPr lang="de-DE" sz="1600" b="0" i="1" smtClean="0">
                                  <a:latin typeface="Cambria Math"/>
                                  <a:ea typeface="Cambria Math"/>
                                </a:rPr>
                                <m:t>3</m:t>
                              </m:r>
                            </m:sup>
                          </m:sSubSup>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𝑛</m:t>
                              </m:r>
                            </m:e>
                            <m:sup>
                              <m:r>
                                <a:rPr lang="de-DE" sz="1600" b="0" i="1" smtClean="0">
                                  <a:latin typeface="Cambria Math"/>
                                  <a:ea typeface="Cambria Math"/>
                                </a:rPr>
                                <m:t>1/3</m:t>
                              </m:r>
                            </m:sup>
                          </m:sSup>
                        </m:den>
                      </m:f>
                    </m:oMath>
                  </m:oMathPara>
                </a14:m>
                <a:endParaRPr lang="en-US" sz="1600" dirty="0"/>
              </a:p>
            </p:txBody>
          </p:sp>
        </mc:Choice>
        <mc:Fallback xmlns="">
          <p:sp>
            <p:nvSpPr>
              <p:cNvPr id="24" name="Textfeld 23"/>
              <p:cNvSpPr txBox="1">
                <a:spLocks noRot="1" noChangeAspect="1" noMove="1" noResize="1" noEditPoints="1" noAdjustHandles="1" noChangeArrowheads="1" noChangeShapeType="1" noTextEdit="1"/>
              </p:cNvSpPr>
              <p:nvPr/>
            </p:nvSpPr>
            <p:spPr>
              <a:xfrm>
                <a:off x="828000" y="5796000"/>
                <a:ext cx="3259290" cy="657424"/>
              </a:xfrm>
              <a:prstGeom prst="rect">
                <a:avLst/>
              </a:prstGeom>
              <a:blipFill rotWithShape="1">
                <a:blip r:embed="rId1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3328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14" grpId="0"/>
      <p:bldP spid="5" grpId="0"/>
      <p:bldP spid="6" grpId="0"/>
      <p:bldP spid="7" grpId="0"/>
      <p:bldP spid="15" grpId="0"/>
      <p:bldP spid="16" grpId="0"/>
      <p:bldP spid="17" grpId="0"/>
      <p:bldP spid="19" grpId="0"/>
      <p:bldP spid="20" grpId="0"/>
      <p:bldP spid="21" grpId="0"/>
      <p:bldP spid="22" grpId="0"/>
      <p:bldP spid="23"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4" name="Rectangle 3"/>
          <p:cNvSpPr>
            <a:spLocks noChangeArrowheads="1"/>
          </p:cNvSpPr>
          <p:nvPr/>
        </p:nvSpPr>
        <p:spPr bwMode="auto">
          <a:xfrm>
            <a:off x="7924800" y="3813175"/>
            <a:ext cx="762000" cy="18288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5" name="Picture 4" descr="bindungsenerg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38300"/>
            <a:ext cx="6578600" cy="4333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spect="1" noChangeArrowheads="1"/>
          </p:cNvSpPr>
          <p:nvPr/>
        </p:nvSpPr>
        <p:spPr bwMode="auto">
          <a:xfrm>
            <a:off x="1371600" y="1638300"/>
            <a:ext cx="5688013" cy="136525"/>
          </a:xfrm>
          <a:prstGeom prst="rect">
            <a:avLst/>
          </a:prstGeom>
          <a:solidFill>
            <a:srgbClr val="C0C0C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spect="1" noChangeArrowheads="1"/>
          </p:cNvSpPr>
          <p:nvPr/>
        </p:nvSpPr>
        <p:spPr bwMode="auto">
          <a:xfrm>
            <a:off x="1371600" y="1501775"/>
            <a:ext cx="5688013" cy="136525"/>
          </a:xfrm>
          <a:prstGeom prst="rect">
            <a:avLst/>
          </a:prstGeom>
          <a:solidFill>
            <a:srgbClr val="80808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a:spLocks noChangeAspect="1" noChangeArrowheads="1"/>
          </p:cNvSpPr>
          <p:nvPr/>
        </p:nvSpPr>
        <p:spPr bwMode="auto">
          <a:xfrm>
            <a:off x="2466975" y="1638300"/>
            <a:ext cx="69850" cy="617538"/>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a:spLocks noChangeAspect="1" noChangeArrowheads="1"/>
          </p:cNvSpPr>
          <p:nvPr/>
        </p:nvSpPr>
        <p:spPr bwMode="auto">
          <a:xfrm>
            <a:off x="1919288" y="1912938"/>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9"/>
          <p:cNvSpPr>
            <a:spLocks noChangeAspect="1" noChangeArrowheads="1"/>
          </p:cNvSpPr>
          <p:nvPr/>
        </p:nvSpPr>
        <p:spPr bwMode="auto">
          <a:xfrm>
            <a:off x="2536825" y="1844675"/>
            <a:ext cx="547688" cy="2047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p:cNvSpPr>
            <a:spLocks noChangeAspect="1" noChangeArrowheads="1"/>
          </p:cNvSpPr>
          <p:nvPr/>
        </p:nvSpPr>
        <p:spPr bwMode="auto">
          <a:xfrm>
            <a:off x="3084513" y="1912938"/>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spect="1" noChangeArrowheads="1"/>
          </p:cNvSpPr>
          <p:nvPr/>
        </p:nvSpPr>
        <p:spPr bwMode="auto">
          <a:xfrm>
            <a:off x="4249738" y="2735263"/>
            <a:ext cx="547687" cy="2047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2"/>
          <p:cNvSpPr txBox="1">
            <a:spLocks noChangeAspect="1" noChangeArrowheads="1"/>
          </p:cNvSpPr>
          <p:nvPr/>
        </p:nvSpPr>
        <p:spPr bwMode="auto">
          <a:xfrm>
            <a:off x="2330450" y="2392363"/>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28</a:t>
            </a:r>
            <a:endParaRPr lang="de-DE" altLang="de-DE" b="1" i="1">
              <a:solidFill>
                <a:srgbClr val="333399"/>
              </a:solidFill>
              <a:cs typeface="Arial" charset="0"/>
            </a:endParaRPr>
          </a:p>
        </p:txBody>
      </p:sp>
      <p:sp>
        <p:nvSpPr>
          <p:cNvPr id="14" name="Text Box 13"/>
          <p:cNvSpPr txBox="1">
            <a:spLocks noChangeAspect="1" noChangeArrowheads="1"/>
          </p:cNvSpPr>
          <p:nvPr/>
        </p:nvSpPr>
        <p:spPr bwMode="auto">
          <a:xfrm>
            <a:off x="2466975" y="2598738"/>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28</a:t>
            </a:r>
            <a:endParaRPr lang="de-DE" altLang="de-DE" b="1" i="1">
              <a:solidFill>
                <a:srgbClr val="333399"/>
              </a:solidFill>
              <a:cs typeface="Arial" charset="0"/>
            </a:endParaRPr>
          </a:p>
        </p:txBody>
      </p:sp>
      <p:sp>
        <p:nvSpPr>
          <p:cNvPr id="15" name="Text Box 14"/>
          <p:cNvSpPr txBox="1">
            <a:spLocks noChangeAspect="1" noChangeArrowheads="1"/>
          </p:cNvSpPr>
          <p:nvPr/>
        </p:nvSpPr>
        <p:spPr bwMode="auto">
          <a:xfrm>
            <a:off x="3016250" y="2598738"/>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50</a:t>
            </a:r>
            <a:endParaRPr lang="de-DE" altLang="de-DE" b="1" i="1">
              <a:solidFill>
                <a:srgbClr val="333399"/>
              </a:solidFill>
              <a:cs typeface="Arial" charset="0"/>
            </a:endParaRPr>
          </a:p>
        </p:txBody>
      </p:sp>
      <p:sp>
        <p:nvSpPr>
          <p:cNvPr id="16" name="Text Box 15"/>
          <p:cNvSpPr txBox="1">
            <a:spLocks noChangeAspect="1" noChangeArrowheads="1"/>
          </p:cNvSpPr>
          <p:nvPr/>
        </p:nvSpPr>
        <p:spPr bwMode="auto">
          <a:xfrm>
            <a:off x="3700463" y="3009900"/>
            <a:ext cx="4381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50</a:t>
            </a:r>
            <a:endParaRPr lang="de-DE" altLang="de-DE" b="1" i="1">
              <a:solidFill>
                <a:srgbClr val="333399"/>
              </a:solidFill>
              <a:cs typeface="Arial" charset="0"/>
            </a:endParaRPr>
          </a:p>
        </p:txBody>
      </p:sp>
      <p:sp>
        <p:nvSpPr>
          <p:cNvPr id="17" name="Text Box 16"/>
          <p:cNvSpPr txBox="1">
            <a:spLocks noChangeAspect="1" noChangeArrowheads="1"/>
          </p:cNvSpPr>
          <p:nvPr/>
        </p:nvSpPr>
        <p:spPr bwMode="auto">
          <a:xfrm>
            <a:off x="4113213" y="3421063"/>
            <a:ext cx="438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82</a:t>
            </a:r>
            <a:endParaRPr lang="de-DE" altLang="de-DE" b="1" i="1">
              <a:solidFill>
                <a:srgbClr val="333399"/>
              </a:solidFill>
              <a:cs typeface="Arial" charset="0"/>
            </a:endParaRPr>
          </a:p>
        </p:txBody>
      </p:sp>
      <p:sp>
        <p:nvSpPr>
          <p:cNvPr id="18" name="Text Box 17"/>
          <p:cNvSpPr txBox="1">
            <a:spLocks noChangeAspect="1" noChangeArrowheads="1"/>
          </p:cNvSpPr>
          <p:nvPr/>
        </p:nvSpPr>
        <p:spPr bwMode="auto">
          <a:xfrm>
            <a:off x="5688013" y="4791075"/>
            <a:ext cx="438150" cy="3667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82</a:t>
            </a:r>
            <a:endParaRPr lang="de-DE" altLang="de-DE" b="1" i="1">
              <a:solidFill>
                <a:srgbClr val="333399"/>
              </a:solidFill>
              <a:cs typeface="Arial" charset="0"/>
            </a:endParaRPr>
          </a:p>
        </p:txBody>
      </p:sp>
      <p:sp>
        <p:nvSpPr>
          <p:cNvPr id="19" name="Text Box 18"/>
          <p:cNvSpPr txBox="1">
            <a:spLocks noChangeAspect="1" noChangeArrowheads="1"/>
          </p:cNvSpPr>
          <p:nvPr/>
        </p:nvSpPr>
        <p:spPr bwMode="auto">
          <a:xfrm>
            <a:off x="5483225" y="4516438"/>
            <a:ext cx="565150" cy="3667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126</a:t>
            </a:r>
            <a:endParaRPr lang="de-DE" altLang="de-DE" b="1" i="1">
              <a:solidFill>
                <a:srgbClr val="333399"/>
              </a:solidFill>
              <a:cs typeface="Arial" charset="0"/>
            </a:endParaRPr>
          </a:p>
        </p:txBody>
      </p:sp>
      <p:sp>
        <p:nvSpPr>
          <p:cNvPr id="20" name="Rectangle 19"/>
          <p:cNvSpPr>
            <a:spLocks noChangeAspect="1" noChangeArrowheads="1"/>
          </p:cNvSpPr>
          <p:nvPr/>
        </p:nvSpPr>
        <p:spPr bwMode="auto">
          <a:xfrm>
            <a:off x="3770313" y="2392363"/>
            <a:ext cx="547687" cy="20637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0"/>
          <p:cNvSpPr>
            <a:spLocks noChangeAspect="1" noChangeArrowheads="1"/>
          </p:cNvSpPr>
          <p:nvPr/>
        </p:nvSpPr>
        <p:spPr bwMode="auto">
          <a:xfrm>
            <a:off x="5757863" y="3625850"/>
            <a:ext cx="547687" cy="4794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1"/>
          <p:cNvSpPr>
            <a:spLocks noChangeAspect="1" noChangeArrowheads="1"/>
          </p:cNvSpPr>
          <p:nvPr/>
        </p:nvSpPr>
        <p:spPr bwMode="auto">
          <a:xfrm>
            <a:off x="2673350" y="1706563"/>
            <a:ext cx="68263" cy="5492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22"/>
          <p:cNvSpPr>
            <a:spLocks noChangeAspect="1" noChangeArrowheads="1"/>
          </p:cNvSpPr>
          <p:nvPr/>
        </p:nvSpPr>
        <p:spPr bwMode="auto">
          <a:xfrm>
            <a:off x="3221038" y="1638300"/>
            <a:ext cx="68262" cy="6858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3"/>
          <p:cNvSpPr>
            <a:spLocks noChangeAspect="1" noChangeArrowheads="1"/>
          </p:cNvSpPr>
          <p:nvPr/>
        </p:nvSpPr>
        <p:spPr bwMode="auto">
          <a:xfrm>
            <a:off x="3906838" y="1706563"/>
            <a:ext cx="68262" cy="1096962"/>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24"/>
          <p:cNvSpPr>
            <a:spLocks noChangeAspect="1" noChangeArrowheads="1"/>
          </p:cNvSpPr>
          <p:nvPr/>
        </p:nvSpPr>
        <p:spPr bwMode="auto">
          <a:xfrm>
            <a:off x="4386263" y="1638300"/>
            <a:ext cx="68262" cy="1508125"/>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5"/>
          <p:cNvSpPr>
            <a:spLocks noChangeAspect="1" noChangeArrowheads="1"/>
          </p:cNvSpPr>
          <p:nvPr/>
        </p:nvSpPr>
        <p:spPr bwMode="auto">
          <a:xfrm>
            <a:off x="5826125" y="1638300"/>
            <a:ext cx="68263" cy="267335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26"/>
          <p:cNvSpPr>
            <a:spLocks noChangeAspect="1" noChangeArrowheads="1"/>
          </p:cNvSpPr>
          <p:nvPr/>
        </p:nvSpPr>
        <p:spPr bwMode="auto">
          <a:xfrm>
            <a:off x="5894388" y="1706563"/>
            <a:ext cx="68262" cy="2605087"/>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7"/>
          <p:cNvSpPr txBox="1">
            <a:spLocks noChangeAspect="1" noChangeArrowheads="1"/>
          </p:cNvSpPr>
          <p:nvPr/>
        </p:nvSpPr>
        <p:spPr bwMode="auto">
          <a:xfrm>
            <a:off x="7059613" y="1363663"/>
            <a:ext cx="962025" cy="3365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i="1">
                <a:solidFill>
                  <a:srgbClr val="333399"/>
                </a:solidFill>
                <a:cs typeface="Arial" charset="0"/>
              </a:rPr>
              <a:t>Neutron</a:t>
            </a:r>
            <a:endParaRPr lang="de-DE" altLang="de-DE" sz="1600" b="1" i="1">
              <a:solidFill>
                <a:srgbClr val="333399"/>
              </a:solidFill>
              <a:cs typeface="Arial" charset="0"/>
            </a:endParaRPr>
          </a:p>
        </p:txBody>
      </p:sp>
      <p:sp>
        <p:nvSpPr>
          <p:cNvPr id="29" name="Text Box 28"/>
          <p:cNvSpPr txBox="1">
            <a:spLocks noChangeAspect="1" noChangeArrowheads="1"/>
          </p:cNvSpPr>
          <p:nvPr/>
        </p:nvSpPr>
        <p:spPr bwMode="auto">
          <a:xfrm>
            <a:off x="7059613" y="1570038"/>
            <a:ext cx="838200" cy="3365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i="1">
                <a:solidFill>
                  <a:srgbClr val="333399"/>
                </a:solidFill>
                <a:cs typeface="Arial" charset="0"/>
              </a:rPr>
              <a:t>Proton</a:t>
            </a:r>
            <a:endParaRPr lang="de-DE" altLang="de-DE" sz="1600" b="1" i="1">
              <a:solidFill>
                <a:srgbClr val="333399"/>
              </a:solidFill>
              <a:cs typeface="Arial" charset="0"/>
            </a:endParaRPr>
          </a:p>
        </p:txBody>
      </p:sp>
      <p:sp>
        <p:nvSpPr>
          <p:cNvPr id="30" name="Text Box 29"/>
          <p:cNvSpPr txBox="1">
            <a:spLocks noChangeAspect="1" noChangeArrowheads="1"/>
          </p:cNvSpPr>
          <p:nvPr/>
        </p:nvSpPr>
        <p:spPr bwMode="auto">
          <a:xfrm>
            <a:off x="912813" y="990600"/>
            <a:ext cx="45989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de-DE" sz="1600" dirty="0" smtClean="0">
                <a:solidFill>
                  <a:srgbClr val="0000FF"/>
                </a:solidFill>
                <a:latin typeface="Times New Roman" pitchFamily="18" charset="0"/>
                <a:cs typeface="Arial" charset="0"/>
              </a:rPr>
              <a:t>Deviations from the </a:t>
            </a:r>
            <a:r>
              <a:rPr lang="en-GB" altLang="de-DE" sz="1600" dirty="0">
                <a:solidFill>
                  <a:srgbClr val="0000FF"/>
                </a:solidFill>
                <a:latin typeface="Times New Roman" pitchFamily="18" charset="0"/>
                <a:cs typeface="Arial" charset="0"/>
              </a:rPr>
              <a:t>Bethe-</a:t>
            </a:r>
            <a:r>
              <a:rPr lang="en-GB" altLang="de-DE" sz="1600" dirty="0" err="1">
                <a:solidFill>
                  <a:srgbClr val="0000FF"/>
                </a:solidFill>
                <a:latin typeface="Times New Roman" pitchFamily="18" charset="0"/>
                <a:cs typeface="Arial" charset="0"/>
              </a:rPr>
              <a:t>Weizsäcker</a:t>
            </a:r>
            <a:r>
              <a:rPr lang="en-GB" altLang="de-DE" sz="1600" dirty="0">
                <a:solidFill>
                  <a:srgbClr val="0000FF"/>
                </a:solidFill>
                <a:latin typeface="Times New Roman" pitchFamily="18" charset="0"/>
                <a:cs typeface="Arial" charset="0"/>
              </a:rPr>
              <a:t> </a:t>
            </a:r>
            <a:r>
              <a:rPr lang="en-GB" altLang="de-DE" sz="1600" dirty="0" smtClean="0">
                <a:solidFill>
                  <a:srgbClr val="0000FF"/>
                </a:solidFill>
                <a:latin typeface="Times New Roman" pitchFamily="18" charset="0"/>
                <a:cs typeface="Arial" charset="0"/>
              </a:rPr>
              <a:t>mass formula:</a:t>
            </a:r>
            <a:endParaRPr lang="de-DE" altLang="de-DE" sz="1600" dirty="0">
              <a:solidFill>
                <a:srgbClr val="0000FF"/>
              </a:solidFill>
              <a:latin typeface="Times New Roman" pitchFamily="18" charset="0"/>
              <a:cs typeface="Arial" charset="0"/>
            </a:endParaRPr>
          </a:p>
        </p:txBody>
      </p:sp>
      <p:sp>
        <p:nvSpPr>
          <p:cNvPr id="31" name="Text Box 30"/>
          <p:cNvSpPr txBox="1">
            <a:spLocks noChangeAspect="1" noChangeArrowheads="1"/>
          </p:cNvSpPr>
          <p:nvPr/>
        </p:nvSpPr>
        <p:spPr bwMode="auto">
          <a:xfrm>
            <a:off x="3359150" y="5749925"/>
            <a:ext cx="1974850" cy="3667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i="1">
                <a:solidFill>
                  <a:srgbClr val="333399"/>
                </a:solidFill>
                <a:cs typeface="Arial" charset="0"/>
              </a:rPr>
              <a:t>mass number A</a:t>
            </a:r>
            <a:endParaRPr lang="de-DE" altLang="de-DE" b="1" i="1">
              <a:solidFill>
                <a:srgbClr val="333399"/>
              </a:solidFill>
              <a:cs typeface="Arial" charset="0"/>
            </a:endParaRPr>
          </a:p>
        </p:txBody>
      </p:sp>
      <p:sp>
        <p:nvSpPr>
          <p:cNvPr id="32" name="Text Box 31"/>
          <p:cNvSpPr txBox="1">
            <a:spLocks noChangeAspect="1" noChangeArrowheads="1"/>
          </p:cNvSpPr>
          <p:nvPr/>
        </p:nvSpPr>
        <p:spPr bwMode="auto">
          <a:xfrm rot="16200000">
            <a:off x="-440531" y="3256757"/>
            <a:ext cx="2622550" cy="3667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i="1">
                <a:solidFill>
                  <a:srgbClr val="333399"/>
                </a:solidFill>
                <a:cs typeface="Arial" charset="0"/>
              </a:rPr>
              <a:t>B/A (MeV per nucleon)</a:t>
            </a:r>
            <a:endParaRPr lang="de-DE" altLang="de-DE" b="1" i="1">
              <a:solidFill>
                <a:srgbClr val="333399"/>
              </a:solidFill>
              <a:cs typeface="Arial" charset="0"/>
            </a:endParaRPr>
          </a:p>
        </p:txBody>
      </p:sp>
      <p:graphicFrame>
        <p:nvGraphicFramePr>
          <p:cNvPr id="33" name="Object 32"/>
          <p:cNvGraphicFramePr>
            <a:graphicFrameLocks noChangeAspect="1"/>
          </p:cNvGraphicFramePr>
          <p:nvPr/>
        </p:nvGraphicFramePr>
        <p:xfrm>
          <a:off x="7951788" y="3825875"/>
          <a:ext cx="520700" cy="346075"/>
        </p:xfrm>
        <a:graphic>
          <a:graphicData uri="http://schemas.openxmlformats.org/presentationml/2006/ole">
            <mc:AlternateContent xmlns:mc="http://schemas.openxmlformats.org/markup-compatibility/2006">
              <mc:Choice xmlns:v="urn:schemas-microsoft-com:vml" Requires="v">
                <p:oleObj spid="_x0000_s5382" name="Equation" r:id="rId5" imgW="342720" imgH="228600" progId="Equation.3">
                  <p:embed/>
                </p:oleObj>
              </mc:Choice>
              <mc:Fallback>
                <p:oleObj name="Equation" r:id="rId5" imgW="3427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788" y="3825875"/>
                        <a:ext cx="520700" cy="346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33"/>
          <p:cNvGraphicFramePr>
            <a:graphicFrameLocks noChangeAspect="1"/>
          </p:cNvGraphicFramePr>
          <p:nvPr/>
        </p:nvGraphicFramePr>
        <p:xfrm>
          <a:off x="7951788" y="4192588"/>
          <a:ext cx="423862" cy="365125"/>
        </p:xfrm>
        <a:graphic>
          <a:graphicData uri="http://schemas.openxmlformats.org/presentationml/2006/ole">
            <mc:AlternateContent xmlns:mc="http://schemas.openxmlformats.org/markup-compatibility/2006">
              <mc:Choice xmlns:v="urn:schemas-microsoft-com:vml" Requires="v">
                <p:oleObj spid="_x0000_s5383" name="Equation" r:id="rId7" imgW="279360" imgH="241200" progId="Equation.3">
                  <p:embed/>
                </p:oleObj>
              </mc:Choice>
              <mc:Fallback>
                <p:oleObj name="Equation" r:id="rId7" imgW="2793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1788" y="4192588"/>
                        <a:ext cx="423862"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34"/>
          <p:cNvGraphicFramePr>
            <a:graphicFrameLocks noChangeAspect="1"/>
          </p:cNvGraphicFramePr>
          <p:nvPr/>
        </p:nvGraphicFramePr>
        <p:xfrm>
          <a:off x="7951788" y="4557713"/>
          <a:ext cx="636587" cy="365125"/>
        </p:xfrm>
        <a:graphic>
          <a:graphicData uri="http://schemas.openxmlformats.org/presentationml/2006/ole">
            <mc:AlternateContent xmlns:mc="http://schemas.openxmlformats.org/markup-compatibility/2006">
              <mc:Choice xmlns:v="urn:schemas-microsoft-com:vml" Requires="v">
                <p:oleObj spid="_x0000_s5384" name="Equation" r:id="rId9" imgW="419040" imgH="241200" progId="Equation.3">
                  <p:embed/>
                </p:oleObj>
              </mc:Choice>
              <mc:Fallback>
                <p:oleObj name="Equation" r:id="rId9" imgW="4190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1788" y="4557713"/>
                        <a:ext cx="636587"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35"/>
          <p:cNvGraphicFramePr>
            <a:graphicFrameLocks noChangeAspect="1"/>
          </p:cNvGraphicFramePr>
          <p:nvPr/>
        </p:nvGraphicFramePr>
        <p:xfrm>
          <a:off x="7951788" y="4922838"/>
          <a:ext cx="636587" cy="365125"/>
        </p:xfrm>
        <a:graphic>
          <a:graphicData uri="http://schemas.openxmlformats.org/presentationml/2006/ole">
            <mc:AlternateContent xmlns:mc="http://schemas.openxmlformats.org/markup-compatibility/2006">
              <mc:Choice xmlns:v="urn:schemas-microsoft-com:vml" Requires="v">
                <p:oleObj spid="_x0000_s5385" name="Equation" r:id="rId11" imgW="419040" imgH="241200" progId="Equation.3">
                  <p:embed/>
                </p:oleObj>
              </mc:Choice>
              <mc:Fallback>
                <p:oleObj name="Equation" r:id="rId11" imgW="41904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1788" y="4922838"/>
                        <a:ext cx="636587"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36"/>
          <p:cNvGraphicFramePr>
            <a:graphicFrameLocks noChangeAspect="1"/>
          </p:cNvGraphicFramePr>
          <p:nvPr/>
        </p:nvGraphicFramePr>
        <p:xfrm>
          <a:off x="7951788" y="5289550"/>
          <a:ext cx="733425" cy="365125"/>
        </p:xfrm>
        <a:graphic>
          <a:graphicData uri="http://schemas.openxmlformats.org/presentationml/2006/ole">
            <mc:AlternateContent xmlns:mc="http://schemas.openxmlformats.org/markup-compatibility/2006">
              <mc:Choice xmlns:v="urn:schemas-microsoft-com:vml" Requires="v">
                <p:oleObj spid="_x0000_s5386" name="Equation" r:id="rId13" imgW="482400" imgH="241200" progId="Equation.3">
                  <p:embed/>
                </p:oleObj>
              </mc:Choice>
              <mc:Fallback>
                <p:oleObj name="Equation" r:id="rId13" imgW="4824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51788" y="5289550"/>
                        <a:ext cx="733425" cy="36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37"/>
          <p:cNvSpPr txBox="1">
            <a:spLocks noChangeArrowheads="1"/>
          </p:cNvSpPr>
          <p:nvPr/>
        </p:nvSpPr>
        <p:spPr bwMode="auto">
          <a:xfrm>
            <a:off x="7467600" y="3432175"/>
            <a:ext cx="14382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i="1" dirty="0" smtClean="0">
                <a:solidFill>
                  <a:srgbClr val="0000FF"/>
                </a:solidFill>
                <a:latin typeface="Times New Roman" pitchFamily="18" charset="0"/>
                <a:cs typeface="Arial" charset="0"/>
              </a:rPr>
              <a:t>especially stable:</a:t>
            </a:r>
            <a:endParaRPr lang="en-US" altLang="de-DE" sz="1400" i="1" dirty="0">
              <a:solidFill>
                <a:srgbClr val="0000FF"/>
              </a:solidFill>
              <a:latin typeface="Times New Roman" pitchFamily="18" charset="0"/>
              <a:cs typeface="Arial" charset="0"/>
            </a:endParaRPr>
          </a:p>
        </p:txBody>
      </p:sp>
      <p:pic>
        <p:nvPicPr>
          <p:cNvPr id="4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43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a:t>
            </a:r>
            <a:r>
              <a:rPr lang="en-US" dirty="0"/>
              <a:t>s</a:t>
            </a:r>
            <a:r>
              <a:rPr lang="en-US" dirty="0" smtClean="0"/>
              <a:t>hell </a:t>
            </a:r>
            <a:r>
              <a:rPr lang="en-US" dirty="0"/>
              <a:t>m</a:t>
            </a:r>
            <a:r>
              <a:rPr lang="en-US" dirty="0" smtClean="0"/>
              <a:t>odel</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000" y="900000"/>
            <a:ext cx="7097712"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2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39" name="Rectangle 4"/>
          <p:cNvSpPr txBox="1">
            <a:spLocks noChangeArrowheads="1"/>
          </p:cNvSpPr>
          <p:nvPr/>
        </p:nvSpPr>
        <p:spPr>
          <a:xfrm>
            <a:off x="457200" y="990600"/>
            <a:ext cx="8229600" cy="45529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de-DE" sz="1400" i="1" dirty="0" smtClean="0">
                <a:solidFill>
                  <a:srgbClr val="000000"/>
                </a:solidFill>
                <a:latin typeface="Times New Roman" pitchFamily="18" charset="0"/>
              </a:rPr>
              <a:t>deviations from the Bethe-</a:t>
            </a:r>
            <a:r>
              <a:rPr lang="en-GB" altLang="de-DE" sz="1400" i="1" dirty="0" err="1" smtClean="0">
                <a:solidFill>
                  <a:srgbClr val="000000"/>
                </a:solidFill>
                <a:latin typeface="Times New Roman" pitchFamily="18" charset="0"/>
              </a:rPr>
              <a:t>Weizsäcker</a:t>
            </a:r>
            <a:r>
              <a:rPr lang="en-GB" altLang="de-DE" sz="1400" i="1" dirty="0" smtClean="0">
                <a:solidFill>
                  <a:srgbClr val="000000"/>
                </a:solidFill>
                <a:latin typeface="Times New Roman" pitchFamily="18" charset="0"/>
              </a:rPr>
              <a:t> mass formula:</a:t>
            </a:r>
            <a:r>
              <a:rPr lang="en-GB" altLang="de-DE" sz="1400" i="1" dirty="0" smtClean="0">
                <a:solidFill>
                  <a:srgbClr val="0000FF"/>
                </a:solidFill>
                <a:latin typeface="Times New Roman" pitchFamily="18" charset="0"/>
              </a:rPr>
              <a:t> </a:t>
            </a:r>
            <a:r>
              <a:rPr lang="en-GB" altLang="de-DE" sz="1600" b="1" i="1" dirty="0" smtClean="0">
                <a:solidFill>
                  <a:srgbClr val="0000FF"/>
                </a:solidFill>
                <a:latin typeface="Times New Roman" pitchFamily="18" charset="0"/>
              </a:rPr>
              <a:t>large binding energies</a:t>
            </a:r>
            <a:endParaRPr lang="en-GB" altLang="de-DE" sz="1600" b="1" i="1" dirty="0">
              <a:solidFill>
                <a:srgbClr val="0000FF"/>
              </a:solidFill>
              <a:latin typeface="Times New Roman" pitchFamily="18" charset="0"/>
            </a:endParaRPr>
          </a:p>
        </p:txBody>
      </p:sp>
      <p:pic>
        <p:nvPicPr>
          <p:cNvPr id="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82763"/>
            <a:ext cx="7404100" cy="4157662"/>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6"/>
          <p:cNvSpPr txBox="1">
            <a:spLocks noChangeArrowheads="1"/>
          </p:cNvSpPr>
          <p:nvPr/>
        </p:nvSpPr>
        <p:spPr bwMode="auto">
          <a:xfrm>
            <a:off x="6804025" y="31416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aseline="30000">
                <a:solidFill>
                  <a:srgbClr val="000000"/>
                </a:solidFill>
                <a:latin typeface="Times New Roman" pitchFamily="18" charset="0"/>
              </a:rPr>
              <a:t>208</a:t>
            </a:r>
            <a:r>
              <a:rPr lang="de-DE" altLang="de-DE">
                <a:solidFill>
                  <a:srgbClr val="000000"/>
                </a:solidFill>
                <a:latin typeface="Times New Roman" pitchFamily="18" charset="0"/>
              </a:rPr>
              <a:t>Pb</a:t>
            </a:r>
          </a:p>
        </p:txBody>
      </p:sp>
      <p:sp>
        <p:nvSpPr>
          <p:cNvPr id="42" name="Line 7"/>
          <p:cNvSpPr>
            <a:spLocks noChangeAspect="1" noChangeShapeType="1"/>
          </p:cNvSpPr>
          <p:nvPr/>
        </p:nvSpPr>
        <p:spPr bwMode="auto">
          <a:xfrm flipH="1" flipV="1">
            <a:off x="6488113" y="2952750"/>
            <a:ext cx="388937" cy="26035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Text Box 8"/>
          <p:cNvSpPr txBox="1">
            <a:spLocks noChangeArrowheads="1"/>
          </p:cNvSpPr>
          <p:nvPr/>
        </p:nvSpPr>
        <p:spPr bwMode="auto">
          <a:xfrm>
            <a:off x="5070475" y="40052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aseline="30000">
                <a:solidFill>
                  <a:srgbClr val="000000"/>
                </a:solidFill>
                <a:latin typeface="Times New Roman" pitchFamily="18" charset="0"/>
              </a:rPr>
              <a:t>132</a:t>
            </a:r>
            <a:r>
              <a:rPr lang="de-DE" altLang="de-DE">
                <a:solidFill>
                  <a:srgbClr val="000000"/>
                </a:solidFill>
                <a:latin typeface="Times New Roman" pitchFamily="18" charset="0"/>
              </a:rPr>
              <a:t>Sn</a:t>
            </a:r>
          </a:p>
        </p:txBody>
      </p:sp>
      <p:sp>
        <p:nvSpPr>
          <p:cNvPr id="44" name="Line 9"/>
          <p:cNvSpPr>
            <a:spLocks noChangeAspect="1" noChangeShapeType="1"/>
          </p:cNvSpPr>
          <p:nvPr/>
        </p:nvSpPr>
        <p:spPr bwMode="auto">
          <a:xfrm rot="21000000" flipH="1" flipV="1">
            <a:off x="4829175" y="4056063"/>
            <a:ext cx="246063" cy="165100"/>
          </a:xfrm>
          <a:prstGeom prst="line">
            <a:avLst/>
          </a:prstGeom>
          <a:noFill/>
          <a:ln w="9525">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49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2-neutron binding energies = 2-neutron ´separation´ energies</a:t>
            </a:r>
            <a:endParaRPr lang="en-US"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400"/>
          <p:cNvGrpSpPr>
            <a:grpSpLocks noChangeAspect="1"/>
          </p:cNvGrpSpPr>
          <p:nvPr/>
        </p:nvGrpSpPr>
        <p:grpSpPr bwMode="auto">
          <a:xfrm>
            <a:off x="0" y="1143000"/>
            <a:ext cx="9144000" cy="5267325"/>
            <a:chOff x="0" y="720"/>
            <a:chExt cx="5760" cy="3318"/>
          </a:xfrm>
        </p:grpSpPr>
        <p:sp>
          <p:nvSpPr>
            <p:cNvPr id="12" name="AutoShape 401"/>
            <p:cNvSpPr>
              <a:spLocks noChangeAspect="1" noChangeArrowheads="1" noTextEdit="1"/>
            </p:cNvSpPr>
            <p:nvPr/>
          </p:nvSpPr>
          <p:spPr bwMode="auto">
            <a:xfrm>
              <a:off x="0" y="720"/>
              <a:ext cx="5760" cy="3318"/>
            </a:xfrm>
            <a:prstGeom prst="rect">
              <a:avLst/>
            </a:prstGeom>
            <a:noFill/>
            <a:ln w="38100"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3" name="Group 402"/>
            <p:cNvGrpSpPr>
              <a:grpSpLocks/>
            </p:cNvGrpSpPr>
            <p:nvPr/>
          </p:nvGrpSpPr>
          <p:grpSpPr bwMode="auto">
            <a:xfrm>
              <a:off x="45" y="765"/>
              <a:ext cx="5663" cy="3228"/>
              <a:chOff x="45" y="765"/>
              <a:chExt cx="5663" cy="3228"/>
            </a:xfrm>
          </p:grpSpPr>
          <p:sp>
            <p:nvSpPr>
              <p:cNvPr id="185" name="Rectangle 403"/>
              <p:cNvSpPr>
                <a:spLocks noChangeArrowheads="1"/>
              </p:cNvSpPr>
              <p:nvPr/>
            </p:nvSpPr>
            <p:spPr bwMode="auto">
              <a:xfrm>
                <a:off x="45" y="765"/>
                <a:ext cx="5663" cy="3228"/>
              </a:xfrm>
              <a:prstGeom prst="rect">
                <a:avLst/>
              </a:prstGeom>
              <a:solidFill>
                <a:srgbClr val="FFFFFF"/>
              </a:solidFill>
              <a:ln w="0">
                <a:solidFill>
                  <a:srgbClr val="000000"/>
                </a:solidFill>
                <a:miter lim="800000"/>
                <a:headEnd/>
                <a:tailEnd/>
              </a:ln>
            </p:spPr>
            <p:txBody>
              <a:bodyPr/>
              <a:lstStyle/>
              <a:p>
                <a:endParaRPr lang="en-US"/>
              </a:p>
            </p:txBody>
          </p:sp>
          <p:sp>
            <p:nvSpPr>
              <p:cNvPr id="186" name="Rectangle 404"/>
              <p:cNvSpPr>
                <a:spLocks noChangeArrowheads="1"/>
              </p:cNvSpPr>
              <p:nvPr/>
            </p:nvSpPr>
            <p:spPr bwMode="auto">
              <a:xfrm>
                <a:off x="523" y="933"/>
                <a:ext cx="5114" cy="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Line 405"/>
              <p:cNvSpPr>
                <a:spLocks noChangeShapeType="1"/>
              </p:cNvSpPr>
              <p:nvPr/>
            </p:nvSpPr>
            <p:spPr bwMode="auto">
              <a:xfrm>
                <a:off x="523" y="3270"/>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406"/>
              <p:cNvSpPr>
                <a:spLocks noChangeShapeType="1"/>
              </p:cNvSpPr>
              <p:nvPr/>
            </p:nvSpPr>
            <p:spPr bwMode="auto">
              <a:xfrm>
                <a:off x="523" y="3012"/>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407"/>
              <p:cNvSpPr>
                <a:spLocks noChangeShapeType="1"/>
              </p:cNvSpPr>
              <p:nvPr/>
            </p:nvSpPr>
            <p:spPr bwMode="auto">
              <a:xfrm>
                <a:off x="523" y="2747"/>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408"/>
              <p:cNvSpPr>
                <a:spLocks noChangeShapeType="1"/>
              </p:cNvSpPr>
              <p:nvPr/>
            </p:nvSpPr>
            <p:spPr bwMode="auto">
              <a:xfrm>
                <a:off x="523" y="2489"/>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409"/>
              <p:cNvSpPr>
                <a:spLocks noChangeShapeType="1"/>
              </p:cNvSpPr>
              <p:nvPr/>
            </p:nvSpPr>
            <p:spPr bwMode="auto">
              <a:xfrm>
                <a:off x="523" y="2231"/>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410"/>
              <p:cNvSpPr>
                <a:spLocks noChangeShapeType="1"/>
              </p:cNvSpPr>
              <p:nvPr/>
            </p:nvSpPr>
            <p:spPr bwMode="auto">
              <a:xfrm>
                <a:off x="523" y="1972"/>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411"/>
              <p:cNvSpPr>
                <a:spLocks noChangeShapeType="1"/>
              </p:cNvSpPr>
              <p:nvPr/>
            </p:nvSpPr>
            <p:spPr bwMode="auto">
              <a:xfrm>
                <a:off x="523" y="1714"/>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412"/>
              <p:cNvSpPr>
                <a:spLocks noChangeShapeType="1"/>
              </p:cNvSpPr>
              <p:nvPr/>
            </p:nvSpPr>
            <p:spPr bwMode="auto">
              <a:xfrm>
                <a:off x="523" y="1449"/>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413"/>
              <p:cNvSpPr>
                <a:spLocks noChangeShapeType="1"/>
              </p:cNvSpPr>
              <p:nvPr/>
            </p:nvSpPr>
            <p:spPr bwMode="auto">
              <a:xfrm>
                <a:off x="523" y="1191"/>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414"/>
              <p:cNvSpPr>
                <a:spLocks noChangeShapeType="1"/>
              </p:cNvSpPr>
              <p:nvPr/>
            </p:nvSpPr>
            <p:spPr bwMode="auto">
              <a:xfrm>
                <a:off x="523" y="933"/>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Rectangle 415"/>
              <p:cNvSpPr>
                <a:spLocks noChangeArrowheads="1"/>
              </p:cNvSpPr>
              <p:nvPr/>
            </p:nvSpPr>
            <p:spPr bwMode="auto">
              <a:xfrm>
                <a:off x="523" y="933"/>
                <a:ext cx="5114" cy="2595"/>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Line 416"/>
              <p:cNvSpPr>
                <a:spLocks noChangeShapeType="1"/>
              </p:cNvSpPr>
              <p:nvPr/>
            </p:nvSpPr>
            <p:spPr bwMode="auto">
              <a:xfrm>
                <a:off x="523" y="933"/>
                <a:ext cx="1" cy="2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417"/>
              <p:cNvSpPr>
                <a:spLocks noChangeShapeType="1"/>
              </p:cNvSpPr>
              <p:nvPr/>
            </p:nvSpPr>
            <p:spPr bwMode="auto">
              <a:xfrm>
                <a:off x="491" y="3528"/>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418"/>
              <p:cNvSpPr>
                <a:spLocks noChangeShapeType="1"/>
              </p:cNvSpPr>
              <p:nvPr/>
            </p:nvSpPr>
            <p:spPr bwMode="auto">
              <a:xfrm>
                <a:off x="491" y="3270"/>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419"/>
              <p:cNvSpPr>
                <a:spLocks noChangeShapeType="1"/>
              </p:cNvSpPr>
              <p:nvPr/>
            </p:nvSpPr>
            <p:spPr bwMode="auto">
              <a:xfrm>
                <a:off x="491" y="301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420"/>
              <p:cNvSpPr>
                <a:spLocks noChangeShapeType="1"/>
              </p:cNvSpPr>
              <p:nvPr/>
            </p:nvSpPr>
            <p:spPr bwMode="auto">
              <a:xfrm>
                <a:off x="491" y="274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421"/>
              <p:cNvSpPr>
                <a:spLocks noChangeShapeType="1"/>
              </p:cNvSpPr>
              <p:nvPr/>
            </p:nvSpPr>
            <p:spPr bwMode="auto">
              <a:xfrm>
                <a:off x="491" y="248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422"/>
              <p:cNvSpPr>
                <a:spLocks noChangeShapeType="1"/>
              </p:cNvSpPr>
              <p:nvPr/>
            </p:nvSpPr>
            <p:spPr bwMode="auto">
              <a:xfrm>
                <a:off x="491" y="223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423"/>
              <p:cNvSpPr>
                <a:spLocks noChangeShapeType="1"/>
              </p:cNvSpPr>
              <p:nvPr/>
            </p:nvSpPr>
            <p:spPr bwMode="auto">
              <a:xfrm>
                <a:off x="491" y="1972"/>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424"/>
              <p:cNvSpPr>
                <a:spLocks noChangeShapeType="1"/>
              </p:cNvSpPr>
              <p:nvPr/>
            </p:nvSpPr>
            <p:spPr bwMode="auto">
              <a:xfrm>
                <a:off x="491" y="1714"/>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425"/>
              <p:cNvSpPr>
                <a:spLocks noChangeShapeType="1"/>
              </p:cNvSpPr>
              <p:nvPr/>
            </p:nvSpPr>
            <p:spPr bwMode="auto">
              <a:xfrm>
                <a:off x="491" y="144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426"/>
              <p:cNvSpPr>
                <a:spLocks noChangeShapeType="1"/>
              </p:cNvSpPr>
              <p:nvPr/>
            </p:nvSpPr>
            <p:spPr bwMode="auto">
              <a:xfrm>
                <a:off x="491" y="1191"/>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427"/>
              <p:cNvSpPr>
                <a:spLocks noChangeShapeType="1"/>
              </p:cNvSpPr>
              <p:nvPr/>
            </p:nvSpPr>
            <p:spPr bwMode="auto">
              <a:xfrm>
                <a:off x="491" y="933"/>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428"/>
              <p:cNvSpPr>
                <a:spLocks noChangeShapeType="1"/>
              </p:cNvSpPr>
              <p:nvPr/>
            </p:nvSpPr>
            <p:spPr bwMode="auto">
              <a:xfrm>
                <a:off x="523" y="3528"/>
                <a:ext cx="5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429"/>
              <p:cNvSpPr>
                <a:spLocks noChangeShapeType="1"/>
              </p:cNvSpPr>
              <p:nvPr/>
            </p:nvSpPr>
            <p:spPr bwMode="auto">
              <a:xfrm flipV="1">
                <a:off x="52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430"/>
              <p:cNvSpPr>
                <a:spLocks noChangeShapeType="1"/>
              </p:cNvSpPr>
              <p:nvPr/>
            </p:nvSpPr>
            <p:spPr bwMode="auto">
              <a:xfrm flipV="1">
                <a:off x="65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431"/>
              <p:cNvSpPr>
                <a:spLocks noChangeShapeType="1"/>
              </p:cNvSpPr>
              <p:nvPr/>
            </p:nvSpPr>
            <p:spPr bwMode="auto">
              <a:xfrm flipV="1">
                <a:off x="78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432"/>
              <p:cNvSpPr>
                <a:spLocks noChangeShapeType="1"/>
              </p:cNvSpPr>
              <p:nvPr/>
            </p:nvSpPr>
            <p:spPr bwMode="auto">
              <a:xfrm flipV="1">
                <a:off x="904"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433"/>
              <p:cNvSpPr>
                <a:spLocks noChangeShapeType="1"/>
              </p:cNvSpPr>
              <p:nvPr/>
            </p:nvSpPr>
            <p:spPr bwMode="auto">
              <a:xfrm flipV="1">
                <a:off x="103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434"/>
              <p:cNvSpPr>
                <a:spLocks noChangeShapeType="1"/>
              </p:cNvSpPr>
              <p:nvPr/>
            </p:nvSpPr>
            <p:spPr bwMode="auto">
              <a:xfrm flipV="1">
                <a:off x="116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435"/>
              <p:cNvSpPr>
                <a:spLocks noChangeShapeType="1"/>
              </p:cNvSpPr>
              <p:nvPr/>
            </p:nvSpPr>
            <p:spPr bwMode="auto">
              <a:xfrm flipV="1">
                <a:off x="129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436"/>
              <p:cNvSpPr>
                <a:spLocks noChangeShapeType="1"/>
              </p:cNvSpPr>
              <p:nvPr/>
            </p:nvSpPr>
            <p:spPr bwMode="auto">
              <a:xfrm flipV="1">
                <a:off x="142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437"/>
              <p:cNvSpPr>
                <a:spLocks noChangeShapeType="1"/>
              </p:cNvSpPr>
              <p:nvPr/>
            </p:nvSpPr>
            <p:spPr bwMode="auto">
              <a:xfrm flipV="1">
                <a:off x="154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438"/>
              <p:cNvSpPr>
                <a:spLocks noChangeShapeType="1"/>
              </p:cNvSpPr>
              <p:nvPr/>
            </p:nvSpPr>
            <p:spPr bwMode="auto">
              <a:xfrm flipV="1">
                <a:off x="167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439"/>
              <p:cNvSpPr>
                <a:spLocks noChangeShapeType="1"/>
              </p:cNvSpPr>
              <p:nvPr/>
            </p:nvSpPr>
            <p:spPr bwMode="auto">
              <a:xfrm flipV="1">
                <a:off x="180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440"/>
              <p:cNvSpPr>
                <a:spLocks noChangeShapeType="1"/>
              </p:cNvSpPr>
              <p:nvPr/>
            </p:nvSpPr>
            <p:spPr bwMode="auto">
              <a:xfrm flipV="1">
                <a:off x="193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441"/>
              <p:cNvSpPr>
                <a:spLocks noChangeShapeType="1"/>
              </p:cNvSpPr>
              <p:nvPr/>
            </p:nvSpPr>
            <p:spPr bwMode="auto">
              <a:xfrm flipV="1">
                <a:off x="206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442"/>
              <p:cNvSpPr>
                <a:spLocks noChangeShapeType="1"/>
              </p:cNvSpPr>
              <p:nvPr/>
            </p:nvSpPr>
            <p:spPr bwMode="auto">
              <a:xfrm flipV="1">
                <a:off x="2183"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443"/>
              <p:cNvSpPr>
                <a:spLocks noChangeShapeType="1"/>
              </p:cNvSpPr>
              <p:nvPr/>
            </p:nvSpPr>
            <p:spPr bwMode="auto">
              <a:xfrm flipV="1">
                <a:off x="231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444"/>
              <p:cNvSpPr>
                <a:spLocks noChangeShapeType="1"/>
              </p:cNvSpPr>
              <p:nvPr/>
            </p:nvSpPr>
            <p:spPr bwMode="auto">
              <a:xfrm flipV="1">
                <a:off x="244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445"/>
              <p:cNvSpPr>
                <a:spLocks noChangeShapeType="1"/>
              </p:cNvSpPr>
              <p:nvPr/>
            </p:nvSpPr>
            <p:spPr bwMode="auto">
              <a:xfrm flipV="1">
                <a:off x="257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446"/>
              <p:cNvSpPr>
                <a:spLocks noChangeShapeType="1"/>
              </p:cNvSpPr>
              <p:nvPr/>
            </p:nvSpPr>
            <p:spPr bwMode="auto">
              <a:xfrm flipV="1">
                <a:off x="269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447"/>
              <p:cNvSpPr>
                <a:spLocks noChangeShapeType="1"/>
              </p:cNvSpPr>
              <p:nvPr/>
            </p:nvSpPr>
            <p:spPr bwMode="auto">
              <a:xfrm flipV="1">
                <a:off x="2822"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448"/>
              <p:cNvSpPr>
                <a:spLocks noChangeShapeType="1"/>
              </p:cNvSpPr>
              <p:nvPr/>
            </p:nvSpPr>
            <p:spPr bwMode="auto">
              <a:xfrm flipV="1">
                <a:off x="295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449"/>
              <p:cNvSpPr>
                <a:spLocks noChangeShapeType="1"/>
              </p:cNvSpPr>
              <p:nvPr/>
            </p:nvSpPr>
            <p:spPr bwMode="auto">
              <a:xfrm flipV="1">
                <a:off x="308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450"/>
              <p:cNvSpPr>
                <a:spLocks noChangeShapeType="1"/>
              </p:cNvSpPr>
              <p:nvPr/>
            </p:nvSpPr>
            <p:spPr bwMode="auto">
              <a:xfrm flipV="1">
                <a:off x="320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451"/>
              <p:cNvSpPr>
                <a:spLocks noChangeShapeType="1"/>
              </p:cNvSpPr>
              <p:nvPr/>
            </p:nvSpPr>
            <p:spPr bwMode="auto">
              <a:xfrm flipV="1">
                <a:off x="333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452"/>
              <p:cNvSpPr>
                <a:spLocks noChangeShapeType="1"/>
              </p:cNvSpPr>
              <p:nvPr/>
            </p:nvSpPr>
            <p:spPr bwMode="auto">
              <a:xfrm flipV="1">
                <a:off x="3461"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453"/>
              <p:cNvSpPr>
                <a:spLocks noChangeShapeType="1"/>
              </p:cNvSpPr>
              <p:nvPr/>
            </p:nvSpPr>
            <p:spPr bwMode="auto">
              <a:xfrm flipV="1">
                <a:off x="359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454"/>
              <p:cNvSpPr>
                <a:spLocks noChangeShapeType="1"/>
              </p:cNvSpPr>
              <p:nvPr/>
            </p:nvSpPr>
            <p:spPr bwMode="auto">
              <a:xfrm flipV="1">
                <a:off x="371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455"/>
              <p:cNvSpPr>
                <a:spLocks noChangeShapeType="1"/>
              </p:cNvSpPr>
              <p:nvPr/>
            </p:nvSpPr>
            <p:spPr bwMode="auto">
              <a:xfrm flipV="1">
                <a:off x="384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456"/>
              <p:cNvSpPr>
                <a:spLocks noChangeShapeType="1"/>
              </p:cNvSpPr>
              <p:nvPr/>
            </p:nvSpPr>
            <p:spPr bwMode="auto">
              <a:xfrm flipV="1">
                <a:off x="397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457"/>
              <p:cNvSpPr>
                <a:spLocks noChangeShapeType="1"/>
              </p:cNvSpPr>
              <p:nvPr/>
            </p:nvSpPr>
            <p:spPr bwMode="auto">
              <a:xfrm flipV="1">
                <a:off x="410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458"/>
              <p:cNvSpPr>
                <a:spLocks noChangeShapeType="1"/>
              </p:cNvSpPr>
              <p:nvPr/>
            </p:nvSpPr>
            <p:spPr bwMode="auto">
              <a:xfrm flipV="1">
                <a:off x="423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459"/>
              <p:cNvSpPr>
                <a:spLocks noChangeShapeType="1"/>
              </p:cNvSpPr>
              <p:nvPr/>
            </p:nvSpPr>
            <p:spPr bwMode="auto">
              <a:xfrm flipV="1">
                <a:off x="435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460"/>
              <p:cNvSpPr>
                <a:spLocks noChangeShapeType="1"/>
              </p:cNvSpPr>
              <p:nvPr/>
            </p:nvSpPr>
            <p:spPr bwMode="auto">
              <a:xfrm flipV="1">
                <a:off x="448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461"/>
              <p:cNvSpPr>
                <a:spLocks noChangeShapeType="1"/>
              </p:cNvSpPr>
              <p:nvPr/>
            </p:nvSpPr>
            <p:spPr bwMode="auto">
              <a:xfrm flipV="1">
                <a:off x="461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462"/>
              <p:cNvSpPr>
                <a:spLocks noChangeShapeType="1"/>
              </p:cNvSpPr>
              <p:nvPr/>
            </p:nvSpPr>
            <p:spPr bwMode="auto">
              <a:xfrm flipV="1">
                <a:off x="4740"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463"/>
              <p:cNvSpPr>
                <a:spLocks noChangeShapeType="1"/>
              </p:cNvSpPr>
              <p:nvPr/>
            </p:nvSpPr>
            <p:spPr bwMode="auto">
              <a:xfrm flipV="1">
                <a:off x="486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464"/>
              <p:cNvSpPr>
                <a:spLocks noChangeShapeType="1"/>
              </p:cNvSpPr>
              <p:nvPr/>
            </p:nvSpPr>
            <p:spPr bwMode="auto">
              <a:xfrm flipV="1">
                <a:off x="499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465"/>
              <p:cNvSpPr>
                <a:spLocks noChangeShapeType="1"/>
              </p:cNvSpPr>
              <p:nvPr/>
            </p:nvSpPr>
            <p:spPr bwMode="auto">
              <a:xfrm flipV="1">
                <a:off x="512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466"/>
              <p:cNvSpPr>
                <a:spLocks noChangeShapeType="1"/>
              </p:cNvSpPr>
              <p:nvPr/>
            </p:nvSpPr>
            <p:spPr bwMode="auto">
              <a:xfrm flipV="1">
                <a:off x="5256"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467"/>
              <p:cNvSpPr>
                <a:spLocks noChangeShapeType="1"/>
              </p:cNvSpPr>
              <p:nvPr/>
            </p:nvSpPr>
            <p:spPr bwMode="auto">
              <a:xfrm flipV="1">
                <a:off x="5379"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468"/>
              <p:cNvSpPr>
                <a:spLocks noChangeShapeType="1"/>
              </p:cNvSpPr>
              <p:nvPr/>
            </p:nvSpPr>
            <p:spPr bwMode="auto">
              <a:xfrm flipV="1">
                <a:off x="5508"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469"/>
              <p:cNvSpPr>
                <a:spLocks noChangeShapeType="1"/>
              </p:cNvSpPr>
              <p:nvPr/>
            </p:nvSpPr>
            <p:spPr bwMode="auto">
              <a:xfrm flipV="1">
                <a:off x="5637" y="3528"/>
                <a:ext cx="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Freeform 470"/>
              <p:cNvSpPr>
                <a:spLocks/>
              </p:cNvSpPr>
              <p:nvPr/>
            </p:nvSpPr>
            <p:spPr bwMode="auto">
              <a:xfrm>
                <a:off x="523" y="1023"/>
                <a:ext cx="2047" cy="2324"/>
              </a:xfrm>
              <a:custGeom>
                <a:avLst/>
                <a:gdLst>
                  <a:gd name="T0" fmla="*/ 0 w 317"/>
                  <a:gd name="T1" fmla="*/ 0 h 360"/>
                  <a:gd name="T2" fmla="*/ 20 w 317"/>
                  <a:gd name="T3" fmla="*/ 30 h 360"/>
                  <a:gd name="T4" fmla="*/ 40 w 317"/>
                  <a:gd name="T5" fmla="*/ 47 h 360"/>
                  <a:gd name="T6" fmla="*/ 59 w 317"/>
                  <a:gd name="T7" fmla="*/ 71 h 360"/>
                  <a:gd name="T8" fmla="*/ 79 w 317"/>
                  <a:gd name="T9" fmla="*/ 88 h 360"/>
                  <a:gd name="T10" fmla="*/ 99 w 317"/>
                  <a:gd name="T11" fmla="*/ 107 h 360"/>
                  <a:gd name="T12" fmla="*/ 119 w 317"/>
                  <a:gd name="T13" fmla="*/ 126 h 360"/>
                  <a:gd name="T14" fmla="*/ 139 w 317"/>
                  <a:gd name="T15" fmla="*/ 145 h 360"/>
                  <a:gd name="T16" fmla="*/ 158 w 317"/>
                  <a:gd name="T17" fmla="*/ 161 h 360"/>
                  <a:gd name="T18" fmla="*/ 178 w 317"/>
                  <a:gd name="T19" fmla="*/ 175 h 360"/>
                  <a:gd name="T20" fmla="*/ 198 w 317"/>
                  <a:gd name="T21" fmla="*/ 187 h 360"/>
                  <a:gd name="T22" fmla="*/ 218 w 317"/>
                  <a:gd name="T23" fmla="*/ 198 h 360"/>
                  <a:gd name="T24" fmla="*/ 238 w 317"/>
                  <a:gd name="T25" fmla="*/ 209 h 360"/>
                  <a:gd name="T26" fmla="*/ 257 w 317"/>
                  <a:gd name="T27" fmla="*/ 218 h 360"/>
                  <a:gd name="T28" fmla="*/ 277 w 317"/>
                  <a:gd name="T29" fmla="*/ 228 h 360"/>
                  <a:gd name="T30" fmla="*/ 297 w 317"/>
                  <a:gd name="T31" fmla="*/ 236 h 360"/>
                  <a:gd name="T32" fmla="*/ 317 w 317"/>
                  <a:gd name="T33"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60">
                    <a:moveTo>
                      <a:pt x="0" y="0"/>
                    </a:moveTo>
                    <a:lnTo>
                      <a:pt x="20" y="30"/>
                    </a:lnTo>
                    <a:lnTo>
                      <a:pt x="40" y="47"/>
                    </a:lnTo>
                    <a:lnTo>
                      <a:pt x="59" y="71"/>
                    </a:lnTo>
                    <a:lnTo>
                      <a:pt x="79" y="88"/>
                    </a:lnTo>
                    <a:lnTo>
                      <a:pt x="99" y="107"/>
                    </a:lnTo>
                    <a:lnTo>
                      <a:pt x="119" y="126"/>
                    </a:lnTo>
                    <a:lnTo>
                      <a:pt x="139" y="145"/>
                    </a:lnTo>
                    <a:lnTo>
                      <a:pt x="158" y="161"/>
                    </a:lnTo>
                    <a:lnTo>
                      <a:pt x="178" y="175"/>
                    </a:lnTo>
                    <a:lnTo>
                      <a:pt x="198" y="187"/>
                    </a:lnTo>
                    <a:lnTo>
                      <a:pt x="218" y="198"/>
                    </a:lnTo>
                    <a:lnTo>
                      <a:pt x="238" y="209"/>
                    </a:lnTo>
                    <a:lnTo>
                      <a:pt x="257" y="218"/>
                    </a:lnTo>
                    <a:lnTo>
                      <a:pt x="277" y="228"/>
                    </a:lnTo>
                    <a:lnTo>
                      <a:pt x="297" y="236"/>
                    </a:lnTo>
                    <a:lnTo>
                      <a:pt x="317" y="360"/>
                    </a:lnTo>
                  </a:path>
                </a:pathLst>
              </a:custGeom>
              <a:noFill/>
              <a:ln w="30163">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471"/>
              <p:cNvSpPr>
                <a:spLocks/>
              </p:cNvSpPr>
              <p:nvPr/>
            </p:nvSpPr>
            <p:spPr bwMode="auto">
              <a:xfrm>
                <a:off x="781" y="1107"/>
                <a:ext cx="1789" cy="2027"/>
              </a:xfrm>
              <a:custGeom>
                <a:avLst/>
                <a:gdLst>
                  <a:gd name="T0" fmla="*/ 0 w 277"/>
                  <a:gd name="T1" fmla="*/ 0 h 314"/>
                  <a:gd name="T2" fmla="*/ 19 w 277"/>
                  <a:gd name="T3" fmla="*/ 19 h 314"/>
                  <a:gd name="T4" fmla="*/ 39 w 277"/>
                  <a:gd name="T5" fmla="*/ 50 h 314"/>
                  <a:gd name="T6" fmla="*/ 59 w 277"/>
                  <a:gd name="T7" fmla="*/ 59 h 314"/>
                  <a:gd name="T8" fmla="*/ 79 w 277"/>
                  <a:gd name="T9" fmla="*/ 83 h 314"/>
                  <a:gd name="T10" fmla="*/ 99 w 277"/>
                  <a:gd name="T11" fmla="*/ 102 h 314"/>
                  <a:gd name="T12" fmla="*/ 118 w 277"/>
                  <a:gd name="T13" fmla="*/ 117 h 314"/>
                  <a:gd name="T14" fmla="*/ 138 w 277"/>
                  <a:gd name="T15" fmla="*/ 133 h 314"/>
                  <a:gd name="T16" fmla="*/ 158 w 277"/>
                  <a:gd name="T17" fmla="*/ 147 h 314"/>
                  <a:gd name="T18" fmla="*/ 178 w 277"/>
                  <a:gd name="T19" fmla="*/ 160 h 314"/>
                  <a:gd name="T20" fmla="*/ 198 w 277"/>
                  <a:gd name="T21" fmla="*/ 173 h 314"/>
                  <a:gd name="T22" fmla="*/ 217 w 277"/>
                  <a:gd name="T23" fmla="*/ 184 h 314"/>
                  <a:gd name="T24" fmla="*/ 237 w 277"/>
                  <a:gd name="T25" fmla="*/ 195 h 314"/>
                  <a:gd name="T26" fmla="*/ 257 w 277"/>
                  <a:gd name="T27" fmla="*/ 204 h 314"/>
                  <a:gd name="T28" fmla="*/ 277 w 277"/>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14">
                    <a:moveTo>
                      <a:pt x="0" y="0"/>
                    </a:moveTo>
                    <a:lnTo>
                      <a:pt x="19" y="19"/>
                    </a:lnTo>
                    <a:lnTo>
                      <a:pt x="39" y="50"/>
                    </a:lnTo>
                    <a:lnTo>
                      <a:pt x="59" y="59"/>
                    </a:lnTo>
                    <a:lnTo>
                      <a:pt x="79" y="83"/>
                    </a:lnTo>
                    <a:lnTo>
                      <a:pt x="99" y="102"/>
                    </a:lnTo>
                    <a:lnTo>
                      <a:pt x="118" y="117"/>
                    </a:lnTo>
                    <a:lnTo>
                      <a:pt x="138" y="133"/>
                    </a:lnTo>
                    <a:lnTo>
                      <a:pt x="158" y="147"/>
                    </a:lnTo>
                    <a:lnTo>
                      <a:pt x="178" y="160"/>
                    </a:lnTo>
                    <a:lnTo>
                      <a:pt x="198" y="173"/>
                    </a:lnTo>
                    <a:lnTo>
                      <a:pt x="217" y="184"/>
                    </a:lnTo>
                    <a:lnTo>
                      <a:pt x="237" y="195"/>
                    </a:lnTo>
                    <a:lnTo>
                      <a:pt x="257" y="204"/>
                    </a:lnTo>
                    <a:lnTo>
                      <a:pt x="277" y="314"/>
                    </a:lnTo>
                  </a:path>
                </a:pathLst>
              </a:custGeom>
              <a:noFill/>
              <a:ln w="3016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472"/>
              <p:cNvSpPr>
                <a:spLocks/>
              </p:cNvSpPr>
              <p:nvPr/>
            </p:nvSpPr>
            <p:spPr bwMode="auto">
              <a:xfrm>
                <a:off x="904" y="1036"/>
                <a:ext cx="1918" cy="2021"/>
              </a:xfrm>
              <a:custGeom>
                <a:avLst/>
                <a:gdLst>
                  <a:gd name="T0" fmla="*/ 0 w 297"/>
                  <a:gd name="T1" fmla="*/ 0 h 313"/>
                  <a:gd name="T2" fmla="*/ 20 w 297"/>
                  <a:gd name="T3" fmla="*/ 19 h 313"/>
                  <a:gd name="T4" fmla="*/ 40 w 297"/>
                  <a:gd name="T5" fmla="*/ 42 h 313"/>
                  <a:gd name="T6" fmla="*/ 60 w 297"/>
                  <a:gd name="T7" fmla="*/ 61 h 313"/>
                  <a:gd name="T8" fmla="*/ 80 w 297"/>
                  <a:gd name="T9" fmla="*/ 80 h 313"/>
                  <a:gd name="T10" fmla="*/ 99 w 297"/>
                  <a:gd name="T11" fmla="*/ 98 h 313"/>
                  <a:gd name="T12" fmla="*/ 119 w 297"/>
                  <a:gd name="T13" fmla="*/ 116 h 313"/>
                  <a:gd name="T14" fmla="*/ 139 w 297"/>
                  <a:gd name="T15" fmla="*/ 132 h 313"/>
                  <a:gd name="T16" fmla="*/ 159 w 297"/>
                  <a:gd name="T17" fmla="*/ 148 h 313"/>
                  <a:gd name="T18" fmla="*/ 179 w 297"/>
                  <a:gd name="T19" fmla="*/ 162 h 313"/>
                  <a:gd name="T20" fmla="*/ 198 w 297"/>
                  <a:gd name="T21" fmla="*/ 174 h 313"/>
                  <a:gd name="T22" fmla="*/ 218 w 297"/>
                  <a:gd name="T23" fmla="*/ 185 h 313"/>
                  <a:gd name="T24" fmla="*/ 238 w 297"/>
                  <a:gd name="T25" fmla="*/ 196 h 313"/>
                  <a:gd name="T26" fmla="*/ 258 w 297"/>
                  <a:gd name="T27" fmla="*/ 288 h 313"/>
                  <a:gd name="T28" fmla="*/ 278 w 297"/>
                  <a:gd name="T29" fmla="*/ 306 h 313"/>
                  <a:gd name="T30" fmla="*/ 297 w 297"/>
                  <a:gd name="T31"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313">
                    <a:moveTo>
                      <a:pt x="0" y="0"/>
                    </a:moveTo>
                    <a:lnTo>
                      <a:pt x="20" y="19"/>
                    </a:lnTo>
                    <a:lnTo>
                      <a:pt x="40" y="42"/>
                    </a:lnTo>
                    <a:lnTo>
                      <a:pt x="60" y="61"/>
                    </a:lnTo>
                    <a:lnTo>
                      <a:pt x="80" y="80"/>
                    </a:lnTo>
                    <a:lnTo>
                      <a:pt x="99" y="98"/>
                    </a:lnTo>
                    <a:lnTo>
                      <a:pt x="119" y="116"/>
                    </a:lnTo>
                    <a:lnTo>
                      <a:pt x="139" y="132"/>
                    </a:lnTo>
                    <a:lnTo>
                      <a:pt x="159" y="148"/>
                    </a:lnTo>
                    <a:lnTo>
                      <a:pt x="179" y="162"/>
                    </a:lnTo>
                    <a:lnTo>
                      <a:pt x="198" y="174"/>
                    </a:lnTo>
                    <a:lnTo>
                      <a:pt x="218" y="185"/>
                    </a:lnTo>
                    <a:lnTo>
                      <a:pt x="238" y="196"/>
                    </a:lnTo>
                    <a:lnTo>
                      <a:pt x="258" y="288"/>
                    </a:lnTo>
                    <a:lnTo>
                      <a:pt x="278" y="306"/>
                    </a:lnTo>
                    <a:lnTo>
                      <a:pt x="297" y="313"/>
                    </a:lnTo>
                  </a:path>
                </a:pathLst>
              </a:custGeom>
              <a:noFill/>
              <a:ln w="30163">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473"/>
              <p:cNvSpPr>
                <a:spLocks/>
              </p:cNvSpPr>
              <p:nvPr/>
            </p:nvSpPr>
            <p:spPr bwMode="auto">
              <a:xfrm>
                <a:off x="1421" y="1333"/>
                <a:ext cx="1659" cy="1653"/>
              </a:xfrm>
              <a:custGeom>
                <a:avLst/>
                <a:gdLst>
                  <a:gd name="T0" fmla="*/ 0 w 257"/>
                  <a:gd name="T1" fmla="*/ 0 h 256"/>
                  <a:gd name="T2" fmla="*/ 19 w 257"/>
                  <a:gd name="T3" fmla="*/ 26 h 256"/>
                  <a:gd name="T4" fmla="*/ 39 w 257"/>
                  <a:gd name="T5" fmla="*/ 44 h 256"/>
                  <a:gd name="T6" fmla="*/ 59 w 257"/>
                  <a:gd name="T7" fmla="*/ 61 h 256"/>
                  <a:gd name="T8" fmla="*/ 79 w 257"/>
                  <a:gd name="T9" fmla="*/ 79 h 256"/>
                  <a:gd name="T10" fmla="*/ 99 w 257"/>
                  <a:gd name="T11" fmla="*/ 92 h 256"/>
                  <a:gd name="T12" fmla="*/ 118 w 257"/>
                  <a:gd name="T13" fmla="*/ 106 h 256"/>
                  <a:gd name="T14" fmla="*/ 138 w 257"/>
                  <a:gd name="T15" fmla="*/ 117 h 256"/>
                  <a:gd name="T16" fmla="*/ 158 w 257"/>
                  <a:gd name="T17" fmla="*/ 129 h 256"/>
                  <a:gd name="T18" fmla="*/ 178 w 257"/>
                  <a:gd name="T19" fmla="*/ 216 h 256"/>
                  <a:gd name="T20" fmla="*/ 198 w 257"/>
                  <a:gd name="T21" fmla="*/ 226 h 256"/>
                  <a:gd name="T22" fmla="*/ 217 w 257"/>
                  <a:gd name="T23" fmla="*/ 238 h 256"/>
                  <a:gd name="T24" fmla="*/ 237 w 257"/>
                  <a:gd name="T25" fmla="*/ 252 h 256"/>
                  <a:gd name="T26" fmla="*/ 257 w 257"/>
                  <a:gd name="T2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56">
                    <a:moveTo>
                      <a:pt x="0" y="0"/>
                    </a:moveTo>
                    <a:lnTo>
                      <a:pt x="19" y="26"/>
                    </a:lnTo>
                    <a:lnTo>
                      <a:pt x="39" y="44"/>
                    </a:lnTo>
                    <a:lnTo>
                      <a:pt x="59" y="61"/>
                    </a:lnTo>
                    <a:lnTo>
                      <a:pt x="79" y="79"/>
                    </a:lnTo>
                    <a:lnTo>
                      <a:pt x="99" y="92"/>
                    </a:lnTo>
                    <a:lnTo>
                      <a:pt x="118" y="106"/>
                    </a:lnTo>
                    <a:lnTo>
                      <a:pt x="138" y="117"/>
                    </a:lnTo>
                    <a:lnTo>
                      <a:pt x="158" y="129"/>
                    </a:lnTo>
                    <a:lnTo>
                      <a:pt x="178" y="216"/>
                    </a:lnTo>
                    <a:lnTo>
                      <a:pt x="198" y="226"/>
                    </a:lnTo>
                    <a:lnTo>
                      <a:pt x="217" y="238"/>
                    </a:lnTo>
                    <a:lnTo>
                      <a:pt x="237" y="252"/>
                    </a:lnTo>
                    <a:lnTo>
                      <a:pt x="257" y="256"/>
                    </a:lnTo>
                  </a:path>
                </a:pathLst>
              </a:custGeom>
              <a:noFill/>
              <a:ln w="301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474"/>
              <p:cNvSpPr>
                <a:spLocks/>
              </p:cNvSpPr>
              <p:nvPr/>
            </p:nvSpPr>
            <p:spPr bwMode="auto">
              <a:xfrm>
                <a:off x="1672" y="1469"/>
                <a:ext cx="1408" cy="1336"/>
              </a:xfrm>
              <a:custGeom>
                <a:avLst/>
                <a:gdLst>
                  <a:gd name="T0" fmla="*/ 0 w 218"/>
                  <a:gd name="T1" fmla="*/ 0 h 207"/>
                  <a:gd name="T2" fmla="*/ 20 w 218"/>
                  <a:gd name="T3" fmla="*/ 17 h 207"/>
                  <a:gd name="T4" fmla="*/ 40 w 218"/>
                  <a:gd name="T5" fmla="*/ 34 h 207"/>
                  <a:gd name="T6" fmla="*/ 60 w 218"/>
                  <a:gd name="T7" fmla="*/ 48 h 207"/>
                  <a:gd name="T8" fmla="*/ 79 w 218"/>
                  <a:gd name="T9" fmla="*/ 62 h 207"/>
                  <a:gd name="T10" fmla="*/ 99 w 218"/>
                  <a:gd name="T11" fmla="*/ 73 h 207"/>
                  <a:gd name="T12" fmla="*/ 119 w 218"/>
                  <a:gd name="T13" fmla="*/ 85 h 207"/>
                  <a:gd name="T14" fmla="*/ 139 w 218"/>
                  <a:gd name="T15" fmla="*/ 166 h 207"/>
                  <a:gd name="T16" fmla="*/ 159 w 218"/>
                  <a:gd name="T17" fmla="*/ 177 h 207"/>
                  <a:gd name="T18" fmla="*/ 178 w 218"/>
                  <a:gd name="T19" fmla="*/ 191 h 207"/>
                  <a:gd name="T20" fmla="*/ 198 w 218"/>
                  <a:gd name="T21" fmla="*/ 201 h 207"/>
                  <a:gd name="T22" fmla="*/ 218 w 218"/>
                  <a:gd name="T2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07">
                    <a:moveTo>
                      <a:pt x="0" y="0"/>
                    </a:moveTo>
                    <a:lnTo>
                      <a:pt x="20" y="17"/>
                    </a:lnTo>
                    <a:lnTo>
                      <a:pt x="40" y="34"/>
                    </a:lnTo>
                    <a:lnTo>
                      <a:pt x="60" y="48"/>
                    </a:lnTo>
                    <a:lnTo>
                      <a:pt x="79" y="62"/>
                    </a:lnTo>
                    <a:lnTo>
                      <a:pt x="99" y="73"/>
                    </a:lnTo>
                    <a:lnTo>
                      <a:pt x="119" y="85"/>
                    </a:lnTo>
                    <a:lnTo>
                      <a:pt x="139" y="166"/>
                    </a:lnTo>
                    <a:lnTo>
                      <a:pt x="159" y="177"/>
                    </a:lnTo>
                    <a:lnTo>
                      <a:pt x="178" y="191"/>
                    </a:lnTo>
                    <a:lnTo>
                      <a:pt x="198" y="201"/>
                    </a:lnTo>
                    <a:lnTo>
                      <a:pt x="218" y="207"/>
                    </a:lnTo>
                  </a:path>
                </a:pathLst>
              </a:custGeom>
              <a:noFill/>
              <a:ln w="30163">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475"/>
              <p:cNvSpPr>
                <a:spLocks/>
              </p:cNvSpPr>
              <p:nvPr/>
            </p:nvSpPr>
            <p:spPr bwMode="auto">
              <a:xfrm>
                <a:off x="1802" y="1456"/>
                <a:ext cx="1536" cy="1297"/>
              </a:xfrm>
              <a:custGeom>
                <a:avLst/>
                <a:gdLst>
                  <a:gd name="T0" fmla="*/ 0 w 238"/>
                  <a:gd name="T1" fmla="*/ 0 h 201"/>
                  <a:gd name="T2" fmla="*/ 20 w 238"/>
                  <a:gd name="T3" fmla="*/ 12 h 201"/>
                  <a:gd name="T4" fmla="*/ 40 w 238"/>
                  <a:gd name="T5" fmla="*/ 26 h 201"/>
                  <a:gd name="T6" fmla="*/ 59 w 238"/>
                  <a:gd name="T7" fmla="*/ 40 h 201"/>
                  <a:gd name="T8" fmla="*/ 79 w 238"/>
                  <a:gd name="T9" fmla="*/ 52 h 201"/>
                  <a:gd name="T10" fmla="*/ 99 w 238"/>
                  <a:gd name="T11" fmla="*/ 63 h 201"/>
                  <a:gd name="T12" fmla="*/ 119 w 238"/>
                  <a:gd name="T13" fmla="*/ 141 h 201"/>
                  <a:gd name="T14" fmla="*/ 139 w 238"/>
                  <a:gd name="T15" fmla="*/ 154 h 201"/>
                  <a:gd name="T16" fmla="*/ 158 w 238"/>
                  <a:gd name="T17" fmla="*/ 168 h 201"/>
                  <a:gd name="T18" fmla="*/ 178 w 238"/>
                  <a:gd name="T19" fmla="*/ 172 h 201"/>
                  <a:gd name="T20" fmla="*/ 198 w 238"/>
                  <a:gd name="T21" fmla="*/ 168 h 201"/>
                  <a:gd name="T22" fmla="*/ 218 w 238"/>
                  <a:gd name="T23" fmla="*/ 187 h 201"/>
                  <a:gd name="T24" fmla="*/ 238 w 238"/>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01">
                    <a:moveTo>
                      <a:pt x="0" y="0"/>
                    </a:moveTo>
                    <a:lnTo>
                      <a:pt x="20" y="12"/>
                    </a:lnTo>
                    <a:lnTo>
                      <a:pt x="40" y="26"/>
                    </a:lnTo>
                    <a:lnTo>
                      <a:pt x="59" y="40"/>
                    </a:lnTo>
                    <a:lnTo>
                      <a:pt x="79" y="52"/>
                    </a:lnTo>
                    <a:lnTo>
                      <a:pt x="99" y="63"/>
                    </a:lnTo>
                    <a:lnTo>
                      <a:pt x="119" y="141"/>
                    </a:lnTo>
                    <a:lnTo>
                      <a:pt x="139" y="154"/>
                    </a:lnTo>
                    <a:lnTo>
                      <a:pt x="158" y="168"/>
                    </a:lnTo>
                    <a:lnTo>
                      <a:pt x="178" y="172"/>
                    </a:lnTo>
                    <a:lnTo>
                      <a:pt x="198" y="168"/>
                    </a:lnTo>
                    <a:lnTo>
                      <a:pt x="218" y="187"/>
                    </a:lnTo>
                    <a:lnTo>
                      <a:pt x="238" y="201"/>
                    </a:lnTo>
                  </a:path>
                </a:pathLst>
              </a:custGeom>
              <a:noFill/>
              <a:ln w="30163">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476"/>
              <p:cNvSpPr>
                <a:spLocks/>
              </p:cNvSpPr>
              <p:nvPr/>
            </p:nvSpPr>
            <p:spPr bwMode="auto">
              <a:xfrm>
                <a:off x="2060" y="1475"/>
                <a:ext cx="1278" cy="1149"/>
              </a:xfrm>
              <a:custGeom>
                <a:avLst/>
                <a:gdLst>
                  <a:gd name="T0" fmla="*/ 0 w 198"/>
                  <a:gd name="T1" fmla="*/ 0 h 178"/>
                  <a:gd name="T2" fmla="*/ 19 w 198"/>
                  <a:gd name="T3" fmla="*/ 14 h 178"/>
                  <a:gd name="T4" fmla="*/ 39 w 198"/>
                  <a:gd name="T5" fmla="*/ 23 h 178"/>
                  <a:gd name="T6" fmla="*/ 59 w 198"/>
                  <a:gd name="T7" fmla="*/ 34 h 178"/>
                  <a:gd name="T8" fmla="*/ 79 w 198"/>
                  <a:gd name="T9" fmla="*/ 114 h 178"/>
                  <a:gd name="T10" fmla="*/ 99 w 198"/>
                  <a:gd name="T11" fmla="*/ 127 h 178"/>
                  <a:gd name="T12" fmla="*/ 118 w 198"/>
                  <a:gd name="T13" fmla="*/ 140 h 178"/>
                  <a:gd name="T14" fmla="*/ 138 w 198"/>
                  <a:gd name="T15" fmla="*/ 140 h 178"/>
                  <a:gd name="T16" fmla="*/ 158 w 198"/>
                  <a:gd name="T17" fmla="*/ 140 h 178"/>
                  <a:gd name="T18" fmla="*/ 178 w 198"/>
                  <a:gd name="T19" fmla="*/ 156 h 178"/>
                  <a:gd name="T20" fmla="*/ 198 w 198"/>
                  <a:gd name="T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78">
                    <a:moveTo>
                      <a:pt x="0" y="0"/>
                    </a:moveTo>
                    <a:lnTo>
                      <a:pt x="19" y="14"/>
                    </a:lnTo>
                    <a:lnTo>
                      <a:pt x="39" y="23"/>
                    </a:lnTo>
                    <a:lnTo>
                      <a:pt x="59" y="34"/>
                    </a:lnTo>
                    <a:lnTo>
                      <a:pt x="79" y="114"/>
                    </a:lnTo>
                    <a:lnTo>
                      <a:pt x="99" y="127"/>
                    </a:lnTo>
                    <a:lnTo>
                      <a:pt x="118" y="140"/>
                    </a:lnTo>
                    <a:lnTo>
                      <a:pt x="138" y="140"/>
                    </a:lnTo>
                    <a:lnTo>
                      <a:pt x="158" y="140"/>
                    </a:lnTo>
                    <a:lnTo>
                      <a:pt x="178" y="156"/>
                    </a:lnTo>
                    <a:lnTo>
                      <a:pt x="198" y="178"/>
                    </a:lnTo>
                  </a:path>
                </a:pathLst>
              </a:custGeom>
              <a:noFill/>
              <a:ln w="30163">
                <a:solidFill>
                  <a:srgbClr val="0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477"/>
              <p:cNvSpPr>
                <a:spLocks/>
              </p:cNvSpPr>
              <p:nvPr/>
            </p:nvSpPr>
            <p:spPr bwMode="auto">
              <a:xfrm>
                <a:off x="2183" y="1411"/>
                <a:ext cx="1278" cy="1149"/>
              </a:xfrm>
              <a:custGeom>
                <a:avLst/>
                <a:gdLst>
                  <a:gd name="T0" fmla="*/ 0 w 198"/>
                  <a:gd name="T1" fmla="*/ 0 h 178"/>
                  <a:gd name="T2" fmla="*/ 20 w 198"/>
                  <a:gd name="T3" fmla="*/ 8 h 178"/>
                  <a:gd name="T4" fmla="*/ 40 w 198"/>
                  <a:gd name="T5" fmla="*/ 17 h 178"/>
                  <a:gd name="T6" fmla="*/ 60 w 198"/>
                  <a:gd name="T7" fmla="*/ 100 h 178"/>
                  <a:gd name="T8" fmla="*/ 80 w 198"/>
                  <a:gd name="T9" fmla="*/ 114 h 178"/>
                  <a:gd name="T10" fmla="*/ 99 w 198"/>
                  <a:gd name="T11" fmla="*/ 125 h 178"/>
                  <a:gd name="T12" fmla="*/ 119 w 198"/>
                  <a:gd name="T13" fmla="*/ 124 h 178"/>
                  <a:gd name="T14" fmla="*/ 139 w 198"/>
                  <a:gd name="T15" fmla="*/ 128 h 178"/>
                  <a:gd name="T16" fmla="*/ 159 w 198"/>
                  <a:gd name="T17" fmla="*/ 141 h 178"/>
                  <a:gd name="T18" fmla="*/ 179 w 198"/>
                  <a:gd name="T19" fmla="*/ 159 h 178"/>
                  <a:gd name="T20" fmla="*/ 198 w 198"/>
                  <a:gd name="T2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78">
                    <a:moveTo>
                      <a:pt x="0" y="0"/>
                    </a:moveTo>
                    <a:lnTo>
                      <a:pt x="20" y="8"/>
                    </a:lnTo>
                    <a:lnTo>
                      <a:pt x="40" y="17"/>
                    </a:lnTo>
                    <a:lnTo>
                      <a:pt x="60" y="100"/>
                    </a:lnTo>
                    <a:lnTo>
                      <a:pt x="80" y="114"/>
                    </a:lnTo>
                    <a:lnTo>
                      <a:pt x="99" y="125"/>
                    </a:lnTo>
                    <a:lnTo>
                      <a:pt x="119" y="124"/>
                    </a:lnTo>
                    <a:lnTo>
                      <a:pt x="139" y="128"/>
                    </a:lnTo>
                    <a:lnTo>
                      <a:pt x="159" y="141"/>
                    </a:lnTo>
                    <a:lnTo>
                      <a:pt x="179" y="159"/>
                    </a:lnTo>
                    <a:lnTo>
                      <a:pt x="198" y="178"/>
                    </a:lnTo>
                  </a:path>
                </a:pathLst>
              </a:custGeom>
              <a:noFill/>
              <a:ln w="301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478"/>
              <p:cNvSpPr>
                <a:spLocks/>
              </p:cNvSpPr>
              <p:nvPr/>
            </p:nvSpPr>
            <p:spPr bwMode="auto">
              <a:xfrm>
                <a:off x="2312" y="1307"/>
                <a:ext cx="1407" cy="1298"/>
              </a:xfrm>
              <a:custGeom>
                <a:avLst/>
                <a:gdLst>
                  <a:gd name="T0" fmla="*/ 0 w 218"/>
                  <a:gd name="T1" fmla="*/ 0 h 201"/>
                  <a:gd name="T2" fmla="*/ 20 w 218"/>
                  <a:gd name="T3" fmla="*/ 13 h 201"/>
                  <a:gd name="T4" fmla="*/ 40 w 218"/>
                  <a:gd name="T5" fmla="*/ 91 h 201"/>
                  <a:gd name="T6" fmla="*/ 60 w 218"/>
                  <a:gd name="T7" fmla="*/ 104 h 201"/>
                  <a:gd name="T8" fmla="*/ 79 w 218"/>
                  <a:gd name="T9" fmla="*/ 114 h 201"/>
                  <a:gd name="T10" fmla="*/ 99 w 218"/>
                  <a:gd name="T11" fmla="*/ 117 h 201"/>
                  <a:gd name="T12" fmla="*/ 119 w 218"/>
                  <a:gd name="T13" fmla="*/ 122 h 201"/>
                  <a:gd name="T14" fmla="*/ 139 w 218"/>
                  <a:gd name="T15" fmla="*/ 135 h 201"/>
                  <a:gd name="T16" fmla="*/ 159 w 218"/>
                  <a:gd name="T17" fmla="*/ 150 h 201"/>
                  <a:gd name="T18" fmla="*/ 178 w 218"/>
                  <a:gd name="T19" fmla="*/ 165 h 201"/>
                  <a:gd name="T20" fmla="*/ 198 w 218"/>
                  <a:gd name="T21" fmla="*/ 188 h 201"/>
                  <a:gd name="T22" fmla="*/ 218 w 218"/>
                  <a:gd name="T2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201">
                    <a:moveTo>
                      <a:pt x="0" y="0"/>
                    </a:moveTo>
                    <a:lnTo>
                      <a:pt x="20" y="13"/>
                    </a:lnTo>
                    <a:lnTo>
                      <a:pt x="40" y="91"/>
                    </a:lnTo>
                    <a:lnTo>
                      <a:pt x="60" y="104"/>
                    </a:lnTo>
                    <a:lnTo>
                      <a:pt x="79" y="114"/>
                    </a:lnTo>
                    <a:lnTo>
                      <a:pt x="99" y="117"/>
                    </a:lnTo>
                    <a:lnTo>
                      <a:pt x="119" y="122"/>
                    </a:lnTo>
                    <a:lnTo>
                      <a:pt x="139" y="135"/>
                    </a:lnTo>
                    <a:lnTo>
                      <a:pt x="159" y="150"/>
                    </a:lnTo>
                    <a:lnTo>
                      <a:pt x="178" y="165"/>
                    </a:lnTo>
                    <a:lnTo>
                      <a:pt x="198" y="188"/>
                    </a:lnTo>
                    <a:lnTo>
                      <a:pt x="218" y="201"/>
                    </a:lnTo>
                  </a:path>
                </a:pathLst>
              </a:custGeom>
              <a:noFill/>
              <a:ln w="30163">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479"/>
              <p:cNvSpPr>
                <a:spLocks/>
              </p:cNvSpPr>
              <p:nvPr/>
            </p:nvSpPr>
            <p:spPr bwMode="auto">
              <a:xfrm>
                <a:off x="2570" y="1733"/>
                <a:ext cx="1279" cy="820"/>
              </a:xfrm>
              <a:custGeom>
                <a:avLst/>
                <a:gdLst>
                  <a:gd name="T0" fmla="*/ 0 w 198"/>
                  <a:gd name="T1" fmla="*/ 0 h 127"/>
                  <a:gd name="T2" fmla="*/ 20 w 198"/>
                  <a:gd name="T3" fmla="*/ 11 h 127"/>
                  <a:gd name="T4" fmla="*/ 39 w 198"/>
                  <a:gd name="T5" fmla="*/ 22 h 127"/>
                  <a:gd name="T6" fmla="*/ 59 w 198"/>
                  <a:gd name="T7" fmla="*/ 32 h 127"/>
                  <a:gd name="T8" fmla="*/ 79 w 198"/>
                  <a:gd name="T9" fmla="*/ 39 h 127"/>
                  <a:gd name="T10" fmla="*/ 99 w 198"/>
                  <a:gd name="T11" fmla="*/ 48 h 127"/>
                  <a:gd name="T12" fmla="*/ 119 w 198"/>
                  <a:gd name="T13" fmla="*/ 62 h 127"/>
                  <a:gd name="T14" fmla="*/ 138 w 198"/>
                  <a:gd name="T15" fmla="*/ 75 h 127"/>
                  <a:gd name="T16" fmla="*/ 158 w 198"/>
                  <a:gd name="T17" fmla="*/ 93 h 127"/>
                  <a:gd name="T18" fmla="*/ 178 w 198"/>
                  <a:gd name="T19" fmla="*/ 112 h 127"/>
                  <a:gd name="T20" fmla="*/ 198 w 198"/>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127">
                    <a:moveTo>
                      <a:pt x="0" y="0"/>
                    </a:moveTo>
                    <a:lnTo>
                      <a:pt x="20" y="11"/>
                    </a:lnTo>
                    <a:lnTo>
                      <a:pt x="39" y="22"/>
                    </a:lnTo>
                    <a:lnTo>
                      <a:pt x="59" y="32"/>
                    </a:lnTo>
                    <a:lnTo>
                      <a:pt x="79" y="39"/>
                    </a:lnTo>
                    <a:lnTo>
                      <a:pt x="99" y="48"/>
                    </a:lnTo>
                    <a:lnTo>
                      <a:pt x="119" y="62"/>
                    </a:lnTo>
                    <a:lnTo>
                      <a:pt x="138" y="75"/>
                    </a:lnTo>
                    <a:lnTo>
                      <a:pt x="158" y="93"/>
                    </a:lnTo>
                    <a:lnTo>
                      <a:pt x="178" y="112"/>
                    </a:lnTo>
                    <a:lnTo>
                      <a:pt x="198" y="127"/>
                    </a:lnTo>
                  </a:path>
                </a:pathLst>
              </a:custGeom>
              <a:noFill/>
              <a:ln w="30163">
                <a:solidFill>
                  <a:srgbClr val="CC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480"/>
              <p:cNvSpPr>
                <a:spLocks/>
              </p:cNvSpPr>
              <p:nvPr/>
            </p:nvSpPr>
            <p:spPr bwMode="auto">
              <a:xfrm>
                <a:off x="2570" y="1611"/>
                <a:ext cx="1530" cy="962"/>
              </a:xfrm>
              <a:custGeom>
                <a:avLst/>
                <a:gdLst>
                  <a:gd name="T0" fmla="*/ 0 w 237"/>
                  <a:gd name="T1" fmla="*/ 0 h 149"/>
                  <a:gd name="T2" fmla="*/ 20 w 237"/>
                  <a:gd name="T3" fmla="*/ 6 h 149"/>
                  <a:gd name="T4" fmla="*/ 39 w 237"/>
                  <a:gd name="T5" fmla="*/ 18 h 149"/>
                  <a:gd name="T6" fmla="*/ 59 w 237"/>
                  <a:gd name="T7" fmla="*/ 30 h 149"/>
                  <a:gd name="T8" fmla="*/ 79 w 237"/>
                  <a:gd name="T9" fmla="*/ 40 h 149"/>
                  <a:gd name="T10" fmla="*/ 99 w 237"/>
                  <a:gd name="T11" fmla="*/ 49 h 149"/>
                  <a:gd name="T12" fmla="*/ 119 w 237"/>
                  <a:gd name="T13" fmla="*/ 62 h 149"/>
                  <a:gd name="T14" fmla="*/ 138 w 237"/>
                  <a:gd name="T15" fmla="*/ 73 h 149"/>
                  <a:gd name="T16" fmla="*/ 158 w 237"/>
                  <a:gd name="T17" fmla="*/ 89 h 149"/>
                  <a:gd name="T18" fmla="*/ 178 w 237"/>
                  <a:gd name="T19" fmla="*/ 103 h 149"/>
                  <a:gd name="T20" fmla="*/ 198 w 237"/>
                  <a:gd name="T21" fmla="*/ 120 h 149"/>
                  <a:gd name="T22" fmla="*/ 218 w 237"/>
                  <a:gd name="T23" fmla="*/ 142 h 149"/>
                  <a:gd name="T24" fmla="*/ 237 w 237"/>
                  <a:gd name="T2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49">
                    <a:moveTo>
                      <a:pt x="0" y="0"/>
                    </a:moveTo>
                    <a:lnTo>
                      <a:pt x="20" y="6"/>
                    </a:lnTo>
                    <a:lnTo>
                      <a:pt x="39" y="18"/>
                    </a:lnTo>
                    <a:lnTo>
                      <a:pt x="59" y="30"/>
                    </a:lnTo>
                    <a:lnTo>
                      <a:pt x="79" y="40"/>
                    </a:lnTo>
                    <a:lnTo>
                      <a:pt x="99" y="49"/>
                    </a:lnTo>
                    <a:lnTo>
                      <a:pt x="119" y="62"/>
                    </a:lnTo>
                    <a:lnTo>
                      <a:pt x="138" y="73"/>
                    </a:lnTo>
                    <a:lnTo>
                      <a:pt x="158" y="89"/>
                    </a:lnTo>
                    <a:lnTo>
                      <a:pt x="178" y="103"/>
                    </a:lnTo>
                    <a:lnTo>
                      <a:pt x="198" y="120"/>
                    </a:lnTo>
                    <a:lnTo>
                      <a:pt x="218" y="142"/>
                    </a:lnTo>
                    <a:lnTo>
                      <a:pt x="237" y="149"/>
                    </a:lnTo>
                  </a:path>
                </a:pathLst>
              </a:custGeom>
              <a:noFill/>
              <a:ln w="30163">
                <a:solidFill>
                  <a:srgbClr val="CCFF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481"/>
              <p:cNvSpPr>
                <a:spLocks/>
              </p:cNvSpPr>
              <p:nvPr/>
            </p:nvSpPr>
            <p:spPr bwMode="auto">
              <a:xfrm>
                <a:off x="2699" y="1533"/>
                <a:ext cx="1660" cy="1143"/>
              </a:xfrm>
              <a:custGeom>
                <a:avLst/>
                <a:gdLst>
                  <a:gd name="T0" fmla="*/ 0 w 257"/>
                  <a:gd name="T1" fmla="*/ 0 h 177"/>
                  <a:gd name="T2" fmla="*/ 19 w 257"/>
                  <a:gd name="T3" fmla="*/ 8 h 177"/>
                  <a:gd name="T4" fmla="*/ 39 w 257"/>
                  <a:gd name="T5" fmla="*/ 20 h 177"/>
                  <a:gd name="T6" fmla="*/ 59 w 257"/>
                  <a:gd name="T7" fmla="*/ 32 h 177"/>
                  <a:gd name="T8" fmla="*/ 79 w 257"/>
                  <a:gd name="T9" fmla="*/ 44 h 177"/>
                  <a:gd name="T10" fmla="*/ 99 w 257"/>
                  <a:gd name="T11" fmla="*/ 55 h 177"/>
                  <a:gd name="T12" fmla="*/ 118 w 257"/>
                  <a:gd name="T13" fmla="*/ 67 h 177"/>
                  <a:gd name="T14" fmla="*/ 138 w 257"/>
                  <a:gd name="T15" fmla="*/ 82 h 177"/>
                  <a:gd name="T16" fmla="*/ 158 w 257"/>
                  <a:gd name="T17" fmla="*/ 96 h 177"/>
                  <a:gd name="T18" fmla="*/ 178 w 257"/>
                  <a:gd name="T19" fmla="*/ 111 h 177"/>
                  <a:gd name="T20" fmla="*/ 198 w 257"/>
                  <a:gd name="T21" fmla="*/ 128 h 177"/>
                  <a:gd name="T22" fmla="*/ 217 w 257"/>
                  <a:gd name="T23" fmla="*/ 138 h 177"/>
                  <a:gd name="T24" fmla="*/ 237 w 257"/>
                  <a:gd name="T25" fmla="*/ 160 h 177"/>
                  <a:gd name="T26" fmla="*/ 257 w 257"/>
                  <a:gd name="T2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77">
                    <a:moveTo>
                      <a:pt x="0" y="0"/>
                    </a:moveTo>
                    <a:lnTo>
                      <a:pt x="19" y="8"/>
                    </a:lnTo>
                    <a:lnTo>
                      <a:pt x="39" y="20"/>
                    </a:lnTo>
                    <a:lnTo>
                      <a:pt x="59" y="32"/>
                    </a:lnTo>
                    <a:lnTo>
                      <a:pt x="79" y="44"/>
                    </a:lnTo>
                    <a:lnTo>
                      <a:pt x="99" y="55"/>
                    </a:lnTo>
                    <a:lnTo>
                      <a:pt x="118" y="67"/>
                    </a:lnTo>
                    <a:lnTo>
                      <a:pt x="138" y="82"/>
                    </a:lnTo>
                    <a:lnTo>
                      <a:pt x="158" y="96"/>
                    </a:lnTo>
                    <a:lnTo>
                      <a:pt x="178" y="111"/>
                    </a:lnTo>
                    <a:lnTo>
                      <a:pt x="198" y="128"/>
                    </a:lnTo>
                    <a:lnTo>
                      <a:pt x="217" y="138"/>
                    </a:lnTo>
                    <a:lnTo>
                      <a:pt x="237" y="160"/>
                    </a:lnTo>
                    <a:lnTo>
                      <a:pt x="257" y="177"/>
                    </a:lnTo>
                  </a:path>
                </a:pathLst>
              </a:cu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482"/>
              <p:cNvSpPr>
                <a:spLocks/>
              </p:cNvSpPr>
              <p:nvPr/>
            </p:nvSpPr>
            <p:spPr bwMode="auto">
              <a:xfrm>
                <a:off x="2822" y="1482"/>
                <a:ext cx="1795" cy="1168"/>
              </a:xfrm>
              <a:custGeom>
                <a:avLst/>
                <a:gdLst>
                  <a:gd name="T0" fmla="*/ 0 w 278"/>
                  <a:gd name="T1" fmla="*/ 0 h 181"/>
                  <a:gd name="T2" fmla="*/ 20 w 278"/>
                  <a:gd name="T3" fmla="*/ 8 h 181"/>
                  <a:gd name="T4" fmla="*/ 40 w 278"/>
                  <a:gd name="T5" fmla="*/ 20 h 181"/>
                  <a:gd name="T6" fmla="*/ 60 w 278"/>
                  <a:gd name="T7" fmla="*/ 33 h 181"/>
                  <a:gd name="T8" fmla="*/ 80 w 278"/>
                  <a:gd name="T9" fmla="*/ 45 h 181"/>
                  <a:gd name="T10" fmla="*/ 99 w 278"/>
                  <a:gd name="T11" fmla="*/ 57 h 181"/>
                  <a:gd name="T12" fmla="*/ 119 w 278"/>
                  <a:gd name="T13" fmla="*/ 70 h 181"/>
                  <a:gd name="T14" fmla="*/ 139 w 278"/>
                  <a:gd name="T15" fmla="*/ 85 h 181"/>
                  <a:gd name="T16" fmla="*/ 159 w 278"/>
                  <a:gd name="T17" fmla="*/ 98 h 181"/>
                  <a:gd name="T18" fmla="*/ 179 w 278"/>
                  <a:gd name="T19" fmla="*/ 109 h 181"/>
                  <a:gd name="T20" fmla="*/ 198 w 278"/>
                  <a:gd name="T21" fmla="*/ 121 h 181"/>
                  <a:gd name="T22" fmla="*/ 218 w 278"/>
                  <a:gd name="T23" fmla="*/ 144 h 181"/>
                  <a:gd name="T24" fmla="*/ 238 w 278"/>
                  <a:gd name="T25" fmla="*/ 157 h 181"/>
                  <a:gd name="T26" fmla="*/ 258 w 278"/>
                  <a:gd name="T27" fmla="*/ 170 h 181"/>
                  <a:gd name="T28" fmla="*/ 278 w 278"/>
                  <a:gd name="T2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81">
                    <a:moveTo>
                      <a:pt x="0" y="0"/>
                    </a:moveTo>
                    <a:lnTo>
                      <a:pt x="20" y="8"/>
                    </a:lnTo>
                    <a:lnTo>
                      <a:pt x="40" y="20"/>
                    </a:lnTo>
                    <a:lnTo>
                      <a:pt x="60" y="33"/>
                    </a:lnTo>
                    <a:lnTo>
                      <a:pt x="80" y="45"/>
                    </a:lnTo>
                    <a:lnTo>
                      <a:pt x="99" y="57"/>
                    </a:lnTo>
                    <a:lnTo>
                      <a:pt x="119" y="70"/>
                    </a:lnTo>
                    <a:lnTo>
                      <a:pt x="139" y="85"/>
                    </a:lnTo>
                    <a:lnTo>
                      <a:pt x="159" y="98"/>
                    </a:lnTo>
                    <a:lnTo>
                      <a:pt x="179" y="109"/>
                    </a:lnTo>
                    <a:lnTo>
                      <a:pt x="198" y="121"/>
                    </a:lnTo>
                    <a:lnTo>
                      <a:pt x="218" y="144"/>
                    </a:lnTo>
                    <a:lnTo>
                      <a:pt x="238" y="157"/>
                    </a:lnTo>
                    <a:lnTo>
                      <a:pt x="258" y="170"/>
                    </a:lnTo>
                    <a:lnTo>
                      <a:pt x="278" y="181"/>
                    </a:lnTo>
                  </a:path>
                </a:pathLst>
              </a:custGeom>
              <a:noFill/>
              <a:ln w="30163">
                <a:solidFill>
                  <a:srgbClr val="99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483"/>
              <p:cNvSpPr>
                <a:spLocks/>
              </p:cNvSpPr>
              <p:nvPr/>
            </p:nvSpPr>
            <p:spPr bwMode="auto">
              <a:xfrm>
                <a:off x="2951" y="1437"/>
                <a:ext cx="1918" cy="1187"/>
              </a:xfrm>
              <a:custGeom>
                <a:avLst/>
                <a:gdLst>
                  <a:gd name="T0" fmla="*/ 0 w 297"/>
                  <a:gd name="T1" fmla="*/ 0 h 184"/>
                  <a:gd name="T2" fmla="*/ 20 w 297"/>
                  <a:gd name="T3" fmla="*/ 8 h 184"/>
                  <a:gd name="T4" fmla="*/ 40 w 297"/>
                  <a:gd name="T5" fmla="*/ 21 h 184"/>
                  <a:gd name="T6" fmla="*/ 60 w 297"/>
                  <a:gd name="T7" fmla="*/ 34 h 184"/>
                  <a:gd name="T8" fmla="*/ 79 w 297"/>
                  <a:gd name="T9" fmla="*/ 45 h 184"/>
                  <a:gd name="T10" fmla="*/ 99 w 297"/>
                  <a:gd name="T11" fmla="*/ 58 h 184"/>
                  <a:gd name="T12" fmla="*/ 119 w 297"/>
                  <a:gd name="T13" fmla="*/ 71 h 184"/>
                  <a:gd name="T14" fmla="*/ 139 w 297"/>
                  <a:gd name="T15" fmla="*/ 84 h 184"/>
                  <a:gd name="T16" fmla="*/ 159 w 297"/>
                  <a:gd name="T17" fmla="*/ 95 h 184"/>
                  <a:gd name="T18" fmla="*/ 178 w 297"/>
                  <a:gd name="T19" fmla="*/ 107 h 184"/>
                  <a:gd name="T20" fmla="*/ 198 w 297"/>
                  <a:gd name="T21" fmla="*/ 125 h 184"/>
                  <a:gd name="T22" fmla="*/ 218 w 297"/>
                  <a:gd name="T23" fmla="*/ 137 h 184"/>
                  <a:gd name="T24" fmla="*/ 238 w 297"/>
                  <a:gd name="T25" fmla="*/ 149 h 184"/>
                  <a:gd name="T26" fmla="*/ 258 w 297"/>
                  <a:gd name="T27" fmla="*/ 157 h 184"/>
                  <a:gd name="T28" fmla="*/ 277 w 297"/>
                  <a:gd name="T29" fmla="*/ 169 h 184"/>
                  <a:gd name="T30" fmla="*/ 297 w 297"/>
                  <a:gd name="T3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84">
                    <a:moveTo>
                      <a:pt x="0" y="0"/>
                    </a:moveTo>
                    <a:lnTo>
                      <a:pt x="20" y="8"/>
                    </a:lnTo>
                    <a:lnTo>
                      <a:pt x="40" y="21"/>
                    </a:lnTo>
                    <a:lnTo>
                      <a:pt x="60" y="34"/>
                    </a:lnTo>
                    <a:lnTo>
                      <a:pt x="79" y="45"/>
                    </a:lnTo>
                    <a:lnTo>
                      <a:pt x="99" y="58"/>
                    </a:lnTo>
                    <a:lnTo>
                      <a:pt x="119" y="71"/>
                    </a:lnTo>
                    <a:lnTo>
                      <a:pt x="139" y="84"/>
                    </a:lnTo>
                    <a:lnTo>
                      <a:pt x="159" y="95"/>
                    </a:lnTo>
                    <a:lnTo>
                      <a:pt x="178" y="107"/>
                    </a:lnTo>
                    <a:lnTo>
                      <a:pt x="198" y="125"/>
                    </a:lnTo>
                    <a:lnTo>
                      <a:pt x="218" y="137"/>
                    </a:lnTo>
                    <a:lnTo>
                      <a:pt x="238" y="149"/>
                    </a:lnTo>
                    <a:lnTo>
                      <a:pt x="258" y="157"/>
                    </a:lnTo>
                    <a:lnTo>
                      <a:pt x="277" y="169"/>
                    </a:lnTo>
                    <a:lnTo>
                      <a:pt x="297" y="184"/>
                    </a:lnTo>
                  </a:path>
                </a:pathLst>
              </a:custGeom>
              <a:noFill/>
              <a:ln w="30163">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484"/>
              <p:cNvSpPr>
                <a:spLocks/>
              </p:cNvSpPr>
              <p:nvPr/>
            </p:nvSpPr>
            <p:spPr bwMode="auto">
              <a:xfrm>
                <a:off x="3209" y="1359"/>
                <a:ext cx="2047" cy="1207"/>
              </a:xfrm>
              <a:custGeom>
                <a:avLst/>
                <a:gdLst>
                  <a:gd name="T0" fmla="*/ 0 w 317"/>
                  <a:gd name="T1" fmla="*/ 0 h 187"/>
                  <a:gd name="T2" fmla="*/ 20 w 317"/>
                  <a:gd name="T3" fmla="*/ 9 h 187"/>
                  <a:gd name="T4" fmla="*/ 39 w 317"/>
                  <a:gd name="T5" fmla="*/ 21 h 187"/>
                  <a:gd name="T6" fmla="*/ 59 w 317"/>
                  <a:gd name="T7" fmla="*/ 33 h 187"/>
                  <a:gd name="T8" fmla="*/ 79 w 317"/>
                  <a:gd name="T9" fmla="*/ 45 h 187"/>
                  <a:gd name="T10" fmla="*/ 99 w 317"/>
                  <a:gd name="T11" fmla="*/ 56 h 187"/>
                  <a:gd name="T12" fmla="*/ 119 w 317"/>
                  <a:gd name="T13" fmla="*/ 68 h 187"/>
                  <a:gd name="T14" fmla="*/ 138 w 317"/>
                  <a:gd name="T15" fmla="*/ 79 h 187"/>
                  <a:gd name="T16" fmla="*/ 158 w 317"/>
                  <a:gd name="T17" fmla="*/ 89 h 187"/>
                  <a:gd name="T18" fmla="*/ 178 w 317"/>
                  <a:gd name="T19" fmla="*/ 99 h 187"/>
                  <a:gd name="T20" fmla="*/ 198 w 317"/>
                  <a:gd name="T21" fmla="*/ 108 h 187"/>
                  <a:gd name="T22" fmla="*/ 218 w 317"/>
                  <a:gd name="T23" fmla="*/ 119 h 187"/>
                  <a:gd name="T24" fmla="*/ 237 w 317"/>
                  <a:gd name="T25" fmla="*/ 130 h 187"/>
                  <a:gd name="T26" fmla="*/ 257 w 317"/>
                  <a:gd name="T27" fmla="*/ 141 h 187"/>
                  <a:gd name="T28" fmla="*/ 277 w 317"/>
                  <a:gd name="T29" fmla="*/ 156 h 187"/>
                  <a:gd name="T30" fmla="*/ 297 w 317"/>
                  <a:gd name="T31" fmla="*/ 165 h 187"/>
                  <a:gd name="T32" fmla="*/ 317 w 317"/>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7">
                    <a:moveTo>
                      <a:pt x="0" y="0"/>
                    </a:moveTo>
                    <a:lnTo>
                      <a:pt x="20" y="9"/>
                    </a:lnTo>
                    <a:lnTo>
                      <a:pt x="39" y="21"/>
                    </a:lnTo>
                    <a:lnTo>
                      <a:pt x="59" y="33"/>
                    </a:lnTo>
                    <a:lnTo>
                      <a:pt x="79" y="45"/>
                    </a:lnTo>
                    <a:lnTo>
                      <a:pt x="99" y="56"/>
                    </a:lnTo>
                    <a:lnTo>
                      <a:pt x="119" y="68"/>
                    </a:lnTo>
                    <a:lnTo>
                      <a:pt x="138" y="79"/>
                    </a:lnTo>
                    <a:lnTo>
                      <a:pt x="158" y="89"/>
                    </a:lnTo>
                    <a:lnTo>
                      <a:pt x="178" y="99"/>
                    </a:lnTo>
                    <a:lnTo>
                      <a:pt x="198" y="108"/>
                    </a:lnTo>
                    <a:lnTo>
                      <a:pt x="218" y="119"/>
                    </a:lnTo>
                    <a:lnTo>
                      <a:pt x="237" y="130"/>
                    </a:lnTo>
                    <a:lnTo>
                      <a:pt x="257" y="141"/>
                    </a:lnTo>
                    <a:lnTo>
                      <a:pt x="277" y="156"/>
                    </a:lnTo>
                    <a:lnTo>
                      <a:pt x="297" y="165"/>
                    </a:lnTo>
                    <a:lnTo>
                      <a:pt x="317" y="187"/>
                    </a:lnTo>
                  </a:path>
                </a:pathLst>
              </a:custGeom>
              <a:noFill/>
              <a:ln w="30163">
                <a:solidFill>
                  <a:srgbClr val="CC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485"/>
              <p:cNvSpPr>
                <a:spLocks/>
              </p:cNvSpPr>
              <p:nvPr/>
            </p:nvSpPr>
            <p:spPr bwMode="auto">
              <a:xfrm>
                <a:off x="3461" y="1366"/>
                <a:ext cx="2176" cy="1671"/>
              </a:xfrm>
              <a:custGeom>
                <a:avLst/>
                <a:gdLst>
                  <a:gd name="T0" fmla="*/ 0 w 337"/>
                  <a:gd name="T1" fmla="*/ 0 h 259"/>
                  <a:gd name="T2" fmla="*/ 20 w 337"/>
                  <a:gd name="T3" fmla="*/ 13 h 259"/>
                  <a:gd name="T4" fmla="*/ 40 w 337"/>
                  <a:gd name="T5" fmla="*/ 26 h 259"/>
                  <a:gd name="T6" fmla="*/ 60 w 337"/>
                  <a:gd name="T7" fmla="*/ 38 h 259"/>
                  <a:gd name="T8" fmla="*/ 80 w 337"/>
                  <a:gd name="T9" fmla="*/ 48 h 259"/>
                  <a:gd name="T10" fmla="*/ 99 w 337"/>
                  <a:gd name="T11" fmla="*/ 59 h 259"/>
                  <a:gd name="T12" fmla="*/ 119 w 337"/>
                  <a:gd name="T13" fmla="*/ 68 h 259"/>
                  <a:gd name="T14" fmla="*/ 139 w 337"/>
                  <a:gd name="T15" fmla="*/ 78 h 259"/>
                  <a:gd name="T16" fmla="*/ 159 w 337"/>
                  <a:gd name="T17" fmla="*/ 88 h 259"/>
                  <a:gd name="T18" fmla="*/ 179 w 337"/>
                  <a:gd name="T19" fmla="*/ 97 h 259"/>
                  <a:gd name="T20" fmla="*/ 198 w 337"/>
                  <a:gd name="T21" fmla="*/ 107 h 259"/>
                  <a:gd name="T22" fmla="*/ 218 w 337"/>
                  <a:gd name="T23" fmla="*/ 117 h 259"/>
                  <a:gd name="T24" fmla="*/ 238 w 337"/>
                  <a:gd name="T25" fmla="*/ 128 h 259"/>
                  <a:gd name="T26" fmla="*/ 258 w 337"/>
                  <a:gd name="T27" fmla="*/ 138 h 259"/>
                  <a:gd name="T28" fmla="*/ 278 w 337"/>
                  <a:gd name="T29" fmla="*/ 152 h 259"/>
                  <a:gd name="T30" fmla="*/ 297 w 337"/>
                  <a:gd name="T31" fmla="*/ 252 h 259"/>
                  <a:gd name="T32" fmla="*/ 317 w 337"/>
                  <a:gd name="T33" fmla="*/ 255 h 259"/>
                  <a:gd name="T34" fmla="*/ 337 w 337"/>
                  <a:gd name="T3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259">
                    <a:moveTo>
                      <a:pt x="0" y="0"/>
                    </a:moveTo>
                    <a:lnTo>
                      <a:pt x="20" y="13"/>
                    </a:lnTo>
                    <a:lnTo>
                      <a:pt x="40" y="26"/>
                    </a:lnTo>
                    <a:lnTo>
                      <a:pt x="60" y="38"/>
                    </a:lnTo>
                    <a:lnTo>
                      <a:pt x="80" y="48"/>
                    </a:lnTo>
                    <a:lnTo>
                      <a:pt x="99" y="59"/>
                    </a:lnTo>
                    <a:lnTo>
                      <a:pt x="119" y="68"/>
                    </a:lnTo>
                    <a:lnTo>
                      <a:pt x="139" y="78"/>
                    </a:lnTo>
                    <a:lnTo>
                      <a:pt x="159" y="88"/>
                    </a:lnTo>
                    <a:lnTo>
                      <a:pt x="179" y="97"/>
                    </a:lnTo>
                    <a:lnTo>
                      <a:pt x="198" y="107"/>
                    </a:lnTo>
                    <a:lnTo>
                      <a:pt x="218" y="117"/>
                    </a:lnTo>
                    <a:lnTo>
                      <a:pt x="238" y="128"/>
                    </a:lnTo>
                    <a:lnTo>
                      <a:pt x="258" y="138"/>
                    </a:lnTo>
                    <a:lnTo>
                      <a:pt x="278" y="152"/>
                    </a:lnTo>
                    <a:lnTo>
                      <a:pt x="297" y="252"/>
                    </a:lnTo>
                    <a:lnTo>
                      <a:pt x="317" y="255"/>
                    </a:lnTo>
                    <a:lnTo>
                      <a:pt x="337" y="259"/>
                    </a:lnTo>
                  </a:path>
                </a:pathLst>
              </a:custGeom>
              <a:noFill/>
              <a:ln w="30163">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486"/>
              <p:cNvSpPr>
                <a:spLocks/>
              </p:cNvSpPr>
              <p:nvPr/>
            </p:nvSpPr>
            <p:spPr bwMode="auto">
              <a:xfrm>
                <a:off x="3080" y="1398"/>
                <a:ext cx="1918" cy="1110"/>
              </a:xfrm>
              <a:custGeom>
                <a:avLst/>
                <a:gdLst>
                  <a:gd name="T0" fmla="*/ 0 w 297"/>
                  <a:gd name="T1" fmla="*/ 0 h 172"/>
                  <a:gd name="T2" fmla="*/ 20 w 297"/>
                  <a:gd name="T3" fmla="*/ 10 h 172"/>
                  <a:gd name="T4" fmla="*/ 40 w 297"/>
                  <a:gd name="T5" fmla="*/ 21 h 172"/>
                  <a:gd name="T6" fmla="*/ 59 w 297"/>
                  <a:gd name="T7" fmla="*/ 34 h 172"/>
                  <a:gd name="T8" fmla="*/ 79 w 297"/>
                  <a:gd name="T9" fmla="*/ 44 h 172"/>
                  <a:gd name="T10" fmla="*/ 99 w 297"/>
                  <a:gd name="T11" fmla="*/ 57 h 172"/>
                  <a:gd name="T12" fmla="*/ 119 w 297"/>
                  <a:gd name="T13" fmla="*/ 71 h 172"/>
                  <a:gd name="T14" fmla="*/ 139 w 297"/>
                  <a:gd name="T15" fmla="*/ 83 h 172"/>
                  <a:gd name="T16" fmla="*/ 158 w 297"/>
                  <a:gd name="T17" fmla="*/ 95 h 172"/>
                  <a:gd name="T18" fmla="*/ 178 w 297"/>
                  <a:gd name="T19" fmla="*/ 107 h 172"/>
                  <a:gd name="T20" fmla="*/ 198 w 297"/>
                  <a:gd name="T21" fmla="*/ 116 h 172"/>
                  <a:gd name="T22" fmla="*/ 218 w 297"/>
                  <a:gd name="T23" fmla="*/ 127 h 172"/>
                  <a:gd name="T24" fmla="*/ 238 w 297"/>
                  <a:gd name="T25" fmla="*/ 137 h 172"/>
                  <a:gd name="T26" fmla="*/ 257 w 297"/>
                  <a:gd name="T27" fmla="*/ 148 h 172"/>
                  <a:gd name="T28" fmla="*/ 277 w 297"/>
                  <a:gd name="T29" fmla="*/ 161 h 172"/>
                  <a:gd name="T30" fmla="*/ 297 w 297"/>
                  <a:gd name="T3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172">
                    <a:moveTo>
                      <a:pt x="0" y="0"/>
                    </a:moveTo>
                    <a:lnTo>
                      <a:pt x="20" y="10"/>
                    </a:lnTo>
                    <a:lnTo>
                      <a:pt x="40" y="21"/>
                    </a:lnTo>
                    <a:lnTo>
                      <a:pt x="59" y="34"/>
                    </a:lnTo>
                    <a:lnTo>
                      <a:pt x="79" y="44"/>
                    </a:lnTo>
                    <a:lnTo>
                      <a:pt x="99" y="57"/>
                    </a:lnTo>
                    <a:lnTo>
                      <a:pt x="119" y="71"/>
                    </a:lnTo>
                    <a:lnTo>
                      <a:pt x="139" y="83"/>
                    </a:lnTo>
                    <a:lnTo>
                      <a:pt x="158" y="95"/>
                    </a:lnTo>
                    <a:lnTo>
                      <a:pt x="178" y="107"/>
                    </a:lnTo>
                    <a:lnTo>
                      <a:pt x="198" y="116"/>
                    </a:lnTo>
                    <a:lnTo>
                      <a:pt x="218" y="127"/>
                    </a:lnTo>
                    <a:lnTo>
                      <a:pt x="238" y="137"/>
                    </a:lnTo>
                    <a:lnTo>
                      <a:pt x="257" y="148"/>
                    </a:lnTo>
                    <a:lnTo>
                      <a:pt x="277" y="161"/>
                    </a:lnTo>
                    <a:lnTo>
                      <a:pt x="297" y="172"/>
                    </a:lnTo>
                  </a:path>
                </a:pathLst>
              </a:custGeom>
              <a:noFill/>
              <a:ln w="3016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Rectangle 487"/>
              <p:cNvSpPr>
                <a:spLocks noChangeArrowheads="1"/>
              </p:cNvSpPr>
              <p:nvPr/>
            </p:nvSpPr>
            <p:spPr bwMode="auto">
              <a:xfrm>
                <a:off x="491" y="991"/>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0" name="Rectangle 488"/>
              <p:cNvSpPr>
                <a:spLocks noChangeArrowheads="1"/>
              </p:cNvSpPr>
              <p:nvPr/>
            </p:nvSpPr>
            <p:spPr bwMode="auto">
              <a:xfrm>
                <a:off x="620" y="118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1" name="Rectangle 489"/>
              <p:cNvSpPr>
                <a:spLocks noChangeArrowheads="1"/>
              </p:cNvSpPr>
              <p:nvPr/>
            </p:nvSpPr>
            <p:spPr bwMode="auto">
              <a:xfrm>
                <a:off x="749" y="129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2" name="Rectangle 490"/>
              <p:cNvSpPr>
                <a:spLocks noChangeArrowheads="1"/>
              </p:cNvSpPr>
              <p:nvPr/>
            </p:nvSpPr>
            <p:spPr bwMode="auto">
              <a:xfrm>
                <a:off x="872" y="1449"/>
                <a:ext cx="58" cy="59"/>
              </a:xfrm>
              <a:prstGeom prst="rect">
                <a:avLst/>
              </a:prstGeom>
              <a:solidFill>
                <a:srgbClr val="000080"/>
              </a:solidFill>
              <a:ln w="9525">
                <a:solidFill>
                  <a:srgbClr val="000080"/>
                </a:solidFill>
                <a:miter lim="800000"/>
                <a:headEnd/>
                <a:tailEnd/>
              </a:ln>
            </p:spPr>
            <p:txBody>
              <a:bodyPr/>
              <a:lstStyle/>
              <a:p>
                <a:endParaRPr lang="en-US"/>
              </a:p>
            </p:txBody>
          </p:sp>
          <p:sp>
            <p:nvSpPr>
              <p:cNvPr id="273" name="Rectangle 491"/>
              <p:cNvSpPr>
                <a:spLocks noChangeArrowheads="1"/>
              </p:cNvSpPr>
              <p:nvPr/>
            </p:nvSpPr>
            <p:spPr bwMode="auto">
              <a:xfrm>
                <a:off x="1001" y="1559"/>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4" name="Rectangle 492"/>
              <p:cNvSpPr>
                <a:spLocks noChangeArrowheads="1"/>
              </p:cNvSpPr>
              <p:nvPr/>
            </p:nvSpPr>
            <p:spPr bwMode="auto">
              <a:xfrm>
                <a:off x="1130" y="1682"/>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5" name="Rectangle 493"/>
              <p:cNvSpPr>
                <a:spLocks noChangeArrowheads="1"/>
              </p:cNvSpPr>
              <p:nvPr/>
            </p:nvSpPr>
            <p:spPr bwMode="auto">
              <a:xfrm>
                <a:off x="1259" y="1804"/>
                <a:ext cx="58" cy="59"/>
              </a:xfrm>
              <a:prstGeom prst="rect">
                <a:avLst/>
              </a:prstGeom>
              <a:solidFill>
                <a:srgbClr val="000080"/>
              </a:solidFill>
              <a:ln w="9525">
                <a:solidFill>
                  <a:srgbClr val="000080"/>
                </a:solidFill>
                <a:miter lim="800000"/>
                <a:headEnd/>
                <a:tailEnd/>
              </a:ln>
            </p:spPr>
            <p:txBody>
              <a:bodyPr/>
              <a:lstStyle/>
              <a:p>
                <a:endParaRPr lang="en-US"/>
              </a:p>
            </p:txBody>
          </p:sp>
          <p:sp>
            <p:nvSpPr>
              <p:cNvPr id="276" name="Rectangle 494"/>
              <p:cNvSpPr>
                <a:spLocks noChangeArrowheads="1"/>
              </p:cNvSpPr>
              <p:nvPr/>
            </p:nvSpPr>
            <p:spPr bwMode="auto">
              <a:xfrm>
                <a:off x="1388" y="1927"/>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7" name="Rectangle 495"/>
              <p:cNvSpPr>
                <a:spLocks noChangeArrowheads="1"/>
              </p:cNvSpPr>
              <p:nvPr/>
            </p:nvSpPr>
            <p:spPr bwMode="auto">
              <a:xfrm>
                <a:off x="1511" y="2030"/>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8" name="Rectangle 496"/>
              <p:cNvSpPr>
                <a:spLocks noChangeArrowheads="1"/>
              </p:cNvSpPr>
              <p:nvPr/>
            </p:nvSpPr>
            <p:spPr bwMode="auto">
              <a:xfrm>
                <a:off x="1640" y="2121"/>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79" name="Rectangle 497"/>
              <p:cNvSpPr>
                <a:spLocks noChangeArrowheads="1"/>
              </p:cNvSpPr>
              <p:nvPr/>
            </p:nvSpPr>
            <p:spPr bwMode="auto">
              <a:xfrm>
                <a:off x="1769" y="2198"/>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0" name="Rectangle 498"/>
              <p:cNvSpPr>
                <a:spLocks noChangeArrowheads="1"/>
              </p:cNvSpPr>
              <p:nvPr/>
            </p:nvSpPr>
            <p:spPr bwMode="auto">
              <a:xfrm>
                <a:off x="1898" y="2269"/>
                <a:ext cx="59" cy="58"/>
              </a:xfrm>
              <a:prstGeom prst="rect">
                <a:avLst/>
              </a:prstGeom>
              <a:solidFill>
                <a:srgbClr val="000080"/>
              </a:solidFill>
              <a:ln w="9525">
                <a:solidFill>
                  <a:srgbClr val="000080"/>
                </a:solidFill>
                <a:miter lim="800000"/>
                <a:headEnd/>
                <a:tailEnd/>
              </a:ln>
            </p:spPr>
            <p:txBody>
              <a:bodyPr/>
              <a:lstStyle/>
              <a:p>
                <a:endParaRPr lang="en-US"/>
              </a:p>
            </p:txBody>
          </p:sp>
          <p:sp>
            <p:nvSpPr>
              <p:cNvPr id="281" name="Rectangle 499"/>
              <p:cNvSpPr>
                <a:spLocks noChangeArrowheads="1"/>
              </p:cNvSpPr>
              <p:nvPr/>
            </p:nvSpPr>
            <p:spPr bwMode="auto">
              <a:xfrm>
                <a:off x="2028" y="2340"/>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2" name="Rectangle 500"/>
              <p:cNvSpPr>
                <a:spLocks noChangeArrowheads="1"/>
              </p:cNvSpPr>
              <p:nvPr/>
            </p:nvSpPr>
            <p:spPr bwMode="auto">
              <a:xfrm>
                <a:off x="2150" y="2398"/>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3" name="Rectangle 501"/>
              <p:cNvSpPr>
                <a:spLocks noChangeArrowheads="1"/>
              </p:cNvSpPr>
              <p:nvPr/>
            </p:nvSpPr>
            <p:spPr bwMode="auto">
              <a:xfrm>
                <a:off x="2279" y="2463"/>
                <a:ext cx="59" cy="58"/>
              </a:xfrm>
              <a:prstGeom prst="rect">
                <a:avLst/>
              </a:prstGeom>
              <a:solidFill>
                <a:srgbClr val="000080"/>
              </a:solidFill>
              <a:ln w="9525">
                <a:solidFill>
                  <a:srgbClr val="000080"/>
                </a:solidFill>
                <a:miter lim="800000"/>
                <a:headEnd/>
                <a:tailEnd/>
              </a:ln>
            </p:spPr>
            <p:txBody>
              <a:bodyPr/>
              <a:lstStyle/>
              <a:p>
                <a:endParaRPr lang="en-US"/>
              </a:p>
            </p:txBody>
          </p:sp>
          <p:sp>
            <p:nvSpPr>
              <p:cNvPr id="284" name="Rectangle 502"/>
              <p:cNvSpPr>
                <a:spLocks noChangeArrowheads="1"/>
              </p:cNvSpPr>
              <p:nvPr/>
            </p:nvSpPr>
            <p:spPr bwMode="auto">
              <a:xfrm>
                <a:off x="2409" y="251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5" name="Rectangle 503"/>
              <p:cNvSpPr>
                <a:spLocks noChangeArrowheads="1"/>
              </p:cNvSpPr>
              <p:nvPr/>
            </p:nvSpPr>
            <p:spPr bwMode="auto">
              <a:xfrm>
                <a:off x="2538" y="3315"/>
                <a:ext cx="58" cy="58"/>
              </a:xfrm>
              <a:prstGeom prst="rect">
                <a:avLst/>
              </a:prstGeom>
              <a:solidFill>
                <a:srgbClr val="000080"/>
              </a:solidFill>
              <a:ln w="9525">
                <a:solidFill>
                  <a:srgbClr val="000080"/>
                </a:solidFill>
                <a:miter lim="800000"/>
                <a:headEnd/>
                <a:tailEnd/>
              </a:ln>
            </p:spPr>
            <p:txBody>
              <a:bodyPr/>
              <a:lstStyle/>
              <a:p>
                <a:endParaRPr lang="en-US"/>
              </a:p>
            </p:txBody>
          </p:sp>
          <p:sp>
            <p:nvSpPr>
              <p:cNvPr id="286" name="Rectangle 504"/>
              <p:cNvSpPr>
                <a:spLocks noChangeArrowheads="1"/>
              </p:cNvSpPr>
              <p:nvPr/>
            </p:nvSpPr>
            <p:spPr bwMode="auto">
              <a:xfrm>
                <a:off x="749" y="1075"/>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7" name="Rectangle 505"/>
              <p:cNvSpPr>
                <a:spLocks noChangeArrowheads="1"/>
              </p:cNvSpPr>
              <p:nvPr/>
            </p:nvSpPr>
            <p:spPr bwMode="auto">
              <a:xfrm>
                <a:off x="872" y="1198"/>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8" name="Rectangle 506"/>
              <p:cNvSpPr>
                <a:spLocks noChangeArrowheads="1"/>
              </p:cNvSpPr>
              <p:nvPr/>
            </p:nvSpPr>
            <p:spPr bwMode="auto">
              <a:xfrm>
                <a:off x="1001" y="1398"/>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89" name="Rectangle 507"/>
              <p:cNvSpPr>
                <a:spLocks noChangeArrowheads="1"/>
              </p:cNvSpPr>
              <p:nvPr/>
            </p:nvSpPr>
            <p:spPr bwMode="auto">
              <a:xfrm>
                <a:off x="1130" y="1456"/>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0" name="Rectangle 508"/>
              <p:cNvSpPr>
                <a:spLocks noChangeArrowheads="1"/>
              </p:cNvSpPr>
              <p:nvPr/>
            </p:nvSpPr>
            <p:spPr bwMode="auto">
              <a:xfrm>
                <a:off x="1259" y="1611"/>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1" name="Rectangle 509"/>
              <p:cNvSpPr>
                <a:spLocks noChangeArrowheads="1"/>
              </p:cNvSpPr>
              <p:nvPr/>
            </p:nvSpPr>
            <p:spPr bwMode="auto">
              <a:xfrm>
                <a:off x="1388" y="1733"/>
                <a:ext cx="58" cy="59"/>
              </a:xfrm>
              <a:prstGeom prst="rect">
                <a:avLst/>
              </a:prstGeom>
              <a:solidFill>
                <a:srgbClr val="FF00FF"/>
              </a:solidFill>
              <a:ln w="9525">
                <a:solidFill>
                  <a:srgbClr val="FF00FF"/>
                </a:solidFill>
                <a:miter lim="800000"/>
                <a:headEnd/>
                <a:tailEnd/>
              </a:ln>
            </p:spPr>
            <p:txBody>
              <a:bodyPr/>
              <a:lstStyle/>
              <a:p>
                <a:endParaRPr lang="en-US"/>
              </a:p>
            </p:txBody>
          </p:sp>
          <p:sp>
            <p:nvSpPr>
              <p:cNvPr id="292" name="Rectangle 510"/>
              <p:cNvSpPr>
                <a:spLocks noChangeArrowheads="1"/>
              </p:cNvSpPr>
              <p:nvPr/>
            </p:nvSpPr>
            <p:spPr bwMode="auto">
              <a:xfrm>
                <a:off x="1511" y="1830"/>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3" name="Rectangle 511"/>
              <p:cNvSpPr>
                <a:spLocks noChangeArrowheads="1"/>
              </p:cNvSpPr>
              <p:nvPr/>
            </p:nvSpPr>
            <p:spPr bwMode="auto">
              <a:xfrm>
                <a:off x="1640" y="1934"/>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4" name="Rectangle 512"/>
              <p:cNvSpPr>
                <a:spLocks noChangeArrowheads="1"/>
              </p:cNvSpPr>
              <p:nvPr/>
            </p:nvSpPr>
            <p:spPr bwMode="auto">
              <a:xfrm>
                <a:off x="1769" y="2024"/>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5" name="Rectangle 513"/>
              <p:cNvSpPr>
                <a:spLocks noChangeArrowheads="1"/>
              </p:cNvSpPr>
              <p:nvPr/>
            </p:nvSpPr>
            <p:spPr bwMode="auto">
              <a:xfrm>
                <a:off x="1898" y="2108"/>
                <a:ext cx="59" cy="58"/>
              </a:xfrm>
              <a:prstGeom prst="rect">
                <a:avLst/>
              </a:prstGeom>
              <a:solidFill>
                <a:srgbClr val="FF00FF"/>
              </a:solidFill>
              <a:ln w="9525">
                <a:solidFill>
                  <a:srgbClr val="FF00FF"/>
                </a:solidFill>
                <a:miter lim="800000"/>
                <a:headEnd/>
                <a:tailEnd/>
              </a:ln>
            </p:spPr>
            <p:txBody>
              <a:bodyPr/>
              <a:lstStyle/>
              <a:p>
                <a:endParaRPr lang="en-US"/>
              </a:p>
            </p:txBody>
          </p:sp>
          <p:sp>
            <p:nvSpPr>
              <p:cNvPr id="296" name="Rectangle 514"/>
              <p:cNvSpPr>
                <a:spLocks noChangeArrowheads="1"/>
              </p:cNvSpPr>
              <p:nvPr/>
            </p:nvSpPr>
            <p:spPr bwMode="auto">
              <a:xfrm>
                <a:off x="2028" y="219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7" name="Rectangle 515"/>
              <p:cNvSpPr>
                <a:spLocks noChangeArrowheads="1"/>
              </p:cNvSpPr>
              <p:nvPr/>
            </p:nvSpPr>
            <p:spPr bwMode="auto">
              <a:xfrm>
                <a:off x="2150" y="2263"/>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298" name="Rectangle 516"/>
              <p:cNvSpPr>
                <a:spLocks noChangeArrowheads="1"/>
              </p:cNvSpPr>
              <p:nvPr/>
            </p:nvSpPr>
            <p:spPr bwMode="auto">
              <a:xfrm>
                <a:off x="2279" y="2334"/>
                <a:ext cx="59" cy="58"/>
              </a:xfrm>
              <a:prstGeom prst="rect">
                <a:avLst/>
              </a:prstGeom>
              <a:solidFill>
                <a:srgbClr val="FF00FF"/>
              </a:solidFill>
              <a:ln w="9525">
                <a:solidFill>
                  <a:srgbClr val="FF00FF"/>
                </a:solidFill>
                <a:miter lim="800000"/>
                <a:headEnd/>
                <a:tailEnd/>
              </a:ln>
            </p:spPr>
            <p:txBody>
              <a:bodyPr/>
              <a:lstStyle/>
              <a:p>
                <a:endParaRPr lang="en-US"/>
              </a:p>
            </p:txBody>
          </p:sp>
          <p:sp>
            <p:nvSpPr>
              <p:cNvPr id="299" name="Rectangle 517"/>
              <p:cNvSpPr>
                <a:spLocks noChangeArrowheads="1"/>
              </p:cNvSpPr>
              <p:nvPr/>
            </p:nvSpPr>
            <p:spPr bwMode="auto">
              <a:xfrm>
                <a:off x="2409" y="239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300" name="Rectangle 518"/>
              <p:cNvSpPr>
                <a:spLocks noChangeArrowheads="1"/>
              </p:cNvSpPr>
              <p:nvPr/>
            </p:nvSpPr>
            <p:spPr bwMode="auto">
              <a:xfrm>
                <a:off x="2538" y="3102"/>
                <a:ext cx="58" cy="58"/>
              </a:xfrm>
              <a:prstGeom prst="rect">
                <a:avLst/>
              </a:prstGeom>
              <a:solidFill>
                <a:srgbClr val="FF00FF"/>
              </a:solidFill>
              <a:ln w="9525">
                <a:solidFill>
                  <a:srgbClr val="FF00FF"/>
                </a:solidFill>
                <a:miter lim="800000"/>
                <a:headEnd/>
                <a:tailEnd/>
              </a:ln>
            </p:spPr>
            <p:txBody>
              <a:bodyPr/>
              <a:lstStyle/>
              <a:p>
                <a:endParaRPr lang="en-US"/>
              </a:p>
            </p:txBody>
          </p:sp>
          <p:sp>
            <p:nvSpPr>
              <p:cNvPr id="301" name="Rectangle 519"/>
              <p:cNvSpPr>
                <a:spLocks noChangeArrowheads="1"/>
              </p:cNvSpPr>
              <p:nvPr/>
            </p:nvSpPr>
            <p:spPr bwMode="auto">
              <a:xfrm>
                <a:off x="872" y="1004"/>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2" name="Rectangle 520"/>
              <p:cNvSpPr>
                <a:spLocks noChangeArrowheads="1"/>
              </p:cNvSpPr>
              <p:nvPr/>
            </p:nvSpPr>
            <p:spPr bwMode="auto">
              <a:xfrm>
                <a:off x="1001" y="112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3" name="Rectangle 521"/>
              <p:cNvSpPr>
                <a:spLocks noChangeArrowheads="1"/>
              </p:cNvSpPr>
              <p:nvPr/>
            </p:nvSpPr>
            <p:spPr bwMode="auto">
              <a:xfrm>
                <a:off x="1130" y="1275"/>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4" name="Rectangle 522"/>
              <p:cNvSpPr>
                <a:spLocks noChangeArrowheads="1"/>
              </p:cNvSpPr>
              <p:nvPr/>
            </p:nvSpPr>
            <p:spPr bwMode="auto">
              <a:xfrm>
                <a:off x="1259" y="1398"/>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5" name="Rectangle 523"/>
              <p:cNvSpPr>
                <a:spLocks noChangeArrowheads="1"/>
              </p:cNvSpPr>
              <p:nvPr/>
            </p:nvSpPr>
            <p:spPr bwMode="auto">
              <a:xfrm>
                <a:off x="1388" y="1520"/>
                <a:ext cx="58" cy="59"/>
              </a:xfrm>
              <a:prstGeom prst="rect">
                <a:avLst/>
              </a:prstGeom>
              <a:solidFill>
                <a:srgbClr val="FFFF00"/>
              </a:solidFill>
              <a:ln w="9525">
                <a:solidFill>
                  <a:srgbClr val="FFFF00"/>
                </a:solidFill>
                <a:miter lim="800000"/>
                <a:headEnd/>
                <a:tailEnd/>
              </a:ln>
            </p:spPr>
            <p:txBody>
              <a:bodyPr/>
              <a:lstStyle/>
              <a:p>
                <a:endParaRPr lang="en-US"/>
              </a:p>
            </p:txBody>
          </p:sp>
          <p:sp>
            <p:nvSpPr>
              <p:cNvPr id="306" name="Rectangle 524"/>
              <p:cNvSpPr>
                <a:spLocks noChangeArrowheads="1"/>
              </p:cNvSpPr>
              <p:nvPr/>
            </p:nvSpPr>
            <p:spPr bwMode="auto">
              <a:xfrm>
                <a:off x="1511" y="163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7" name="Rectangle 525"/>
              <p:cNvSpPr>
                <a:spLocks noChangeArrowheads="1"/>
              </p:cNvSpPr>
              <p:nvPr/>
            </p:nvSpPr>
            <p:spPr bwMode="auto">
              <a:xfrm>
                <a:off x="1640" y="1753"/>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8" name="Rectangle 526"/>
              <p:cNvSpPr>
                <a:spLocks noChangeArrowheads="1"/>
              </p:cNvSpPr>
              <p:nvPr/>
            </p:nvSpPr>
            <p:spPr bwMode="auto">
              <a:xfrm>
                <a:off x="1769" y="1856"/>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09" name="Rectangle 527"/>
              <p:cNvSpPr>
                <a:spLocks noChangeArrowheads="1"/>
              </p:cNvSpPr>
              <p:nvPr/>
            </p:nvSpPr>
            <p:spPr bwMode="auto">
              <a:xfrm>
                <a:off x="1898" y="1959"/>
                <a:ext cx="59" cy="58"/>
              </a:xfrm>
              <a:prstGeom prst="rect">
                <a:avLst/>
              </a:prstGeom>
              <a:solidFill>
                <a:srgbClr val="FFFF00"/>
              </a:solidFill>
              <a:ln w="9525">
                <a:solidFill>
                  <a:srgbClr val="FFFF00"/>
                </a:solidFill>
                <a:miter lim="800000"/>
                <a:headEnd/>
                <a:tailEnd/>
              </a:ln>
            </p:spPr>
            <p:txBody>
              <a:bodyPr/>
              <a:lstStyle/>
              <a:p>
                <a:endParaRPr lang="en-US"/>
              </a:p>
            </p:txBody>
          </p:sp>
          <p:sp>
            <p:nvSpPr>
              <p:cNvPr id="310" name="Rectangle 528"/>
              <p:cNvSpPr>
                <a:spLocks noChangeArrowheads="1"/>
              </p:cNvSpPr>
              <p:nvPr/>
            </p:nvSpPr>
            <p:spPr bwMode="auto">
              <a:xfrm>
                <a:off x="2028" y="2050"/>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1" name="Rectangle 529"/>
              <p:cNvSpPr>
                <a:spLocks noChangeArrowheads="1"/>
              </p:cNvSpPr>
              <p:nvPr/>
            </p:nvSpPr>
            <p:spPr bwMode="auto">
              <a:xfrm>
                <a:off x="2150" y="2127"/>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2" name="Rectangle 530"/>
              <p:cNvSpPr>
                <a:spLocks noChangeArrowheads="1"/>
              </p:cNvSpPr>
              <p:nvPr/>
            </p:nvSpPr>
            <p:spPr bwMode="auto">
              <a:xfrm>
                <a:off x="2279" y="2198"/>
                <a:ext cx="59" cy="58"/>
              </a:xfrm>
              <a:prstGeom prst="rect">
                <a:avLst/>
              </a:prstGeom>
              <a:solidFill>
                <a:srgbClr val="FFFF00"/>
              </a:solidFill>
              <a:ln w="9525">
                <a:solidFill>
                  <a:srgbClr val="FFFF00"/>
                </a:solidFill>
                <a:miter lim="800000"/>
                <a:headEnd/>
                <a:tailEnd/>
              </a:ln>
            </p:spPr>
            <p:txBody>
              <a:bodyPr/>
              <a:lstStyle/>
              <a:p>
                <a:endParaRPr lang="en-US"/>
              </a:p>
            </p:txBody>
          </p:sp>
          <p:sp>
            <p:nvSpPr>
              <p:cNvPr id="313" name="Rectangle 531"/>
              <p:cNvSpPr>
                <a:spLocks noChangeArrowheads="1"/>
              </p:cNvSpPr>
              <p:nvPr/>
            </p:nvSpPr>
            <p:spPr bwMode="auto">
              <a:xfrm>
                <a:off x="2409" y="2269"/>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4" name="Rectangle 532"/>
              <p:cNvSpPr>
                <a:spLocks noChangeArrowheads="1"/>
              </p:cNvSpPr>
              <p:nvPr/>
            </p:nvSpPr>
            <p:spPr bwMode="auto">
              <a:xfrm>
                <a:off x="2538" y="2863"/>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5" name="Rectangle 533"/>
              <p:cNvSpPr>
                <a:spLocks noChangeArrowheads="1"/>
              </p:cNvSpPr>
              <p:nvPr/>
            </p:nvSpPr>
            <p:spPr bwMode="auto">
              <a:xfrm>
                <a:off x="2667" y="2979"/>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6" name="Rectangle 534"/>
              <p:cNvSpPr>
                <a:spLocks noChangeArrowheads="1"/>
              </p:cNvSpPr>
              <p:nvPr/>
            </p:nvSpPr>
            <p:spPr bwMode="auto">
              <a:xfrm>
                <a:off x="2790" y="3025"/>
                <a:ext cx="58" cy="58"/>
              </a:xfrm>
              <a:prstGeom prst="rect">
                <a:avLst/>
              </a:prstGeom>
              <a:solidFill>
                <a:srgbClr val="FFFF00"/>
              </a:solidFill>
              <a:ln w="9525">
                <a:solidFill>
                  <a:srgbClr val="FFFF00"/>
                </a:solidFill>
                <a:miter lim="800000"/>
                <a:headEnd/>
                <a:tailEnd/>
              </a:ln>
            </p:spPr>
            <p:txBody>
              <a:bodyPr/>
              <a:lstStyle/>
              <a:p>
                <a:endParaRPr lang="en-US"/>
              </a:p>
            </p:txBody>
          </p:sp>
          <p:sp>
            <p:nvSpPr>
              <p:cNvPr id="317" name="Rectangle 535"/>
              <p:cNvSpPr>
                <a:spLocks noChangeArrowheads="1"/>
              </p:cNvSpPr>
              <p:nvPr/>
            </p:nvSpPr>
            <p:spPr bwMode="auto">
              <a:xfrm>
                <a:off x="1388" y="1301"/>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18" name="Rectangle 536"/>
              <p:cNvSpPr>
                <a:spLocks noChangeArrowheads="1"/>
              </p:cNvSpPr>
              <p:nvPr/>
            </p:nvSpPr>
            <p:spPr bwMode="auto">
              <a:xfrm>
                <a:off x="1511" y="146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19" name="Rectangle 537"/>
              <p:cNvSpPr>
                <a:spLocks noChangeArrowheads="1"/>
              </p:cNvSpPr>
              <p:nvPr/>
            </p:nvSpPr>
            <p:spPr bwMode="auto">
              <a:xfrm>
                <a:off x="1640" y="15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0" name="Rectangle 538"/>
              <p:cNvSpPr>
                <a:spLocks noChangeArrowheads="1"/>
              </p:cNvSpPr>
              <p:nvPr/>
            </p:nvSpPr>
            <p:spPr bwMode="auto">
              <a:xfrm>
                <a:off x="1769" y="16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1" name="Rectangle 539"/>
              <p:cNvSpPr>
                <a:spLocks noChangeArrowheads="1"/>
              </p:cNvSpPr>
              <p:nvPr/>
            </p:nvSpPr>
            <p:spPr bwMode="auto">
              <a:xfrm>
                <a:off x="1898" y="1811"/>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22" name="Rectangle 540"/>
              <p:cNvSpPr>
                <a:spLocks noChangeArrowheads="1"/>
              </p:cNvSpPr>
              <p:nvPr/>
            </p:nvSpPr>
            <p:spPr bwMode="auto">
              <a:xfrm>
                <a:off x="2028" y="18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3" name="Rectangle 541"/>
              <p:cNvSpPr>
                <a:spLocks noChangeArrowheads="1"/>
              </p:cNvSpPr>
              <p:nvPr/>
            </p:nvSpPr>
            <p:spPr bwMode="auto">
              <a:xfrm>
                <a:off x="2150" y="19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4" name="Rectangle 542"/>
              <p:cNvSpPr>
                <a:spLocks noChangeArrowheads="1"/>
              </p:cNvSpPr>
              <p:nvPr/>
            </p:nvSpPr>
            <p:spPr bwMode="auto">
              <a:xfrm>
                <a:off x="2279" y="2056"/>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25" name="Rectangle 543"/>
              <p:cNvSpPr>
                <a:spLocks noChangeArrowheads="1"/>
              </p:cNvSpPr>
              <p:nvPr/>
            </p:nvSpPr>
            <p:spPr bwMode="auto">
              <a:xfrm>
                <a:off x="2409" y="213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6" name="Rectangle 544"/>
              <p:cNvSpPr>
                <a:spLocks noChangeArrowheads="1"/>
              </p:cNvSpPr>
              <p:nvPr/>
            </p:nvSpPr>
            <p:spPr bwMode="auto">
              <a:xfrm>
                <a:off x="2538" y="269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7" name="Rectangle 545"/>
              <p:cNvSpPr>
                <a:spLocks noChangeArrowheads="1"/>
              </p:cNvSpPr>
              <p:nvPr/>
            </p:nvSpPr>
            <p:spPr bwMode="auto">
              <a:xfrm>
                <a:off x="2667" y="2760"/>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8" name="Rectangle 546"/>
              <p:cNvSpPr>
                <a:spLocks noChangeArrowheads="1"/>
              </p:cNvSpPr>
              <p:nvPr/>
            </p:nvSpPr>
            <p:spPr bwMode="auto">
              <a:xfrm>
                <a:off x="2790" y="2837"/>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29" name="Rectangle 547"/>
              <p:cNvSpPr>
                <a:spLocks noChangeArrowheads="1"/>
              </p:cNvSpPr>
              <p:nvPr/>
            </p:nvSpPr>
            <p:spPr bwMode="auto">
              <a:xfrm>
                <a:off x="2919" y="2928"/>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30" name="Rectangle 548"/>
              <p:cNvSpPr>
                <a:spLocks noChangeArrowheads="1"/>
              </p:cNvSpPr>
              <p:nvPr/>
            </p:nvSpPr>
            <p:spPr bwMode="auto">
              <a:xfrm>
                <a:off x="3048" y="2953"/>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31" name="Rectangle 549"/>
              <p:cNvSpPr>
                <a:spLocks noChangeArrowheads="1"/>
              </p:cNvSpPr>
              <p:nvPr/>
            </p:nvSpPr>
            <p:spPr bwMode="auto">
              <a:xfrm>
                <a:off x="1640" y="1437"/>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2" name="Rectangle 550"/>
              <p:cNvSpPr>
                <a:spLocks noChangeArrowheads="1"/>
              </p:cNvSpPr>
              <p:nvPr/>
            </p:nvSpPr>
            <p:spPr bwMode="auto">
              <a:xfrm>
                <a:off x="1769" y="1546"/>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3" name="Rectangle 551"/>
              <p:cNvSpPr>
                <a:spLocks noChangeArrowheads="1"/>
              </p:cNvSpPr>
              <p:nvPr/>
            </p:nvSpPr>
            <p:spPr bwMode="auto">
              <a:xfrm>
                <a:off x="1898" y="1656"/>
                <a:ext cx="59" cy="58"/>
              </a:xfrm>
              <a:prstGeom prst="rect">
                <a:avLst/>
              </a:prstGeom>
              <a:solidFill>
                <a:srgbClr val="800080"/>
              </a:solidFill>
              <a:ln w="9525">
                <a:solidFill>
                  <a:srgbClr val="800080"/>
                </a:solidFill>
                <a:miter lim="800000"/>
                <a:headEnd/>
                <a:tailEnd/>
              </a:ln>
            </p:spPr>
            <p:txBody>
              <a:bodyPr/>
              <a:lstStyle/>
              <a:p>
                <a:endParaRPr lang="en-US"/>
              </a:p>
            </p:txBody>
          </p:sp>
          <p:sp>
            <p:nvSpPr>
              <p:cNvPr id="334" name="Rectangle 552"/>
              <p:cNvSpPr>
                <a:spLocks noChangeArrowheads="1"/>
              </p:cNvSpPr>
              <p:nvPr/>
            </p:nvSpPr>
            <p:spPr bwMode="auto">
              <a:xfrm>
                <a:off x="2028" y="1746"/>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5" name="Rectangle 553"/>
              <p:cNvSpPr>
                <a:spLocks noChangeArrowheads="1"/>
              </p:cNvSpPr>
              <p:nvPr/>
            </p:nvSpPr>
            <p:spPr bwMode="auto">
              <a:xfrm>
                <a:off x="2150" y="1837"/>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6" name="Rectangle 554"/>
              <p:cNvSpPr>
                <a:spLocks noChangeArrowheads="1"/>
              </p:cNvSpPr>
              <p:nvPr/>
            </p:nvSpPr>
            <p:spPr bwMode="auto">
              <a:xfrm>
                <a:off x="2279" y="1908"/>
                <a:ext cx="59" cy="58"/>
              </a:xfrm>
              <a:prstGeom prst="rect">
                <a:avLst/>
              </a:prstGeom>
              <a:solidFill>
                <a:srgbClr val="800080"/>
              </a:solidFill>
              <a:ln w="9525">
                <a:solidFill>
                  <a:srgbClr val="800080"/>
                </a:solidFill>
                <a:miter lim="800000"/>
                <a:headEnd/>
                <a:tailEnd/>
              </a:ln>
            </p:spPr>
            <p:txBody>
              <a:bodyPr/>
              <a:lstStyle/>
              <a:p>
                <a:endParaRPr lang="en-US"/>
              </a:p>
            </p:txBody>
          </p:sp>
          <p:sp>
            <p:nvSpPr>
              <p:cNvPr id="337" name="Rectangle 555"/>
              <p:cNvSpPr>
                <a:spLocks noChangeArrowheads="1"/>
              </p:cNvSpPr>
              <p:nvPr/>
            </p:nvSpPr>
            <p:spPr bwMode="auto">
              <a:xfrm>
                <a:off x="2409" y="1985"/>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8" name="Rectangle 556"/>
              <p:cNvSpPr>
                <a:spLocks noChangeArrowheads="1"/>
              </p:cNvSpPr>
              <p:nvPr/>
            </p:nvSpPr>
            <p:spPr bwMode="auto">
              <a:xfrm>
                <a:off x="2538" y="2508"/>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39" name="Rectangle 557"/>
              <p:cNvSpPr>
                <a:spLocks noChangeArrowheads="1"/>
              </p:cNvSpPr>
              <p:nvPr/>
            </p:nvSpPr>
            <p:spPr bwMode="auto">
              <a:xfrm>
                <a:off x="2667" y="2579"/>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0" name="Rectangle 558"/>
              <p:cNvSpPr>
                <a:spLocks noChangeArrowheads="1"/>
              </p:cNvSpPr>
              <p:nvPr/>
            </p:nvSpPr>
            <p:spPr bwMode="auto">
              <a:xfrm>
                <a:off x="2790" y="2669"/>
                <a:ext cx="58" cy="59"/>
              </a:xfrm>
              <a:prstGeom prst="rect">
                <a:avLst/>
              </a:prstGeom>
              <a:solidFill>
                <a:srgbClr val="800080"/>
              </a:solidFill>
              <a:ln w="9525">
                <a:solidFill>
                  <a:srgbClr val="800080"/>
                </a:solidFill>
                <a:miter lim="800000"/>
                <a:headEnd/>
                <a:tailEnd/>
              </a:ln>
            </p:spPr>
            <p:txBody>
              <a:bodyPr/>
              <a:lstStyle/>
              <a:p>
                <a:endParaRPr lang="en-US"/>
              </a:p>
            </p:txBody>
          </p:sp>
          <p:sp>
            <p:nvSpPr>
              <p:cNvPr id="341" name="Rectangle 559"/>
              <p:cNvSpPr>
                <a:spLocks noChangeArrowheads="1"/>
              </p:cNvSpPr>
              <p:nvPr/>
            </p:nvSpPr>
            <p:spPr bwMode="auto">
              <a:xfrm>
                <a:off x="2919" y="2734"/>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2" name="Rectangle 560"/>
              <p:cNvSpPr>
                <a:spLocks noChangeArrowheads="1"/>
              </p:cNvSpPr>
              <p:nvPr/>
            </p:nvSpPr>
            <p:spPr bwMode="auto">
              <a:xfrm>
                <a:off x="3048" y="2773"/>
                <a:ext cx="58" cy="58"/>
              </a:xfrm>
              <a:prstGeom prst="rect">
                <a:avLst/>
              </a:prstGeom>
              <a:solidFill>
                <a:srgbClr val="800080"/>
              </a:solidFill>
              <a:ln w="9525">
                <a:solidFill>
                  <a:srgbClr val="800080"/>
                </a:solidFill>
                <a:miter lim="800000"/>
                <a:headEnd/>
                <a:tailEnd/>
              </a:ln>
            </p:spPr>
            <p:txBody>
              <a:bodyPr/>
              <a:lstStyle/>
              <a:p>
                <a:endParaRPr lang="en-US"/>
              </a:p>
            </p:txBody>
          </p:sp>
          <p:sp>
            <p:nvSpPr>
              <p:cNvPr id="343" name="Rectangle 561"/>
              <p:cNvSpPr>
                <a:spLocks noChangeArrowheads="1"/>
              </p:cNvSpPr>
              <p:nvPr/>
            </p:nvSpPr>
            <p:spPr bwMode="auto">
              <a:xfrm>
                <a:off x="1769" y="142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4" name="Rectangle 562"/>
              <p:cNvSpPr>
                <a:spLocks noChangeArrowheads="1"/>
              </p:cNvSpPr>
              <p:nvPr/>
            </p:nvSpPr>
            <p:spPr bwMode="auto">
              <a:xfrm>
                <a:off x="1898" y="1501"/>
                <a:ext cx="59" cy="58"/>
              </a:xfrm>
              <a:prstGeom prst="rect">
                <a:avLst/>
              </a:prstGeom>
              <a:solidFill>
                <a:srgbClr val="800000"/>
              </a:solidFill>
              <a:ln w="9525">
                <a:solidFill>
                  <a:srgbClr val="800000"/>
                </a:solidFill>
                <a:miter lim="800000"/>
                <a:headEnd/>
                <a:tailEnd/>
              </a:ln>
            </p:spPr>
            <p:txBody>
              <a:bodyPr/>
              <a:lstStyle/>
              <a:p>
                <a:endParaRPr lang="en-US"/>
              </a:p>
            </p:txBody>
          </p:sp>
          <p:sp>
            <p:nvSpPr>
              <p:cNvPr id="345" name="Rectangle 563"/>
              <p:cNvSpPr>
                <a:spLocks noChangeArrowheads="1"/>
              </p:cNvSpPr>
              <p:nvPr/>
            </p:nvSpPr>
            <p:spPr bwMode="auto">
              <a:xfrm>
                <a:off x="2028" y="1591"/>
                <a:ext cx="58" cy="59"/>
              </a:xfrm>
              <a:prstGeom prst="rect">
                <a:avLst/>
              </a:prstGeom>
              <a:solidFill>
                <a:srgbClr val="800000"/>
              </a:solidFill>
              <a:ln w="9525">
                <a:solidFill>
                  <a:srgbClr val="800000"/>
                </a:solidFill>
                <a:miter lim="800000"/>
                <a:headEnd/>
                <a:tailEnd/>
              </a:ln>
            </p:spPr>
            <p:txBody>
              <a:bodyPr/>
              <a:lstStyle/>
              <a:p>
                <a:endParaRPr lang="en-US"/>
              </a:p>
            </p:txBody>
          </p:sp>
          <p:sp>
            <p:nvSpPr>
              <p:cNvPr id="346" name="Rectangle 564"/>
              <p:cNvSpPr>
                <a:spLocks noChangeArrowheads="1"/>
              </p:cNvSpPr>
              <p:nvPr/>
            </p:nvSpPr>
            <p:spPr bwMode="auto">
              <a:xfrm>
                <a:off x="2150" y="1682"/>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7" name="Rectangle 565"/>
              <p:cNvSpPr>
                <a:spLocks noChangeArrowheads="1"/>
              </p:cNvSpPr>
              <p:nvPr/>
            </p:nvSpPr>
            <p:spPr bwMode="auto">
              <a:xfrm>
                <a:off x="2279" y="1759"/>
                <a:ext cx="59" cy="58"/>
              </a:xfrm>
              <a:prstGeom prst="rect">
                <a:avLst/>
              </a:prstGeom>
              <a:solidFill>
                <a:srgbClr val="800000"/>
              </a:solidFill>
              <a:ln w="9525">
                <a:solidFill>
                  <a:srgbClr val="800000"/>
                </a:solidFill>
                <a:miter lim="800000"/>
                <a:headEnd/>
                <a:tailEnd/>
              </a:ln>
            </p:spPr>
            <p:txBody>
              <a:bodyPr/>
              <a:lstStyle/>
              <a:p>
                <a:endParaRPr lang="en-US"/>
              </a:p>
            </p:txBody>
          </p:sp>
          <p:sp>
            <p:nvSpPr>
              <p:cNvPr id="348" name="Rectangle 566"/>
              <p:cNvSpPr>
                <a:spLocks noChangeArrowheads="1"/>
              </p:cNvSpPr>
              <p:nvPr/>
            </p:nvSpPr>
            <p:spPr bwMode="auto">
              <a:xfrm>
                <a:off x="2409" y="1830"/>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49" name="Rectangle 567"/>
              <p:cNvSpPr>
                <a:spLocks noChangeArrowheads="1"/>
              </p:cNvSpPr>
              <p:nvPr/>
            </p:nvSpPr>
            <p:spPr bwMode="auto">
              <a:xfrm>
                <a:off x="2538" y="233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0" name="Rectangle 568"/>
              <p:cNvSpPr>
                <a:spLocks noChangeArrowheads="1"/>
              </p:cNvSpPr>
              <p:nvPr/>
            </p:nvSpPr>
            <p:spPr bwMode="auto">
              <a:xfrm>
                <a:off x="2667" y="241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1" name="Rectangle 569"/>
              <p:cNvSpPr>
                <a:spLocks noChangeArrowheads="1"/>
              </p:cNvSpPr>
              <p:nvPr/>
            </p:nvSpPr>
            <p:spPr bwMode="auto">
              <a:xfrm>
                <a:off x="2790" y="250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2" name="Rectangle 570"/>
              <p:cNvSpPr>
                <a:spLocks noChangeArrowheads="1"/>
              </p:cNvSpPr>
              <p:nvPr/>
            </p:nvSpPr>
            <p:spPr bwMode="auto">
              <a:xfrm>
                <a:off x="2919" y="2534"/>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3" name="Rectangle 571"/>
              <p:cNvSpPr>
                <a:spLocks noChangeArrowheads="1"/>
              </p:cNvSpPr>
              <p:nvPr/>
            </p:nvSpPr>
            <p:spPr bwMode="auto">
              <a:xfrm>
                <a:off x="3048" y="2508"/>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4" name="Rectangle 572"/>
              <p:cNvSpPr>
                <a:spLocks noChangeArrowheads="1"/>
              </p:cNvSpPr>
              <p:nvPr/>
            </p:nvSpPr>
            <p:spPr bwMode="auto">
              <a:xfrm>
                <a:off x="3177" y="2631"/>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5" name="Rectangle 573"/>
              <p:cNvSpPr>
                <a:spLocks noChangeArrowheads="1"/>
              </p:cNvSpPr>
              <p:nvPr/>
            </p:nvSpPr>
            <p:spPr bwMode="auto">
              <a:xfrm>
                <a:off x="3306" y="2721"/>
                <a:ext cx="58" cy="58"/>
              </a:xfrm>
              <a:prstGeom prst="rect">
                <a:avLst/>
              </a:prstGeom>
              <a:solidFill>
                <a:srgbClr val="800000"/>
              </a:solidFill>
              <a:ln w="9525">
                <a:solidFill>
                  <a:srgbClr val="800000"/>
                </a:solidFill>
                <a:miter lim="800000"/>
                <a:headEnd/>
                <a:tailEnd/>
              </a:ln>
            </p:spPr>
            <p:txBody>
              <a:bodyPr/>
              <a:lstStyle/>
              <a:p>
                <a:endParaRPr lang="en-US"/>
              </a:p>
            </p:txBody>
          </p:sp>
          <p:sp>
            <p:nvSpPr>
              <p:cNvPr id="356" name="Rectangle 574"/>
              <p:cNvSpPr>
                <a:spLocks noChangeArrowheads="1"/>
              </p:cNvSpPr>
              <p:nvPr/>
            </p:nvSpPr>
            <p:spPr bwMode="auto">
              <a:xfrm>
                <a:off x="2028" y="144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57" name="Rectangle 575"/>
              <p:cNvSpPr>
                <a:spLocks noChangeArrowheads="1"/>
              </p:cNvSpPr>
              <p:nvPr/>
            </p:nvSpPr>
            <p:spPr bwMode="auto">
              <a:xfrm>
                <a:off x="2150" y="153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58" name="Rectangle 576"/>
              <p:cNvSpPr>
                <a:spLocks noChangeArrowheads="1"/>
              </p:cNvSpPr>
              <p:nvPr/>
            </p:nvSpPr>
            <p:spPr bwMode="auto">
              <a:xfrm>
                <a:off x="2279" y="1591"/>
                <a:ext cx="59" cy="59"/>
              </a:xfrm>
              <a:prstGeom prst="rect">
                <a:avLst/>
              </a:prstGeom>
              <a:solidFill>
                <a:srgbClr val="008080"/>
              </a:solidFill>
              <a:ln w="9525">
                <a:solidFill>
                  <a:srgbClr val="008080"/>
                </a:solidFill>
                <a:miter lim="800000"/>
                <a:headEnd/>
                <a:tailEnd/>
              </a:ln>
            </p:spPr>
            <p:txBody>
              <a:bodyPr/>
              <a:lstStyle/>
              <a:p>
                <a:endParaRPr lang="en-US"/>
              </a:p>
            </p:txBody>
          </p:sp>
          <p:sp>
            <p:nvSpPr>
              <p:cNvPr id="359" name="Rectangle 577"/>
              <p:cNvSpPr>
                <a:spLocks noChangeArrowheads="1"/>
              </p:cNvSpPr>
              <p:nvPr/>
            </p:nvSpPr>
            <p:spPr bwMode="auto">
              <a:xfrm>
                <a:off x="2409" y="1662"/>
                <a:ext cx="58" cy="59"/>
              </a:xfrm>
              <a:prstGeom prst="rect">
                <a:avLst/>
              </a:prstGeom>
              <a:solidFill>
                <a:srgbClr val="008080"/>
              </a:solidFill>
              <a:ln w="9525">
                <a:solidFill>
                  <a:srgbClr val="008080"/>
                </a:solidFill>
                <a:miter lim="800000"/>
                <a:headEnd/>
                <a:tailEnd/>
              </a:ln>
            </p:spPr>
            <p:txBody>
              <a:bodyPr/>
              <a:lstStyle/>
              <a:p>
                <a:endParaRPr lang="en-US"/>
              </a:p>
            </p:txBody>
          </p:sp>
          <p:sp>
            <p:nvSpPr>
              <p:cNvPr id="360" name="Rectangle 578"/>
              <p:cNvSpPr>
                <a:spLocks noChangeArrowheads="1"/>
              </p:cNvSpPr>
              <p:nvPr/>
            </p:nvSpPr>
            <p:spPr bwMode="auto">
              <a:xfrm>
                <a:off x="2538" y="2179"/>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1" name="Rectangle 579"/>
              <p:cNvSpPr>
                <a:spLocks noChangeArrowheads="1"/>
              </p:cNvSpPr>
              <p:nvPr/>
            </p:nvSpPr>
            <p:spPr bwMode="auto">
              <a:xfrm>
                <a:off x="2667" y="2263"/>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2" name="Rectangle 580"/>
              <p:cNvSpPr>
                <a:spLocks noChangeArrowheads="1"/>
              </p:cNvSpPr>
              <p:nvPr/>
            </p:nvSpPr>
            <p:spPr bwMode="auto">
              <a:xfrm>
                <a:off x="2790"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3" name="Rectangle 581"/>
              <p:cNvSpPr>
                <a:spLocks noChangeArrowheads="1"/>
              </p:cNvSpPr>
              <p:nvPr/>
            </p:nvSpPr>
            <p:spPr bwMode="auto">
              <a:xfrm>
                <a:off x="2919"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4" name="Rectangle 582"/>
              <p:cNvSpPr>
                <a:spLocks noChangeArrowheads="1"/>
              </p:cNvSpPr>
              <p:nvPr/>
            </p:nvSpPr>
            <p:spPr bwMode="auto">
              <a:xfrm>
                <a:off x="3048" y="2347"/>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5" name="Rectangle 583"/>
              <p:cNvSpPr>
                <a:spLocks noChangeArrowheads="1"/>
              </p:cNvSpPr>
              <p:nvPr/>
            </p:nvSpPr>
            <p:spPr bwMode="auto">
              <a:xfrm>
                <a:off x="3177" y="2450"/>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6" name="Rectangle 584"/>
              <p:cNvSpPr>
                <a:spLocks noChangeArrowheads="1"/>
              </p:cNvSpPr>
              <p:nvPr/>
            </p:nvSpPr>
            <p:spPr bwMode="auto">
              <a:xfrm>
                <a:off x="3306" y="2592"/>
                <a:ext cx="58" cy="58"/>
              </a:xfrm>
              <a:prstGeom prst="rect">
                <a:avLst/>
              </a:prstGeom>
              <a:solidFill>
                <a:srgbClr val="008080"/>
              </a:solidFill>
              <a:ln w="9525">
                <a:solidFill>
                  <a:srgbClr val="008080"/>
                </a:solidFill>
                <a:miter lim="800000"/>
                <a:headEnd/>
                <a:tailEnd/>
              </a:ln>
            </p:spPr>
            <p:txBody>
              <a:bodyPr/>
              <a:lstStyle/>
              <a:p>
                <a:endParaRPr lang="en-US"/>
              </a:p>
            </p:txBody>
          </p:sp>
          <p:sp>
            <p:nvSpPr>
              <p:cNvPr id="367" name="Rectangle 585"/>
              <p:cNvSpPr>
                <a:spLocks noChangeArrowheads="1"/>
              </p:cNvSpPr>
              <p:nvPr/>
            </p:nvSpPr>
            <p:spPr bwMode="auto">
              <a:xfrm>
                <a:off x="2150" y="1378"/>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68" name="Rectangle 586"/>
              <p:cNvSpPr>
                <a:spLocks noChangeArrowheads="1"/>
              </p:cNvSpPr>
              <p:nvPr/>
            </p:nvSpPr>
            <p:spPr bwMode="auto">
              <a:xfrm>
                <a:off x="2279" y="1430"/>
                <a:ext cx="59" cy="58"/>
              </a:xfrm>
              <a:prstGeom prst="rect">
                <a:avLst/>
              </a:prstGeom>
              <a:solidFill>
                <a:srgbClr val="0000FF"/>
              </a:solidFill>
              <a:ln w="9525">
                <a:solidFill>
                  <a:srgbClr val="0000FF"/>
                </a:solidFill>
                <a:miter lim="800000"/>
                <a:headEnd/>
                <a:tailEnd/>
              </a:ln>
            </p:spPr>
            <p:txBody>
              <a:bodyPr/>
              <a:lstStyle/>
              <a:p>
                <a:endParaRPr lang="en-US"/>
              </a:p>
            </p:txBody>
          </p:sp>
          <p:sp>
            <p:nvSpPr>
              <p:cNvPr id="369" name="Rectangle 587"/>
              <p:cNvSpPr>
                <a:spLocks noChangeArrowheads="1"/>
              </p:cNvSpPr>
              <p:nvPr/>
            </p:nvSpPr>
            <p:spPr bwMode="auto">
              <a:xfrm>
                <a:off x="2409" y="1488"/>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0" name="Rectangle 588"/>
              <p:cNvSpPr>
                <a:spLocks noChangeArrowheads="1"/>
              </p:cNvSpPr>
              <p:nvPr/>
            </p:nvSpPr>
            <p:spPr bwMode="auto">
              <a:xfrm>
                <a:off x="2538" y="202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1" name="Rectangle 589"/>
              <p:cNvSpPr>
                <a:spLocks noChangeArrowheads="1"/>
              </p:cNvSpPr>
              <p:nvPr/>
            </p:nvSpPr>
            <p:spPr bwMode="auto">
              <a:xfrm>
                <a:off x="2667" y="2114"/>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2" name="Rectangle 590"/>
              <p:cNvSpPr>
                <a:spLocks noChangeArrowheads="1"/>
              </p:cNvSpPr>
              <p:nvPr/>
            </p:nvSpPr>
            <p:spPr bwMode="auto">
              <a:xfrm>
                <a:off x="2790" y="218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3" name="Rectangle 591"/>
              <p:cNvSpPr>
                <a:spLocks noChangeArrowheads="1"/>
              </p:cNvSpPr>
              <p:nvPr/>
            </p:nvSpPr>
            <p:spPr bwMode="auto">
              <a:xfrm>
                <a:off x="2919" y="217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4" name="Rectangle 592"/>
              <p:cNvSpPr>
                <a:spLocks noChangeArrowheads="1"/>
              </p:cNvSpPr>
              <p:nvPr/>
            </p:nvSpPr>
            <p:spPr bwMode="auto">
              <a:xfrm>
                <a:off x="3048" y="220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5" name="Rectangle 593"/>
              <p:cNvSpPr>
                <a:spLocks noChangeArrowheads="1"/>
              </p:cNvSpPr>
              <p:nvPr/>
            </p:nvSpPr>
            <p:spPr bwMode="auto">
              <a:xfrm>
                <a:off x="3177" y="2289"/>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6" name="Rectangle 594"/>
              <p:cNvSpPr>
                <a:spLocks noChangeArrowheads="1"/>
              </p:cNvSpPr>
              <p:nvPr/>
            </p:nvSpPr>
            <p:spPr bwMode="auto">
              <a:xfrm>
                <a:off x="3306" y="2405"/>
                <a:ext cx="58" cy="58"/>
              </a:xfrm>
              <a:prstGeom prst="rect">
                <a:avLst/>
              </a:prstGeom>
              <a:solidFill>
                <a:srgbClr val="0000FF"/>
              </a:solidFill>
              <a:ln w="9525">
                <a:solidFill>
                  <a:srgbClr val="0000FF"/>
                </a:solidFill>
                <a:miter lim="800000"/>
                <a:headEnd/>
                <a:tailEnd/>
              </a:ln>
            </p:spPr>
            <p:txBody>
              <a:bodyPr/>
              <a:lstStyle/>
              <a:p>
                <a:endParaRPr lang="en-US"/>
              </a:p>
            </p:txBody>
          </p:sp>
          <p:sp>
            <p:nvSpPr>
              <p:cNvPr id="377" name="Rectangle 595"/>
              <p:cNvSpPr>
                <a:spLocks noChangeArrowheads="1"/>
              </p:cNvSpPr>
              <p:nvPr/>
            </p:nvSpPr>
            <p:spPr bwMode="auto">
              <a:xfrm>
                <a:off x="3429" y="2527"/>
                <a:ext cx="58" cy="59"/>
              </a:xfrm>
              <a:prstGeom prst="rect">
                <a:avLst/>
              </a:prstGeom>
              <a:solidFill>
                <a:srgbClr val="0000FF"/>
              </a:solidFill>
              <a:ln w="9525">
                <a:solidFill>
                  <a:srgbClr val="0000FF"/>
                </a:solidFill>
                <a:miter lim="800000"/>
                <a:headEnd/>
                <a:tailEnd/>
              </a:ln>
            </p:spPr>
            <p:txBody>
              <a:bodyPr/>
              <a:lstStyle/>
              <a:p>
                <a:endParaRPr lang="en-US"/>
              </a:p>
            </p:txBody>
          </p:sp>
          <p:sp>
            <p:nvSpPr>
              <p:cNvPr id="378" name="Rectangle 596"/>
              <p:cNvSpPr>
                <a:spLocks noChangeArrowheads="1"/>
              </p:cNvSpPr>
              <p:nvPr/>
            </p:nvSpPr>
            <p:spPr bwMode="auto">
              <a:xfrm>
                <a:off x="2279" y="1275"/>
                <a:ext cx="59" cy="58"/>
              </a:xfrm>
              <a:prstGeom prst="rect">
                <a:avLst/>
              </a:prstGeom>
              <a:solidFill>
                <a:srgbClr val="00CCFF"/>
              </a:solidFill>
              <a:ln w="9525">
                <a:solidFill>
                  <a:srgbClr val="00CCFF"/>
                </a:solidFill>
                <a:miter lim="800000"/>
                <a:headEnd/>
                <a:tailEnd/>
              </a:ln>
            </p:spPr>
            <p:txBody>
              <a:bodyPr/>
              <a:lstStyle/>
              <a:p>
                <a:endParaRPr lang="en-US"/>
              </a:p>
            </p:txBody>
          </p:sp>
          <p:sp>
            <p:nvSpPr>
              <p:cNvPr id="379" name="Rectangle 597"/>
              <p:cNvSpPr>
                <a:spLocks noChangeArrowheads="1"/>
              </p:cNvSpPr>
              <p:nvPr/>
            </p:nvSpPr>
            <p:spPr bwMode="auto">
              <a:xfrm>
                <a:off x="2409" y="1359"/>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0" name="Rectangle 598"/>
              <p:cNvSpPr>
                <a:spLocks noChangeArrowheads="1"/>
              </p:cNvSpPr>
              <p:nvPr/>
            </p:nvSpPr>
            <p:spPr bwMode="auto">
              <a:xfrm>
                <a:off x="2538" y="1863"/>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1" name="Rectangle 599"/>
              <p:cNvSpPr>
                <a:spLocks noChangeArrowheads="1"/>
              </p:cNvSpPr>
              <p:nvPr/>
            </p:nvSpPr>
            <p:spPr bwMode="auto">
              <a:xfrm>
                <a:off x="2667" y="1946"/>
                <a:ext cx="58" cy="59"/>
              </a:xfrm>
              <a:prstGeom prst="rect">
                <a:avLst/>
              </a:prstGeom>
              <a:solidFill>
                <a:srgbClr val="00CCFF"/>
              </a:solidFill>
              <a:ln w="9525">
                <a:solidFill>
                  <a:srgbClr val="00CCFF"/>
                </a:solidFill>
                <a:miter lim="800000"/>
                <a:headEnd/>
                <a:tailEnd/>
              </a:ln>
            </p:spPr>
            <p:txBody>
              <a:bodyPr/>
              <a:lstStyle/>
              <a:p>
                <a:endParaRPr lang="en-US"/>
              </a:p>
            </p:txBody>
          </p:sp>
          <p:sp>
            <p:nvSpPr>
              <p:cNvPr id="382" name="Rectangle 600"/>
              <p:cNvSpPr>
                <a:spLocks noChangeArrowheads="1"/>
              </p:cNvSpPr>
              <p:nvPr/>
            </p:nvSpPr>
            <p:spPr bwMode="auto">
              <a:xfrm>
                <a:off x="2790" y="2011"/>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3" name="Rectangle 601"/>
              <p:cNvSpPr>
                <a:spLocks noChangeArrowheads="1"/>
              </p:cNvSpPr>
              <p:nvPr/>
            </p:nvSpPr>
            <p:spPr bwMode="auto">
              <a:xfrm>
                <a:off x="2919" y="2030"/>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384" name="Rectangle 602"/>
              <p:cNvSpPr>
                <a:spLocks noChangeArrowheads="1"/>
              </p:cNvSpPr>
              <p:nvPr/>
            </p:nvSpPr>
            <p:spPr bwMode="auto">
              <a:xfrm>
                <a:off x="3048" y="2063"/>
                <a:ext cx="58" cy="58"/>
              </a:xfrm>
              <a:prstGeom prst="rect">
                <a:avLst/>
              </a:prstGeom>
              <a:solidFill>
                <a:srgbClr val="00CCFF"/>
              </a:solidFill>
              <a:ln w="9525">
                <a:solidFill>
                  <a:srgbClr val="00CCFF"/>
                </a:solidFill>
                <a:miter lim="800000"/>
                <a:headEnd/>
                <a:tailEnd/>
              </a:ln>
            </p:spPr>
            <p:txBody>
              <a:bodyPr/>
              <a:lstStyle/>
              <a:p>
                <a:endParaRPr lang="en-US"/>
              </a:p>
            </p:txBody>
          </p:sp>
        </p:grpSp>
        <p:sp>
          <p:nvSpPr>
            <p:cNvPr id="14" name="Rectangle 603"/>
            <p:cNvSpPr>
              <a:spLocks noChangeArrowheads="1"/>
            </p:cNvSpPr>
            <p:nvPr/>
          </p:nvSpPr>
          <p:spPr bwMode="auto">
            <a:xfrm>
              <a:off x="3177" y="2147"/>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5" name="Rectangle 604"/>
            <p:cNvSpPr>
              <a:spLocks noChangeArrowheads="1"/>
            </p:cNvSpPr>
            <p:nvPr/>
          </p:nvSpPr>
          <p:spPr bwMode="auto">
            <a:xfrm>
              <a:off x="3306" y="2243"/>
              <a:ext cx="58" cy="59"/>
            </a:xfrm>
            <a:prstGeom prst="rect">
              <a:avLst/>
            </a:prstGeom>
            <a:solidFill>
              <a:srgbClr val="00CCFF"/>
            </a:solidFill>
            <a:ln w="9525">
              <a:solidFill>
                <a:srgbClr val="00CCFF"/>
              </a:solidFill>
              <a:miter lim="800000"/>
              <a:headEnd/>
              <a:tailEnd/>
            </a:ln>
          </p:spPr>
          <p:txBody>
            <a:bodyPr/>
            <a:lstStyle/>
            <a:p>
              <a:endParaRPr lang="en-US"/>
            </a:p>
          </p:txBody>
        </p:sp>
        <p:sp>
          <p:nvSpPr>
            <p:cNvPr id="16" name="Rectangle 605"/>
            <p:cNvSpPr>
              <a:spLocks noChangeArrowheads="1"/>
            </p:cNvSpPr>
            <p:nvPr/>
          </p:nvSpPr>
          <p:spPr bwMode="auto">
            <a:xfrm>
              <a:off x="3429" y="2340"/>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7" name="Rectangle 606"/>
            <p:cNvSpPr>
              <a:spLocks noChangeArrowheads="1"/>
            </p:cNvSpPr>
            <p:nvPr/>
          </p:nvSpPr>
          <p:spPr bwMode="auto">
            <a:xfrm>
              <a:off x="3558" y="2489"/>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8" name="Rectangle 607"/>
            <p:cNvSpPr>
              <a:spLocks noChangeArrowheads="1"/>
            </p:cNvSpPr>
            <p:nvPr/>
          </p:nvSpPr>
          <p:spPr bwMode="auto">
            <a:xfrm>
              <a:off x="3687" y="2573"/>
              <a:ext cx="58" cy="58"/>
            </a:xfrm>
            <a:prstGeom prst="rect">
              <a:avLst/>
            </a:prstGeom>
            <a:solidFill>
              <a:srgbClr val="00CCFF"/>
            </a:solidFill>
            <a:ln w="9525">
              <a:solidFill>
                <a:srgbClr val="00CCFF"/>
              </a:solidFill>
              <a:miter lim="800000"/>
              <a:headEnd/>
              <a:tailEnd/>
            </a:ln>
          </p:spPr>
          <p:txBody>
            <a:bodyPr/>
            <a:lstStyle/>
            <a:p>
              <a:endParaRPr lang="en-US"/>
            </a:p>
          </p:txBody>
        </p:sp>
        <p:sp>
          <p:nvSpPr>
            <p:cNvPr id="19" name="Rectangle 608"/>
            <p:cNvSpPr>
              <a:spLocks noChangeArrowheads="1"/>
            </p:cNvSpPr>
            <p:nvPr/>
          </p:nvSpPr>
          <p:spPr bwMode="auto">
            <a:xfrm>
              <a:off x="2538" y="170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0" name="Rectangle 609"/>
            <p:cNvSpPr>
              <a:spLocks noChangeArrowheads="1"/>
            </p:cNvSpPr>
            <p:nvPr/>
          </p:nvSpPr>
          <p:spPr bwMode="auto">
            <a:xfrm>
              <a:off x="2667" y="1772"/>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1" name="Rectangle 610"/>
            <p:cNvSpPr>
              <a:spLocks noChangeArrowheads="1"/>
            </p:cNvSpPr>
            <p:nvPr/>
          </p:nvSpPr>
          <p:spPr bwMode="auto">
            <a:xfrm>
              <a:off x="2790" y="1843"/>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2" name="Rectangle 611"/>
            <p:cNvSpPr>
              <a:spLocks noChangeArrowheads="1"/>
            </p:cNvSpPr>
            <p:nvPr/>
          </p:nvSpPr>
          <p:spPr bwMode="auto">
            <a:xfrm>
              <a:off x="2919" y="1908"/>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3" name="Rectangle 612"/>
            <p:cNvSpPr>
              <a:spLocks noChangeArrowheads="1"/>
            </p:cNvSpPr>
            <p:nvPr/>
          </p:nvSpPr>
          <p:spPr bwMode="auto">
            <a:xfrm>
              <a:off x="3048" y="1953"/>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4" name="Rectangle 613"/>
            <p:cNvSpPr>
              <a:spLocks noChangeArrowheads="1"/>
            </p:cNvSpPr>
            <p:nvPr/>
          </p:nvSpPr>
          <p:spPr bwMode="auto">
            <a:xfrm>
              <a:off x="3177" y="201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5" name="Rectangle 614"/>
            <p:cNvSpPr>
              <a:spLocks noChangeArrowheads="1"/>
            </p:cNvSpPr>
            <p:nvPr/>
          </p:nvSpPr>
          <p:spPr bwMode="auto">
            <a:xfrm>
              <a:off x="3306" y="2101"/>
              <a:ext cx="58" cy="59"/>
            </a:xfrm>
            <a:prstGeom prst="rect">
              <a:avLst/>
            </a:prstGeom>
            <a:solidFill>
              <a:srgbClr val="CCFFFF"/>
            </a:solidFill>
            <a:ln w="9525">
              <a:solidFill>
                <a:srgbClr val="CCFFFF"/>
              </a:solidFill>
              <a:miter lim="800000"/>
              <a:headEnd/>
              <a:tailEnd/>
            </a:ln>
          </p:spPr>
          <p:txBody>
            <a:bodyPr/>
            <a:lstStyle/>
            <a:p>
              <a:endParaRPr lang="en-US"/>
            </a:p>
          </p:txBody>
        </p:sp>
        <p:sp>
          <p:nvSpPr>
            <p:cNvPr id="26" name="Rectangle 615"/>
            <p:cNvSpPr>
              <a:spLocks noChangeArrowheads="1"/>
            </p:cNvSpPr>
            <p:nvPr/>
          </p:nvSpPr>
          <p:spPr bwMode="auto">
            <a:xfrm>
              <a:off x="3429" y="2185"/>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7" name="Rectangle 616"/>
            <p:cNvSpPr>
              <a:spLocks noChangeArrowheads="1"/>
            </p:cNvSpPr>
            <p:nvPr/>
          </p:nvSpPr>
          <p:spPr bwMode="auto">
            <a:xfrm>
              <a:off x="3558" y="2302"/>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8" name="Rectangle 617"/>
            <p:cNvSpPr>
              <a:spLocks noChangeArrowheads="1"/>
            </p:cNvSpPr>
            <p:nvPr/>
          </p:nvSpPr>
          <p:spPr bwMode="auto">
            <a:xfrm>
              <a:off x="3687" y="2424"/>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29" name="Rectangle 618"/>
            <p:cNvSpPr>
              <a:spLocks noChangeArrowheads="1"/>
            </p:cNvSpPr>
            <p:nvPr/>
          </p:nvSpPr>
          <p:spPr bwMode="auto">
            <a:xfrm>
              <a:off x="3816" y="2521"/>
              <a:ext cx="58" cy="58"/>
            </a:xfrm>
            <a:prstGeom prst="rect">
              <a:avLst/>
            </a:prstGeom>
            <a:solidFill>
              <a:srgbClr val="CCFFFF"/>
            </a:solidFill>
            <a:ln w="9525">
              <a:solidFill>
                <a:srgbClr val="CCFFFF"/>
              </a:solidFill>
              <a:miter lim="800000"/>
              <a:headEnd/>
              <a:tailEnd/>
            </a:ln>
          </p:spPr>
          <p:txBody>
            <a:bodyPr/>
            <a:lstStyle/>
            <a:p>
              <a:endParaRPr lang="en-US"/>
            </a:p>
          </p:txBody>
        </p:sp>
        <p:sp>
          <p:nvSpPr>
            <p:cNvPr id="30" name="Rectangle 619"/>
            <p:cNvSpPr>
              <a:spLocks noChangeArrowheads="1"/>
            </p:cNvSpPr>
            <p:nvPr/>
          </p:nvSpPr>
          <p:spPr bwMode="auto">
            <a:xfrm>
              <a:off x="2538" y="1579"/>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1" name="Rectangle 620"/>
            <p:cNvSpPr>
              <a:spLocks noChangeArrowheads="1"/>
            </p:cNvSpPr>
            <p:nvPr/>
          </p:nvSpPr>
          <p:spPr bwMode="auto">
            <a:xfrm>
              <a:off x="2667" y="1617"/>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2" name="Rectangle 621"/>
            <p:cNvSpPr>
              <a:spLocks noChangeArrowheads="1"/>
            </p:cNvSpPr>
            <p:nvPr/>
          </p:nvSpPr>
          <p:spPr bwMode="auto">
            <a:xfrm>
              <a:off x="2790" y="1695"/>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3" name="Rectangle 622"/>
            <p:cNvSpPr>
              <a:spLocks noChangeArrowheads="1"/>
            </p:cNvSpPr>
            <p:nvPr/>
          </p:nvSpPr>
          <p:spPr bwMode="auto">
            <a:xfrm>
              <a:off x="2919" y="1772"/>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4" name="Rectangle 623"/>
            <p:cNvSpPr>
              <a:spLocks noChangeArrowheads="1"/>
            </p:cNvSpPr>
            <p:nvPr/>
          </p:nvSpPr>
          <p:spPr bwMode="auto">
            <a:xfrm>
              <a:off x="3048" y="1837"/>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5" name="Rectangle 624"/>
            <p:cNvSpPr>
              <a:spLocks noChangeArrowheads="1"/>
            </p:cNvSpPr>
            <p:nvPr/>
          </p:nvSpPr>
          <p:spPr bwMode="auto">
            <a:xfrm>
              <a:off x="3177" y="1895"/>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6" name="Rectangle 625"/>
            <p:cNvSpPr>
              <a:spLocks noChangeArrowheads="1"/>
            </p:cNvSpPr>
            <p:nvPr/>
          </p:nvSpPr>
          <p:spPr bwMode="auto">
            <a:xfrm>
              <a:off x="3306" y="1979"/>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7" name="Rectangle 626"/>
            <p:cNvSpPr>
              <a:spLocks noChangeArrowheads="1"/>
            </p:cNvSpPr>
            <p:nvPr/>
          </p:nvSpPr>
          <p:spPr bwMode="auto">
            <a:xfrm>
              <a:off x="3429" y="2050"/>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38" name="Rectangle 627"/>
            <p:cNvSpPr>
              <a:spLocks noChangeArrowheads="1"/>
            </p:cNvSpPr>
            <p:nvPr/>
          </p:nvSpPr>
          <p:spPr bwMode="auto">
            <a:xfrm>
              <a:off x="3558" y="2153"/>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5" name="Rectangle 628"/>
            <p:cNvSpPr>
              <a:spLocks noChangeArrowheads="1"/>
            </p:cNvSpPr>
            <p:nvPr/>
          </p:nvSpPr>
          <p:spPr bwMode="auto">
            <a:xfrm>
              <a:off x="3687" y="2243"/>
              <a:ext cx="58" cy="59"/>
            </a:xfrm>
            <a:prstGeom prst="rect">
              <a:avLst/>
            </a:prstGeom>
            <a:solidFill>
              <a:srgbClr val="CCFFCC"/>
            </a:solidFill>
            <a:ln w="9525">
              <a:solidFill>
                <a:srgbClr val="CCFFCC"/>
              </a:solidFill>
              <a:miter lim="800000"/>
              <a:headEnd/>
              <a:tailEnd/>
            </a:ln>
          </p:spPr>
          <p:txBody>
            <a:bodyPr/>
            <a:lstStyle/>
            <a:p>
              <a:endParaRPr lang="en-US"/>
            </a:p>
          </p:txBody>
        </p:sp>
        <p:sp>
          <p:nvSpPr>
            <p:cNvPr id="46" name="Rectangle 629"/>
            <p:cNvSpPr>
              <a:spLocks noChangeArrowheads="1"/>
            </p:cNvSpPr>
            <p:nvPr/>
          </p:nvSpPr>
          <p:spPr bwMode="auto">
            <a:xfrm>
              <a:off x="3816" y="2353"/>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7" name="Rectangle 630"/>
            <p:cNvSpPr>
              <a:spLocks noChangeArrowheads="1"/>
            </p:cNvSpPr>
            <p:nvPr/>
          </p:nvSpPr>
          <p:spPr bwMode="auto">
            <a:xfrm>
              <a:off x="3945" y="2495"/>
              <a:ext cx="59" cy="58"/>
            </a:xfrm>
            <a:prstGeom prst="rect">
              <a:avLst/>
            </a:prstGeom>
            <a:solidFill>
              <a:srgbClr val="CCFFCC"/>
            </a:solidFill>
            <a:ln w="9525">
              <a:solidFill>
                <a:srgbClr val="CCFFCC"/>
              </a:solidFill>
              <a:miter lim="800000"/>
              <a:headEnd/>
              <a:tailEnd/>
            </a:ln>
          </p:spPr>
          <p:txBody>
            <a:bodyPr/>
            <a:lstStyle/>
            <a:p>
              <a:endParaRPr lang="en-US"/>
            </a:p>
          </p:txBody>
        </p:sp>
        <p:sp>
          <p:nvSpPr>
            <p:cNvPr id="48" name="Rectangle 631"/>
            <p:cNvSpPr>
              <a:spLocks noChangeArrowheads="1"/>
            </p:cNvSpPr>
            <p:nvPr/>
          </p:nvSpPr>
          <p:spPr bwMode="auto">
            <a:xfrm>
              <a:off x="4068" y="2540"/>
              <a:ext cx="58" cy="58"/>
            </a:xfrm>
            <a:prstGeom prst="rect">
              <a:avLst/>
            </a:prstGeom>
            <a:solidFill>
              <a:srgbClr val="CCFFCC"/>
            </a:solidFill>
            <a:ln w="9525">
              <a:solidFill>
                <a:srgbClr val="CCFFCC"/>
              </a:solidFill>
              <a:miter lim="800000"/>
              <a:headEnd/>
              <a:tailEnd/>
            </a:ln>
          </p:spPr>
          <p:txBody>
            <a:bodyPr/>
            <a:lstStyle/>
            <a:p>
              <a:endParaRPr lang="en-US"/>
            </a:p>
          </p:txBody>
        </p:sp>
        <p:sp>
          <p:nvSpPr>
            <p:cNvPr id="49" name="Rectangle 632"/>
            <p:cNvSpPr>
              <a:spLocks noChangeArrowheads="1"/>
            </p:cNvSpPr>
            <p:nvPr/>
          </p:nvSpPr>
          <p:spPr bwMode="auto">
            <a:xfrm>
              <a:off x="2667" y="1501"/>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0" name="Rectangle 633"/>
            <p:cNvSpPr>
              <a:spLocks noChangeArrowheads="1"/>
            </p:cNvSpPr>
            <p:nvPr/>
          </p:nvSpPr>
          <p:spPr bwMode="auto">
            <a:xfrm>
              <a:off x="2790" y="1553"/>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1" name="Rectangle 634"/>
            <p:cNvSpPr>
              <a:spLocks noChangeArrowheads="1"/>
            </p:cNvSpPr>
            <p:nvPr/>
          </p:nvSpPr>
          <p:spPr bwMode="auto">
            <a:xfrm>
              <a:off x="2919" y="1630"/>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2" name="Rectangle 635"/>
            <p:cNvSpPr>
              <a:spLocks noChangeArrowheads="1"/>
            </p:cNvSpPr>
            <p:nvPr/>
          </p:nvSpPr>
          <p:spPr bwMode="auto">
            <a:xfrm>
              <a:off x="3048" y="1708"/>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3" name="Rectangle 636"/>
            <p:cNvSpPr>
              <a:spLocks noChangeArrowheads="1"/>
            </p:cNvSpPr>
            <p:nvPr/>
          </p:nvSpPr>
          <p:spPr bwMode="auto">
            <a:xfrm>
              <a:off x="3177" y="1785"/>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4" name="Rectangle 637"/>
            <p:cNvSpPr>
              <a:spLocks noChangeArrowheads="1"/>
            </p:cNvSpPr>
            <p:nvPr/>
          </p:nvSpPr>
          <p:spPr bwMode="auto">
            <a:xfrm>
              <a:off x="3306" y="1856"/>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5" name="Rectangle 638"/>
            <p:cNvSpPr>
              <a:spLocks noChangeArrowheads="1"/>
            </p:cNvSpPr>
            <p:nvPr/>
          </p:nvSpPr>
          <p:spPr bwMode="auto">
            <a:xfrm>
              <a:off x="3429" y="1934"/>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6" name="Rectangle 639"/>
            <p:cNvSpPr>
              <a:spLocks noChangeArrowheads="1"/>
            </p:cNvSpPr>
            <p:nvPr/>
          </p:nvSpPr>
          <p:spPr bwMode="auto">
            <a:xfrm>
              <a:off x="3558" y="2030"/>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7" name="Rectangle 640"/>
            <p:cNvSpPr>
              <a:spLocks noChangeArrowheads="1"/>
            </p:cNvSpPr>
            <p:nvPr/>
          </p:nvSpPr>
          <p:spPr bwMode="auto">
            <a:xfrm>
              <a:off x="3687" y="2121"/>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8" name="Rectangle 641"/>
            <p:cNvSpPr>
              <a:spLocks noChangeArrowheads="1"/>
            </p:cNvSpPr>
            <p:nvPr/>
          </p:nvSpPr>
          <p:spPr bwMode="auto">
            <a:xfrm>
              <a:off x="3816" y="2218"/>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59" name="Rectangle 642"/>
            <p:cNvSpPr>
              <a:spLocks noChangeArrowheads="1"/>
            </p:cNvSpPr>
            <p:nvPr/>
          </p:nvSpPr>
          <p:spPr bwMode="auto">
            <a:xfrm>
              <a:off x="3945" y="2327"/>
              <a:ext cx="59" cy="58"/>
            </a:xfrm>
            <a:prstGeom prst="rect">
              <a:avLst/>
            </a:prstGeom>
            <a:solidFill>
              <a:srgbClr val="000000"/>
            </a:solidFill>
            <a:ln w="9525">
              <a:solidFill>
                <a:srgbClr val="000000"/>
              </a:solidFill>
              <a:miter lim="800000"/>
              <a:headEnd/>
              <a:tailEnd/>
            </a:ln>
          </p:spPr>
          <p:txBody>
            <a:bodyPr/>
            <a:lstStyle/>
            <a:p>
              <a:endParaRPr lang="en-US"/>
            </a:p>
          </p:txBody>
        </p:sp>
        <p:sp>
          <p:nvSpPr>
            <p:cNvPr id="60" name="Rectangle 643"/>
            <p:cNvSpPr>
              <a:spLocks noChangeArrowheads="1"/>
            </p:cNvSpPr>
            <p:nvPr/>
          </p:nvSpPr>
          <p:spPr bwMode="auto">
            <a:xfrm>
              <a:off x="4068" y="2392"/>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61" name="Rectangle 644"/>
            <p:cNvSpPr>
              <a:spLocks noChangeArrowheads="1"/>
            </p:cNvSpPr>
            <p:nvPr/>
          </p:nvSpPr>
          <p:spPr bwMode="auto">
            <a:xfrm>
              <a:off x="4197" y="2534"/>
              <a:ext cx="58" cy="58"/>
            </a:xfrm>
            <a:prstGeom prst="rect">
              <a:avLst/>
            </a:prstGeom>
            <a:solidFill>
              <a:srgbClr val="000000"/>
            </a:solidFill>
            <a:ln w="9525">
              <a:solidFill>
                <a:srgbClr val="000000"/>
              </a:solidFill>
              <a:miter lim="800000"/>
              <a:headEnd/>
              <a:tailEnd/>
            </a:ln>
          </p:spPr>
          <p:txBody>
            <a:bodyPr/>
            <a:lstStyle/>
            <a:p>
              <a:endParaRPr lang="en-US"/>
            </a:p>
          </p:txBody>
        </p:sp>
        <p:sp>
          <p:nvSpPr>
            <p:cNvPr id="62" name="Rectangle 645"/>
            <p:cNvSpPr>
              <a:spLocks noChangeArrowheads="1"/>
            </p:cNvSpPr>
            <p:nvPr/>
          </p:nvSpPr>
          <p:spPr bwMode="auto">
            <a:xfrm>
              <a:off x="4326" y="2644"/>
              <a:ext cx="59" cy="58"/>
            </a:xfrm>
            <a:prstGeom prst="rect">
              <a:avLst/>
            </a:prstGeom>
            <a:solidFill>
              <a:srgbClr val="000000"/>
            </a:solidFill>
            <a:ln w="9525">
              <a:solidFill>
                <a:srgbClr val="000000"/>
              </a:solidFill>
              <a:miter lim="800000"/>
              <a:headEnd/>
              <a:tailEnd/>
            </a:ln>
          </p:spPr>
          <p:txBody>
            <a:bodyPr/>
            <a:lstStyle/>
            <a:p>
              <a:endParaRPr lang="en-US"/>
            </a:p>
          </p:txBody>
        </p:sp>
        <p:sp>
          <p:nvSpPr>
            <p:cNvPr id="63" name="Rectangle 646"/>
            <p:cNvSpPr>
              <a:spLocks noChangeArrowheads="1"/>
            </p:cNvSpPr>
            <p:nvPr/>
          </p:nvSpPr>
          <p:spPr bwMode="auto">
            <a:xfrm>
              <a:off x="2790" y="1449"/>
              <a:ext cx="58" cy="59"/>
            </a:xfrm>
            <a:prstGeom prst="rect">
              <a:avLst/>
            </a:prstGeom>
            <a:solidFill>
              <a:srgbClr val="99CCFF"/>
            </a:solidFill>
            <a:ln w="9525">
              <a:solidFill>
                <a:srgbClr val="99CCFF"/>
              </a:solidFill>
              <a:miter lim="800000"/>
              <a:headEnd/>
              <a:tailEnd/>
            </a:ln>
          </p:spPr>
          <p:txBody>
            <a:bodyPr/>
            <a:lstStyle/>
            <a:p>
              <a:endParaRPr lang="en-US"/>
            </a:p>
          </p:txBody>
        </p:sp>
        <p:sp>
          <p:nvSpPr>
            <p:cNvPr id="64" name="Rectangle 647"/>
            <p:cNvSpPr>
              <a:spLocks noChangeArrowheads="1"/>
            </p:cNvSpPr>
            <p:nvPr/>
          </p:nvSpPr>
          <p:spPr bwMode="auto">
            <a:xfrm>
              <a:off x="2919" y="150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5" name="Rectangle 648"/>
            <p:cNvSpPr>
              <a:spLocks noChangeArrowheads="1"/>
            </p:cNvSpPr>
            <p:nvPr/>
          </p:nvSpPr>
          <p:spPr bwMode="auto">
            <a:xfrm>
              <a:off x="3048" y="1579"/>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6" name="Rectangle 649"/>
            <p:cNvSpPr>
              <a:spLocks noChangeArrowheads="1"/>
            </p:cNvSpPr>
            <p:nvPr/>
          </p:nvSpPr>
          <p:spPr bwMode="auto">
            <a:xfrm>
              <a:off x="3177" y="1662"/>
              <a:ext cx="58" cy="59"/>
            </a:xfrm>
            <a:prstGeom prst="rect">
              <a:avLst/>
            </a:prstGeom>
            <a:solidFill>
              <a:srgbClr val="99CCFF"/>
            </a:solidFill>
            <a:ln w="9525">
              <a:solidFill>
                <a:srgbClr val="99CCFF"/>
              </a:solidFill>
              <a:miter lim="800000"/>
              <a:headEnd/>
              <a:tailEnd/>
            </a:ln>
          </p:spPr>
          <p:txBody>
            <a:bodyPr/>
            <a:lstStyle/>
            <a:p>
              <a:endParaRPr lang="en-US"/>
            </a:p>
          </p:txBody>
        </p:sp>
        <p:sp>
          <p:nvSpPr>
            <p:cNvPr id="67" name="Rectangle 650"/>
            <p:cNvSpPr>
              <a:spLocks noChangeArrowheads="1"/>
            </p:cNvSpPr>
            <p:nvPr/>
          </p:nvSpPr>
          <p:spPr bwMode="auto">
            <a:xfrm>
              <a:off x="3306" y="1740"/>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8" name="Rectangle 651"/>
            <p:cNvSpPr>
              <a:spLocks noChangeArrowheads="1"/>
            </p:cNvSpPr>
            <p:nvPr/>
          </p:nvSpPr>
          <p:spPr bwMode="auto">
            <a:xfrm>
              <a:off x="3429" y="1817"/>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69" name="Rectangle 652"/>
            <p:cNvSpPr>
              <a:spLocks noChangeArrowheads="1"/>
            </p:cNvSpPr>
            <p:nvPr/>
          </p:nvSpPr>
          <p:spPr bwMode="auto">
            <a:xfrm>
              <a:off x="3558" y="190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0" name="Rectangle 653"/>
            <p:cNvSpPr>
              <a:spLocks noChangeArrowheads="1"/>
            </p:cNvSpPr>
            <p:nvPr/>
          </p:nvSpPr>
          <p:spPr bwMode="auto">
            <a:xfrm>
              <a:off x="3687" y="1998"/>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1" name="Rectangle 654"/>
            <p:cNvSpPr>
              <a:spLocks noChangeArrowheads="1"/>
            </p:cNvSpPr>
            <p:nvPr/>
          </p:nvSpPr>
          <p:spPr bwMode="auto">
            <a:xfrm>
              <a:off x="3816" y="2082"/>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2" name="Rectangle 655"/>
            <p:cNvSpPr>
              <a:spLocks noChangeArrowheads="1"/>
            </p:cNvSpPr>
            <p:nvPr/>
          </p:nvSpPr>
          <p:spPr bwMode="auto">
            <a:xfrm>
              <a:off x="3945" y="2153"/>
              <a:ext cx="59" cy="58"/>
            </a:xfrm>
            <a:prstGeom prst="rect">
              <a:avLst/>
            </a:prstGeom>
            <a:solidFill>
              <a:srgbClr val="99CCFF"/>
            </a:solidFill>
            <a:ln w="9525">
              <a:solidFill>
                <a:srgbClr val="99CCFF"/>
              </a:solidFill>
              <a:miter lim="800000"/>
              <a:headEnd/>
              <a:tailEnd/>
            </a:ln>
          </p:spPr>
          <p:txBody>
            <a:bodyPr/>
            <a:lstStyle/>
            <a:p>
              <a:endParaRPr lang="en-US"/>
            </a:p>
          </p:txBody>
        </p:sp>
        <p:sp>
          <p:nvSpPr>
            <p:cNvPr id="73" name="Rectangle 656"/>
            <p:cNvSpPr>
              <a:spLocks noChangeArrowheads="1"/>
            </p:cNvSpPr>
            <p:nvPr/>
          </p:nvSpPr>
          <p:spPr bwMode="auto">
            <a:xfrm>
              <a:off x="4068" y="2231"/>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4" name="Rectangle 657"/>
            <p:cNvSpPr>
              <a:spLocks noChangeArrowheads="1"/>
            </p:cNvSpPr>
            <p:nvPr/>
          </p:nvSpPr>
          <p:spPr bwMode="auto">
            <a:xfrm>
              <a:off x="4197" y="2379"/>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5" name="Rectangle 658"/>
            <p:cNvSpPr>
              <a:spLocks noChangeArrowheads="1"/>
            </p:cNvSpPr>
            <p:nvPr/>
          </p:nvSpPr>
          <p:spPr bwMode="auto">
            <a:xfrm>
              <a:off x="4326" y="2463"/>
              <a:ext cx="59" cy="58"/>
            </a:xfrm>
            <a:prstGeom prst="rect">
              <a:avLst/>
            </a:prstGeom>
            <a:solidFill>
              <a:srgbClr val="99CCFF"/>
            </a:solidFill>
            <a:ln w="9525">
              <a:solidFill>
                <a:srgbClr val="99CCFF"/>
              </a:solidFill>
              <a:miter lim="800000"/>
              <a:headEnd/>
              <a:tailEnd/>
            </a:ln>
          </p:spPr>
          <p:txBody>
            <a:bodyPr/>
            <a:lstStyle/>
            <a:p>
              <a:endParaRPr lang="en-US"/>
            </a:p>
          </p:txBody>
        </p:sp>
        <p:sp>
          <p:nvSpPr>
            <p:cNvPr id="76" name="Rectangle 659"/>
            <p:cNvSpPr>
              <a:spLocks noChangeArrowheads="1"/>
            </p:cNvSpPr>
            <p:nvPr/>
          </p:nvSpPr>
          <p:spPr bwMode="auto">
            <a:xfrm>
              <a:off x="4456" y="2547"/>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7" name="Rectangle 660"/>
            <p:cNvSpPr>
              <a:spLocks noChangeArrowheads="1"/>
            </p:cNvSpPr>
            <p:nvPr/>
          </p:nvSpPr>
          <p:spPr bwMode="auto">
            <a:xfrm>
              <a:off x="4585" y="2618"/>
              <a:ext cx="58" cy="58"/>
            </a:xfrm>
            <a:prstGeom prst="rect">
              <a:avLst/>
            </a:prstGeom>
            <a:solidFill>
              <a:srgbClr val="99CCFF"/>
            </a:solidFill>
            <a:ln w="9525">
              <a:solidFill>
                <a:srgbClr val="99CCFF"/>
              </a:solidFill>
              <a:miter lim="800000"/>
              <a:headEnd/>
              <a:tailEnd/>
            </a:ln>
          </p:spPr>
          <p:txBody>
            <a:bodyPr/>
            <a:lstStyle/>
            <a:p>
              <a:endParaRPr lang="en-US"/>
            </a:p>
          </p:txBody>
        </p:sp>
        <p:sp>
          <p:nvSpPr>
            <p:cNvPr id="78" name="Rectangle 661"/>
            <p:cNvSpPr>
              <a:spLocks noChangeArrowheads="1"/>
            </p:cNvSpPr>
            <p:nvPr/>
          </p:nvSpPr>
          <p:spPr bwMode="auto">
            <a:xfrm>
              <a:off x="2919" y="1404"/>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79" name="Rectangle 662"/>
            <p:cNvSpPr>
              <a:spLocks noChangeArrowheads="1"/>
            </p:cNvSpPr>
            <p:nvPr/>
          </p:nvSpPr>
          <p:spPr bwMode="auto">
            <a:xfrm>
              <a:off x="3048" y="1456"/>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0" name="Rectangle 663"/>
            <p:cNvSpPr>
              <a:spLocks noChangeArrowheads="1"/>
            </p:cNvSpPr>
            <p:nvPr/>
          </p:nvSpPr>
          <p:spPr bwMode="auto">
            <a:xfrm>
              <a:off x="3177" y="1540"/>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1" name="Rectangle 664"/>
            <p:cNvSpPr>
              <a:spLocks noChangeArrowheads="1"/>
            </p:cNvSpPr>
            <p:nvPr/>
          </p:nvSpPr>
          <p:spPr bwMode="auto">
            <a:xfrm>
              <a:off x="3306" y="1624"/>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2" name="Rectangle 665"/>
            <p:cNvSpPr>
              <a:spLocks noChangeArrowheads="1"/>
            </p:cNvSpPr>
            <p:nvPr/>
          </p:nvSpPr>
          <p:spPr bwMode="auto">
            <a:xfrm>
              <a:off x="3429" y="1695"/>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3" name="Rectangle 666"/>
            <p:cNvSpPr>
              <a:spLocks noChangeArrowheads="1"/>
            </p:cNvSpPr>
            <p:nvPr/>
          </p:nvSpPr>
          <p:spPr bwMode="auto">
            <a:xfrm>
              <a:off x="3558" y="1779"/>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4" name="Rectangle 667"/>
            <p:cNvSpPr>
              <a:spLocks noChangeArrowheads="1"/>
            </p:cNvSpPr>
            <p:nvPr/>
          </p:nvSpPr>
          <p:spPr bwMode="auto">
            <a:xfrm>
              <a:off x="3687" y="1863"/>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5" name="Rectangle 668"/>
            <p:cNvSpPr>
              <a:spLocks noChangeArrowheads="1"/>
            </p:cNvSpPr>
            <p:nvPr/>
          </p:nvSpPr>
          <p:spPr bwMode="auto">
            <a:xfrm>
              <a:off x="3816" y="1946"/>
              <a:ext cx="58" cy="59"/>
            </a:xfrm>
            <a:prstGeom prst="rect">
              <a:avLst/>
            </a:prstGeom>
            <a:solidFill>
              <a:srgbClr val="FF99CC"/>
            </a:solidFill>
            <a:ln w="9525">
              <a:solidFill>
                <a:srgbClr val="FF99CC"/>
              </a:solidFill>
              <a:miter lim="800000"/>
              <a:headEnd/>
              <a:tailEnd/>
            </a:ln>
          </p:spPr>
          <p:txBody>
            <a:bodyPr/>
            <a:lstStyle/>
            <a:p>
              <a:endParaRPr lang="en-US"/>
            </a:p>
          </p:txBody>
        </p:sp>
        <p:sp>
          <p:nvSpPr>
            <p:cNvPr id="86" name="Rectangle 669"/>
            <p:cNvSpPr>
              <a:spLocks noChangeArrowheads="1"/>
            </p:cNvSpPr>
            <p:nvPr/>
          </p:nvSpPr>
          <p:spPr bwMode="auto">
            <a:xfrm>
              <a:off x="3945" y="2017"/>
              <a:ext cx="59" cy="59"/>
            </a:xfrm>
            <a:prstGeom prst="rect">
              <a:avLst/>
            </a:prstGeom>
            <a:solidFill>
              <a:srgbClr val="FF99CC"/>
            </a:solidFill>
            <a:ln w="9525">
              <a:solidFill>
                <a:srgbClr val="FF99CC"/>
              </a:solidFill>
              <a:miter lim="800000"/>
              <a:headEnd/>
              <a:tailEnd/>
            </a:ln>
          </p:spPr>
          <p:txBody>
            <a:bodyPr/>
            <a:lstStyle/>
            <a:p>
              <a:endParaRPr lang="en-US"/>
            </a:p>
          </p:txBody>
        </p:sp>
        <p:sp>
          <p:nvSpPr>
            <p:cNvPr id="87" name="Rectangle 670"/>
            <p:cNvSpPr>
              <a:spLocks noChangeArrowheads="1"/>
            </p:cNvSpPr>
            <p:nvPr/>
          </p:nvSpPr>
          <p:spPr bwMode="auto">
            <a:xfrm>
              <a:off x="4068" y="2095"/>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8" name="Rectangle 671"/>
            <p:cNvSpPr>
              <a:spLocks noChangeArrowheads="1"/>
            </p:cNvSpPr>
            <p:nvPr/>
          </p:nvSpPr>
          <p:spPr bwMode="auto">
            <a:xfrm>
              <a:off x="4197" y="2211"/>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89" name="Rectangle 672"/>
            <p:cNvSpPr>
              <a:spLocks noChangeArrowheads="1"/>
            </p:cNvSpPr>
            <p:nvPr/>
          </p:nvSpPr>
          <p:spPr bwMode="auto">
            <a:xfrm>
              <a:off x="4326" y="2289"/>
              <a:ext cx="59" cy="58"/>
            </a:xfrm>
            <a:prstGeom prst="rect">
              <a:avLst/>
            </a:prstGeom>
            <a:solidFill>
              <a:srgbClr val="FF99CC"/>
            </a:solidFill>
            <a:ln w="9525">
              <a:solidFill>
                <a:srgbClr val="FF99CC"/>
              </a:solidFill>
              <a:miter lim="800000"/>
              <a:headEnd/>
              <a:tailEnd/>
            </a:ln>
          </p:spPr>
          <p:txBody>
            <a:bodyPr/>
            <a:lstStyle/>
            <a:p>
              <a:endParaRPr lang="en-US"/>
            </a:p>
          </p:txBody>
        </p:sp>
        <p:sp>
          <p:nvSpPr>
            <p:cNvPr id="90" name="Rectangle 673"/>
            <p:cNvSpPr>
              <a:spLocks noChangeArrowheads="1"/>
            </p:cNvSpPr>
            <p:nvPr/>
          </p:nvSpPr>
          <p:spPr bwMode="auto">
            <a:xfrm>
              <a:off x="4456" y="2366"/>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1" name="Rectangle 674"/>
            <p:cNvSpPr>
              <a:spLocks noChangeArrowheads="1"/>
            </p:cNvSpPr>
            <p:nvPr/>
          </p:nvSpPr>
          <p:spPr bwMode="auto">
            <a:xfrm>
              <a:off x="4585" y="2418"/>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2" name="Rectangle 675"/>
            <p:cNvSpPr>
              <a:spLocks noChangeArrowheads="1"/>
            </p:cNvSpPr>
            <p:nvPr/>
          </p:nvSpPr>
          <p:spPr bwMode="auto">
            <a:xfrm>
              <a:off x="4707" y="2495"/>
              <a:ext cx="59" cy="58"/>
            </a:xfrm>
            <a:prstGeom prst="rect">
              <a:avLst/>
            </a:prstGeom>
            <a:solidFill>
              <a:srgbClr val="FF99CC"/>
            </a:solidFill>
            <a:ln w="9525">
              <a:solidFill>
                <a:srgbClr val="FF99CC"/>
              </a:solidFill>
              <a:miter lim="800000"/>
              <a:headEnd/>
              <a:tailEnd/>
            </a:ln>
          </p:spPr>
          <p:txBody>
            <a:bodyPr/>
            <a:lstStyle/>
            <a:p>
              <a:endParaRPr lang="en-US"/>
            </a:p>
          </p:txBody>
        </p:sp>
        <p:sp>
          <p:nvSpPr>
            <p:cNvPr id="93" name="Rectangle 676"/>
            <p:cNvSpPr>
              <a:spLocks noChangeArrowheads="1"/>
            </p:cNvSpPr>
            <p:nvPr/>
          </p:nvSpPr>
          <p:spPr bwMode="auto">
            <a:xfrm>
              <a:off x="4837" y="2592"/>
              <a:ext cx="58" cy="58"/>
            </a:xfrm>
            <a:prstGeom prst="rect">
              <a:avLst/>
            </a:prstGeom>
            <a:solidFill>
              <a:srgbClr val="FF99CC"/>
            </a:solidFill>
            <a:ln w="9525">
              <a:solidFill>
                <a:srgbClr val="FF99CC"/>
              </a:solidFill>
              <a:miter lim="800000"/>
              <a:headEnd/>
              <a:tailEnd/>
            </a:ln>
          </p:spPr>
          <p:txBody>
            <a:bodyPr/>
            <a:lstStyle/>
            <a:p>
              <a:endParaRPr lang="en-US"/>
            </a:p>
          </p:txBody>
        </p:sp>
        <p:sp>
          <p:nvSpPr>
            <p:cNvPr id="94" name="Rectangle 677"/>
            <p:cNvSpPr>
              <a:spLocks noChangeArrowheads="1"/>
            </p:cNvSpPr>
            <p:nvPr/>
          </p:nvSpPr>
          <p:spPr bwMode="auto">
            <a:xfrm>
              <a:off x="3177" y="132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5" name="Rectangle 678"/>
            <p:cNvSpPr>
              <a:spLocks noChangeArrowheads="1"/>
            </p:cNvSpPr>
            <p:nvPr/>
          </p:nvSpPr>
          <p:spPr bwMode="auto">
            <a:xfrm>
              <a:off x="3306" y="1385"/>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6" name="Rectangle 679"/>
            <p:cNvSpPr>
              <a:spLocks noChangeArrowheads="1"/>
            </p:cNvSpPr>
            <p:nvPr/>
          </p:nvSpPr>
          <p:spPr bwMode="auto">
            <a:xfrm>
              <a:off x="3429" y="1462"/>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7" name="Rectangle 680"/>
            <p:cNvSpPr>
              <a:spLocks noChangeArrowheads="1"/>
            </p:cNvSpPr>
            <p:nvPr/>
          </p:nvSpPr>
          <p:spPr bwMode="auto">
            <a:xfrm>
              <a:off x="3558" y="1540"/>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8" name="Rectangle 681"/>
            <p:cNvSpPr>
              <a:spLocks noChangeArrowheads="1"/>
            </p:cNvSpPr>
            <p:nvPr/>
          </p:nvSpPr>
          <p:spPr bwMode="auto">
            <a:xfrm>
              <a:off x="3687" y="161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99" name="Rectangle 682"/>
            <p:cNvSpPr>
              <a:spLocks noChangeArrowheads="1"/>
            </p:cNvSpPr>
            <p:nvPr/>
          </p:nvSpPr>
          <p:spPr bwMode="auto">
            <a:xfrm>
              <a:off x="3816" y="1688"/>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0" name="Rectangle 683"/>
            <p:cNvSpPr>
              <a:spLocks noChangeArrowheads="1"/>
            </p:cNvSpPr>
            <p:nvPr/>
          </p:nvSpPr>
          <p:spPr bwMode="auto">
            <a:xfrm>
              <a:off x="3945" y="17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1" name="Rectangle 684"/>
            <p:cNvSpPr>
              <a:spLocks noChangeArrowheads="1"/>
            </p:cNvSpPr>
            <p:nvPr/>
          </p:nvSpPr>
          <p:spPr bwMode="auto">
            <a:xfrm>
              <a:off x="4068" y="183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2" name="Rectangle 685"/>
            <p:cNvSpPr>
              <a:spLocks noChangeArrowheads="1"/>
            </p:cNvSpPr>
            <p:nvPr/>
          </p:nvSpPr>
          <p:spPr bwMode="auto">
            <a:xfrm>
              <a:off x="4197" y="1901"/>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3" name="Rectangle 686"/>
            <p:cNvSpPr>
              <a:spLocks noChangeArrowheads="1"/>
            </p:cNvSpPr>
            <p:nvPr/>
          </p:nvSpPr>
          <p:spPr bwMode="auto">
            <a:xfrm>
              <a:off x="4326" y="19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4" name="Rectangle 687"/>
            <p:cNvSpPr>
              <a:spLocks noChangeArrowheads="1"/>
            </p:cNvSpPr>
            <p:nvPr/>
          </p:nvSpPr>
          <p:spPr bwMode="auto">
            <a:xfrm>
              <a:off x="4456" y="202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5" name="Rectangle 688"/>
            <p:cNvSpPr>
              <a:spLocks noChangeArrowheads="1"/>
            </p:cNvSpPr>
            <p:nvPr/>
          </p:nvSpPr>
          <p:spPr bwMode="auto">
            <a:xfrm>
              <a:off x="4585" y="2095"/>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6" name="Rectangle 689"/>
            <p:cNvSpPr>
              <a:spLocks noChangeArrowheads="1"/>
            </p:cNvSpPr>
            <p:nvPr/>
          </p:nvSpPr>
          <p:spPr bwMode="auto">
            <a:xfrm>
              <a:off x="4707" y="2166"/>
              <a:ext cx="59" cy="58"/>
            </a:xfrm>
            <a:prstGeom prst="rect">
              <a:avLst/>
            </a:prstGeom>
            <a:solidFill>
              <a:srgbClr val="CC99FF"/>
            </a:solidFill>
            <a:ln w="9525">
              <a:solidFill>
                <a:srgbClr val="CC99FF"/>
              </a:solidFill>
              <a:miter lim="800000"/>
              <a:headEnd/>
              <a:tailEnd/>
            </a:ln>
          </p:spPr>
          <p:txBody>
            <a:bodyPr/>
            <a:lstStyle/>
            <a:p>
              <a:endParaRPr lang="en-US"/>
            </a:p>
          </p:txBody>
        </p:sp>
        <p:sp>
          <p:nvSpPr>
            <p:cNvPr id="107" name="Rectangle 690"/>
            <p:cNvSpPr>
              <a:spLocks noChangeArrowheads="1"/>
            </p:cNvSpPr>
            <p:nvPr/>
          </p:nvSpPr>
          <p:spPr bwMode="auto">
            <a:xfrm>
              <a:off x="4837" y="2237"/>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8" name="Rectangle 691"/>
            <p:cNvSpPr>
              <a:spLocks noChangeArrowheads="1"/>
            </p:cNvSpPr>
            <p:nvPr/>
          </p:nvSpPr>
          <p:spPr bwMode="auto">
            <a:xfrm>
              <a:off x="4966" y="233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09" name="Rectangle 692"/>
            <p:cNvSpPr>
              <a:spLocks noChangeArrowheads="1"/>
            </p:cNvSpPr>
            <p:nvPr/>
          </p:nvSpPr>
          <p:spPr bwMode="auto">
            <a:xfrm>
              <a:off x="5095" y="2392"/>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10" name="Rectangle 693"/>
            <p:cNvSpPr>
              <a:spLocks noChangeArrowheads="1"/>
            </p:cNvSpPr>
            <p:nvPr/>
          </p:nvSpPr>
          <p:spPr bwMode="auto">
            <a:xfrm>
              <a:off x="5224" y="2534"/>
              <a:ext cx="58" cy="58"/>
            </a:xfrm>
            <a:prstGeom prst="rect">
              <a:avLst/>
            </a:prstGeom>
            <a:solidFill>
              <a:srgbClr val="CC99FF"/>
            </a:solidFill>
            <a:ln w="9525">
              <a:solidFill>
                <a:srgbClr val="CC99FF"/>
              </a:solidFill>
              <a:miter lim="800000"/>
              <a:headEnd/>
              <a:tailEnd/>
            </a:ln>
          </p:spPr>
          <p:txBody>
            <a:bodyPr/>
            <a:lstStyle/>
            <a:p>
              <a:endParaRPr lang="en-US"/>
            </a:p>
          </p:txBody>
        </p:sp>
        <p:sp>
          <p:nvSpPr>
            <p:cNvPr id="111" name="Rectangle 694"/>
            <p:cNvSpPr>
              <a:spLocks noChangeArrowheads="1"/>
            </p:cNvSpPr>
            <p:nvPr/>
          </p:nvSpPr>
          <p:spPr bwMode="auto">
            <a:xfrm>
              <a:off x="3429" y="1333"/>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2" name="Rectangle 695"/>
            <p:cNvSpPr>
              <a:spLocks noChangeArrowheads="1"/>
            </p:cNvSpPr>
            <p:nvPr/>
          </p:nvSpPr>
          <p:spPr bwMode="auto">
            <a:xfrm>
              <a:off x="3558" y="1417"/>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3" name="Rectangle 696"/>
            <p:cNvSpPr>
              <a:spLocks noChangeArrowheads="1"/>
            </p:cNvSpPr>
            <p:nvPr/>
          </p:nvSpPr>
          <p:spPr bwMode="auto">
            <a:xfrm>
              <a:off x="3687" y="1501"/>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4" name="Rectangle 697"/>
            <p:cNvSpPr>
              <a:spLocks noChangeArrowheads="1"/>
            </p:cNvSpPr>
            <p:nvPr/>
          </p:nvSpPr>
          <p:spPr bwMode="auto">
            <a:xfrm>
              <a:off x="3816" y="157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5" name="Rectangle 698"/>
            <p:cNvSpPr>
              <a:spLocks noChangeArrowheads="1"/>
            </p:cNvSpPr>
            <p:nvPr/>
          </p:nvSpPr>
          <p:spPr bwMode="auto">
            <a:xfrm>
              <a:off x="3945" y="1643"/>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16" name="Rectangle 699"/>
            <p:cNvSpPr>
              <a:spLocks noChangeArrowheads="1"/>
            </p:cNvSpPr>
            <p:nvPr/>
          </p:nvSpPr>
          <p:spPr bwMode="auto">
            <a:xfrm>
              <a:off x="4068" y="1714"/>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7" name="Rectangle 700"/>
            <p:cNvSpPr>
              <a:spLocks noChangeArrowheads="1"/>
            </p:cNvSpPr>
            <p:nvPr/>
          </p:nvSpPr>
          <p:spPr bwMode="auto">
            <a:xfrm>
              <a:off x="4197" y="1772"/>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18" name="Rectangle 701"/>
            <p:cNvSpPr>
              <a:spLocks noChangeArrowheads="1"/>
            </p:cNvSpPr>
            <p:nvPr/>
          </p:nvSpPr>
          <p:spPr bwMode="auto">
            <a:xfrm>
              <a:off x="4326" y="1837"/>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19" name="Rectangle 702"/>
            <p:cNvSpPr>
              <a:spLocks noChangeArrowheads="1"/>
            </p:cNvSpPr>
            <p:nvPr/>
          </p:nvSpPr>
          <p:spPr bwMode="auto">
            <a:xfrm>
              <a:off x="4456" y="1901"/>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0" name="Rectangle 703"/>
            <p:cNvSpPr>
              <a:spLocks noChangeArrowheads="1"/>
            </p:cNvSpPr>
            <p:nvPr/>
          </p:nvSpPr>
          <p:spPr bwMode="auto">
            <a:xfrm>
              <a:off x="4585" y="195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1" name="Rectangle 704"/>
            <p:cNvSpPr>
              <a:spLocks noChangeArrowheads="1"/>
            </p:cNvSpPr>
            <p:nvPr/>
          </p:nvSpPr>
          <p:spPr bwMode="auto">
            <a:xfrm>
              <a:off x="4707" y="2024"/>
              <a:ext cx="59" cy="58"/>
            </a:xfrm>
            <a:prstGeom prst="rect">
              <a:avLst/>
            </a:prstGeom>
            <a:solidFill>
              <a:srgbClr val="FF6600"/>
            </a:solidFill>
            <a:ln w="9525">
              <a:solidFill>
                <a:srgbClr val="FF6600"/>
              </a:solidFill>
              <a:miter lim="800000"/>
              <a:headEnd/>
              <a:tailEnd/>
            </a:ln>
          </p:spPr>
          <p:txBody>
            <a:bodyPr/>
            <a:lstStyle/>
            <a:p>
              <a:endParaRPr lang="en-US"/>
            </a:p>
          </p:txBody>
        </p:sp>
        <p:sp>
          <p:nvSpPr>
            <p:cNvPr id="122" name="Rectangle 705"/>
            <p:cNvSpPr>
              <a:spLocks noChangeArrowheads="1"/>
            </p:cNvSpPr>
            <p:nvPr/>
          </p:nvSpPr>
          <p:spPr bwMode="auto">
            <a:xfrm>
              <a:off x="4837" y="2088"/>
              <a:ext cx="58" cy="59"/>
            </a:xfrm>
            <a:prstGeom prst="rect">
              <a:avLst/>
            </a:prstGeom>
            <a:solidFill>
              <a:srgbClr val="FF6600"/>
            </a:solidFill>
            <a:ln w="9525">
              <a:solidFill>
                <a:srgbClr val="FF6600"/>
              </a:solidFill>
              <a:miter lim="800000"/>
              <a:headEnd/>
              <a:tailEnd/>
            </a:ln>
          </p:spPr>
          <p:txBody>
            <a:bodyPr/>
            <a:lstStyle/>
            <a:p>
              <a:endParaRPr lang="en-US"/>
            </a:p>
          </p:txBody>
        </p:sp>
        <p:sp>
          <p:nvSpPr>
            <p:cNvPr id="123" name="Rectangle 706"/>
            <p:cNvSpPr>
              <a:spLocks noChangeArrowheads="1"/>
            </p:cNvSpPr>
            <p:nvPr/>
          </p:nvSpPr>
          <p:spPr bwMode="auto">
            <a:xfrm>
              <a:off x="4966" y="2160"/>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4" name="Rectangle 707"/>
            <p:cNvSpPr>
              <a:spLocks noChangeArrowheads="1"/>
            </p:cNvSpPr>
            <p:nvPr/>
          </p:nvSpPr>
          <p:spPr bwMode="auto">
            <a:xfrm>
              <a:off x="5095" y="2224"/>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5" name="Rectangle 708"/>
            <p:cNvSpPr>
              <a:spLocks noChangeArrowheads="1"/>
            </p:cNvSpPr>
            <p:nvPr/>
          </p:nvSpPr>
          <p:spPr bwMode="auto">
            <a:xfrm>
              <a:off x="5224" y="2314"/>
              <a:ext cx="58" cy="59"/>
            </a:xfrm>
            <a:prstGeom prst="rect">
              <a:avLst/>
            </a:prstGeom>
            <a:solidFill>
              <a:srgbClr val="FF6600"/>
            </a:solidFill>
            <a:ln w="9525">
              <a:solidFill>
                <a:srgbClr val="FF6600"/>
              </a:solidFill>
              <a:miter lim="800000"/>
              <a:headEnd/>
              <a:tailEnd/>
            </a:ln>
          </p:spPr>
          <p:txBody>
            <a:bodyPr/>
            <a:lstStyle/>
            <a:p>
              <a:endParaRPr lang="en-US"/>
            </a:p>
          </p:txBody>
        </p:sp>
        <p:sp>
          <p:nvSpPr>
            <p:cNvPr id="126" name="Rectangle 709"/>
            <p:cNvSpPr>
              <a:spLocks noChangeArrowheads="1"/>
            </p:cNvSpPr>
            <p:nvPr/>
          </p:nvSpPr>
          <p:spPr bwMode="auto">
            <a:xfrm>
              <a:off x="5347" y="2960"/>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7" name="Rectangle 710"/>
            <p:cNvSpPr>
              <a:spLocks noChangeArrowheads="1"/>
            </p:cNvSpPr>
            <p:nvPr/>
          </p:nvSpPr>
          <p:spPr bwMode="auto">
            <a:xfrm>
              <a:off x="5476" y="2979"/>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8" name="Rectangle 711"/>
            <p:cNvSpPr>
              <a:spLocks noChangeArrowheads="1"/>
            </p:cNvSpPr>
            <p:nvPr/>
          </p:nvSpPr>
          <p:spPr bwMode="auto">
            <a:xfrm>
              <a:off x="5605" y="3005"/>
              <a:ext cx="58" cy="58"/>
            </a:xfrm>
            <a:prstGeom prst="rect">
              <a:avLst/>
            </a:prstGeom>
            <a:solidFill>
              <a:srgbClr val="FF6600"/>
            </a:solidFill>
            <a:ln w="9525">
              <a:solidFill>
                <a:srgbClr val="FF6600"/>
              </a:solidFill>
              <a:miter lim="800000"/>
              <a:headEnd/>
              <a:tailEnd/>
            </a:ln>
          </p:spPr>
          <p:txBody>
            <a:bodyPr/>
            <a:lstStyle/>
            <a:p>
              <a:endParaRPr lang="en-US"/>
            </a:p>
          </p:txBody>
        </p:sp>
        <p:sp>
          <p:nvSpPr>
            <p:cNvPr id="129" name="Rectangle 712"/>
            <p:cNvSpPr>
              <a:spLocks noChangeArrowheads="1"/>
            </p:cNvSpPr>
            <p:nvPr/>
          </p:nvSpPr>
          <p:spPr bwMode="auto">
            <a:xfrm>
              <a:off x="3048" y="136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0" name="Rectangle 713"/>
            <p:cNvSpPr>
              <a:spLocks noChangeArrowheads="1"/>
            </p:cNvSpPr>
            <p:nvPr/>
          </p:nvSpPr>
          <p:spPr bwMode="auto">
            <a:xfrm>
              <a:off x="3177" y="143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1" name="Rectangle 714"/>
            <p:cNvSpPr>
              <a:spLocks noChangeArrowheads="1"/>
            </p:cNvSpPr>
            <p:nvPr/>
          </p:nvSpPr>
          <p:spPr bwMode="auto">
            <a:xfrm>
              <a:off x="3306" y="1501"/>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2" name="Rectangle 715"/>
            <p:cNvSpPr>
              <a:spLocks noChangeArrowheads="1"/>
            </p:cNvSpPr>
            <p:nvPr/>
          </p:nvSpPr>
          <p:spPr bwMode="auto">
            <a:xfrm>
              <a:off x="3429" y="158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3" name="Rectangle 716"/>
            <p:cNvSpPr>
              <a:spLocks noChangeArrowheads="1"/>
            </p:cNvSpPr>
            <p:nvPr/>
          </p:nvSpPr>
          <p:spPr bwMode="auto">
            <a:xfrm>
              <a:off x="3558" y="165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4" name="Rectangle 717"/>
            <p:cNvSpPr>
              <a:spLocks noChangeArrowheads="1"/>
            </p:cNvSpPr>
            <p:nvPr/>
          </p:nvSpPr>
          <p:spPr bwMode="auto">
            <a:xfrm>
              <a:off x="3687" y="1733"/>
              <a:ext cx="58" cy="59"/>
            </a:xfrm>
            <a:prstGeom prst="rect">
              <a:avLst/>
            </a:prstGeom>
            <a:solidFill>
              <a:srgbClr val="3366FF"/>
            </a:solidFill>
            <a:ln w="9525">
              <a:solidFill>
                <a:srgbClr val="3366FF"/>
              </a:solidFill>
              <a:miter lim="800000"/>
              <a:headEnd/>
              <a:tailEnd/>
            </a:ln>
          </p:spPr>
          <p:txBody>
            <a:bodyPr/>
            <a:lstStyle/>
            <a:p>
              <a:endParaRPr lang="en-US"/>
            </a:p>
          </p:txBody>
        </p:sp>
        <p:sp>
          <p:nvSpPr>
            <p:cNvPr id="135" name="Rectangle 718"/>
            <p:cNvSpPr>
              <a:spLocks noChangeArrowheads="1"/>
            </p:cNvSpPr>
            <p:nvPr/>
          </p:nvSpPr>
          <p:spPr bwMode="auto">
            <a:xfrm>
              <a:off x="3816" y="1824"/>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6" name="Rectangle 719"/>
            <p:cNvSpPr>
              <a:spLocks noChangeArrowheads="1"/>
            </p:cNvSpPr>
            <p:nvPr/>
          </p:nvSpPr>
          <p:spPr bwMode="auto">
            <a:xfrm>
              <a:off x="3945" y="1901"/>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37" name="Rectangle 720"/>
            <p:cNvSpPr>
              <a:spLocks noChangeArrowheads="1"/>
            </p:cNvSpPr>
            <p:nvPr/>
          </p:nvSpPr>
          <p:spPr bwMode="auto">
            <a:xfrm>
              <a:off x="4068" y="1979"/>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8" name="Rectangle 721"/>
            <p:cNvSpPr>
              <a:spLocks noChangeArrowheads="1"/>
            </p:cNvSpPr>
            <p:nvPr/>
          </p:nvSpPr>
          <p:spPr bwMode="auto">
            <a:xfrm>
              <a:off x="4197" y="205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39" name="Rectangle 722"/>
            <p:cNvSpPr>
              <a:spLocks noChangeArrowheads="1"/>
            </p:cNvSpPr>
            <p:nvPr/>
          </p:nvSpPr>
          <p:spPr bwMode="auto">
            <a:xfrm>
              <a:off x="4326" y="2114"/>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40" name="Rectangle 723"/>
            <p:cNvSpPr>
              <a:spLocks noChangeArrowheads="1"/>
            </p:cNvSpPr>
            <p:nvPr/>
          </p:nvSpPr>
          <p:spPr bwMode="auto">
            <a:xfrm>
              <a:off x="4456" y="218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1" name="Rectangle 724"/>
            <p:cNvSpPr>
              <a:spLocks noChangeArrowheads="1"/>
            </p:cNvSpPr>
            <p:nvPr/>
          </p:nvSpPr>
          <p:spPr bwMode="auto">
            <a:xfrm>
              <a:off x="4585" y="2250"/>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2" name="Rectangle 725"/>
            <p:cNvSpPr>
              <a:spLocks noChangeArrowheads="1"/>
            </p:cNvSpPr>
            <p:nvPr/>
          </p:nvSpPr>
          <p:spPr bwMode="auto">
            <a:xfrm>
              <a:off x="4707" y="2321"/>
              <a:ext cx="59" cy="58"/>
            </a:xfrm>
            <a:prstGeom prst="rect">
              <a:avLst/>
            </a:prstGeom>
            <a:solidFill>
              <a:srgbClr val="3366FF"/>
            </a:solidFill>
            <a:ln w="9525">
              <a:solidFill>
                <a:srgbClr val="3366FF"/>
              </a:solidFill>
              <a:miter lim="800000"/>
              <a:headEnd/>
              <a:tailEnd/>
            </a:ln>
          </p:spPr>
          <p:txBody>
            <a:bodyPr/>
            <a:lstStyle/>
            <a:p>
              <a:endParaRPr lang="en-US"/>
            </a:p>
          </p:txBody>
        </p:sp>
        <p:sp>
          <p:nvSpPr>
            <p:cNvPr id="143" name="Rectangle 726"/>
            <p:cNvSpPr>
              <a:spLocks noChangeArrowheads="1"/>
            </p:cNvSpPr>
            <p:nvPr/>
          </p:nvSpPr>
          <p:spPr bwMode="auto">
            <a:xfrm>
              <a:off x="4837" y="2405"/>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4" name="Rectangle 727"/>
            <p:cNvSpPr>
              <a:spLocks noChangeArrowheads="1"/>
            </p:cNvSpPr>
            <p:nvPr/>
          </p:nvSpPr>
          <p:spPr bwMode="auto">
            <a:xfrm>
              <a:off x="4966" y="2476"/>
              <a:ext cx="58" cy="58"/>
            </a:xfrm>
            <a:prstGeom prst="rect">
              <a:avLst/>
            </a:prstGeom>
            <a:solidFill>
              <a:srgbClr val="3366FF"/>
            </a:solidFill>
            <a:ln w="9525">
              <a:solidFill>
                <a:srgbClr val="3366FF"/>
              </a:solidFill>
              <a:miter lim="800000"/>
              <a:headEnd/>
              <a:tailEnd/>
            </a:ln>
          </p:spPr>
          <p:txBody>
            <a:bodyPr/>
            <a:lstStyle/>
            <a:p>
              <a:endParaRPr lang="en-US"/>
            </a:p>
          </p:txBody>
        </p:sp>
        <p:sp>
          <p:nvSpPr>
            <p:cNvPr id="145" name="Rectangle 728"/>
            <p:cNvSpPr>
              <a:spLocks noChangeArrowheads="1"/>
            </p:cNvSpPr>
            <p:nvPr/>
          </p:nvSpPr>
          <p:spPr bwMode="auto">
            <a:xfrm>
              <a:off x="2648" y="3328"/>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80"/>
                  </a:solidFill>
                </a:rPr>
                <a:t>Sn</a:t>
              </a:r>
              <a:endParaRPr lang="en-US" altLang="de-DE" b="0" i="0">
                <a:solidFill>
                  <a:srgbClr val="000000"/>
                </a:solidFill>
              </a:endParaRPr>
            </a:p>
          </p:txBody>
        </p:sp>
        <p:sp>
          <p:nvSpPr>
            <p:cNvPr id="146" name="Rectangle 729"/>
            <p:cNvSpPr>
              <a:spLocks noChangeArrowheads="1"/>
            </p:cNvSpPr>
            <p:nvPr/>
          </p:nvSpPr>
          <p:spPr bwMode="auto">
            <a:xfrm>
              <a:off x="3119" y="3044"/>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FF"/>
                  </a:solidFill>
                </a:rPr>
                <a:t>Ba</a:t>
              </a:r>
              <a:endParaRPr lang="en-US" altLang="de-DE" b="0" i="0">
                <a:solidFill>
                  <a:srgbClr val="000000"/>
                </a:solidFill>
              </a:endParaRPr>
            </a:p>
          </p:txBody>
        </p:sp>
        <p:sp>
          <p:nvSpPr>
            <p:cNvPr id="147" name="Rectangle 730"/>
            <p:cNvSpPr>
              <a:spLocks noChangeArrowheads="1"/>
            </p:cNvSpPr>
            <p:nvPr/>
          </p:nvSpPr>
          <p:spPr bwMode="auto">
            <a:xfrm>
              <a:off x="3397" y="2637"/>
              <a:ext cx="2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8080"/>
                  </a:solidFill>
                </a:rPr>
                <a:t>Sm</a:t>
              </a:r>
              <a:endParaRPr lang="en-US" altLang="de-DE" b="0" i="0">
                <a:solidFill>
                  <a:srgbClr val="000000"/>
                </a:solidFill>
              </a:endParaRPr>
            </a:p>
          </p:txBody>
        </p:sp>
        <p:sp>
          <p:nvSpPr>
            <p:cNvPr id="148" name="Rectangle 731"/>
            <p:cNvSpPr>
              <a:spLocks noChangeArrowheads="1"/>
            </p:cNvSpPr>
            <p:nvPr/>
          </p:nvSpPr>
          <p:spPr bwMode="auto">
            <a:xfrm>
              <a:off x="4372" y="2753"/>
              <a:ext cx="16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Hf</a:t>
              </a:r>
              <a:endParaRPr lang="en-US" altLang="de-DE" b="0" i="0">
                <a:solidFill>
                  <a:srgbClr val="000000"/>
                </a:solidFill>
              </a:endParaRPr>
            </a:p>
          </p:txBody>
        </p:sp>
        <p:sp>
          <p:nvSpPr>
            <p:cNvPr id="149" name="Rectangle 732"/>
            <p:cNvSpPr>
              <a:spLocks noChangeArrowheads="1"/>
            </p:cNvSpPr>
            <p:nvPr/>
          </p:nvSpPr>
          <p:spPr bwMode="auto">
            <a:xfrm>
              <a:off x="5431" y="3096"/>
              <a:ext cx="19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FF6600"/>
                  </a:solidFill>
                </a:rPr>
                <a:t>Pb</a:t>
              </a:r>
              <a:endParaRPr lang="en-US" altLang="de-DE" b="0" i="0">
                <a:solidFill>
                  <a:srgbClr val="000000"/>
                </a:solidFill>
              </a:endParaRPr>
            </a:p>
          </p:txBody>
        </p:sp>
        <p:sp>
          <p:nvSpPr>
            <p:cNvPr id="150" name="Rectangle 733"/>
            <p:cNvSpPr>
              <a:spLocks noChangeArrowheads="1"/>
            </p:cNvSpPr>
            <p:nvPr/>
          </p:nvSpPr>
          <p:spPr bwMode="auto">
            <a:xfrm>
              <a:off x="381" y="3470"/>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5</a:t>
              </a:r>
              <a:endParaRPr lang="en-US" altLang="de-DE" b="0" i="0">
                <a:solidFill>
                  <a:srgbClr val="000000"/>
                </a:solidFill>
              </a:endParaRPr>
            </a:p>
          </p:txBody>
        </p:sp>
        <p:sp>
          <p:nvSpPr>
            <p:cNvPr id="151" name="Rectangle 734"/>
            <p:cNvSpPr>
              <a:spLocks noChangeArrowheads="1"/>
            </p:cNvSpPr>
            <p:nvPr/>
          </p:nvSpPr>
          <p:spPr bwMode="auto">
            <a:xfrm>
              <a:off x="381" y="3212"/>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7</a:t>
              </a:r>
              <a:endParaRPr lang="en-US" altLang="de-DE" b="0" i="0">
                <a:solidFill>
                  <a:srgbClr val="000000"/>
                </a:solidFill>
              </a:endParaRPr>
            </a:p>
          </p:txBody>
        </p:sp>
        <p:sp>
          <p:nvSpPr>
            <p:cNvPr id="152" name="Rectangle 735"/>
            <p:cNvSpPr>
              <a:spLocks noChangeArrowheads="1"/>
            </p:cNvSpPr>
            <p:nvPr/>
          </p:nvSpPr>
          <p:spPr bwMode="auto">
            <a:xfrm>
              <a:off x="381" y="2953"/>
              <a:ext cx="11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9</a:t>
              </a:r>
              <a:endParaRPr lang="en-US" altLang="de-DE" b="0" i="0">
                <a:solidFill>
                  <a:srgbClr val="000000"/>
                </a:solidFill>
              </a:endParaRPr>
            </a:p>
          </p:txBody>
        </p:sp>
        <p:sp>
          <p:nvSpPr>
            <p:cNvPr id="153" name="Rectangle 736"/>
            <p:cNvSpPr>
              <a:spLocks noChangeArrowheads="1"/>
            </p:cNvSpPr>
            <p:nvPr/>
          </p:nvSpPr>
          <p:spPr bwMode="auto">
            <a:xfrm>
              <a:off x="323" y="2689"/>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11</a:t>
              </a:r>
              <a:endParaRPr lang="en-US" altLang="de-DE" b="0" i="0">
                <a:solidFill>
                  <a:srgbClr val="000000"/>
                </a:solidFill>
              </a:endParaRPr>
            </a:p>
          </p:txBody>
        </p:sp>
        <p:sp>
          <p:nvSpPr>
            <p:cNvPr id="154" name="Rectangle 737"/>
            <p:cNvSpPr>
              <a:spLocks noChangeArrowheads="1"/>
            </p:cNvSpPr>
            <p:nvPr/>
          </p:nvSpPr>
          <p:spPr bwMode="auto">
            <a:xfrm>
              <a:off x="323" y="2431"/>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13</a:t>
              </a:r>
              <a:endParaRPr lang="en-US" altLang="de-DE" b="0" i="0">
                <a:solidFill>
                  <a:srgbClr val="000000"/>
                </a:solidFill>
              </a:endParaRPr>
            </a:p>
          </p:txBody>
        </p:sp>
        <p:sp>
          <p:nvSpPr>
            <p:cNvPr id="155" name="Rectangle 738"/>
            <p:cNvSpPr>
              <a:spLocks noChangeArrowheads="1"/>
            </p:cNvSpPr>
            <p:nvPr/>
          </p:nvSpPr>
          <p:spPr bwMode="auto">
            <a:xfrm>
              <a:off x="323" y="2172"/>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15</a:t>
              </a:r>
              <a:endParaRPr lang="en-US" altLang="de-DE" b="0" i="0">
                <a:solidFill>
                  <a:srgbClr val="000000"/>
                </a:solidFill>
              </a:endParaRPr>
            </a:p>
          </p:txBody>
        </p:sp>
        <p:sp>
          <p:nvSpPr>
            <p:cNvPr id="156" name="Rectangle 739"/>
            <p:cNvSpPr>
              <a:spLocks noChangeArrowheads="1"/>
            </p:cNvSpPr>
            <p:nvPr/>
          </p:nvSpPr>
          <p:spPr bwMode="auto">
            <a:xfrm>
              <a:off x="323" y="1914"/>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17</a:t>
              </a:r>
              <a:endParaRPr lang="en-US" altLang="de-DE" b="0" i="0">
                <a:solidFill>
                  <a:srgbClr val="000000"/>
                </a:solidFill>
              </a:endParaRPr>
            </a:p>
          </p:txBody>
        </p:sp>
        <p:sp>
          <p:nvSpPr>
            <p:cNvPr id="157" name="Rectangle 740"/>
            <p:cNvSpPr>
              <a:spLocks noChangeArrowheads="1"/>
            </p:cNvSpPr>
            <p:nvPr/>
          </p:nvSpPr>
          <p:spPr bwMode="auto">
            <a:xfrm>
              <a:off x="323" y="1656"/>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19</a:t>
              </a:r>
              <a:endParaRPr lang="en-US" altLang="de-DE" b="0" i="0">
                <a:solidFill>
                  <a:srgbClr val="000000"/>
                </a:solidFill>
              </a:endParaRPr>
            </a:p>
          </p:txBody>
        </p:sp>
        <p:sp>
          <p:nvSpPr>
            <p:cNvPr id="158" name="Rectangle 741"/>
            <p:cNvSpPr>
              <a:spLocks noChangeArrowheads="1"/>
            </p:cNvSpPr>
            <p:nvPr/>
          </p:nvSpPr>
          <p:spPr bwMode="auto">
            <a:xfrm>
              <a:off x="323" y="1391"/>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21</a:t>
              </a:r>
              <a:endParaRPr lang="en-US" altLang="de-DE" b="0" i="0">
                <a:solidFill>
                  <a:srgbClr val="000000"/>
                </a:solidFill>
              </a:endParaRPr>
            </a:p>
          </p:txBody>
        </p:sp>
        <p:sp>
          <p:nvSpPr>
            <p:cNvPr id="159" name="Rectangle 742"/>
            <p:cNvSpPr>
              <a:spLocks noChangeArrowheads="1"/>
            </p:cNvSpPr>
            <p:nvPr/>
          </p:nvSpPr>
          <p:spPr bwMode="auto">
            <a:xfrm>
              <a:off x="323" y="1133"/>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23</a:t>
              </a:r>
              <a:endParaRPr lang="en-US" altLang="de-DE" b="0" i="0">
                <a:solidFill>
                  <a:srgbClr val="000000"/>
                </a:solidFill>
              </a:endParaRPr>
            </a:p>
          </p:txBody>
        </p:sp>
        <p:sp>
          <p:nvSpPr>
            <p:cNvPr id="160" name="Rectangle 743"/>
            <p:cNvSpPr>
              <a:spLocks noChangeArrowheads="1"/>
            </p:cNvSpPr>
            <p:nvPr/>
          </p:nvSpPr>
          <p:spPr bwMode="auto">
            <a:xfrm>
              <a:off x="323" y="875"/>
              <a:ext cx="1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b="0" i="0">
                  <a:solidFill>
                    <a:srgbClr val="000000"/>
                  </a:solidFill>
                </a:rPr>
                <a:t>25</a:t>
              </a:r>
              <a:endParaRPr lang="en-US" altLang="de-DE" b="0" i="0">
                <a:solidFill>
                  <a:srgbClr val="000000"/>
                </a:solidFill>
              </a:endParaRPr>
            </a:p>
          </p:txBody>
        </p:sp>
        <p:sp>
          <p:nvSpPr>
            <p:cNvPr id="161" name="Rectangle 744"/>
            <p:cNvSpPr>
              <a:spLocks noChangeArrowheads="1"/>
            </p:cNvSpPr>
            <p:nvPr/>
          </p:nvSpPr>
          <p:spPr bwMode="auto">
            <a:xfrm>
              <a:off x="47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52</a:t>
              </a:r>
              <a:endParaRPr lang="en-US" altLang="de-DE" b="0" i="0">
                <a:solidFill>
                  <a:srgbClr val="000000"/>
                </a:solidFill>
              </a:endParaRPr>
            </a:p>
          </p:txBody>
        </p:sp>
        <p:sp>
          <p:nvSpPr>
            <p:cNvPr id="162" name="Rectangle 745"/>
            <p:cNvSpPr>
              <a:spLocks noChangeArrowheads="1"/>
            </p:cNvSpPr>
            <p:nvPr/>
          </p:nvSpPr>
          <p:spPr bwMode="auto">
            <a:xfrm>
              <a:off x="73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56</a:t>
              </a:r>
              <a:endParaRPr lang="en-US" altLang="de-DE" b="0" i="0">
                <a:solidFill>
                  <a:srgbClr val="000000"/>
                </a:solidFill>
              </a:endParaRPr>
            </a:p>
          </p:txBody>
        </p:sp>
        <p:sp>
          <p:nvSpPr>
            <p:cNvPr id="163" name="Rectangle 746"/>
            <p:cNvSpPr>
              <a:spLocks noChangeArrowheads="1"/>
            </p:cNvSpPr>
            <p:nvPr/>
          </p:nvSpPr>
          <p:spPr bwMode="auto">
            <a:xfrm>
              <a:off x="98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60</a:t>
              </a:r>
              <a:endParaRPr lang="en-US" altLang="de-DE" b="0" i="0">
                <a:solidFill>
                  <a:srgbClr val="000000"/>
                </a:solidFill>
              </a:endParaRPr>
            </a:p>
          </p:txBody>
        </p:sp>
        <p:sp>
          <p:nvSpPr>
            <p:cNvPr id="164" name="Rectangle 747"/>
            <p:cNvSpPr>
              <a:spLocks noChangeArrowheads="1"/>
            </p:cNvSpPr>
            <p:nvPr/>
          </p:nvSpPr>
          <p:spPr bwMode="auto">
            <a:xfrm>
              <a:off x="124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64</a:t>
              </a:r>
              <a:endParaRPr lang="en-US" altLang="de-DE" b="0" i="0">
                <a:solidFill>
                  <a:srgbClr val="000000"/>
                </a:solidFill>
              </a:endParaRPr>
            </a:p>
          </p:txBody>
        </p:sp>
        <p:sp>
          <p:nvSpPr>
            <p:cNvPr id="165" name="Rectangle 748"/>
            <p:cNvSpPr>
              <a:spLocks noChangeArrowheads="1"/>
            </p:cNvSpPr>
            <p:nvPr/>
          </p:nvSpPr>
          <p:spPr bwMode="auto">
            <a:xfrm>
              <a:off x="1498"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68</a:t>
              </a:r>
              <a:endParaRPr lang="en-US" altLang="de-DE" b="0" i="0">
                <a:solidFill>
                  <a:srgbClr val="000000"/>
                </a:solidFill>
              </a:endParaRPr>
            </a:p>
          </p:txBody>
        </p:sp>
        <p:sp>
          <p:nvSpPr>
            <p:cNvPr id="166" name="Rectangle 749"/>
            <p:cNvSpPr>
              <a:spLocks noChangeArrowheads="1"/>
            </p:cNvSpPr>
            <p:nvPr/>
          </p:nvSpPr>
          <p:spPr bwMode="auto">
            <a:xfrm>
              <a:off x="1756"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72</a:t>
              </a:r>
              <a:endParaRPr lang="en-US" altLang="de-DE" b="0" i="0">
                <a:solidFill>
                  <a:srgbClr val="000000"/>
                </a:solidFill>
              </a:endParaRPr>
            </a:p>
          </p:txBody>
        </p:sp>
        <p:sp>
          <p:nvSpPr>
            <p:cNvPr id="167" name="Rectangle 750"/>
            <p:cNvSpPr>
              <a:spLocks noChangeArrowheads="1"/>
            </p:cNvSpPr>
            <p:nvPr/>
          </p:nvSpPr>
          <p:spPr bwMode="auto">
            <a:xfrm>
              <a:off x="201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76</a:t>
              </a:r>
              <a:endParaRPr lang="en-US" altLang="de-DE" b="0" i="0">
                <a:solidFill>
                  <a:srgbClr val="000000"/>
                </a:solidFill>
              </a:endParaRPr>
            </a:p>
          </p:txBody>
        </p:sp>
        <p:sp>
          <p:nvSpPr>
            <p:cNvPr id="168" name="Rectangle 751"/>
            <p:cNvSpPr>
              <a:spLocks noChangeArrowheads="1"/>
            </p:cNvSpPr>
            <p:nvPr/>
          </p:nvSpPr>
          <p:spPr bwMode="auto">
            <a:xfrm>
              <a:off x="2267"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80</a:t>
              </a:r>
              <a:endParaRPr lang="en-US" altLang="de-DE" b="0" i="0">
                <a:solidFill>
                  <a:srgbClr val="000000"/>
                </a:solidFill>
              </a:endParaRPr>
            </a:p>
          </p:txBody>
        </p:sp>
        <p:sp>
          <p:nvSpPr>
            <p:cNvPr id="169" name="Rectangle 752"/>
            <p:cNvSpPr>
              <a:spLocks noChangeArrowheads="1"/>
            </p:cNvSpPr>
            <p:nvPr/>
          </p:nvSpPr>
          <p:spPr bwMode="auto">
            <a:xfrm>
              <a:off x="252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84</a:t>
              </a:r>
              <a:endParaRPr lang="en-US" altLang="de-DE" b="0" i="0">
                <a:solidFill>
                  <a:srgbClr val="000000"/>
                </a:solidFill>
              </a:endParaRPr>
            </a:p>
          </p:txBody>
        </p:sp>
        <p:sp>
          <p:nvSpPr>
            <p:cNvPr id="170" name="Rectangle 753"/>
            <p:cNvSpPr>
              <a:spLocks noChangeArrowheads="1"/>
            </p:cNvSpPr>
            <p:nvPr/>
          </p:nvSpPr>
          <p:spPr bwMode="auto">
            <a:xfrm>
              <a:off x="2777"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88</a:t>
              </a:r>
              <a:endParaRPr lang="en-US" altLang="de-DE" b="0" i="0">
                <a:solidFill>
                  <a:srgbClr val="000000"/>
                </a:solidFill>
              </a:endParaRPr>
            </a:p>
          </p:txBody>
        </p:sp>
        <p:sp>
          <p:nvSpPr>
            <p:cNvPr id="171" name="Rectangle 754"/>
            <p:cNvSpPr>
              <a:spLocks noChangeArrowheads="1"/>
            </p:cNvSpPr>
            <p:nvPr/>
          </p:nvSpPr>
          <p:spPr bwMode="auto">
            <a:xfrm>
              <a:off x="3035"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92</a:t>
              </a:r>
              <a:endParaRPr lang="en-US" altLang="de-DE" b="0" i="0">
                <a:solidFill>
                  <a:srgbClr val="000000"/>
                </a:solidFill>
              </a:endParaRPr>
            </a:p>
          </p:txBody>
        </p:sp>
        <p:sp>
          <p:nvSpPr>
            <p:cNvPr id="172" name="Rectangle 755"/>
            <p:cNvSpPr>
              <a:spLocks noChangeArrowheads="1"/>
            </p:cNvSpPr>
            <p:nvPr/>
          </p:nvSpPr>
          <p:spPr bwMode="auto">
            <a:xfrm>
              <a:off x="3293" y="3599"/>
              <a:ext cx="1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96</a:t>
              </a:r>
              <a:endParaRPr lang="en-US" altLang="de-DE" b="0" i="0">
                <a:solidFill>
                  <a:srgbClr val="000000"/>
                </a:solidFill>
              </a:endParaRPr>
            </a:p>
          </p:txBody>
        </p:sp>
        <p:sp>
          <p:nvSpPr>
            <p:cNvPr id="173" name="Rectangle 756"/>
            <p:cNvSpPr>
              <a:spLocks noChangeArrowheads="1"/>
            </p:cNvSpPr>
            <p:nvPr/>
          </p:nvSpPr>
          <p:spPr bwMode="auto">
            <a:xfrm>
              <a:off x="3526"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100</a:t>
              </a:r>
              <a:endParaRPr lang="en-US" altLang="de-DE" b="0" i="0">
                <a:solidFill>
                  <a:srgbClr val="000000"/>
                </a:solidFill>
              </a:endParaRPr>
            </a:p>
          </p:txBody>
        </p:sp>
        <p:sp>
          <p:nvSpPr>
            <p:cNvPr id="174" name="Rectangle 757"/>
            <p:cNvSpPr>
              <a:spLocks noChangeArrowheads="1"/>
            </p:cNvSpPr>
            <p:nvPr/>
          </p:nvSpPr>
          <p:spPr bwMode="auto">
            <a:xfrm>
              <a:off x="378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104</a:t>
              </a:r>
              <a:endParaRPr lang="en-US" altLang="de-DE" b="0" i="0">
                <a:solidFill>
                  <a:srgbClr val="000000"/>
                </a:solidFill>
              </a:endParaRPr>
            </a:p>
          </p:txBody>
        </p:sp>
        <p:sp>
          <p:nvSpPr>
            <p:cNvPr id="175" name="Rectangle 758"/>
            <p:cNvSpPr>
              <a:spLocks noChangeArrowheads="1"/>
            </p:cNvSpPr>
            <p:nvPr/>
          </p:nvSpPr>
          <p:spPr bwMode="auto">
            <a:xfrm>
              <a:off x="4036"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108</a:t>
              </a:r>
              <a:endParaRPr lang="en-US" altLang="de-DE" b="0" i="0">
                <a:solidFill>
                  <a:srgbClr val="000000"/>
                </a:solidFill>
              </a:endParaRPr>
            </a:p>
          </p:txBody>
        </p:sp>
        <p:sp>
          <p:nvSpPr>
            <p:cNvPr id="176" name="Rectangle 759"/>
            <p:cNvSpPr>
              <a:spLocks noChangeArrowheads="1"/>
            </p:cNvSpPr>
            <p:nvPr/>
          </p:nvSpPr>
          <p:spPr bwMode="auto">
            <a:xfrm>
              <a:off x="429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112</a:t>
              </a:r>
              <a:endParaRPr lang="en-US" altLang="de-DE" b="0" i="0">
                <a:solidFill>
                  <a:srgbClr val="000000"/>
                </a:solidFill>
              </a:endParaRPr>
            </a:p>
          </p:txBody>
        </p:sp>
        <p:sp>
          <p:nvSpPr>
            <p:cNvPr id="177" name="Rectangle 760"/>
            <p:cNvSpPr>
              <a:spLocks noChangeArrowheads="1"/>
            </p:cNvSpPr>
            <p:nvPr/>
          </p:nvSpPr>
          <p:spPr bwMode="auto">
            <a:xfrm>
              <a:off x="4552"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116</a:t>
              </a:r>
              <a:endParaRPr lang="en-US" altLang="de-DE" b="0" i="0">
                <a:solidFill>
                  <a:srgbClr val="000000"/>
                </a:solidFill>
              </a:endParaRPr>
            </a:p>
          </p:txBody>
        </p:sp>
        <p:sp>
          <p:nvSpPr>
            <p:cNvPr id="178" name="Rectangle 761"/>
            <p:cNvSpPr>
              <a:spLocks noChangeArrowheads="1"/>
            </p:cNvSpPr>
            <p:nvPr/>
          </p:nvSpPr>
          <p:spPr bwMode="auto">
            <a:xfrm>
              <a:off x="480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120</a:t>
              </a:r>
              <a:endParaRPr lang="en-US" altLang="de-DE" b="0" i="0">
                <a:solidFill>
                  <a:srgbClr val="000000"/>
                </a:solidFill>
              </a:endParaRPr>
            </a:p>
          </p:txBody>
        </p:sp>
        <p:sp>
          <p:nvSpPr>
            <p:cNvPr id="179" name="Rectangle 762"/>
            <p:cNvSpPr>
              <a:spLocks noChangeArrowheads="1"/>
            </p:cNvSpPr>
            <p:nvPr/>
          </p:nvSpPr>
          <p:spPr bwMode="auto">
            <a:xfrm>
              <a:off x="5063"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124</a:t>
              </a:r>
              <a:endParaRPr lang="en-US" altLang="de-DE" b="0" i="0">
                <a:solidFill>
                  <a:srgbClr val="000000"/>
                </a:solidFill>
              </a:endParaRPr>
            </a:p>
          </p:txBody>
        </p:sp>
        <p:sp>
          <p:nvSpPr>
            <p:cNvPr id="180" name="Rectangle 763"/>
            <p:cNvSpPr>
              <a:spLocks noChangeArrowheads="1"/>
            </p:cNvSpPr>
            <p:nvPr/>
          </p:nvSpPr>
          <p:spPr bwMode="auto">
            <a:xfrm>
              <a:off x="5314"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128</a:t>
              </a:r>
              <a:endParaRPr lang="en-US" altLang="de-DE" b="0" i="0">
                <a:solidFill>
                  <a:srgbClr val="000000"/>
                </a:solidFill>
              </a:endParaRPr>
            </a:p>
          </p:txBody>
        </p:sp>
        <p:sp>
          <p:nvSpPr>
            <p:cNvPr id="181" name="Rectangle 764"/>
            <p:cNvSpPr>
              <a:spLocks noChangeArrowheads="1"/>
            </p:cNvSpPr>
            <p:nvPr/>
          </p:nvSpPr>
          <p:spPr bwMode="auto">
            <a:xfrm>
              <a:off x="5573" y="3599"/>
              <a:ext cx="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100" b="0" i="0">
                  <a:solidFill>
                    <a:srgbClr val="000000"/>
                  </a:solidFill>
                </a:rPr>
                <a:t>132</a:t>
              </a:r>
              <a:endParaRPr lang="en-US" altLang="de-DE" b="0" i="0">
                <a:solidFill>
                  <a:srgbClr val="000000"/>
                </a:solidFill>
              </a:endParaRPr>
            </a:p>
          </p:txBody>
        </p:sp>
        <p:sp>
          <p:nvSpPr>
            <p:cNvPr id="182" name="Rectangle 765"/>
            <p:cNvSpPr>
              <a:spLocks noChangeArrowheads="1"/>
            </p:cNvSpPr>
            <p:nvPr/>
          </p:nvSpPr>
          <p:spPr bwMode="auto">
            <a:xfrm>
              <a:off x="2660" y="3767"/>
              <a:ext cx="9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Neutron Number</a:t>
              </a:r>
              <a:endParaRPr lang="en-US" altLang="de-DE" b="0" i="0">
                <a:solidFill>
                  <a:srgbClr val="000000"/>
                </a:solidFill>
              </a:endParaRPr>
            </a:p>
          </p:txBody>
        </p:sp>
        <p:sp>
          <p:nvSpPr>
            <p:cNvPr id="183" name="Rectangle 766"/>
            <p:cNvSpPr>
              <a:spLocks noChangeArrowheads="1"/>
            </p:cNvSpPr>
            <p:nvPr/>
          </p:nvSpPr>
          <p:spPr bwMode="auto">
            <a:xfrm rot="16200000">
              <a:off x="-72" y="2139"/>
              <a:ext cx="5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de-DE" sz="1400" i="0">
                  <a:solidFill>
                    <a:srgbClr val="000000"/>
                  </a:solidFill>
                </a:rPr>
                <a:t>S(2n) MeV</a:t>
              </a:r>
              <a:endParaRPr lang="en-US" altLang="de-DE" b="0" i="0">
                <a:solidFill>
                  <a:srgbClr val="000000"/>
                </a:solidFill>
              </a:endParaRPr>
            </a:p>
          </p:txBody>
        </p:sp>
        <p:sp>
          <p:nvSpPr>
            <p:cNvPr id="184" name="Rectangle 767"/>
            <p:cNvSpPr>
              <a:spLocks noChangeArrowheads="1"/>
            </p:cNvSpPr>
            <p:nvPr/>
          </p:nvSpPr>
          <p:spPr bwMode="auto">
            <a:xfrm>
              <a:off x="45" y="765"/>
              <a:ext cx="5663" cy="322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85" name="Text Box 768"/>
          <p:cNvSpPr txBox="1">
            <a:spLocks noChangeArrowheads="1"/>
          </p:cNvSpPr>
          <p:nvPr/>
        </p:nvSpPr>
        <p:spPr bwMode="auto">
          <a:xfrm>
            <a:off x="3276600" y="1106488"/>
            <a:ext cx="1090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82</a:t>
            </a:r>
          </a:p>
        </p:txBody>
      </p:sp>
      <p:sp>
        <p:nvSpPr>
          <p:cNvPr id="386" name="Line 769"/>
          <p:cNvSpPr>
            <a:spLocks noChangeShapeType="1"/>
          </p:cNvSpPr>
          <p:nvPr/>
        </p:nvSpPr>
        <p:spPr bwMode="auto">
          <a:xfrm>
            <a:off x="3886200" y="1524000"/>
            <a:ext cx="0" cy="4572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Text Box 770"/>
          <p:cNvSpPr txBox="1">
            <a:spLocks noChangeArrowheads="1"/>
          </p:cNvSpPr>
          <p:nvPr/>
        </p:nvSpPr>
        <p:spPr bwMode="auto">
          <a:xfrm>
            <a:off x="2438400" y="4953000"/>
            <a:ext cx="1090613"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84</a:t>
            </a:r>
          </a:p>
        </p:txBody>
      </p:sp>
      <p:sp>
        <p:nvSpPr>
          <p:cNvPr id="388" name="Line 771"/>
          <p:cNvSpPr>
            <a:spLocks noChangeShapeType="1"/>
          </p:cNvSpPr>
          <p:nvPr/>
        </p:nvSpPr>
        <p:spPr bwMode="auto">
          <a:xfrm>
            <a:off x="3581400" y="5181600"/>
            <a:ext cx="304800" cy="762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 name="Text Box 772"/>
          <p:cNvSpPr txBox="1">
            <a:spLocks noChangeArrowheads="1"/>
          </p:cNvSpPr>
          <p:nvPr/>
        </p:nvSpPr>
        <p:spPr bwMode="auto">
          <a:xfrm>
            <a:off x="7519988" y="2209800"/>
            <a:ext cx="1260475" cy="4572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2400" i="0">
                <a:solidFill>
                  <a:srgbClr val="000000"/>
                </a:solidFill>
              </a:rPr>
              <a:t>N = 126</a:t>
            </a:r>
          </a:p>
        </p:txBody>
      </p:sp>
      <p:sp>
        <p:nvSpPr>
          <p:cNvPr id="390" name="Line 773"/>
          <p:cNvSpPr>
            <a:spLocks noChangeShapeType="1"/>
          </p:cNvSpPr>
          <p:nvPr/>
        </p:nvSpPr>
        <p:spPr bwMode="auto">
          <a:xfrm>
            <a:off x="8229600" y="2590800"/>
            <a:ext cx="152400" cy="91440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1" name="Group 774"/>
          <p:cNvGrpSpPr>
            <a:grpSpLocks/>
          </p:cNvGrpSpPr>
          <p:nvPr/>
        </p:nvGrpSpPr>
        <p:grpSpPr bwMode="auto">
          <a:xfrm>
            <a:off x="1143000" y="3581400"/>
            <a:ext cx="1371600" cy="1295400"/>
            <a:chOff x="480" y="960"/>
            <a:chExt cx="864" cy="816"/>
          </a:xfrm>
        </p:grpSpPr>
        <p:sp>
          <p:nvSpPr>
            <p:cNvPr id="392" name="Oval 775"/>
            <p:cNvSpPr>
              <a:spLocks noChangeArrowheads="1"/>
            </p:cNvSpPr>
            <p:nvPr/>
          </p:nvSpPr>
          <p:spPr bwMode="auto">
            <a:xfrm>
              <a:off x="480" y="960"/>
              <a:ext cx="864" cy="816"/>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 name="Oval 776"/>
            <p:cNvSpPr>
              <a:spLocks noChangeArrowheads="1"/>
            </p:cNvSpPr>
            <p:nvPr/>
          </p:nvSpPr>
          <p:spPr bwMode="auto">
            <a:xfrm>
              <a:off x="624" y="1104"/>
              <a:ext cx="576" cy="544"/>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 name="Oval 777"/>
            <p:cNvSpPr>
              <a:spLocks noChangeArrowheads="1"/>
            </p:cNvSpPr>
            <p:nvPr/>
          </p:nvSpPr>
          <p:spPr bwMode="auto">
            <a:xfrm>
              <a:off x="755" y="1215"/>
              <a:ext cx="336" cy="317"/>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5" name="Oval 778"/>
          <p:cNvSpPr>
            <a:spLocks noChangeArrowheads="1"/>
          </p:cNvSpPr>
          <p:nvPr/>
        </p:nvSpPr>
        <p:spPr bwMode="auto">
          <a:xfrm>
            <a:off x="1573213" y="41036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6" name="Oval 779"/>
          <p:cNvSpPr>
            <a:spLocks noChangeArrowheads="1"/>
          </p:cNvSpPr>
          <p:nvPr/>
        </p:nvSpPr>
        <p:spPr bwMode="auto">
          <a:xfrm>
            <a:off x="2066925" y="41449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 name="Oval 780"/>
          <p:cNvSpPr>
            <a:spLocks noChangeArrowheads="1"/>
          </p:cNvSpPr>
          <p:nvPr/>
        </p:nvSpPr>
        <p:spPr bwMode="auto">
          <a:xfrm>
            <a:off x="1725613" y="37893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Oval 781"/>
          <p:cNvSpPr>
            <a:spLocks noChangeArrowheads="1"/>
          </p:cNvSpPr>
          <p:nvPr/>
        </p:nvSpPr>
        <p:spPr bwMode="auto">
          <a:xfrm>
            <a:off x="1492250" y="4533900"/>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Oval 782"/>
          <p:cNvSpPr>
            <a:spLocks noChangeArrowheads="1"/>
          </p:cNvSpPr>
          <p:nvPr/>
        </p:nvSpPr>
        <p:spPr bwMode="auto">
          <a:xfrm>
            <a:off x="1339850" y="43068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 name="Oval 783"/>
          <p:cNvSpPr>
            <a:spLocks noChangeArrowheads="1"/>
          </p:cNvSpPr>
          <p:nvPr/>
        </p:nvSpPr>
        <p:spPr bwMode="auto">
          <a:xfrm>
            <a:off x="1816100" y="4635500"/>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 name="Oval 784"/>
          <p:cNvSpPr>
            <a:spLocks noChangeArrowheads="1"/>
          </p:cNvSpPr>
          <p:nvPr/>
        </p:nvSpPr>
        <p:spPr bwMode="auto">
          <a:xfrm>
            <a:off x="2144713" y="4492625"/>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 name="Oval 785"/>
          <p:cNvSpPr>
            <a:spLocks noChangeArrowheads="1"/>
          </p:cNvSpPr>
          <p:nvPr/>
        </p:nvSpPr>
        <p:spPr bwMode="auto">
          <a:xfrm>
            <a:off x="2246313" y="4233863"/>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 name="Oval 786"/>
          <p:cNvSpPr>
            <a:spLocks noChangeArrowheads="1"/>
          </p:cNvSpPr>
          <p:nvPr/>
        </p:nvSpPr>
        <p:spPr bwMode="auto">
          <a:xfrm>
            <a:off x="1425575" y="3951288"/>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 name="Oval 787"/>
          <p:cNvSpPr>
            <a:spLocks noChangeArrowheads="1"/>
          </p:cNvSpPr>
          <p:nvPr/>
        </p:nvSpPr>
        <p:spPr bwMode="auto">
          <a:xfrm>
            <a:off x="2055813" y="3851275"/>
            <a:ext cx="76200" cy="76200"/>
          </a:xfrm>
          <a:prstGeom prst="ellipse">
            <a:avLst/>
          </a:prstGeom>
          <a:solidFill>
            <a:srgbClr val="333399"/>
          </a:solidFill>
          <a:ln w="12700">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5" name="Group 788"/>
          <p:cNvGrpSpPr>
            <a:grpSpLocks/>
          </p:cNvGrpSpPr>
          <p:nvPr/>
        </p:nvGrpSpPr>
        <p:grpSpPr bwMode="auto">
          <a:xfrm>
            <a:off x="2447925" y="3962400"/>
            <a:ext cx="115888" cy="346075"/>
            <a:chOff x="1542" y="2496"/>
            <a:chExt cx="73" cy="218"/>
          </a:xfrm>
        </p:grpSpPr>
        <p:sp>
          <p:nvSpPr>
            <p:cNvPr id="406" name="Oval 789"/>
            <p:cNvSpPr>
              <a:spLocks noChangeArrowheads="1"/>
            </p:cNvSpPr>
            <p:nvPr/>
          </p:nvSpPr>
          <p:spPr bwMode="auto">
            <a:xfrm>
              <a:off x="1567" y="2666"/>
              <a:ext cx="48" cy="48"/>
            </a:xfrm>
            <a:prstGeom prst="ellipse">
              <a:avLst/>
            </a:prstGeom>
            <a:solidFill>
              <a:srgbClr val="3333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7" name="Oval 790"/>
            <p:cNvSpPr>
              <a:spLocks noChangeArrowheads="1"/>
            </p:cNvSpPr>
            <p:nvPr/>
          </p:nvSpPr>
          <p:spPr bwMode="auto">
            <a:xfrm>
              <a:off x="1542" y="2496"/>
              <a:ext cx="48" cy="48"/>
            </a:xfrm>
            <a:prstGeom prst="ellipse">
              <a:avLst/>
            </a:prstGeom>
            <a:solidFill>
              <a:srgbClr val="3333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 name="Textfeld 3"/>
              <p:cNvSpPr txBox="1"/>
              <p:nvPr/>
            </p:nvSpPr>
            <p:spPr>
              <a:xfrm>
                <a:off x="720000" y="684000"/>
                <a:ext cx="33487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𝑆</m:t>
                          </m:r>
                        </m:e>
                        <m:sub>
                          <m:r>
                            <a:rPr lang="de-DE" b="0" i="1" smtClean="0">
                              <a:latin typeface="Cambria Math"/>
                            </a:rPr>
                            <m:t>2</m:t>
                          </m:r>
                          <m:r>
                            <a:rPr lang="de-DE" b="0" i="1" smtClean="0">
                              <a:latin typeface="Cambria Math"/>
                            </a:rPr>
                            <m:t>𝑛</m:t>
                          </m:r>
                        </m:sub>
                      </m:sSub>
                      <m:r>
                        <a:rPr lang="de-DE" b="0" i="1" smtClean="0">
                          <a:latin typeface="Cambria Math"/>
                        </a:rPr>
                        <m:t>=</m:t>
                      </m:r>
                      <m:r>
                        <a:rPr lang="de-DE" b="0" i="1" smtClean="0">
                          <a:latin typeface="Cambria Math"/>
                        </a:rPr>
                        <m:t>𝐵𝐸</m:t>
                      </m:r>
                      <m:d>
                        <m:dPr>
                          <m:ctrlPr>
                            <a:rPr lang="de-DE" b="0" i="1" smtClean="0">
                              <a:latin typeface="Cambria Math" panose="02040503050406030204" pitchFamily="18" charset="0"/>
                            </a:rPr>
                          </m:ctrlPr>
                        </m:dPr>
                        <m:e>
                          <m:r>
                            <a:rPr lang="de-DE" b="0" i="1" smtClean="0">
                              <a:latin typeface="Cambria Math"/>
                            </a:rPr>
                            <m:t>𝑁</m:t>
                          </m:r>
                          <m:r>
                            <a:rPr lang="de-DE" b="0" i="1" smtClean="0">
                              <a:latin typeface="Cambria Math"/>
                            </a:rPr>
                            <m:t>,</m:t>
                          </m:r>
                          <m:r>
                            <a:rPr lang="de-DE" b="0" i="1" smtClean="0">
                              <a:latin typeface="Cambria Math"/>
                            </a:rPr>
                            <m:t>𝑍</m:t>
                          </m:r>
                        </m:e>
                      </m:d>
                      <m:r>
                        <a:rPr lang="de-DE" b="0" i="1" smtClean="0">
                          <a:latin typeface="Cambria Math"/>
                        </a:rPr>
                        <m:t>−</m:t>
                      </m:r>
                      <m:r>
                        <a:rPr lang="de-DE" b="0" i="1" smtClean="0">
                          <a:latin typeface="Cambria Math"/>
                        </a:rPr>
                        <m:t>𝐵𝐸</m:t>
                      </m:r>
                      <m:d>
                        <m:dPr>
                          <m:ctrlPr>
                            <a:rPr lang="de-DE" b="0" i="1" smtClean="0">
                              <a:latin typeface="Cambria Math" panose="02040503050406030204" pitchFamily="18" charset="0"/>
                            </a:rPr>
                          </m:ctrlPr>
                        </m:dPr>
                        <m:e>
                          <m:r>
                            <a:rPr lang="de-DE" b="0" i="1" smtClean="0">
                              <a:latin typeface="Cambria Math"/>
                            </a:rPr>
                            <m:t>𝑁</m:t>
                          </m:r>
                          <m:r>
                            <a:rPr lang="de-DE" b="0" i="1" smtClean="0">
                              <a:latin typeface="Cambria Math"/>
                            </a:rPr>
                            <m:t>−2,</m:t>
                          </m:r>
                          <m:r>
                            <a:rPr lang="de-DE" b="0" i="1" smtClean="0">
                              <a:latin typeface="Cambria Math"/>
                            </a:rPr>
                            <m:t>𝑍</m:t>
                          </m:r>
                        </m:e>
                      </m:d>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684000"/>
                <a:ext cx="3348737" cy="369332"/>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002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Effect transition="in" filter="dissolve">
                                      <p:cBhvr>
                                        <p:cTn id="7" dur="500"/>
                                        <p:tgtEl>
                                          <p:spTgt spid="391"/>
                                        </p:tgtEl>
                                      </p:cBhvr>
                                    </p:animEffect>
                                  </p:childTnLst>
                                </p:cTn>
                              </p:par>
                              <p:par>
                                <p:cTn id="8" presetID="9" presetClass="entr" presetSubtype="0" fill="hold"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dissolve">
                                      <p:cBhvr>
                                        <p:cTn id="10" dur="500"/>
                                        <p:tgtEl>
                                          <p:spTgt spid="4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dissolve">
                                      <p:cBhvr>
                                        <p:cTn id="13" dur="500"/>
                                        <p:tgtEl>
                                          <p:spTgt spid="39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6"/>
                                        </p:tgtEl>
                                        <p:attrNameLst>
                                          <p:attrName>style.visibility</p:attrName>
                                        </p:attrNameLst>
                                      </p:cBhvr>
                                      <p:to>
                                        <p:strVal val="visible"/>
                                      </p:to>
                                    </p:set>
                                    <p:animEffect transition="in" filter="dissolve">
                                      <p:cBhvr>
                                        <p:cTn id="16" dur="500"/>
                                        <p:tgtEl>
                                          <p:spTgt spid="39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dissolve">
                                      <p:cBhvr>
                                        <p:cTn id="19" dur="500"/>
                                        <p:tgtEl>
                                          <p:spTgt spid="39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98"/>
                                        </p:tgtEl>
                                        <p:attrNameLst>
                                          <p:attrName>style.visibility</p:attrName>
                                        </p:attrNameLst>
                                      </p:cBhvr>
                                      <p:to>
                                        <p:strVal val="visible"/>
                                      </p:to>
                                    </p:set>
                                    <p:animEffect transition="in" filter="dissolve">
                                      <p:cBhvr>
                                        <p:cTn id="22" dur="500"/>
                                        <p:tgtEl>
                                          <p:spTgt spid="39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99"/>
                                        </p:tgtEl>
                                        <p:attrNameLst>
                                          <p:attrName>style.visibility</p:attrName>
                                        </p:attrNameLst>
                                      </p:cBhvr>
                                      <p:to>
                                        <p:strVal val="visible"/>
                                      </p:to>
                                    </p:set>
                                    <p:animEffect transition="in" filter="dissolve">
                                      <p:cBhvr>
                                        <p:cTn id="25" dur="500"/>
                                        <p:tgtEl>
                                          <p:spTgt spid="39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0"/>
                                        </p:tgtEl>
                                        <p:attrNameLst>
                                          <p:attrName>style.visibility</p:attrName>
                                        </p:attrNameLst>
                                      </p:cBhvr>
                                      <p:to>
                                        <p:strVal val="visible"/>
                                      </p:to>
                                    </p:set>
                                    <p:animEffect transition="in" filter="dissolve">
                                      <p:cBhvr>
                                        <p:cTn id="28" dur="500"/>
                                        <p:tgtEl>
                                          <p:spTgt spid="40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dissolve">
                                      <p:cBhvr>
                                        <p:cTn id="31" dur="500"/>
                                        <p:tgtEl>
                                          <p:spTgt spid="40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2"/>
                                        </p:tgtEl>
                                        <p:attrNameLst>
                                          <p:attrName>style.visibility</p:attrName>
                                        </p:attrNameLst>
                                      </p:cBhvr>
                                      <p:to>
                                        <p:strVal val="visible"/>
                                      </p:to>
                                    </p:set>
                                    <p:animEffect transition="in" filter="dissolve">
                                      <p:cBhvr>
                                        <p:cTn id="34" dur="500"/>
                                        <p:tgtEl>
                                          <p:spTgt spid="40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dissolve">
                                      <p:cBhvr>
                                        <p:cTn id="37" dur="500"/>
                                        <p:tgtEl>
                                          <p:spTgt spid="40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dissolve">
                                      <p:cBhvr>
                                        <p:cTn id="40" dur="500"/>
                                        <p:tgtEl>
                                          <p:spTgt spid="40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3" fill="hold" nodeType="clickEffect">
                                  <p:stCondLst>
                                    <p:cond delay="0"/>
                                  </p:stCondLst>
                                  <p:childTnLst>
                                    <p:anim calcmode="lin" valueType="num">
                                      <p:cBhvr additive="base">
                                        <p:cTn id="44" dur="3000"/>
                                        <p:tgtEl>
                                          <p:spTgt spid="405"/>
                                        </p:tgtEl>
                                        <p:attrNameLst>
                                          <p:attrName>ppt_x</p:attrName>
                                        </p:attrNameLst>
                                      </p:cBhvr>
                                      <p:tavLst>
                                        <p:tav tm="0">
                                          <p:val>
                                            <p:strVal val="ppt_x"/>
                                          </p:val>
                                        </p:tav>
                                        <p:tav tm="100000">
                                          <p:val>
                                            <p:strVal val="1+ppt_w/2"/>
                                          </p:val>
                                        </p:tav>
                                      </p:tavLst>
                                    </p:anim>
                                    <p:anim calcmode="lin" valueType="num">
                                      <p:cBhvr additive="base">
                                        <p:cTn id="45" dur="3000"/>
                                        <p:tgtEl>
                                          <p:spTgt spid="405"/>
                                        </p:tgtEl>
                                        <p:attrNameLst>
                                          <p:attrName>ppt_y</p:attrName>
                                        </p:attrNameLst>
                                      </p:cBhvr>
                                      <p:tavLst>
                                        <p:tav tm="0">
                                          <p:val>
                                            <p:strVal val="ppt_y"/>
                                          </p:val>
                                        </p:tav>
                                        <p:tav tm="100000">
                                          <p:val>
                                            <p:strVal val="0-ppt_h/2"/>
                                          </p:val>
                                        </p:tav>
                                      </p:tavLst>
                                    </p:anim>
                                    <p:set>
                                      <p:cBhvr>
                                        <p:cTn id="46" dur="1" fill="hold">
                                          <p:stCondLst>
                                            <p:cond delay="2999"/>
                                          </p:stCondLst>
                                        </p:cTn>
                                        <p:tgtEl>
                                          <p:spTgt spid="40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85"/>
                                        </p:tgtEl>
                                        <p:attrNameLst>
                                          <p:attrName>style.visibility</p:attrName>
                                        </p:attrNameLst>
                                      </p:cBhvr>
                                      <p:to>
                                        <p:strVal val="visible"/>
                                      </p:to>
                                    </p:set>
                                    <p:animEffect transition="in" filter="dissolve">
                                      <p:cBhvr>
                                        <p:cTn id="58" dur="500"/>
                                        <p:tgtEl>
                                          <p:spTgt spid="38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89"/>
                                        </p:tgtEl>
                                        <p:attrNameLst>
                                          <p:attrName>style.visibility</p:attrName>
                                        </p:attrNameLst>
                                      </p:cBhvr>
                                      <p:to>
                                        <p:strVal val="visible"/>
                                      </p:to>
                                    </p:set>
                                    <p:animEffect transition="in" filter="dissolve">
                                      <p:cBhvr>
                                        <p:cTn id="61" dur="500"/>
                                        <p:tgtEl>
                                          <p:spTgt spid="38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90"/>
                                        </p:tgtEl>
                                        <p:attrNameLst>
                                          <p:attrName>style.visibility</p:attrName>
                                        </p:attrNameLst>
                                      </p:cBhvr>
                                      <p:to>
                                        <p:strVal val="visible"/>
                                      </p:to>
                                    </p:set>
                                    <p:animEffect transition="in" filter="dissolve">
                                      <p:cBhvr>
                                        <p:cTn id="64" dur="500"/>
                                        <p:tgtEl>
                                          <p:spTgt spid="39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86"/>
                                        </p:tgtEl>
                                        <p:attrNameLst>
                                          <p:attrName>style.visibility</p:attrName>
                                        </p:attrNameLst>
                                      </p:cBhvr>
                                      <p:to>
                                        <p:strVal val="visible"/>
                                      </p:to>
                                    </p:set>
                                    <p:animEffect transition="in" filter="dissolve">
                                      <p:cBhvr>
                                        <p:cTn id="67" dur="500"/>
                                        <p:tgtEl>
                                          <p:spTgt spid="38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87"/>
                                        </p:tgtEl>
                                        <p:attrNameLst>
                                          <p:attrName>style.visibility</p:attrName>
                                        </p:attrNameLst>
                                      </p:cBhvr>
                                      <p:to>
                                        <p:strVal val="visible"/>
                                      </p:to>
                                    </p:set>
                                    <p:animEffect transition="in" filter="dissolve">
                                      <p:cBhvr>
                                        <p:cTn id="70" dur="500"/>
                                        <p:tgtEl>
                                          <p:spTgt spid="38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88"/>
                                        </p:tgtEl>
                                        <p:attrNameLst>
                                          <p:attrName>style.visibility</p:attrName>
                                        </p:attrNameLst>
                                      </p:cBhvr>
                                      <p:to>
                                        <p:strVal val="visible"/>
                                      </p:to>
                                    </p:set>
                                    <p:animEffect transition="in" filter="dissolve">
                                      <p:cBhvr>
                                        <p:cTn id="73"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animBg="1"/>
      <p:bldP spid="387" grpId="0"/>
      <p:bldP spid="388" grpId="0" animBg="1"/>
      <p:bldP spid="389" grpId="0"/>
      <p:bldP spid="390"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sp>
        <p:nvSpPr>
          <p:cNvPr id="10" name="Text Box 5"/>
          <p:cNvSpPr txBox="1">
            <a:spLocks noChangeArrowheads="1"/>
          </p:cNvSpPr>
          <p:nvPr/>
        </p:nvSpPr>
        <p:spPr bwMode="auto">
          <a:xfrm>
            <a:off x="4356100" y="1000125"/>
            <a:ext cx="4227439" cy="427809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None/>
            </a:pPr>
            <a:endParaRPr lang="en-US" altLang="de-DE" sz="1600" b="1" i="1" dirty="0" smtClean="0">
              <a:solidFill>
                <a:srgbClr val="333399"/>
              </a:solidFill>
              <a:latin typeface="Times New Roman" pitchFamily="18" charset="0"/>
              <a:cs typeface="Arial" charset="0"/>
            </a:endParaRPr>
          </a:p>
          <a:p>
            <a:pPr>
              <a:buFont typeface="Wingdings" pitchFamily="2" charset="2"/>
              <a:buNone/>
            </a:pPr>
            <a:endParaRPr lang="en-US" altLang="de-DE" sz="1600" b="1" i="1" dirty="0">
              <a:solidFill>
                <a:srgbClr val="333399"/>
              </a:solidFill>
              <a:latin typeface="Times New Roman" pitchFamily="18" charset="0"/>
              <a:cs typeface="Arial" charset="0"/>
            </a:endParaRPr>
          </a:p>
          <a:p>
            <a:pPr>
              <a:buFont typeface="Wingdings" pitchFamily="2" charset="2"/>
              <a:buChar char="Ø"/>
            </a:pP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high energies of the first excited 2</a:t>
            </a:r>
            <a:r>
              <a:rPr lang="en-US" altLang="de-DE" sz="1600" b="1" i="1" baseline="30000" dirty="0">
                <a:solidFill>
                  <a:srgbClr val="0000FF"/>
                </a:solidFill>
                <a:latin typeface="Times New Roman" pitchFamily="18" charset="0"/>
                <a:cs typeface="Arial" charset="0"/>
              </a:rPr>
              <a:t>+</a:t>
            </a: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state</a:t>
            </a:r>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endParaRPr lang="en-US" altLang="de-DE" sz="1600" b="1" i="1" dirty="0">
              <a:solidFill>
                <a:srgbClr val="0000FF"/>
              </a:solidFill>
              <a:latin typeface="Times New Roman" pitchFamily="18" charset="0"/>
              <a:cs typeface="Times New Roman" pitchFamily="18" charset="0"/>
            </a:endParaRPr>
          </a:p>
          <a:p>
            <a:pPr>
              <a:buFont typeface="Wingdings" pitchFamily="2" charset="2"/>
              <a:buChar char="Ø"/>
            </a:pPr>
            <a:r>
              <a:rPr lang="en-US" altLang="de-DE" sz="1600" b="1" i="1" dirty="0">
                <a:solidFill>
                  <a:srgbClr val="0000FF"/>
                </a:solidFill>
                <a:latin typeface="Times New Roman" pitchFamily="18" charset="0"/>
                <a:cs typeface="Times New Roman" pitchFamily="18" charset="0"/>
              </a:rPr>
              <a:t> </a:t>
            </a:r>
            <a:r>
              <a:rPr lang="en-US" altLang="de-DE" sz="1600" b="1" i="1" dirty="0" smtClean="0">
                <a:solidFill>
                  <a:srgbClr val="0000FF"/>
                </a:solidFill>
                <a:latin typeface="Times New Roman" pitchFamily="18" charset="0"/>
                <a:cs typeface="Times New Roman" pitchFamily="18" charset="0"/>
              </a:rPr>
              <a:t>small nuclear deformations</a:t>
            </a:r>
          </a:p>
          <a:p>
            <a:r>
              <a:rPr lang="en-US" altLang="de-DE" sz="1600" b="1" i="1" dirty="0">
                <a:solidFill>
                  <a:srgbClr val="0000FF"/>
                </a:solidFill>
                <a:latin typeface="Times New Roman" pitchFamily="18" charset="0"/>
                <a:cs typeface="Times New Roman" pitchFamily="18" charset="0"/>
              </a:rPr>
              <a:t> </a:t>
            </a:r>
            <a:r>
              <a:rPr lang="en-US" altLang="de-DE" sz="1600" b="1" i="1" dirty="0" smtClean="0">
                <a:solidFill>
                  <a:srgbClr val="0000FF"/>
                </a:solidFill>
                <a:latin typeface="Times New Roman" pitchFamily="18" charset="0"/>
                <a:cs typeface="Times New Roman" pitchFamily="18" charset="0"/>
              </a:rPr>
              <a:t>    </a:t>
            </a:r>
            <a:r>
              <a:rPr lang="en-US" altLang="de-DE" sz="1200" dirty="0" smtClean="0">
                <a:latin typeface="Times New Roman" pitchFamily="18" charset="0"/>
                <a:cs typeface="Times New Roman" pitchFamily="18" charset="0"/>
              </a:rPr>
              <a:t>transition probabilities measured in single particle units (</a:t>
            </a:r>
            <a:r>
              <a:rPr lang="en-US" altLang="de-DE" sz="1200" dirty="0" err="1" smtClean="0">
                <a:latin typeface="Times New Roman" pitchFamily="18" charset="0"/>
                <a:cs typeface="Times New Roman" pitchFamily="18" charset="0"/>
              </a:rPr>
              <a:t>spu</a:t>
            </a:r>
            <a:r>
              <a:rPr lang="en-US" altLang="de-DE" sz="1200" dirty="0" smtClean="0">
                <a:latin typeface="Times New Roman" pitchFamily="18" charset="0"/>
                <a:cs typeface="Times New Roman" pitchFamily="18" charset="0"/>
              </a:rPr>
              <a:t>)</a:t>
            </a:r>
            <a:endParaRPr lang="en-US" altLang="de-DE" sz="1200" dirty="0">
              <a:solidFill>
                <a:srgbClr val="0000FF"/>
              </a:solidFill>
              <a:latin typeface="Times New Roman" pitchFamily="18" charset="0"/>
              <a:cs typeface="Times New Roman" pitchFamily="18" charset="0"/>
            </a:endParaRPr>
          </a:p>
        </p:txBody>
      </p:sp>
      <p:pic>
        <p:nvPicPr>
          <p:cNvPr id="11" name="Picture 6" descr="E2-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2488"/>
            <a:ext cx="4103687"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4860000" y="900000"/>
            <a:ext cx="33810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2200" dirty="0">
                <a:latin typeface="Times New Roman" panose="02020603050405020304" pitchFamily="18" charset="0"/>
                <a:cs typeface="Times New Roman" panose="02020603050405020304" pitchFamily="18" charset="0"/>
              </a:rPr>
              <a:t>Nuclei with magic numbers </a:t>
            </a:r>
          </a:p>
          <a:p>
            <a:pPr algn="ctr"/>
            <a:r>
              <a:rPr lang="en-US" altLang="de-DE" sz="2200" dirty="0">
                <a:latin typeface="Times New Roman" panose="02020603050405020304" pitchFamily="18" charset="0"/>
                <a:cs typeface="Times New Roman" panose="02020603050405020304" pitchFamily="18" charset="0"/>
              </a:rPr>
              <a:t>of neutrons/protons </a:t>
            </a:r>
            <a:endParaRPr lang="de-DE" altLang="de-D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3600000" y="1296000"/>
                <a:ext cx="623751" cy="52655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de-DE" sz="2400" b="0" i="1" smtClean="0">
                              <a:solidFill>
                                <a:srgbClr val="FF0000"/>
                              </a:solidFill>
                              <a:latin typeface="Cambria Math"/>
                            </a:rPr>
                            <m:t>𝐸</m:t>
                          </m:r>
                        </m:e>
                        <m:sub>
                          <m:sSubSup>
                            <m:sSubSupPr>
                              <m:ctrlPr>
                                <a:rPr lang="en-US" sz="2400" b="0" i="1" smtClean="0">
                                  <a:solidFill>
                                    <a:srgbClr val="FF0000"/>
                                  </a:solidFill>
                                  <a:latin typeface="Cambria Math" panose="02040503050406030204" pitchFamily="18" charset="0"/>
                                </a:rPr>
                              </m:ctrlPr>
                            </m:sSubSupPr>
                            <m:e>
                              <m:r>
                                <a:rPr lang="de-DE" sz="2400" b="0" i="1" smtClean="0">
                                  <a:solidFill>
                                    <a:srgbClr val="FF0000"/>
                                  </a:solidFill>
                                  <a:latin typeface="Cambria Math"/>
                                </a:rPr>
                                <m:t>2</m:t>
                              </m:r>
                            </m:e>
                            <m:sub>
                              <m:r>
                                <a:rPr lang="en-US" sz="2400" i="1" smtClean="0">
                                  <a:solidFill>
                                    <a:srgbClr val="FF0000"/>
                                  </a:solidFill>
                                  <a:latin typeface="Cambria Math"/>
                                </a:rPr>
                                <m:t>1</m:t>
                              </m:r>
                            </m:sub>
                            <m:sup>
                              <m:r>
                                <a:rPr lang="de-DE" sz="2400" b="0" i="1" smtClean="0">
                                  <a:solidFill>
                                    <a:srgbClr val="FF0000"/>
                                  </a:solidFill>
                                  <a:latin typeface="Cambria Math"/>
                                </a:rPr>
                                <m:t>+</m:t>
                              </m:r>
                            </m:sup>
                          </m:sSubSup>
                        </m:sub>
                      </m:sSub>
                    </m:oMath>
                  </m:oMathPara>
                </a14:m>
                <a:endParaRPr lang="en-US" sz="24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0" y="1296000"/>
                <a:ext cx="623751" cy="526554"/>
              </a:xfrm>
              <a:prstGeom prst="rect">
                <a:avLst/>
              </a:prstGeom>
              <a:blipFill rotWithShape="1">
                <a:blip r:embed="rId5"/>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412000" y="5400000"/>
                <a:ext cx="18010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𝐵</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𝐸</m:t>
                          </m:r>
                          <m:r>
                            <a:rPr lang="de-DE" b="0" i="1" smtClean="0">
                              <a:solidFill>
                                <a:srgbClr val="FF0000"/>
                              </a:solidFill>
                              <a:latin typeface="Cambria Math"/>
                            </a:rPr>
                            <m:t>2;</m:t>
                          </m:r>
                          <m:sSubSup>
                            <m:sSubSupPr>
                              <m:ctrlPr>
                                <a:rPr lang="de-DE" b="0" i="1" smtClean="0">
                                  <a:solidFill>
                                    <a:srgbClr val="FF0000"/>
                                  </a:solidFill>
                                  <a:latin typeface="Cambria Math" panose="02040503050406030204" pitchFamily="18" charset="0"/>
                                </a:rPr>
                              </m:ctrlPr>
                            </m:sSubSupPr>
                            <m:e>
                              <m:r>
                                <a:rPr lang="de-DE" b="0" i="1" smtClean="0">
                                  <a:solidFill>
                                    <a:srgbClr val="FF0000"/>
                                  </a:solidFill>
                                  <a:latin typeface="Cambria Math"/>
                                </a:rPr>
                                <m:t>2</m:t>
                              </m:r>
                            </m:e>
                            <m:sub>
                              <m:r>
                                <a:rPr lang="de-DE" b="0" i="1" smtClean="0">
                                  <a:solidFill>
                                    <a:srgbClr val="FF0000"/>
                                  </a:solidFill>
                                  <a:latin typeface="Cambria Math"/>
                                </a:rPr>
                                <m:t>1</m:t>
                              </m:r>
                            </m:sub>
                            <m:sup>
                              <m:r>
                                <a:rPr lang="de-DE" b="0" i="1" smtClean="0">
                                  <a:solidFill>
                                    <a:srgbClr val="FF0000"/>
                                  </a:solidFill>
                                  <a:latin typeface="Cambria Math"/>
                                </a:rPr>
                                <m:t>+</m:t>
                              </m:r>
                            </m:sup>
                          </m:sSubSup>
                          <m:r>
                            <a:rPr lang="de-DE" b="0" i="1" smtClean="0">
                              <a:solidFill>
                                <a:srgbClr val="FF0000"/>
                              </a:solidFill>
                              <a:latin typeface="Cambria Math"/>
                              <a:ea typeface="Cambria Math"/>
                            </a:rPr>
                            <m:t>→</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0</m:t>
                              </m:r>
                            </m:e>
                            <m:sup>
                              <m:r>
                                <a:rPr lang="de-DE" b="0" i="1" smtClean="0">
                                  <a:solidFill>
                                    <a:srgbClr val="FF0000"/>
                                  </a:solidFill>
                                  <a:latin typeface="Cambria Math"/>
                                  <a:ea typeface="Cambria Math"/>
                                </a:rPr>
                                <m:t>+</m:t>
                              </m:r>
                            </m:sup>
                          </m:sSup>
                        </m:e>
                      </m:d>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412000" y="5400000"/>
                <a:ext cx="1801006" cy="369332"/>
              </a:xfrm>
              <a:prstGeom prst="rect">
                <a:avLst/>
              </a:prstGeom>
              <a:blipFill rotWithShape="1">
                <a:blip r:embed="rId6"/>
                <a:stretch>
                  <a:fillRect b="-1667"/>
                </a:stretch>
              </a:blipFill>
            </p:spPr>
            <p:txBody>
              <a:bodyPr/>
              <a:lstStyle/>
              <a:p>
                <a:r>
                  <a:rPr lang="en-US">
                    <a:noFill/>
                  </a:rPr>
                  <a:t> </a:t>
                </a:r>
              </a:p>
            </p:txBody>
          </p:sp>
        </mc:Fallback>
      </mc:AlternateContent>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410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Shell structure in nuclei</a:t>
            </a:r>
            <a:endParaRPr lang="en-US" dirty="0"/>
          </a:p>
        </p:txBody>
      </p:sp>
      <p:pic>
        <p:nvPicPr>
          <p:cNvPr id="11" name="Picture 6" descr="E2-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52488"/>
            <a:ext cx="4103687" cy="529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3600000" y="1296000"/>
                <a:ext cx="623751" cy="526554"/>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de-DE" sz="2400" b="0" i="1" smtClean="0">
                              <a:solidFill>
                                <a:srgbClr val="FF0000"/>
                              </a:solidFill>
                              <a:latin typeface="Cambria Math"/>
                            </a:rPr>
                            <m:t>𝐸</m:t>
                          </m:r>
                        </m:e>
                        <m:sub>
                          <m:sSubSup>
                            <m:sSubSupPr>
                              <m:ctrlPr>
                                <a:rPr lang="en-US" sz="2400" b="0" i="1" smtClean="0">
                                  <a:solidFill>
                                    <a:srgbClr val="FF0000"/>
                                  </a:solidFill>
                                  <a:latin typeface="Cambria Math" panose="02040503050406030204" pitchFamily="18" charset="0"/>
                                </a:rPr>
                              </m:ctrlPr>
                            </m:sSubSupPr>
                            <m:e>
                              <m:r>
                                <a:rPr lang="de-DE" sz="2400" b="0" i="1" smtClean="0">
                                  <a:solidFill>
                                    <a:srgbClr val="FF0000"/>
                                  </a:solidFill>
                                  <a:latin typeface="Cambria Math"/>
                                </a:rPr>
                                <m:t>2</m:t>
                              </m:r>
                            </m:e>
                            <m:sub>
                              <m:r>
                                <a:rPr lang="en-US" sz="2400" i="1" smtClean="0">
                                  <a:solidFill>
                                    <a:srgbClr val="FF0000"/>
                                  </a:solidFill>
                                  <a:latin typeface="Cambria Math"/>
                                </a:rPr>
                                <m:t>1</m:t>
                              </m:r>
                            </m:sub>
                            <m:sup>
                              <m:r>
                                <a:rPr lang="de-DE" sz="2400" b="0" i="1" smtClean="0">
                                  <a:solidFill>
                                    <a:srgbClr val="FF0000"/>
                                  </a:solidFill>
                                  <a:latin typeface="Cambria Math"/>
                                </a:rPr>
                                <m:t>+</m:t>
                              </m:r>
                            </m:sup>
                          </m:sSubSup>
                        </m:sub>
                      </m:sSub>
                    </m:oMath>
                  </m:oMathPara>
                </a14:m>
                <a:endParaRPr lang="en-US" sz="2400" dirty="0"/>
              </a:p>
            </p:txBody>
          </p:sp>
        </mc:Choice>
        <mc:Fallback xmlns="">
          <p:sp>
            <p:nvSpPr>
              <p:cNvPr id="5" name="Textfeld 4"/>
              <p:cNvSpPr txBox="1">
                <a:spLocks noRot="1" noChangeAspect="1" noMove="1" noResize="1" noEditPoints="1" noAdjustHandles="1" noChangeArrowheads="1" noChangeShapeType="1" noTextEdit="1"/>
              </p:cNvSpPr>
              <p:nvPr/>
            </p:nvSpPr>
            <p:spPr>
              <a:xfrm>
                <a:off x="3600000" y="1296000"/>
                <a:ext cx="623751" cy="526554"/>
              </a:xfrm>
              <a:prstGeom prst="rect">
                <a:avLst/>
              </a:prstGeom>
              <a:blipFill rotWithShape="1">
                <a:blip r:embed="rId5"/>
                <a:stretch>
                  <a:fillRect l="-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412000" y="5400000"/>
                <a:ext cx="18010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FF0000"/>
                          </a:solidFill>
                          <a:latin typeface="Cambria Math"/>
                        </a:rPr>
                        <m:t>𝐵</m:t>
                      </m:r>
                      <m:d>
                        <m:dPr>
                          <m:ctrlPr>
                            <a:rPr lang="de-DE" b="0" i="1" smtClean="0">
                              <a:solidFill>
                                <a:srgbClr val="FF0000"/>
                              </a:solidFill>
                              <a:latin typeface="Cambria Math" panose="02040503050406030204" pitchFamily="18" charset="0"/>
                            </a:rPr>
                          </m:ctrlPr>
                        </m:dPr>
                        <m:e>
                          <m:r>
                            <a:rPr lang="de-DE" b="0" i="1" smtClean="0">
                              <a:solidFill>
                                <a:srgbClr val="FF0000"/>
                              </a:solidFill>
                              <a:latin typeface="Cambria Math"/>
                            </a:rPr>
                            <m:t>𝐸</m:t>
                          </m:r>
                          <m:r>
                            <a:rPr lang="de-DE" b="0" i="1" smtClean="0">
                              <a:solidFill>
                                <a:srgbClr val="FF0000"/>
                              </a:solidFill>
                              <a:latin typeface="Cambria Math"/>
                            </a:rPr>
                            <m:t>2;</m:t>
                          </m:r>
                          <m:sSubSup>
                            <m:sSubSupPr>
                              <m:ctrlPr>
                                <a:rPr lang="de-DE" b="0" i="1" smtClean="0">
                                  <a:solidFill>
                                    <a:srgbClr val="FF0000"/>
                                  </a:solidFill>
                                  <a:latin typeface="Cambria Math" panose="02040503050406030204" pitchFamily="18" charset="0"/>
                                </a:rPr>
                              </m:ctrlPr>
                            </m:sSubSupPr>
                            <m:e>
                              <m:r>
                                <a:rPr lang="de-DE" b="0" i="1" smtClean="0">
                                  <a:solidFill>
                                    <a:srgbClr val="FF0000"/>
                                  </a:solidFill>
                                  <a:latin typeface="Cambria Math"/>
                                </a:rPr>
                                <m:t>2</m:t>
                              </m:r>
                            </m:e>
                            <m:sub>
                              <m:r>
                                <a:rPr lang="de-DE" b="0" i="1" smtClean="0">
                                  <a:solidFill>
                                    <a:srgbClr val="FF0000"/>
                                  </a:solidFill>
                                  <a:latin typeface="Cambria Math"/>
                                </a:rPr>
                                <m:t>1</m:t>
                              </m:r>
                            </m:sub>
                            <m:sup>
                              <m:r>
                                <a:rPr lang="de-DE" b="0" i="1" smtClean="0">
                                  <a:solidFill>
                                    <a:srgbClr val="FF0000"/>
                                  </a:solidFill>
                                  <a:latin typeface="Cambria Math"/>
                                </a:rPr>
                                <m:t>+</m:t>
                              </m:r>
                            </m:sup>
                          </m:sSubSup>
                          <m:r>
                            <a:rPr lang="de-DE" b="0" i="1" smtClean="0">
                              <a:solidFill>
                                <a:srgbClr val="FF0000"/>
                              </a:solidFill>
                              <a:latin typeface="Cambria Math"/>
                              <a:ea typeface="Cambria Math"/>
                            </a:rPr>
                            <m:t>→</m:t>
                          </m:r>
                          <m:sSup>
                            <m:sSupPr>
                              <m:ctrlPr>
                                <a:rPr lang="de-DE" b="0" i="1" smtClean="0">
                                  <a:solidFill>
                                    <a:srgbClr val="FF0000"/>
                                  </a:solidFill>
                                  <a:latin typeface="Cambria Math" panose="02040503050406030204" pitchFamily="18" charset="0"/>
                                  <a:ea typeface="Cambria Math"/>
                                </a:rPr>
                              </m:ctrlPr>
                            </m:sSupPr>
                            <m:e>
                              <m:r>
                                <a:rPr lang="de-DE" b="0" i="1" smtClean="0">
                                  <a:solidFill>
                                    <a:srgbClr val="FF0000"/>
                                  </a:solidFill>
                                  <a:latin typeface="Cambria Math"/>
                                  <a:ea typeface="Cambria Math"/>
                                </a:rPr>
                                <m:t>0</m:t>
                              </m:r>
                            </m:e>
                            <m:sup>
                              <m:r>
                                <a:rPr lang="de-DE" b="0" i="1" smtClean="0">
                                  <a:solidFill>
                                    <a:srgbClr val="FF0000"/>
                                  </a:solidFill>
                                  <a:latin typeface="Cambria Math"/>
                                  <a:ea typeface="Cambria Math"/>
                                </a:rPr>
                                <m:t>+</m:t>
                              </m:r>
                            </m:sup>
                          </m:sSup>
                        </m:e>
                      </m:d>
                    </m:oMath>
                  </m:oMathPara>
                </a14:m>
                <a:endParaRPr lang="en-US" dirty="0">
                  <a:solidFill>
                    <a:srgbClr val="FF0000"/>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2412000" y="5400000"/>
                <a:ext cx="1801006" cy="369332"/>
              </a:xfrm>
              <a:prstGeom prst="rect">
                <a:avLst/>
              </a:prstGeom>
              <a:blipFill rotWithShape="1">
                <a:blip r:embed="rId6"/>
                <a:stretch>
                  <a:fillRect b="-1667"/>
                </a:stretch>
              </a:blipFill>
            </p:spPr>
            <p:txBody>
              <a:bodyPr/>
              <a:lstStyle/>
              <a:p>
                <a:r>
                  <a:rPr lang="en-US">
                    <a:noFill/>
                  </a:rPr>
                  <a:t> </a:t>
                </a:r>
              </a:p>
            </p:txBody>
          </p:sp>
        </mc:Fallback>
      </mc:AlternateContent>
      <p:sp>
        <p:nvSpPr>
          <p:cNvPr id="14" name="Rectangle 10"/>
          <p:cNvSpPr>
            <a:spLocks noChangeArrowheads="1"/>
          </p:cNvSpPr>
          <p:nvPr/>
        </p:nvSpPr>
        <p:spPr bwMode="auto">
          <a:xfrm>
            <a:off x="144463" y="3644900"/>
            <a:ext cx="8964612" cy="2592388"/>
          </a:xfrm>
          <a:prstGeom prst="rect">
            <a:avLst/>
          </a:prstGeom>
          <a:solidFill>
            <a:schemeClr val="bg1"/>
          </a:solidFill>
          <a:ln>
            <a:noFill/>
          </a:ln>
          <a:effectLst/>
        </p:spPr>
        <p:txBody>
          <a:bodyPr wrap="none" anchor="ctr"/>
          <a:lstStyle/>
          <a:p>
            <a:endParaRPr lang="en-US"/>
          </a:p>
        </p:txBody>
      </p:sp>
      <p:pic>
        <p:nvPicPr>
          <p:cNvPr id="12" name="Picture 13" descr="scan0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188" y="1123950"/>
            <a:ext cx="3784600" cy="53292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may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575" y="3860800"/>
            <a:ext cx="14938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jens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860800"/>
            <a:ext cx="1333500" cy="18859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4"/>
          <p:cNvSpPr txBox="1">
            <a:spLocks noChangeArrowheads="1"/>
          </p:cNvSpPr>
          <p:nvPr/>
        </p:nvSpPr>
        <p:spPr bwMode="auto">
          <a:xfrm>
            <a:off x="684213" y="5876925"/>
            <a:ext cx="3298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dirty="0">
                <a:solidFill>
                  <a:srgbClr val="0000CC"/>
                </a:solidFill>
                <a:cs typeface="Arial" charset="0"/>
              </a:rPr>
              <a:t>Maria </a:t>
            </a:r>
            <a:r>
              <a:rPr lang="de-DE" altLang="de-DE" sz="1200" dirty="0" err="1">
                <a:solidFill>
                  <a:srgbClr val="0000CC"/>
                </a:solidFill>
                <a:cs typeface="Arial" charset="0"/>
              </a:rPr>
              <a:t>Goeppert</a:t>
            </a:r>
            <a:r>
              <a:rPr lang="de-DE" altLang="de-DE" sz="1200" dirty="0">
                <a:solidFill>
                  <a:srgbClr val="0000CC"/>
                </a:solidFill>
                <a:cs typeface="Arial" charset="0"/>
              </a:rPr>
              <a:t>-Mayer        J. Hans D. Jensen</a:t>
            </a:r>
          </a:p>
        </p:txBody>
      </p:sp>
      <p:pic>
        <p:nvPicPr>
          <p:cNvPr id="1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1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0" y="540000"/>
            <a:ext cx="9144000" cy="601200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Nuclear Shell Model</a:t>
            </a:r>
            <a:endParaRPr lang="en-US" dirty="0"/>
          </a:p>
        </p:txBody>
      </p:sp>
      <p:pic>
        <p:nvPicPr>
          <p:cNvPr id="4" name="Picture 3" descr="shell-mod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983980" cy="496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92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potential</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720000" y="720000"/>
                <a:ext cx="2429502" cy="79418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f>
                            <m:fPr>
                              <m:ctrlPr>
                                <a:rPr lang="de-DE" sz="1600" b="0" i="1" smtClean="0">
                                  <a:latin typeface="Cambria Math" panose="02040503050406030204" pitchFamily="18" charset="0"/>
                                </a:rPr>
                              </m:ctrlPr>
                            </m:fPr>
                            <m:num>
                              <m:sSubSup>
                                <m:sSubSupPr>
                                  <m:ctrlPr>
                                    <a:rPr lang="de-DE" sz="1600" b="0" i="1" smtClean="0">
                                      <a:latin typeface="Cambria Math" panose="02040503050406030204" pitchFamily="18" charset="0"/>
                                    </a:rPr>
                                  </m:ctrlPr>
                                </m:sSubSupPr>
                                <m:e>
                                  <m:acc>
                                    <m:accPr>
                                      <m:chr m:val="̂"/>
                                      <m:ctrlPr>
                                        <a:rPr lang="de-DE" sz="1600" b="0" i="1" smtClean="0">
                                          <a:latin typeface="Cambria Math" panose="02040503050406030204" pitchFamily="18" charset="0"/>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panose="02040503050406030204" pitchFamily="18" charset="0"/>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ea typeface="Cambria Math"/>
                                </a:rPr>
                                <m:t>&lt;</m:t>
                              </m:r>
                              <m:r>
                                <a:rPr lang="de-DE" sz="1600" b="0" i="1" smtClean="0">
                                  <a:latin typeface="Cambria Math"/>
                                  <a:ea typeface="Cambria Math"/>
                                </a:rPr>
                                <m:t>𝑗</m:t>
                              </m:r>
                            </m:sub>
                            <m:sup>
                              <m:r>
                                <a:rPr lang="de-DE" sz="1600" b="0" i="1" smtClean="0">
                                  <a:latin typeface="Cambria Math"/>
                                </a:rPr>
                                <m:t>𝐴</m:t>
                              </m:r>
                            </m:sup>
                            <m:e>
                              <m:acc>
                                <m:accPr>
                                  <m:chr m:val="̂"/>
                                  <m:ctrlPr>
                                    <a:rPr lang="de-DE" sz="1600" b="0" i="1" smtClean="0">
                                      <a:latin typeface="Cambria Math" panose="02040503050406030204" pitchFamily="18" charset="0"/>
                                    </a:rPr>
                                  </m:ctrlPr>
                                </m:accPr>
                                <m:e>
                                  <m:r>
                                    <a:rPr lang="de-DE" sz="1600" b="0" i="1" smtClean="0">
                                      <a:latin typeface="Cambria Math"/>
                                    </a:rPr>
                                    <m:t>𝑉</m:t>
                                  </m:r>
                                </m:e>
                              </m:acc>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𝑖</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𝑗</m:t>
                                      </m:r>
                                    </m:sub>
                                  </m:sSub>
                                </m:e>
                              </m:d>
                            </m:e>
                          </m:nary>
                        </m:e>
                      </m:nary>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720000" y="720000"/>
                <a:ext cx="2429502" cy="79418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720000" y="1620000"/>
                <a:ext cx="4556440" cy="87492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d>
                            <m:dPr>
                              <m:begChr m:val="["/>
                              <m:endChr m:val="]"/>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sSubSup>
                                    <m:sSubSupPr>
                                      <m:ctrlPr>
                                        <a:rPr lang="de-DE" sz="1600" b="0" i="1" smtClean="0">
                                          <a:latin typeface="Cambria Math" panose="02040503050406030204" pitchFamily="18" charset="0"/>
                                        </a:rPr>
                                      </m:ctrlPr>
                                    </m:sSubSupPr>
                                    <m:e>
                                      <m:acc>
                                        <m:accPr>
                                          <m:chr m:val="̂"/>
                                          <m:ctrlPr>
                                            <a:rPr lang="de-DE" sz="1600" b="0" i="1" smtClean="0">
                                              <a:latin typeface="Cambria Math" panose="02040503050406030204" pitchFamily="18" charset="0"/>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panose="02040503050406030204" pitchFamily="18" charset="0"/>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acc>
                                <m:accPr>
                                  <m:chr m:val="̂"/>
                                  <m:ctrlPr>
                                    <a:rPr lang="de-DE" sz="1600" b="0" i="1" smtClean="0">
                                      <a:latin typeface="Cambria Math" panose="02040503050406030204" pitchFamily="18" charset="0"/>
                                    </a:rPr>
                                  </m:ctrlPr>
                                </m:accPr>
                                <m:e>
                                  <m:r>
                                    <a:rPr lang="de-DE" sz="1600" b="0" i="1" smtClean="0">
                                      <a:latin typeface="Cambria Math"/>
                                    </a:rPr>
                                    <m:t>𝑉</m:t>
                                  </m:r>
                                </m:e>
                              </m:acc>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𝑖</m:t>
                                      </m:r>
                                    </m:sub>
                                  </m:sSub>
                                </m:e>
                              </m:d>
                            </m:e>
                          </m:d>
                        </m:e>
                      </m:nary>
                      <m:r>
                        <a:rPr lang="de-DE" sz="1600" b="0" i="1" smtClean="0">
                          <a:latin typeface="Cambria Math"/>
                        </a:rPr>
                        <m:t>+</m:t>
                      </m:r>
                      <m:d>
                        <m:dPr>
                          <m:begChr m:val="["/>
                          <m:endChr m:val="]"/>
                          <m:ctrlPr>
                            <a:rPr lang="de-DE" sz="1600" b="0" i="1" smtClean="0">
                              <a:latin typeface="Cambria Math" panose="02040503050406030204" pitchFamily="18" charset="0"/>
                            </a:rPr>
                          </m:ctrlPr>
                        </m:dPr>
                        <m:e>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ea typeface="Cambria Math"/>
                                </a:rPr>
                                <m:t>&lt;</m:t>
                              </m:r>
                              <m:r>
                                <a:rPr lang="de-DE" sz="1600" b="0" i="1" smtClean="0">
                                  <a:latin typeface="Cambria Math"/>
                                  <a:ea typeface="Cambria Math"/>
                                </a:rPr>
                                <m:t>𝑗</m:t>
                              </m:r>
                            </m:sub>
                            <m:sup>
                              <m:r>
                                <a:rPr lang="de-DE" sz="1600" b="0" i="1" smtClean="0">
                                  <a:latin typeface="Cambria Math"/>
                                </a:rPr>
                                <m:t>𝐴</m:t>
                              </m:r>
                            </m:sup>
                            <m:e>
                              <m:acc>
                                <m:accPr>
                                  <m:chr m:val="̂"/>
                                  <m:ctrlPr>
                                    <a:rPr lang="de-DE" sz="1600" b="0" i="1" smtClean="0">
                                      <a:latin typeface="Cambria Math" panose="02040503050406030204" pitchFamily="18" charset="0"/>
                                    </a:rPr>
                                  </m:ctrlPr>
                                </m:accPr>
                                <m:e>
                                  <m:r>
                                    <a:rPr lang="de-DE" sz="1600" b="0" i="1" smtClean="0">
                                      <a:latin typeface="Cambria Math"/>
                                    </a:rPr>
                                    <m:t>𝑉</m:t>
                                  </m:r>
                                </m:e>
                              </m:acc>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𝑖</m:t>
                                      </m:r>
                                    </m:sub>
                                  </m:sSub>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𝑗</m:t>
                                      </m:r>
                                    </m:sub>
                                  </m:sSub>
                                </m:e>
                              </m:d>
                            </m:e>
                          </m:nary>
                          <m:r>
                            <a:rPr lang="de-DE" sz="1600" b="0" i="1" smtClean="0">
                              <a:latin typeface="Cambria Math"/>
                            </a:rPr>
                            <m:t>−</m:t>
                          </m:r>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acc>
                                <m:accPr>
                                  <m:chr m:val="̂"/>
                                  <m:ctrlPr>
                                    <a:rPr lang="de-DE" sz="1600" b="0" i="1" smtClean="0">
                                      <a:latin typeface="Cambria Math" panose="02040503050406030204" pitchFamily="18" charset="0"/>
                                    </a:rPr>
                                  </m:ctrlPr>
                                </m:accPr>
                                <m:e>
                                  <m:r>
                                    <a:rPr lang="de-DE" sz="1600" b="0" i="1" smtClean="0">
                                      <a:latin typeface="Cambria Math"/>
                                    </a:rPr>
                                    <m:t>𝑉</m:t>
                                  </m:r>
                                </m:e>
                              </m:acc>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𝑖</m:t>
                                      </m:r>
                                    </m:sub>
                                  </m:sSub>
                                </m:e>
                              </m:d>
                            </m:e>
                          </m:nary>
                        </m:e>
                      </m:d>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1620000"/>
                <a:ext cx="4556440" cy="874920"/>
              </a:xfrm>
              <a:prstGeom prst="rect">
                <a:avLst/>
              </a:prstGeom>
              <a:blipFill rotWithShape="1">
                <a:blip r:embed="rId5"/>
                <a:stretch>
                  <a:fillRect/>
                </a:stretch>
              </a:blipFill>
            </p:spPr>
            <p:txBody>
              <a:bodyPr/>
              <a:lstStyle/>
              <a:p>
                <a:r>
                  <a:rPr lang="en-US">
                    <a:noFill/>
                  </a:rPr>
                  <a:t> </a:t>
                </a:r>
              </a:p>
            </p:txBody>
          </p:sp>
        </mc:Fallback>
      </mc:AlternateContent>
      <p:cxnSp>
        <p:nvCxnSpPr>
          <p:cNvPr id="8" name="Gerade Verbindung 7"/>
          <p:cNvCxnSpPr>
            <a:stCxn id="4" idx="0"/>
          </p:cNvCxnSpPr>
          <p:nvPr/>
        </p:nvCxnSpPr>
        <p:spPr>
          <a:xfrm>
            <a:off x="2998220" y="1620000"/>
            <a:ext cx="2278220" cy="874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a:stCxn id="4" idx="2"/>
          </p:cNvCxnSpPr>
          <p:nvPr/>
        </p:nvCxnSpPr>
        <p:spPr>
          <a:xfrm flipV="1">
            <a:off x="2998220" y="1620000"/>
            <a:ext cx="2278220" cy="8749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5625" y="3060000"/>
            <a:ext cx="481488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feld 12"/>
              <p:cNvSpPr txBox="1"/>
              <p:nvPr/>
            </p:nvSpPr>
            <p:spPr>
              <a:xfrm>
                <a:off x="720000" y="2880000"/>
                <a:ext cx="2962413" cy="64793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de-DE" sz="1600" b="0" i="1" smtClean="0">
                              <a:latin typeface="Cambria Math"/>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i="1" smtClean="0">
                                      <a:latin typeface="Cambria Math"/>
                                      <a:ea typeface="Cambria Math"/>
                                    </a:rPr>
                                    <m:t>ℏ</m:t>
                                  </m:r>
                                </m:e>
                                <m:sup>
                                  <m:r>
                                    <a:rPr lang="de-DE" sz="1600" b="0" i="1" smtClean="0">
                                      <a:latin typeface="Cambria Math"/>
                                    </a:rPr>
                                    <m:t>2</m:t>
                                  </m:r>
                                </m:sup>
                              </m:sSup>
                            </m:num>
                            <m:den>
                              <m:r>
                                <a:rPr lang="de-DE" sz="1600" b="0" i="1" smtClean="0">
                                  <a:latin typeface="Cambria Math"/>
                                </a:rPr>
                                <m:t>2</m:t>
                              </m:r>
                              <m:r>
                                <a:rPr lang="de-DE" sz="1600" b="0" i="1" smtClean="0">
                                  <a:latin typeface="Cambria Math"/>
                                  <a:ea typeface="Cambria Math"/>
                                </a:rPr>
                                <m:t>𝑚</m:t>
                              </m:r>
                            </m:den>
                          </m:f>
                          <m:sSup>
                            <m:sSupPr>
                              <m:ctrlPr>
                                <a:rPr lang="en-US" sz="1600" i="1" smtClean="0">
                                  <a:latin typeface="Cambria Math" panose="02040503050406030204" pitchFamily="18" charset="0"/>
                                </a:rPr>
                              </m:ctrlPr>
                            </m:sSupPr>
                            <m:e>
                              <m:r>
                                <a:rPr lang="en-US" sz="1600" i="1" smtClean="0">
                                  <a:latin typeface="Cambria Math"/>
                                  <a:ea typeface="Cambria Math"/>
                                </a:rPr>
                                <m:t>𝛻</m:t>
                              </m:r>
                            </m:e>
                            <m:sup>
                              <m:r>
                                <a:rPr lang="de-DE" sz="1600" b="0" i="1" smtClean="0">
                                  <a:latin typeface="Cambria Math"/>
                                </a:rPr>
                                <m:t>2</m:t>
                              </m:r>
                            </m:sup>
                          </m:sSup>
                          <m:r>
                            <a:rPr lang="de-DE" sz="1600" b="0" i="1" smtClean="0">
                              <a:latin typeface="Cambria Math"/>
                            </a:rPr>
                            <m:t>+</m:t>
                          </m:r>
                          <m:r>
                            <a:rPr lang="de-DE" sz="1600" b="0" i="1" smtClean="0">
                              <a:latin typeface="Cambria Math"/>
                            </a:rPr>
                            <m:t>𝑉</m:t>
                          </m:r>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rPr>
                            <m:t>−</m:t>
                          </m:r>
                          <m:r>
                            <a:rPr lang="de-DE" sz="1600" b="0" i="1" smtClean="0">
                              <a:latin typeface="Cambria Math"/>
                              <a:ea typeface="Cambria Math"/>
                            </a:rPr>
                            <m:t>𝜀</m:t>
                          </m:r>
                        </m:e>
                      </m:d>
                      <m:r>
                        <m:rPr>
                          <m:sty m:val="p"/>
                        </m:rPr>
                        <a:rPr lang="el-GR" sz="1600" i="1" smtClean="0">
                          <a:latin typeface="Cambria Math"/>
                          <a:ea typeface="Cambria Math"/>
                        </a:rPr>
                        <m:t>Ψ</m:t>
                      </m:r>
                      <m:d>
                        <m:dPr>
                          <m:ctrlPr>
                            <a:rPr lang="el-GR" sz="1600" i="1" smtClean="0">
                              <a:latin typeface="Cambria Math" panose="02040503050406030204" pitchFamily="18" charset="0"/>
                              <a:ea typeface="Cambria Math"/>
                            </a:rPr>
                          </m:ctrlPr>
                        </m:dPr>
                        <m:e>
                          <m:r>
                            <a:rPr lang="de-DE" sz="1600" b="0" i="1" smtClean="0">
                              <a:latin typeface="Cambria Math"/>
                              <a:ea typeface="Cambria Math"/>
                            </a:rPr>
                            <m:t>𝑟</m:t>
                          </m:r>
                        </m:e>
                      </m:d>
                      <m:r>
                        <a:rPr lang="de-DE" sz="1600" b="0" i="1" smtClean="0">
                          <a:latin typeface="Cambria Math"/>
                          <a:ea typeface="Cambria Math"/>
                        </a:rPr>
                        <m:t>=0</m:t>
                      </m:r>
                    </m:oMath>
                  </m:oMathPara>
                </a14:m>
                <a:endParaRPr lang="en-US" sz="16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720000" y="2880000"/>
                <a:ext cx="2962413" cy="64793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719999" y="3600000"/>
                <a:ext cx="2962800" cy="568617"/>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a:ea typeface="Cambria Math"/>
                        </a:rPr>
                        <m:t>Ψ</m:t>
                      </m:r>
                      <m:d>
                        <m:dPr>
                          <m:ctrlPr>
                            <a:rPr lang="el-GR" sz="1600" i="1" smtClean="0">
                              <a:latin typeface="Cambria Math" panose="02040503050406030204" pitchFamily="18" charset="0"/>
                              <a:ea typeface="Cambria Math"/>
                            </a:rPr>
                          </m:ctrlPr>
                        </m:dPr>
                        <m:e>
                          <m:r>
                            <a:rPr lang="de-DE" sz="1600" b="0" i="1" smtClean="0">
                              <a:latin typeface="Cambria Math"/>
                              <a:ea typeface="Cambria Math"/>
                            </a:rPr>
                            <m:t>𝑟</m:t>
                          </m:r>
                        </m:e>
                      </m:d>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𝑢</m:t>
                              </m:r>
                            </m:e>
                            <m:sub>
                              <m:r>
                                <a:rPr lang="de-DE" sz="1600" b="0" i="1" smtClean="0">
                                  <a:latin typeface="Cambria Math"/>
                                  <a:ea typeface="Cambria Math"/>
                                </a:rPr>
                                <m:t>ℓ</m:t>
                              </m:r>
                            </m:sub>
                          </m:sSub>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𝑟</m:t>
                              </m:r>
                            </m:e>
                          </m:d>
                        </m:num>
                        <m:den>
                          <m:r>
                            <a:rPr lang="de-DE" sz="1600" b="0" i="1" smtClean="0">
                              <a:latin typeface="Cambria Math"/>
                              <a:ea typeface="Cambria Math"/>
                            </a:rPr>
                            <m:t>𝑟</m:t>
                          </m:r>
                        </m:den>
                      </m:f>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𝑌</m:t>
                          </m:r>
                        </m:e>
                        <m:sub>
                          <m:r>
                            <a:rPr lang="de-DE" sz="1600" b="0" i="1" smtClean="0">
                              <a:latin typeface="Cambria Math"/>
                              <a:ea typeface="Cambria Math"/>
                            </a:rPr>
                            <m:t>ℓ</m:t>
                          </m:r>
                          <m:r>
                            <a:rPr lang="de-DE" sz="1600" b="0" i="1" smtClean="0">
                              <a:latin typeface="Cambria Math"/>
                              <a:ea typeface="Cambria Math"/>
                            </a:rPr>
                            <m:t>𝑚</m:t>
                          </m:r>
                        </m:sub>
                      </m:sSub>
                      <m:d>
                        <m:dPr>
                          <m:ctrlPr>
                            <a:rPr lang="de-DE" sz="1600" b="0" i="1" smtClean="0">
                              <a:latin typeface="Cambria Math" panose="02040503050406030204" pitchFamily="18" charset="0"/>
                              <a:ea typeface="Cambria Math"/>
                            </a:rPr>
                          </m:ctrlPr>
                        </m:dPr>
                        <m:e>
                          <m:r>
                            <a:rPr lang="de-DE" sz="1600" b="0" i="1" smtClean="0">
                              <a:latin typeface="Cambria Math"/>
                              <a:ea typeface="Cambria Math"/>
                            </a:rPr>
                            <m:t>𝜗</m:t>
                          </m:r>
                          <m:r>
                            <a:rPr lang="de-DE" sz="1600" b="0" i="1" smtClean="0">
                              <a:latin typeface="Cambria Math"/>
                              <a:ea typeface="Cambria Math"/>
                            </a:rPr>
                            <m:t>,</m:t>
                          </m:r>
                          <m:r>
                            <a:rPr lang="de-DE" sz="1600" b="0" i="1" smtClean="0">
                              <a:latin typeface="Cambria Math"/>
                              <a:ea typeface="Cambria Math"/>
                            </a:rPr>
                            <m:t>𝜑</m:t>
                          </m:r>
                        </m:e>
                      </m:d>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m:rPr>
                              <m:sty m:val="p"/>
                            </m:rPr>
                            <a:rPr lang="el-GR" sz="1600" b="0" i="1" smtClean="0">
                              <a:latin typeface="Cambria Math"/>
                              <a:ea typeface="Cambria Math"/>
                            </a:rPr>
                            <m:t>Χ</m:t>
                          </m:r>
                        </m:e>
                        <m:sub>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𝑚</m:t>
                              </m:r>
                            </m:e>
                            <m:sub>
                              <m:r>
                                <a:rPr lang="de-DE" sz="1600" b="0" i="1" smtClean="0">
                                  <a:latin typeface="Cambria Math"/>
                                  <a:ea typeface="Cambria Math"/>
                                </a:rPr>
                                <m:t>𝑠</m:t>
                              </m:r>
                            </m:sub>
                          </m:sSub>
                        </m:sub>
                      </m:sSub>
                    </m:oMath>
                  </m:oMathPara>
                </a14:m>
                <a:endParaRPr lang="en-US" sz="16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719999" y="3600000"/>
                <a:ext cx="2962800" cy="568617"/>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6120000" y="2592000"/>
                <a:ext cx="1946486" cy="56797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𝑉</m:t>
                              </m:r>
                            </m:e>
                            <m:sub>
                              <m:r>
                                <a:rPr lang="de-DE" sz="1600" b="0" i="1" smtClean="0">
                                  <a:latin typeface="Cambria Math"/>
                                </a:rPr>
                                <m:t>0</m:t>
                              </m:r>
                            </m:sub>
                          </m:sSub>
                        </m:num>
                        <m:den>
                          <m:r>
                            <a:rPr lang="de-DE" sz="1600" b="0" i="1" smtClean="0">
                              <a:latin typeface="Cambria Math"/>
                            </a:rPr>
                            <m:t>1+</m:t>
                          </m:r>
                          <m:sSup>
                            <m:sSupPr>
                              <m:ctrlPr>
                                <a:rPr lang="de-DE" sz="1600" b="0" i="1" smtClean="0">
                                  <a:latin typeface="Cambria Math" panose="02040503050406030204" pitchFamily="18" charset="0"/>
                                </a:rPr>
                              </m:ctrlPr>
                            </m:sSupPr>
                            <m:e>
                              <m:r>
                                <a:rPr lang="de-DE" sz="1600" b="0" i="1" smtClean="0">
                                  <a:latin typeface="Cambria Math"/>
                                </a:rPr>
                                <m:t>𝑒</m:t>
                              </m:r>
                            </m:e>
                            <m:sup>
                              <m:f>
                                <m:fPr>
                                  <m:type m:val="lin"/>
                                  <m:ctrlPr>
                                    <a:rPr lang="de-DE" sz="1600" b="0" i="1" smtClean="0">
                                      <a:latin typeface="Cambria Math" panose="02040503050406030204" pitchFamily="18" charset="0"/>
                                    </a:rPr>
                                  </m:ctrlPr>
                                </m:fPr>
                                <m:num>
                                  <m:d>
                                    <m:dPr>
                                      <m:ctrlPr>
                                        <a:rPr lang="de-DE" sz="1600" b="0" i="1" smtClean="0">
                                          <a:latin typeface="Cambria Math" panose="02040503050406030204" pitchFamily="18" charset="0"/>
                                        </a:rPr>
                                      </m:ctrlPr>
                                    </m:dPr>
                                    <m:e>
                                      <m:r>
                                        <a:rPr lang="de-DE" sz="1600" b="0" i="1" smtClean="0">
                                          <a:latin typeface="Cambria Math"/>
                                        </a:rPr>
                                        <m:t>𝑟</m:t>
                                      </m:r>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𝑅</m:t>
                                          </m:r>
                                        </m:e>
                                        <m:sub>
                                          <m:r>
                                            <a:rPr lang="de-DE" sz="1600" b="0" i="1" smtClean="0">
                                              <a:latin typeface="Cambria Math"/>
                                            </a:rPr>
                                            <m:t>0</m:t>
                                          </m:r>
                                        </m:sub>
                                      </m:sSub>
                                    </m:e>
                                  </m:d>
                                </m:num>
                                <m:den>
                                  <m:r>
                                    <a:rPr lang="de-DE" sz="1600" b="0" i="1" smtClean="0">
                                      <a:latin typeface="Cambria Math"/>
                                    </a:rPr>
                                    <m:t>𝑎</m:t>
                                  </m:r>
                                </m:den>
                              </m:f>
                            </m:sup>
                          </m:sSup>
                        </m:den>
                      </m:f>
                    </m:oMath>
                  </m:oMathPara>
                </a14:m>
                <a:endParaRPr lang="en-US" sz="16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6120000" y="2592000"/>
                <a:ext cx="1946486" cy="567976"/>
              </a:xfrm>
              <a:prstGeom prst="rect">
                <a:avLst/>
              </a:prstGeom>
              <a:blipFill rotWithShape="1">
                <a:blip r:embed="rId9"/>
                <a:stretch>
                  <a:fillRect/>
                </a:stretch>
              </a:blipFill>
            </p:spPr>
            <p:txBody>
              <a:bodyPr/>
              <a:lstStyle/>
              <a:p>
                <a:r>
                  <a:rPr lang="en-US">
                    <a:noFill/>
                  </a:rPr>
                  <a:t> </a:t>
                </a:r>
              </a:p>
            </p:txBody>
          </p:sp>
        </mc:Fallback>
      </mc:AlternateContent>
      <p:sp>
        <p:nvSpPr>
          <p:cNvPr id="21" name="Textfeld 20"/>
          <p:cNvSpPr txBox="1"/>
          <p:nvPr/>
        </p:nvSpPr>
        <p:spPr>
          <a:xfrm>
            <a:off x="720000" y="4500000"/>
            <a:ext cx="3290773" cy="1692771"/>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In the </a:t>
            </a:r>
            <a:r>
              <a:rPr lang="en-US" sz="1600" dirty="0" smtClean="0">
                <a:solidFill>
                  <a:srgbClr val="FF0000"/>
                </a:solidFill>
                <a:latin typeface="Times New Roman" panose="02020603050405020304" pitchFamily="18" charset="0"/>
                <a:cs typeface="Times New Roman" panose="02020603050405020304" pitchFamily="18" charset="0"/>
              </a:rPr>
              <a:t>average nuclear potential V(r)</a:t>
            </a:r>
            <a:r>
              <a:rPr lang="en-US" sz="1600" dirty="0" smtClean="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pPr marL="342900" indent="-342900">
              <a:buFont typeface="+mj-lt"/>
              <a:buAutoNum type="alphaLcParenR"/>
            </a:pPr>
            <a:r>
              <a:rPr lang="en-US" sz="1600" dirty="0" smtClean="0">
                <a:latin typeface="Times New Roman" panose="02020603050405020304" pitchFamily="18" charset="0"/>
                <a:cs typeface="Times New Roman" panose="02020603050405020304" pitchFamily="18" charset="0"/>
              </a:rPr>
              <a:t>harmonic oscillator</a:t>
            </a:r>
          </a:p>
          <a:p>
            <a:pPr marL="342900" indent="-342900">
              <a:buFont typeface="+mj-lt"/>
              <a:buAutoNum type="alphaLcParenR"/>
            </a:pPr>
            <a:r>
              <a:rPr lang="en-US" sz="1600" dirty="0" smtClean="0">
                <a:latin typeface="Times New Roman" panose="02020603050405020304" pitchFamily="18" charset="0"/>
                <a:cs typeface="Times New Roman" panose="02020603050405020304" pitchFamily="18" charset="0"/>
              </a:rPr>
              <a:t>square well potential</a:t>
            </a:r>
          </a:p>
          <a:p>
            <a:pPr marL="342900" indent="-342900">
              <a:buFont typeface="+mj-lt"/>
              <a:buAutoNum type="alphaLcParenR"/>
            </a:pPr>
            <a:r>
              <a:rPr lang="en-US" sz="1600" dirty="0" smtClean="0">
                <a:solidFill>
                  <a:srgbClr val="0000CC"/>
                </a:solidFill>
                <a:latin typeface="Times New Roman" panose="02020603050405020304" pitchFamily="18" charset="0"/>
                <a:cs typeface="Times New Roman" panose="02020603050405020304" pitchFamily="18" charset="0"/>
              </a:rPr>
              <a:t>Woods-Saxon potential</a:t>
            </a:r>
          </a:p>
          <a:p>
            <a:pPr marL="342900" indent="-342900">
              <a:buFont typeface="+mj-lt"/>
              <a:buAutoNum type="alphaLcParenR"/>
            </a:pP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nucleons move freely</a:t>
            </a:r>
            <a:endParaRPr lang="en-US" sz="1600" dirty="0">
              <a:latin typeface="Times New Roman" panose="02020603050405020304" pitchFamily="18" charset="0"/>
              <a:cs typeface="Times New Roman" panose="02020603050405020304" pitchFamily="18" charset="0"/>
            </a:endParaRPr>
          </a:p>
        </p:txBody>
      </p:sp>
      <p:pic>
        <p:nvPicPr>
          <p:cNvPr id="1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2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9" grpId="0" animBg="1"/>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shell model</a:t>
            </a:r>
            <a:endParaRPr lang="en-US" dirty="0"/>
          </a:p>
        </p:txBody>
      </p:sp>
      <mc:AlternateContent xmlns:mc="http://schemas.openxmlformats.org/markup-compatibility/2006" xmlns:a14="http://schemas.microsoft.com/office/drawing/2010/main">
        <mc:Choice Requires="a14">
          <p:sp>
            <p:nvSpPr>
              <p:cNvPr id="14" name="Textfeld 13"/>
              <p:cNvSpPr txBox="1"/>
              <p:nvPr/>
            </p:nvSpPr>
            <p:spPr>
              <a:xfrm>
                <a:off x="360000" y="720000"/>
                <a:ext cx="2049655" cy="76629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de-DE" sz="1600" b="0" i="1" smtClean="0">
                              <a:latin typeface="Cambria Math"/>
                            </a:rPr>
                            <m:t>𝐻</m:t>
                          </m:r>
                        </m:e>
                      </m:acc>
                      <m:r>
                        <a:rPr lang="de-DE" sz="1600" b="0" i="1" smtClean="0">
                          <a:latin typeface="Cambria Math"/>
                        </a:rPr>
                        <m:t>=</m:t>
                      </m:r>
                      <m:nary>
                        <m:naryPr>
                          <m:chr m:val="∑"/>
                          <m:ctrlPr>
                            <a:rPr lang="de-DE" sz="1600" b="0" i="1" smtClean="0">
                              <a:latin typeface="Cambria Math" panose="02040503050406030204" pitchFamily="18" charset="0"/>
                            </a:rPr>
                          </m:ctrlPr>
                        </m:naryPr>
                        <m:sub>
                          <m:r>
                            <m:rPr>
                              <m:brk m:alnAt="23"/>
                            </m:rPr>
                            <a:rPr lang="de-DE" sz="1600" b="0" i="1" smtClean="0">
                              <a:latin typeface="Cambria Math"/>
                            </a:rPr>
                            <m:t>𝑖</m:t>
                          </m:r>
                          <m:r>
                            <a:rPr lang="de-DE" sz="1600" b="0" i="1" smtClean="0">
                              <a:latin typeface="Cambria Math"/>
                            </a:rPr>
                            <m:t>=1</m:t>
                          </m:r>
                        </m:sub>
                        <m:sup>
                          <m:r>
                            <a:rPr lang="de-DE" sz="1600" b="0" i="1" smtClean="0">
                              <a:latin typeface="Cambria Math"/>
                            </a:rPr>
                            <m:t>𝐴</m:t>
                          </m:r>
                        </m:sup>
                        <m:e>
                          <m:d>
                            <m:dPr>
                              <m:begChr m:val="["/>
                              <m:endChr m:val="]"/>
                              <m:ctrlPr>
                                <a:rPr lang="de-DE" sz="1600" b="0" i="1" smtClean="0">
                                  <a:latin typeface="Cambria Math" panose="02040503050406030204" pitchFamily="18" charset="0"/>
                                </a:rPr>
                              </m:ctrlPr>
                            </m:dPr>
                            <m:e>
                              <m:f>
                                <m:fPr>
                                  <m:ctrlPr>
                                    <a:rPr lang="de-DE" sz="1600" b="0" i="1" smtClean="0">
                                      <a:latin typeface="Cambria Math" panose="02040503050406030204" pitchFamily="18" charset="0"/>
                                    </a:rPr>
                                  </m:ctrlPr>
                                </m:fPr>
                                <m:num>
                                  <m:sSubSup>
                                    <m:sSubSupPr>
                                      <m:ctrlPr>
                                        <a:rPr lang="de-DE" sz="1600" b="0" i="1" smtClean="0">
                                          <a:latin typeface="Cambria Math" panose="02040503050406030204" pitchFamily="18" charset="0"/>
                                        </a:rPr>
                                      </m:ctrlPr>
                                    </m:sSubSupPr>
                                    <m:e>
                                      <m:acc>
                                        <m:accPr>
                                          <m:chr m:val="̂"/>
                                          <m:ctrlPr>
                                            <a:rPr lang="de-DE" sz="1600" b="0" i="1" smtClean="0">
                                              <a:latin typeface="Cambria Math" panose="02040503050406030204" pitchFamily="18" charset="0"/>
                                            </a:rPr>
                                          </m:ctrlPr>
                                        </m:accPr>
                                        <m:e>
                                          <m:r>
                                            <a:rPr lang="de-DE" sz="1600" b="0" i="1" smtClean="0">
                                              <a:latin typeface="Cambria Math"/>
                                            </a:rPr>
                                            <m:t>𝑝</m:t>
                                          </m:r>
                                        </m:e>
                                      </m:acc>
                                    </m:e>
                                    <m:sub>
                                      <m:r>
                                        <a:rPr lang="de-DE" sz="1600" b="0" i="1" smtClean="0">
                                          <a:latin typeface="Cambria Math"/>
                                        </a:rPr>
                                        <m:t>𝑖</m:t>
                                      </m:r>
                                    </m:sub>
                                    <m:sup>
                                      <m:r>
                                        <a:rPr lang="de-DE" sz="1600" b="0" i="1" smtClean="0">
                                          <a:latin typeface="Cambria Math"/>
                                        </a:rPr>
                                        <m:t>2</m:t>
                                      </m:r>
                                    </m:sup>
                                  </m:sSubSup>
                                </m:num>
                                <m:den>
                                  <m:r>
                                    <a:rPr lang="de-DE" sz="1600" b="0" i="1" smtClean="0">
                                      <a:latin typeface="Cambria Math"/>
                                    </a:rPr>
                                    <m:t>2</m:t>
                                  </m:r>
                                  <m:sSub>
                                    <m:sSubPr>
                                      <m:ctrlPr>
                                        <a:rPr lang="de-DE" sz="1600" b="0" i="1" smtClean="0">
                                          <a:latin typeface="Cambria Math" panose="02040503050406030204" pitchFamily="18" charset="0"/>
                                        </a:rPr>
                                      </m:ctrlPr>
                                    </m:sSubPr>
                                    <m:e>
                                      <m:r>
                                        <a:rPr lang="de-DE" sz="1600" b="0" i="1" smtClean="0">
                                          <a:latin typeface="Cambria Math"/>
                                        </a:rPr>
                                        <m:t>𝑚</m:t>
                                      </m:r>
                                    </m:e>
                                    <m:sub>
                                      <m:r>
                                        <a:rPr lang="de-DE" sz="1600" b="0" i="1" smtClean="0">
                                          <a:latin typeface="Cambria Math"/>
                                        </a:rPr>
                                        <m:t>𝑖</m:t>
                                      </m:r>
                                    </m:sub>
                                  </m:sSub>
                                </m:den>
                              </m:f>
                              <m:r>
                                <a:rPr lang="de-DE" sz="1600" b="0" i="1" smtClean="0">
                                  <a:latin typeface="Cambria Math"/>
                                </a:rPr>
                                <m:t>+</m:t>
                              </m:r>
                              <m:acc>
                                <m:accPr>
                                  <m:chr m:val="̂"/>
                                  <m:ctrlPr>
                                    <a:rPr lang="de-DE" sz="1600" b="0" i="1" smtClean="0">
                                      <a:latin typeface="Cambria Math" panose="02040503050406030204" pitchFamily="18" charset="0"/>
                                    </a:rPr>
                                  </m:ctrlPr>
                                </m:accPr>
                                <m:e>
                                  <m:r>
                                    <a:rPr lang="de-DE" sz="1600" b="0" i="1" smtClean="0">
                                      <a:latin typeface="Cambria Math"/>
                                    </a:rPr>
                                    <m:t>𝑉</m:t>
                                  </m:r>
                                </m:e>
                              </m:acc>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de-DE" sz="1600" b="0" i="1" smtClean="0">
                                          <a:latin typeface="Cambria Math"/>
                                        </a:rPr>
                                        <m:t>𝑟</m:t>
                                      </m:r>
                                    </m:e>
                                    <m:sub>
                                      <m:r>
                                        <a:rPr lang="de-DE" sz="1600" b="0" i="1" smtClean="0">
                                          <a:latin typeface="Cambria Math"/>
                                        </a:rPr>
                                        <m:t>𝑖</m:t>
                                      </m:r>
                                    </m:sub>
                                  </m:sSub>
                                </m:e>
                              </m:d>
                            </m:e>
                          </m:d>
                        </m:e>
                      </m:nary>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360000" y="720000"/>
                <a:ext cx="2049655" cy="766291"/>
              </a:xfrm>
              <a:prstGeom prst="rect">
                <a:avLst/>
              </a:prstGeom>
              <a:blipFill rotWithShape="1">
                <a:blip r:embed="rId4"/>
                <a:stretch>
                  <a:fillRect/>
                </a:stretch>
              </a:blipFill>
            </p:spPr>
            <p:txBody>
              <a:bodyPr/>
              <a:lstStyle/>
              <a:p>
                <a:r>
                  <a:rPr lang="en-US">
                    <a:noFill/>
                  </a:rPr>
                  <a:t> </a:t>
                </a:r>
              </a:p>
            </p:txBody>
          </p:sp>
        </mc:Fallback>
      </mc:AlternateContent>
      <p:sp>
        <p:nvSpPr>
          <p:cNvPr id="15" name="Line 3"/>
          <p:cNvSpPr>
            <a:spLocks noChangeShapeType="1"/>
          </p:cNvSpPr>
          <p:nvPr/>
        </p:nvSpPr>
        <p:spPr bwMode="auto">
          <a:xfrm>
            <a:off x="466725" y="2349500"/>
            <a:ext cx="0" cy="37433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4"/>
          <p:cNvSpPr>
            <a:spLocks noChangeShapeType="1"/>
          </p:cNvSpPr>
          <p:nvPr/>
        </p:nvSpPr>
        <p:spPr bwMode="auto">
          <a:xfrm>
            <a:off x="323850" y="3429000"/>
            <a:ext cx="1871663" cy="0"/>
          </a:xfrm>
          <a:prstGeom prst="line">
            <a:avLst/>
          </a:prstGeom>
          <a:noFill/>
          <a:ln w="9525">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5"/>
          <p:cNvSpPr>
            <a:spLocks/>
          </p:cNvSpPr>
          <p:nvPr/>
        </p:nvSpPr>
        <p:spPr bwMode="auto">
          <a:xfrm>
            <a:off x="466725" y="3429000"/>
            <a:ext cx="1441450" cy="2160588"/>
          </a:xfrm>
          <a:custGeom>
            <a:avLst/>
            <a:gdLst>
              <a:gd name="T0" fmla="*/ 908 w 908"/>
              <a:gd name="T1" fmla="*/ 0 h 1815"/>
              <a:gd name="T2" fmla="*/ 908 w 908"/>
              <a:gd name="T3" fmla="*/ 1815 h 1815"/>
              <a:gd name="T4" fmla="*/ 0 w 908"/>
              <a:gd name="T5" fmla="*/ 1815 h 1815"/>
            </a:gdLst>
            <a:ahLst/>
            <a:cxnLst>
              <a:cxn ang="0">
                <a:pos x="T0" y="T1"/>
              </a:cxn>
              <a:cxn ang="0">
                <a:pos x="T2" y="T3"/>
              </a:cxn>
              <a:cxn ang="0">
                <a:pos x="T4" y="T5"/>
              </a:cxn>
            </a:cxnLst>
            <a:rect l="0" t="0" r="r" b="b"/>
            <a:pathLst>
              <a:path w="908" h="1815">
                <a:moveTo>
                  <a:pt x="908" y="0"/>
                </a:moveTo>
                <a:lnTo>
                  <a:pt x="908" y="1815"/>
                </a:lnTo>
                <a:lnTo>
                  <a:pt x="0" y="1815"/>
                </a:lnTo>
              </a:path>
            </a:pathLst>
          </a:custGeom>
          <a:noFill/>
          <a:ln w="19050" cap="flat">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6"/>
          <p:cNvSpPr>
            <a:spLocks/>
          </p:cNvSpPr>
          <p:nvPr/>
        </p:nvSpPr>
        <p:spPr bwMode="auto">
          <a:xfrm>
            <a:off x="466725" y="3405188"/>
            <a:ext cx="2089150" cy="2208212"/>
          </a:xfrm>
          <a:custGeom>
            <a:avLst/>
            <a:gdLst>
              <a:gd name="T0" fmla="*/ 0 w 1225"/>
              <a:gd name="T1" fmla="*/ 1376 h 1391"/>
              <a:gd name="T2" fmla="*/ 681 w 1225"/>
              <a:gd name="T3" fmla="*/ 1194 h 1391"/>
              <a:gd name="T4" fmla="*/ 953 w 1225"/>
              <a:gd name="T5" fmla="*/ 196 h 1391"/>
              <a:gd name="T6" fmla="*/ 1225 w 1225"/>
              <a:gd name="T7" fmla="*/ 15 h 1391"/>
            </a:gdLst>
            <a:ahLst/>
            <a:cxnLst>
              <a:cxn ang="0">
                <a:pos x="T0" y="T1"/>
              </a:cxn>
              <a:cxn ang="0">
                <a:pos x="T2" y="T3"/>
              </a:cxn>
              <a:cxn ang="0">
                <a:pos x="T4" y="T5"/>
              </a:cxn>
              <a:cxn ang="0">
                <a:pos x="T6" y="T7"/>
              </a:cxn>
            </a:cxnLst>
            <a:rect l="0" t="0" r="r" b="b"/>
            <a:pathLst>
              <a:path w="1225" h="1391">
                <a:moveTo>
                  <a:pt x="0" y="1376"/>
                </a:moveTo>
                <a:cubicBezTo>
                  <a:pt x="261" y="1383"/>
                  <a:pt x="522" y="1391"/>
                  <a:pt x="681" y="1194"/>
                </a:cubicBezTo>
                <a:cubicBezTo>
                  <a:pt x="840" y="997"/>
                  <a:pt x="862" y="392"/>
                  <a:pt x="953" y="196"/>
                </a:cubicBezTo>
                <a:cubicBezTo>
                  <a:pt x="1044" y="0"/>
                  <a:pt x="1134" y="7"/>
                  <a:pt x="1225" y="15"/>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7"/>
          <p:cNvSpPr>
            <a:spLocks/>
          </p:cNvSpPr>
          <p:nvPr/>
        </p:nvSpPr>
        <p:spPr bwMode="auto">
          <a:xfrm>
            <a:off x="466725" y="2420938"/>
            <a:ext cx="2160588" cy="3240087"/>
          </a:xfrm>
          <a:custGeom>
            <a:avLst/>
            <a:gdLst>
              <a:gd name="T0" fmla="*/ 0 w 1361"/>
              <a:gd name="T1" fmla="*/ 2041 h 2041"/>
              <a:gd name="T2" fmla="*/ 908 w 1361"/>
              <a:gd name="T3" fmla="*/ 1361 h 2041"/>
              <a:gd name="T4" fmla="*/ 1361 w 1361"/>
              <a:gd name="T5" fmla="*/ 0 h 2041"/>
            </a:gdLst>
            <a:ahLst/>
            <a:cxnLst>
              <a:cxn ang="0">
                <a:pos x="T0" y="T1"/>
              </a:cxn>
              <a:cxn ang="0">
                <a:pos x="T2" y="T3"/>
              </a:cxn>
              <a:cxn ang="0">
                <a:pos x="T4" y="T5"/>
              </a:cxn>
            </a:cxnLst>
            <a:rect l="0" t="0" r="r" b="b"/>
            <a:pathLst>
              <a:path w="1361" h="2041">
                <a:moveTo>
                  <a:pt x="0" y="2041"/>
                </a:moveTo>
                <a:cubicBezTo>
                  <a:pt x="340" y="1871"/>
                  <a:pt x="681" y="1701"/>
                  <a:pt x="908" y="1361"/>
                </a:cubicBezTo>
                <a:cubicBezTo>
                  <a:pt x="1135" y="1021"/>
                  <a:pt x="1286" y="227"/>
                  <a:pt x="1361"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100"/>
          <p:cNvSpPr txBox="1">
            <a:spLocks noChangeArrowheads="1"/>
          </p:cNvSpPr>
          <p:nvPr/>
        </p:nvSpPr>
        <p:spPr bwMode="auto">
          <a:xfrm>
            <a:off x="3152877" y="1125538"/>
            <a:ext cx="1095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latin typeface="Times New Roman" panose="02020603050405020304" pitchFamily="18" charset="0"/>
                <a:cs typeface="Times New Roman" panose="02020603050405020304" pitchFamily="18" charset="0"/>
              </a:rPr>
              <a:t>harmonic</a:t>
            </a:r>
          </a:p>
          <a:p>
            <a:pPr algn="ctr"/>
            <a:r>
              <a:rPr lang="en-US" altLang="de-DE" dirty="0">
                <a:solidFill>
                  <a:srgbClr val="000000"/>
                </a:solidFill>
                <a:latin typeface="Times New Roman" panose="02020603050405020304" pitchFamily="18" charset="0"/>
                <a:cs typeface="Times New Roman" panose="02020603050405020304" pitchFamily="18" charset="0"/>
              </a:rPr>
              <a:t>o</a:t>
            </a:r>
            <a:r>
              <a:rPr lang="en-US" altLang="de-DE" dirty="0" smtClean="0">
                <a:solidFill>
                  <a:srgbClr val="000000"/>
                </a:solidFill>
                <a:latin typeface="Times New Roman" panose="02020603050405020304" pitchFamily="18" charset="0"/>
                <a:cs typeface="Times New Roman" panose="02020603050405020304" pitchFamily="18" charset="0"/>
              </a:rPr>
              <a:t>scillator</a:t>
            </a:r>
            <a:endParaRPr lang="en-US" altLang="de-DE" dirty="0">
              <a:solidFill>
                <a:srgbClr val="000000"/>
              </a:solidFill>
              <a:latin typeface="Times New Roman" panose="02020603050405020304" pitchFamily="18" charset="0"/>
              <a:cs typeface="Times New Roman" panose="02020603050405020304" pitchFamily="18" charset="0"/>
            </a:endParaRPr>
          </a:p>
        </p:txBody>
      </p:sp>
      <p:sp>
        <p:nvSpPr>
          <p:cNvPr id="25" name="Text Box 101"/>
          <p:cNvSpPr txBox="1">
            <a:spLocks noChangeArrowheads="1"/>
          </p:cNvSpPr>
          <p:nvPr/>
        </p:nvSpPr>
        <p:spPr bwMode="auto">
          <a:xfrm>
            <a:off x="4589612" y="1125538"/>
            <a:ext cx="12760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latin typeface="Times New Roman" panose="02020603050405020304" pitchFamily="18" charset="0"/>
                <a:cs typeface="Times New Roman" panose="02020603050405020304" pitchFamily="18" charset="0"/>
              </a:rPr>
              <a:t>square-well</a:t>
            </a:r>
          </a:p>
          <a:p>
            <a:pPr algn="ctr"/>
            <a:r>
              <a:rPr lang="en-US" altLang="de-DE" dirty="0">
                <a:solidFill>
                  <a:srgbClr val="000000"/>
                </a:solidFill>
                <a:latin typeface="Times New Roman" panose="02020603050405020304" pitchFamily="18" charset="0"/>
                <a:cs typeface="Times New Roman" panose="02020603050405020304" pitchFamily="18" charset="0"/>
              </a:rPr>
              <a:t>p</a:t>
            </a:r>
            <a:r>
              <a:rPr lang="en-US" altLang="de-DE" dirty="0" smtClean="0">
                <a:solidFill>
                  <a:srgbClr val="000000"/>
                </a:solidFill>
                <a:latin typeface="Times New Roman" panose="02020603050405020304" pitchFamily="18" charset="0"/>
                <a:cs typeface="Times New Roman" panose="02020603050405020304" pitchFamily="18" charset="0"/>
              </a:rPr>
              <a:t>otential</a:t>
            </a:r>
            <a:endParaRPr lang="en-US" altLang="de-DE" dirty="0">
              <a:solidFill>
                <a:srgbClr val="000000"/>
              </a:solidFill>
              <a:latin typeface="Times New Roman" panose="02020603050405020304" pitchFamily="18" charset="0"/>
              <a:cs typeface="Times New Roman" panose="02020603050405020304" pitchFamily="18" charset="0"/>
            </a:endParaRPr>
          </a:p>
        </p:txBody>
      </p:sp>
      <p:sp>
        <p:nvSpPr>
          <p:cNvPr id="26" name="Text Box 102"/>
          <p:cNvSpPr txBox="1">
            <a:spLocks noChangeArrowheads="1"/>
          </p:cNvSpPr>
          <p:nvPr/>
        </p:nvSpPr>
        <p:spPr bwMode="auto">
          <a:xfrm>
            <a:off x="6121496" y="1125538"/>
            <a:ext cx="21143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dirty="0" smtClean="0">
                <a:solidFill>
                  <a:srgbClr val="000000"/>
                </a:solidFill>
                <a:cs typeface="Arial" charset="0"/>
              </a:rPr>
              <a:t>realistic potential</a:t>
            </a:r>
          </a:p>
          <a:p>
            <a:pPr algn="ctr"/>
            <a:r>
              <a:rPr lang="en-US" altLang="de-DE" dirty="0" smtClean="0">
                <a:solidFill>
                  <a:srgbClr val="000000"/>
                </a:solidFill>
                <a:cs typeface="Arial" charset="0"/>
              </a:rPr>
              <a:t>+ spin-orbit coupling</a:t>
            </a:r>
            <a:endParaRPr lang="en-US" altLang="de-DE" dirty="0">
              <a:solidFill>
                <a:srgbClr val="000000"/>
              </a:solidFill>
              <a:cs typeface="Arial" charset="0"/>
            </a:endParaRPr>
          </a:p>
        </p:txBody>
      </p:sp>
      <p:sp>
        <p:nvSpPr>
          <p:cNvPr id="27" name="Text Box 103"/>
          <p:cNvSpPr txBox="1">
            <a:spLocks noChangeArrowheads="1"/>
          </p:cNvSpPr>
          <p:nvPr/>
        </p:nvSpPr>
        <p:spPr bwMode="auto">
          <a:xfrm>
            <a:off x="124349" y="2125663"/>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V</a:t>
            </a:r>
          </a:p>
        </p:txBody>
      </p:sp>
      <p:sp>
        <p:nvSpPr>
          <p:cNvPr id="28" name="Text Box 104"/>
          <p:cNvSpPr txBox="1">
            <a:spLocks noChangeArrowheads="1"/>
          </p:cNvSpPr>
          <p:nvPr/>
        </p:nvSpPr>
        <p:spPr bwMode="auto">
          <a:xfrm>
            <a:off x="115245" y="5367338"/>
            <a:ext cx="428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V</a:t>
            </a:r>
            <a:r>
              <a:rPr lang="de-DE" altLang="de-DE" baseline="-25000" dirty="0">
                <a:solidFill>
                  <a:srgbClr val="000000"/>
                </a:solidFill>
                <a:latin typeface="Times New Roman" panose="02020603050405020304" pitchFamily="18" charset="0"/>
                <a:cs typeface="Times New Roman" panose="02020603050405020304" pitchFamily="18" charset="0"/>
              </a:rPr>
              <a:t>0</a:t>
            </a:r>
            <a:endParaRPr lang="de-DE" altLang="de-DE" dirty="0">
              <a:solidFill>
                <a:srgbClr val="000000"/>
              </a:solidFill>
              <a:latin typeface="Times New Roman" panose="02020603050405020304" pitchFamily="18" charset="0"/>
              <a:cs typeface="Times New Roman" panose="02020603050405020304" pitchFamily="18" charset="0"/>
            </a:endParaRPr>
          </a:p>
        </p:txBody>
      </p:sp>
      <p:sp>
        <p:nvSpPr>
          <p:cNvPr id="29" name="Text Box 105"/>
          <p:cNvSpPr txBox="1">
            <a:spLocks noChangeArrowheads="1"/>
          </p:cNvSpPr>
          <p:nvPr/>
        </p:nvSpPr>
        <p:spPr bwMode="auto">
          <a:xfrm>
            <a:off x="144463" y="31337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a:solidFill>
                  <a:srgbClr val="000000"/>
                </a:solidFill>
                <a:cs typeface="Arial" charset="0"/>
              </a:rPr>
              <a:t>0</a:t>
            </a:r>
          </a:p>
        </p:txBody>
      </p:sp>
      <p:sp>
        <p:nvSpPr>
          <p:cNvPr id="30" name="Text Box 106"/>
          <p:cNvSpPr txBox="1">
            <a:spLocks noChangeArrowheads="1"/>
          </p:cNvSpPr>
          <p:nvPr/>
        </p:nvSpPr>
        <p:spPr bwMode="auto">
          <a:xfrm>
            <a:off x="1908175" y="3357563"/>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dirty="0">
                <a:solidFill>
                  <a:srgbClr val="000000"/>
                </a:solidFill>
                <a:latin typeface="Times New Roman" panose="02020603050405020304" pitchFamily="18" charset="0"/>
                <a:cs typeface="Times New Roman" panose="02020603050405020304" pitchFamily="18" charset="0"/>
              </a:rPr>
              <a:t>r</a:t>
            </a:r>
          </a:p>
        </p:txBody>
      </p:sp>
      <p:grpSp>
        <p:nvGrpSpPr>
          <p:cNvPr id="31" name="Group 107"/>
          <p:cNvGrpSpPr>
            <a:grpSpLocks/>
          </p:cNvGrpSpPr>
          <p:nvPr/>
        </p:nvGrpSpPr>
        <p:grpSpPr bwMode="auto">
          <a:xfrm>
            <a:off x="4140200" y="2205038"/>
            <a:ext cx="1800225" cy="3897312"/>
            <a:chOff x="2608" y="1389"/>
            <a:chExt cx="1134" cy="2455"/>
          </a:xfrm>
        </p:grpSpPr>
        <p:sp>
          <p:nvSpPr>
            <p:cNvPr id="32" name="Line 108"/>
            <p:cNvSpPr>
              <a:spLocks noChangeShapeType="1"/>
            </p:cNvSpPr>
            <p:nvPr/>
          </p:nvSpPr>
          <p:spPr bwMode="auto">
            <a:xfrm>
              <a:off x="3107" y="383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09"/>
            <p:cNvSpPr>
              <a:spLocks noChangeShapeType="1"/>
            </p:cNvSpPr>
            <p:nvPr/>
          </p:nvSpPr>
          <p:spPr bwMode="auto">
            <a:xfrm>
              <a:off x="3107" y="356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10"/>
            <p:cNvSpPr>
              <a:spLocks noChangeShapeType="1"/>
            </p:cNvSpPr>
            <p:nvPr/>
          </p:nvSpPr>
          <p:spPr bwMode="auto">
            <a:xfrm>
              <a:off x="3107" y="3294"/>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11"/>
            <p:cNvSpPr>
              <a:spLocks noChangeShapeType="1"/>
            </p:cNvSpPr>
            <p:nvPr/>
          </p:nvSpPr>
          <p:spPr bwMode="auto">
            <a:xfrm>
              <a:off x="3107" y="3203"/>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12"/>
            <p:cNvSpPr>
              <a:spLocks noChangeShapeType="1"/>
            </p:cNvSpPr>
            <p:nvPr/>
          </p:nvSpPr>
          <p:spPr bwMode="auto">
            <a:xfrm>
              <a:off x="3107" y="297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3"/>
            <p:cNvSpPr>
              <a:spLocks noChangeShapeType="1"/>
            </p:cNvSpPr>
            <p:nvPr/>
          </p:nvSpPr>
          <p:spPr bwMode="auto">
            <a:xfrm>
              <a:off x="3107" y="2840"/>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14"/>
            <p:cNvSpPr>
              <a:spLocks noChangeShapeType="1"/>
            </p:cNvSpPr>
            <p:nvPr/>
          </p:nvSpPr>
          <p:spPr bwMode="auto">
            <a:xfrm>
              <a:off x="3107" y="2614"/>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15"/>
            <p:cNvSpPr>
              <a:spLocks noChangeShapeType="1"/>
            </p:cNvSpPr>
            <p:nvPr/>
          </p:nvSpPr>
          <p:spPr bwMode="auto">
            <a:xfrm>
              <a:off x="3107" y="247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16"/>
            <p:cNvSpPr>
              <a:spLocks noChangeShapeType="1"/>
            </p:cNvSpPr>
            <p:nvPr/>
          </p:nvSpPr>
          <p:spPr bwMode="auto">
            <a:xfrm>
              <a:off x="3107" y="2341"/>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17"/>
            <p:cNvSpPr>
              <a:spLocks noChangeShapeType="1"/>
            </p:cNvSpPr>
            <p:nvPr/>
          </p:nvSpPr>
          <p:spPr bwMode="auto">
            <a:xfrm>
              <a:off x="3107" y="2069"/>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18"/>
            <p:cNvSpPr>
              <a:spLocks noChangeShapeType="1"/>
            </p:cNvSpPr>
            <p:nvPr/>
          </p:nvSpPr>
          <p:spPr bwMode="auto">
            <a:xfrm>
              <a:off x="3107" y="1979"/>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19"/>
            <p:cNvSpPr>
              <a:spLocks noChangeShapeType="1"/>
            </p:cNvSpPr>
            <p:nvPr/>
          </p:nvSpPr>
          <p:spPr bwMode="auto">
            <a:xfrm>
              <a:off x="3107" y="1888"/>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20"/>
            <p:cNvSpPr>
              <a:spLocks noChangeShapeType="1"/>
            </p:cNvSpPr>
            <p:nvPr/>
          </p:nvSpPr>
          <p:spPr bwMode="auto">
            <a:xfrm>
              <a:off x="3107" y="170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21"/>
            <p:cNvSpPr>
              <a:spLocks noChangeShapeType="1"/>
            </p:cNvSpPr>
            <p:nvPr/>
          </p:nvSpPr>
          <p:spPr bwMode="auto">
            <a:xfrm>
              <a:off x="3107" y="1616"/>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22"/>
            <p:cNvSpPr>
              <a:spLocks noChangeShapeType="1"/>
            </p:cNvSpPr>
            <p:nvPr/>
          </p:nvSpPr>
          <p:spPr bwMode="auto">
            <a:xfrm>
              <a:off x="3107" y="1525"/>
              <a:ext cx="635"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23"/>
            <p:cNvSpPr>
              <a:spLocks noChangeShapeType="1"/>
            </p:cNvSpPr>
            <p:nvPr/>
          </p:nvSpPr>
          <p:spPr bwMode="auto">
            <a:xfrm flipH="1">
              <a:off x="2608" y="3838"/>
              <a:ext cx="454"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24"/>
            <p:cNvSpPr>
              <a:spLocks noChangeShapeType="1"/>
            </p:cNvSpPr>
            <p:nvPr/>
          </p:nvSpPr>
          <p:spPr bwMode="auto">
            <a:xfrm flipH="1" flipV="1">
              <a:off x="2608" y="3430"/>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25"/>
            <p:cNvSpPr>
              <a:spLocks noChangeShapeType="1"/>
            </p:cNvSpPr>
            <p:nvPr/>
          </p:nvSpPr>
          <p:spPr bwMode="auto">
            <a:xfrm flipH="1" flipV="1">
              <a:off x="2608" y="3022"/>
              <a:ext cx="499" cy="27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26"/>
            <p:cNvSpPr>
              <a:spLocks noChangeShapeType="1"/>
            </p:cNvSpPr>
            <p:nvPr/>
          </p:nvSpPr>
          <p:spPr bwMode="auto">
            <a:xfrm flipH="1" flipV="1">
              <a:off x="2608" y="3022"/>
              <a:ext cx="499" cy="181"/>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27"/>
            <p:cNvSpPr>
              <a:spLocks noChangeShapeType="1"/>
            </p:cNvSpPr>
            <p:nvPr/>
          </p:nvSpPr>
          <p:spPr bwMode="auto">
            <a:xfrm flipH="1" flipV="1">
              <a:off x="2608" y="2614"/>
              <a:ext cx="499" cy="36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28"/>
            <p:cNvSpPr>
              <a:spLocks noChangeShapeType="1"/>
            </p:cNvSpPr>
            <p:nvPr/>
          </p:nvSpPr>
          <p:spPr bwMode="auto">
            <a:xfrm flipH="1" flipV="1">
              <a:off x="2608" y="2614"/>
              <a:ext cx="499" cy="22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29"/>
            <p:cNvSpPr>
              <a:spLocks noChangeShapeType="1"/>
            </p:cNvSpPr>
            <p:nvPr/>
          </p:nvSpPr>
          <p:spPr bwMode="auto">
            <a:xfrm flipH="1" flipV="1">
              <a:off x="2608" y="2614"/>
              <a:ext cx="499"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30"/>
            <p:cNvSpPr>
              <a:spLocks noChangeShapeType="1"/>
            </p:cNvSpPr>
            <p:nvPr/>
          </p:nvSpPr>
          <p:spPr bwMode="auto">
            <a:xfrm flipH="1" flipV="1">
              <a:off x="2608" y="2205"/>
              <a:ext cx="499" cy="273"/>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131"/>
            <p:cNvSpPr>
              <a:spLocks noChangeShapeType="1"/>
            </p:cNvSpPr>
            <p:nvPr/>
          </p:nvSpPr>
          <p:spPr bwMode="auto">
            <a:xfrm flipH="1" flipV="1">
              <a:off x="2608" y="2205"/>
              <a:ext cx="499" cy="273"/>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32"/>
            <p:cNvSpPr>
              <a:spLocks noChangeShapeType="1"/>
            </p:cNvSpPr>
            <p:nvPr/>
          </p:nvSpPr>
          <p:spPr bwMode="auto">
            <a:xfrm flipH="1" flipV="1">
              <a:off x="2608" y="2205"/>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133"/>
            <p:cNvSpPr>
              <a:spLocks noChangeShapeType="1"/>
            </p:cNvSpPr>
            <p:nvPr/>
          </p:nvSpPr>
          <p:spPr bwMode="auto">
            <a:xfrm flipH="1" flipV="1">
              <a:off x="2608" y="1797"/>
              <a:ext cx="499" cy="27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34"/>
            <p:cNvSpPr>
              <a:spLocks noChangeShapeType="1"/>
            </p:cNvSpPr>
            <p:nvPr/>
          </p:nvSpPr>
          <p:spPr bwMode="auto">
            <a:xfrm flipH="1" flipV="1">
              <a:off x="2608" y="1797"/>
              <a:ext cx="499" cy="182"/>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35"/>
            <p:cNvSpPr>
              <a:spLocks noChangeShapeType="1"/>
            </p:cNvSpPr>
            <p:nvPr/>
          </p:nvSpPr>
          <p:spPr bwMode="auto">
            <a:xfrm flipH="1" flipV="1">
              <a:off x="2608" y="1797"/>
              <a:ext cx="499" cy="91"/>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36"/>
            <p:cNvSpPr>
              <a:spLocks noChangeShapeType="1"/>
            </p:cNvSpPr>
            <p:nvPr/>
          </p:nvSpPr>
          <p:spPr bwMode="auto">
            <a:xfrm flipH="1" flipV="1">
              <a:off x="2608" y="1389"/>
              <a:ext cx="499" cy="317"/>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137"/>
            <p:cNvSpPr>
              <a:spLocks noChangeShapeType="1"/>
            </p:cNvSpPr>
            <p:nvPr/>
          </p:nvSpPr>
          <p:spPr bwMode="auto">
            <a:xfrm flipH="1" flipV="1">
              <a:off x="2608" y="1389"/>
              <a:ext cx="499" cy="227"/>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138"/>
            <p:cNvSpPr>
              <a:spLocks noChangeShapeType="1"/>
            </p:cNvSpPr>
            <p:nvPr/>
          </p:nvSpPr>
          <p:spPr bwMode="auto">
            <a:xfrm flipH="1" flipV="1">
              <a:off x="2608" y="1389"/>
              <a:ext cx="499" cy="136"/>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Text Box 139"/>
            <p:cNvSpPr txBox="1">
              <a:spLocks noChangeArrowheads="1"/>
            </p:cNvSpPr>
            <p:nvPr/>
          </p:nvSpPr>
          <p:spPr bwMode="auto">
            <a:xfrm>
              <a:off x="3288" y="3671"/>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1s</a:t>
              </a:r>
            </a:p>
          </p:txBody>
        </p:sp>
        <p:sp>
          <p:nvSpPr>
            <p:cNvPr id="65" name="Text Box 140"/>
            <p:cNvSpPr txBox="1">
              <a:spLocks noChangeArrowheads="1"/>
            </p:cNvSpPr>
            <p:nvPr/>
          </p:nvSpPr>
          <p:spPr bwMode="auto">
            <a:xfrm>
              <a:off x="3288" y="339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1p</a:t>
              </a:r>
            </a:p>
          </p:txBody>
        </p:sp>
        <p:sp>
          <p:nvSpPr>
            <p:cNvPr id="66" name="Text Box 141"/>
            <p:cNvSpPr txBox="1">
              <a:spLocks noChangeArrowheads="1"/>
            </p:cNvSpPr>
            <p:nvPr/>
          </p:nvSpPr>
          <p:spPr bwMode="auto">
            <a:xfrm>
              <a:off x="3288" y="317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1d</a:t>
              </a:r>
            </a:p>
          </p:txBody>
        </p:sp>
        <p:sp>
          <p:nvSpPr>
            <p:cNvPr id="67" name="Text Box 142"/>
            <p:cNvSpPr txBox="1">
              <a:spLocks noChangeArrowheads="1"/>
            </p:cNvSpPr>
            <p:nvPr/>
          </p:nvSpPr>
          <p:spPr bwMode="auto">
            <a:xfrm>
              <a:off x="3288" y="3036"/>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2s</a:t>
              </a:r>
            </a:p>
          </p:txBody>
        </p:sp>
        <p:sp>
          <p:nvSpPr>
            <p:cNvPr id="68" name="Text Box 143"/>
            <p:cNvSpPr txBox="1">
              <a:spLocks noChangeArrowheads="1"/>
            </p:cNvSpPr>
            <p:nvPr/>
          </p:nvSpPr>
          <p:spPr bwMode="auto">
            <a:xfrm>
              <a:off x="3288" y="2492"/>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1g</a:t>
              </a:r>
            </a:p>
          </p:txBody>
        </p:sp>
        <p:sp>
          <p:nvSpPr>
            <p:cNvPr id="69" name="Text Box 144"/>
            <p:cNvSpPr txBox="1">
              <a:spLocks noChangeArrowheads="1"/>
            </p:cNvSpPr>
            <p:nvPr/>
          </p:nvSpPr>
          <p:spPr bwMode="auto">
            <a:xfrm>
              <a:off x="3288" y="2673"/>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2p</a:t>
              </a:r>
            </a:p>
          </p:txBody>
        </p:sp>
        <p:sp>
          <p:nvSpPr>
            <p:cNvPr id="70" name="Text Box 145"/>
            <p:cNvSpPr txBox="1">
              <a:spLocks noChangeArrowheads="1"/>
            </p:cNvSpPr>
            <p:nvPr/>
          </p:nvSpPr>
          <p:spPr bwMode="auto">
            <a:xfrm>
              <a:off x="3288" y="2355"/>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2d</a:t>
              </a:r>
            </a:p>
          </p:txBody>
        </p:sp>
        <p:sp>
          <p:nvSpPr>
            <p:cNvPr id="71" name="Text Box 146"/>
            <p:cNvSpPr txBox="1">
              <a:spLocks noChangeArrowheads="1"/>
            </p:cNvSpPr>
            <p:nvPr/>
          </p:nvSpPr>
          <p:spPr bwMode="auto">
            <a:xfrm>
              <a:off x="3205" y="2219"/>
              <a:ext cx="3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1h/3s</a:t>
              </a:r>
            </a:p>
          </p:txBody>
        </p:sp>
        <p:sp>
          <p:nvSpPr>
            <p:cNvPr id="72" name="Text Box 147"/>
            <p:cNvSpPr txBox="1">
              <a:spLocks noChangeArrowheads="1"/>
            </p:cNvSpPr>
            <p:nvPr/>
          </p:nvSpPr>
          <p:spPr bwMode="auto">
            <a:xfrm>
              <a:off x="3288" y="1947"/>
              <a:ext cx="1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2f</a:t>
              </a:r>
            </a:p>
          </p:txBody>
        </p:sp>
        <p:sp>
          <p:nvSpPr>
            <p:cNvPr id="73" name="Text Box 148"/>
            <p:cNvSpPr txBox="1">
              <a:spLocks noChangeArrowheads="1"/>
            </p:cNvSpPr>
            <p:nvPr/>
          </p:nvSpPr>
          <p:spPr bwMode="auto">
            <a:xfrm>
              <a:off x="3288" y="1856"/>
              <a:ext cx="19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1i</a:t>
              </a:r>
            </a:p>
          </p:txBody>
        </p:sp>
        <p:sp>
          <p:nvSpPr>
            <p:cNvPr id="74" name="Text Box 149"/>
            <p:cNvSpPr txBox="1">
              <a:spLocks noChangeArrowheads="1"/>
            </p:cNvSpPr>
            <p:nvPr/>
          </p:nvSpPr>
          <p:spPr bwMode="auto">
            <a:xfrm>
              <a:off x="3288" y="1766"/>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3p</a:t>
              </a:r>
            </a:p>
          </p:txBody>
        </p:sp>
        <p:sp>
          <p:nvSpPr>
            <p:cNvPr id="75" name="Text Box 150"/>
            <p:cNvSpPr txBox="1">
              <a:spLocks noChangeArrowheads="1"/>
            </p:cNvSpPr>
            <p:nvPr/>
          </p:nvSpPr>
          <p:spPr bwMode="auto">
            <a:xfrm>
              <a:off x="3288" y="158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2g</a:t>
              </a:r>
            </a:p>
          </p:txBody>
        </p:sp>
        <p:sp>
          <p:nvSpPr>
            <p:cNvPr id="76" name="Text Box 151"/>
            <p:cNvSpPr txBox="1">
              <a:spLocks noChangeArrowheads="1"/>
            </p:cNvSpPr>
            <p:nvPr/>
          </p:nvSpPr>
          <p:spPr bwMode="auto">
            <a:xfrm>
              <a:off x="3288" y="1494"/>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3d</a:t>
              </a:r>
            </a:p>
          </p:txBody>
        </p:sp>
        <p:sp>
          <p:nvSpPr>
            <p:cNvPr id="77" name="Text Box 152"/>
            <p:cNvSpPr txBox="1">
              <a:spLocks noChangeArrowheads="1"/>
            </p:cNvSpPr>
            <p:nvPr/>
          </p:nvSpPr>
          <p:spPr bwMode="auto">
            <a:xfrm>
              <a:off x="3288" y="1392"/>
              <a:ext cx="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4s</a:t>
              </a:r>
            </a:p>
          </p:txBody>
        </p:sp>
        <p:sp>
          <p:nvSpPr>
            <p:cNvPr id="78" name="Text Box 153"/>
            <p:cNvSpPr txBox="1">
              <a:spLocks noChangeArrowheads="1"/>
            </p:cNvSpPr>
            <p:nvPr/>
          </p:nvSpPr>
          <p:spPr bwMode="auto">
            <a:xfrm>
              <a:off x="3288" y="2809"/>
              <a:ext cx="2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a:solidFill>
                    <a:srgbClr val="000000"/>
                  </a:solidFill>
                  <a:cs typeface="Arial" charset="0"/>
                </a:rPr>
                <a:t>1d</a:t>
              </a:r>
            </a:p>
          </p:txBody>
        </p:sp>
      </p:grpSp>
      <p:grpSp>
        <p:nvGrpSpPr>
          <p:cNvPr id="103" name="Group 362"/>
          <p:cNvGrpSpPr>
            <a:grpSpLocks/>
          </p:cNvGrpSpPr>
          <p:nvPr/>
        </p:nvGrpSpPr>
        <p:grpSpPr bwMode="auto">
          <a:xfrm>
            <a:off x="5940425" y="2133600"/>
            <a:ext cx="2513013" cy="4086225"/>
            <a:chOff x="3742" y="1344"/>
            <a:chExt cx="1583" cy="2574"/>
          </a:xfrm>
        </p:grpSpPr>
        <p:sp>
          <p:nvSpPr>
            <p:cNvPr id="104" name="Line 363"/>
            <p:cNvSpPr>
              <a:spLocks noChangeShapeType="1"/>
            </p:cNvSpPr>
            <p:nvPr/>
          </p:nvSpPr>
          <p:spPr bwMode="auto">
            <a:xfrm>
              <a:off x="4241" y="383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364"/>
            <p:cNvSpPr>
              <a:spLocks noChangeShapeType="1"/>
            </p:cNvSpPr>
            <p:nvPr/>
          </p:nvSpPr>
          <p:spPr bwMode="auto">
            <a:xfrm>
              <a:off x="4241" y="361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365"/>
            <p:cNvSpPr>
              <a:spLocks noChangeShapeType="1"/>
            </p:cNvSpPr>
            <p:nvPr/>
          </p:nvSpPr>
          <p:spPr bwMode="auto">
            <a:xfrm>
              <a:off x="4241" y="356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366"/>
            <p:cNvSpPr>
              <a:spLocks noChangeShapeType="1"/>
            </p:cNvSpPr>
            <p:nvPr/>
          </p:nvSpPr>
          <p:spPr bwMode="auto">
            <a:xfrm>
              <a:off x="4241" y="338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367"/>
            <p:cNvSpPr>
              <a:spLocks noChangeShapeType="1"/>
            </p:cNvSpPr>
            <p:nvPr/>
          </p:nvSpPr>
          <p:spPr bwMode="auto">
            <a:xfrm>
              <a:off x="4241" y="329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368"/>
            <p:cNvSpPr>
              <a:spLocks noChangeShapeType="1"/>
            </p:cNvSpPr>
            <p:nvPr/>
          </p:nvSpPr>
          <p:spPr bwMode="auto">
            <a:xfrm>
              <a:off x="4241" y="3203"/>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369"/>
            <p:cNvSpPr>
              <a:spLocks noChangeShapeType="1"/>
            </p:cNvSpPr>
            <p:nvPr/>
          </p:nvSpPr>
          <p:spPr bwMode="auto">
            <a:xfrm>
              <a:off x="4241" y="3067"/>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370"/>
            <p:cNvSpPr>
              <a:spLocks noChangeShapeType="1"/>
            </p:cNvSpPr>
            <p:nvPr/>
          </p:nvSpPr>
          <p:spPr bwMode="auto">
            <a:xfrm>
              <a:off x="4241" y="2931"/>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371"/>
            <p:cNvSpPr>
              <a:spLocks noChangeShapeType="1"/>
            </p:cNvSpPr>
            <p:nvPr/>
          </p:nvSpPr>
          <p:spPr bwMode="auto">
            <a:xfrm>
              <a:off x="4241" y="288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372"/>
            <p:cNvSpPr>
              <a:spLocks noChangeShapeType="1"/>
            </p:cNvSpPr>
            <p:nvPr/>
          </p:nvSpPr>
          <p:spPr bwMode="auto">
            <a:xfrm>
              <a:off x="4241" y="2840"/>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373"/>
            <p:cNvSpPr>
              <a:spLocks noChangeShapeType="1"/>
            </p:cNvSpPr>
            <p:nvPr/>
          </p:nvSpPr>
          <p:spPr bwMode="auto">
            <a:xfrm>
              <a:off x="4241" y="279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374"/>
            <p:cNvSpPr>
              <a:spLocks noChangeShapeType="1"/>
            </p:cNvSpPr>
            <p:nvPr/>
          </p:nvSpPr>
          <p:spPr bwMode="auto">
            <a:xfrm>
              <a:off x="4241" y="261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375"/>
            <p:cNvSpPr>
              <a:spLocks noChangeShapeType="1"/>
            </p:cNvSpPr>
            <p:nvPr/>
          </p:nvSpPr>
          <p:spPr bwMode="auto">
            <a:xfrm>
              <a:off x="4241" y="256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376"/>
            <p:cNvSpPr>
              <a:spLocks noChangeShapeType="1"/>
            </p:cNvSpPr>
            <p:nvPr/>
          </p:nvSpPr>
          <p:spPr bwMode="auto">
            <a:xfrm>
              <a:off x="4241" y="2478"/>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377"/>
            <p:cNvSpPr>
              <a:spLocks noChangeShapeType="1"/>
            </p:cNvSpPr>
            <p:nvPr/>
          </p:nvSpPr>
          <p:spPr bwMode="auto">
            <a:xfrm>
              <a:off x="4241" y="244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378"/>
            <p:cNvSpPr>
              <a:spLocks noChangeShapeType="1"/>
            </p:cNvSpPr>
            <p:nvPr/>
          </p:nvSpPr>
          <p:spPr bwMode="auto">
            <a:xfrm>
              <a:off x="4241" y="243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379"/>
            <p:cNvSpPr>
              <a:spLocks noChangeShapeType="1"/>
            </p:cNvSpPr>
            <p:nvPr/>
          </p:nvSpPr>
          <p:spPr bwMode="auto">
            <a:xfrm>
              <a:off x="4241" y="218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380"/>
            <p:cNvSpPr>
              <a:spLocks noChangeShapeType="1"/>
            </p:cNvSpPr>
            <p:nvPr/>
          </p:nvSpPr>
          <p:spPr bwMode="auto">
            <a:xfrm>
              <a:off x="4241" y="222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381"/>
            <p:cNvSpPr>
              <a:spLocks noChangeShapeType="1"/>
            </p:cNvSpPr>
            <p:nvPr/>
          </p:nvSpPr>
          <p:spPr bwMode="auto">
            <a:xfrm>
              <a:off x="4241" y="2115"/>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382"/>
            <p:cNvSpPr>
              <a:spLocks noChangeShapeType="1"/>
            </p:cNvSpPr>
            <p:nvPr/>
          </p:nvSpPr>
          <p:spPr bwMode="auto">
            <a:xfrm>
              <a:off x="4241" y="206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383"/>
            <p:cNvSpPr>
              <a:spLocks noChangeShapeType="1"/>
            </p:cNvSpPr>
            <p:nvPr/>
          </p:nvSpPr>
          <p:spPr bwMode="auto">
            <a:xfrm>
              <a:off x="4241" y="204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384"/>
            <p:cNvSpPr>
              <a:spLocks noChangeShapeType="1"/>
            </p:cNvSpPr>
            <p:nvPr/>
          </p:nvSpPr>
          <p:spPr bwMode="auto">
            <a:xfrm>
              <a:off x="4241" y="2024"/>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385"/>
            <p:cNvSpPr>
              <a:spLocks noChangeShapeType="1"/>
            </p:cNvSpPr>
            <p:nvPr/>
          </p:nvSpPr>
          <p:spPr bwMode="auto">
            <a:xfrm>
              <a:off x="4241" y="184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386"/>
            <p:cNvSpPr>
              <a:spLocks noChangeShapeType="1"/>
            </p:cNvSpPr>
            <p:nvPr/>
          </p:nvSpPr>
          <p:spPr bwMode="auto">
            <a:xfrm>
              <a:off x="4241" y="1797"/>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387"/>
            <p:cNvSpPr>
              <a:spLocks noChangeShapeType="1"/>
            </p:cNvSpPr>
            <p:nvPr/>
          </p:nvSpPr>
          <p:spPr bwMode="auto">
            <a:xfrm>
              <a:off x="4241" y="170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388"/>
            <p:cNvSpPr>
              <a:spLocks noChangeShapeType="1"/>
            </p:cNvSpPr>
            <p:nvPr/>
          </p:nvSpPr>
          <p:spPr bwMode="auto">
            <a:xfrm>
              <a:off x="4241" y="1642"/>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389"/>
            <p:cNvSpPr>
              <a:spLocks noChangeShapeType="1"/>
            </p:cNvSpPr>
            <p:nvPr/>
          </p:nvSpPr>
          <p:spPr bwMode="auto">
            <a:xfrm>
              <a:off x="4241" y="1616"/>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390"/>
            <p:cNvSpPr>
              <a:spLocks noChangeShapeType="1"/>
            </p:cNvSpPr>
            <p:nvPr/>
          </p:nvSpPr>
          <p:spPr bwMode="auto">
            <a:xfrm>
              <a:off x="4241" y="1589"/>
              <a:ext cx="635"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Text Box 391"/>
            <p:cNvSpPr txBox="1">
              <a:spLocks noChangeArrowheads="1"/>
            </p:cNvSpPr>
            <p:nvPr/>
          </p:nvSpPr>
          <p:spPr bwMode="auto">
            <a:xfrm>
              <a:off x="4967" y="3764"/>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1s1/2</a:t>
              </a:r>
            </a:p>
          </p:txBody>
        </p:sp>
        <p:sp>
          <p:nvSpPr>
            <p:cNvPr id="133" name="Text Box 392"/>
            <p:cNvSpPr txBox="1">
              <a:spLocks noChangeArrowheads="1"/>
            </p:cNvSpPr>
            <p:nvPr/>
          </p:nvSpPr>
          <p:spPr bwMode="auto">
            <a:xfrm>
              <a:off x="4967" y="3446"/>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1p1/2</a:t>
              </a:r>
            </a:p>
          </p:txBody>
        </p:sp>
        <p:sp>
          <p:nvSpPr>
            <p:cNvPr id="134" name="Text Box 393"/>
            <p:cNvSpPr txBox="1">
              <a:spLocks noChangeArrowheads="1"/>
            </p:cNvSpPr>
            <p:nvPr/>
          </p:nvSpPr>
          <p:spPr bwMode="auto">
            <a:xfrm>
              <a:off x="4967" y="3537"/>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1p3/2</a:t>
              </a:r>
            </a:p>
          </p:txBody>
        </p:sp>
        <p:sp>
          <p:nvSpPr>
            <p:cNvPr id="135" name="Text Box 394"/>
            <p:cNvSpPr txBox="1">
              <a:spLocks noChangeArrowheads="1"/>
            </p:cNvSpPr>
            <p:nvPr/>
          </p:nvSpPr>
          <p:spPr bwMode="auto">
            <a:xfrm>
              <a:off x="4967" y="3310"/>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1d5/2</a:t>
              </a:r>
            </a:p>
          </p:txBody>
        </p:sp>
        <p:sp>
          <p:nvSpPr>
            <p:cNvPr id="136" name="Text Box 395"/>
            <p:cNvSpPr txBox="1">
              <a:spLocks noChangeArrowheads="1"/>
            </p:cNvSpPr>
            <p:nvPr/>
          </p:nvSpPr>
          <p:spPr bwMode="auto">
            <a:xfrm>
              <a:off x="4967" y="321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1d3/2</a:t>
              </a:r>
            </a:p>
          </p:txBody>
        </p:sp>
        <p:sp>
          <p:nvSpPr>
            <p:cNvPr id="137" name="Text Box 396"/>
            <p:cNvSpPr txBox="1">
              <a:spLocks noChangeArrowheads="1"/>
            </p:cNvSpPr>
            <p:nvPr/>
          </p:nvSpPr>
          <p:spPr bwMode="auto">
            <a:xfrm>
              <a:off x="4967" y="312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2g1/2</a:t>
              </a:r>
            </a:p>
          </p:txBody>
        </p:sp>
        <p:sp>
          <p:nvSpPr>
            <p:cNvPr id="138" name="Text Box 397"/>
            <p:cNvSpPr txBox="1">
              <a:spLocks noChangeArrowheads="1"/>
            </p:cNvSpPr>
            <p:nvPr/>
          </p:nvSpPr>
          <p:spPr bwMode="auto">
            <a:xfrm>
              <a:off x="4967" y="3001"/>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1f7/2</a:t>
              </a:r>
            </a:p>
          </p:txBody>
        </p:sp>
        <p:sp>
          <p:nvSpPr>
            <p:cNvPr id="139" name="Text Box 398"/>
            <p:cNvSpPr txBox="1">
              <a:spLocks noChangeArrowheads="1"/>
            </p:cNvSpPr>
            <p:nvPr/>
          </p:nvSpPr>
          <p:spPr bwMode="auto">
            <a:xfrm>
              <a:off x="4967" y="2902"/>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1f5/2</a:t>
              </a:r>
            </a:p>
          </p:txBody>
        </p:sp>
        <p:sp>
          <p:nvSpPr>
            <p:cNvPr id="140" name="Text Box 399"/>
            <p:cNvSpPr txBox="1">
              <a:spLocks noChangeArrowheads="1"/>
            </p:cNvSpPr>
            <p:nvPr/>
          </p:nvSpPr>
          <p:spPr bwMode="auto">
            <a:xfrm>
              <a:off x="4967" y="2819"/>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3p3/2</a:t>
              </a:r>
            </a:p>
          </p:txBody>
        </p:sp>
        <p:sp>
          <p:nvSpPr>
            <p:cNvPr id="141" name="Text Box 400"/>
            <p:cNvSpPr txBox="1">
              <a:spLocks noChangeArrowheads="1"/>
            </p:cNvSpPr>
            <p:nvPr/>
          </p:nvSpPr>
          <p:spPr bwMode="auto">
            <a:xfrm>
              <a:off x="4967" y="2766"/>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2p1/2</a:t>
              </a:r>
            </a:p>
          </p:txBody>
        </p:sp>
        <p:sp>
          <p:nvSpPr>
            <p:cNvPr id="142" name="Text Box 401"/>
            <p:cNvSpPr txBox="1">
              <a:spLocks noChangeArrowheads="1"/>
            </p:cNvSpPr>
            <p:nvPr/>
          </p:nvSpPr>
          <p:spPr bwMode="auto">
            <a:xfrm>
              <a:off x="4967" y="267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1g9/2</a:t>
              </a:r>
            </a:p>
          </p:txBody>
        </p:sp>
        <p:sp>
          <p:nvSpPr>
            <p:cNvPr id="143" name="Text Box 402"/>
            <p:cNvSpPr txBox="1">
              <a:spLocks noChangeArrowheads="1"/>
            </p:cNvSpPr>
            <p:nvPr/>
          </p:nvSpPr>
          <p:spPr bwMode="auto">
            <a:xfrm>
              <a:off x="4967" y="2584"/>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1g7/2</a:t>
              </a:r>
            </a:p>
          </p:txBody>
        </p:sp>
        <p:sp>
          <p:nvSpPr>
            <p:cNvPr id="144" name="Text Box 403"/>
            <p:cNvSpPr txBox="1">
              <a:spLocks noChangeArrowheads="1"/>
            </p:cNvSpPr>
            <p:nvPr/>
          </p:nvSpPr>
          <p:spPr bwMode="auto">
            <a:xfrm>
              <a:off x="4967" y="2502"/>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2d5/2</a:t>
              </a:r>
            </a:p>
          </p:txBody>
        </p:sp>
        <p:sp>
          <p:nvSpPr>
            <p:cNvPr id="145" name="Text Box 404"/>
            <p:cNvSpPr txBox="1">
              <a:spLocks noChangeArrowheads="1"/>
            </p:cNvSpPr>
            <p:nvPr/>
          </p:nvSpPr>
          <p:spPr bwMode="auto">
            <a:xfrm>
              <a:off x="4967" y="2448"/>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2d1/2</a:t>
              </a:r>
            </a:p>
          </p:txBody>
        </p:sp>
        <p:sp>
          <p:nvSpPr>
            <p:cNvPr id="146" name="Text Box 405"/>
            <p:cNvSpPr txBox="1">
              <a:spLocks noChangeArrowheads="1"/>
            </p:cNvSpPr>
            <p:nvPr/>
          </p:nvSpPr>
          <p:spPr bwMode="auto">
            <a:xfrm>
              <a:off x="4967" y="2366"/>
              <a:ext cx="3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1h11/2</a:t>
              </a:r>
            </a:p>
          </p:txBody>
        </p:sp>
        <p:sp>
          <p:nvSpPr>
            <p:cNvPr id="147" name="Text Box 406"/>
            <p:cNvSpPr txBox="1">
              <a:spLocks noChangeArrowheads="1"/>
            </p:cNvSpPr>
            <p:nvPr/>
          </p:nvSpPr>
          <p:spPr bwMode="auto">
            <a:xfrm>
              <a:off x="4967" y="2312"/>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3s1/2</a:t>
              </a:r>
            </a:p>
          </p:txBody>
        </p:sp>
        <p:sp>
          <p:nvSpPr>
            <p:cNvPr id="148" name="Text Box 407"/>
            <p:cNvSpPr txBox="1">
              <a:spLocks noChangeArrowheads="1"/>
            </p:cNvSpPr>
            <p:nvPr/>
          </p:nvSpPr>
          <p:spPr bwMode="auto">
            <a:xfrm>
              <a:off x="4967" y="2233"/>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1h9/2</a:t>
              </a:r>
            </a:p>
          </p:txBody>
        </p:sp>
        <p:sp>
          <p:nvSpPr>
            <p:cNvPr id="149" name="Text Box 408"/>
            <p:cNvSpPr txBox="1">
              <a:spLocks noChangeArrowheads="1"/>
            </p:cNvSpPr>
            <p:nvPr/>
          </p:nvSpPr>
          <p:spPr bwMode="auto">
            <a:xfrm>
              <a:off x="4967" y="2160"/>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2f7/2</a:t>
              </a:r>
            </a:p>
          </p:txBody>
        </p:sp>
        <p:sp>
          <p:nvSpPr>
            <p:cNvPr id="150" name="Text Box 409"/>
            <p:cNvSpPr txBox="1">
              <a:spLocks noChangeArrowheads="1"/>
            </p:cNvSpPr>
            <p:nvPr/>
          </p:nvSpPr>
          <p:spPr bwMode="auto">
            <a:xfrm>
              <a:off x="4967" y="2097"/>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2p3/2</a:t>
              </a:r>
            </a:p>
          </p:txBody>
        </p:sp>
        <p:sp>
          <p:nvSpPr>
            <p:cNvPr id="151" name="Text Box 410"/>
            <p:cNvSpPr txBox="1">
              <a:spLocks noChangeArrowheads="1"/>
            </p:cNvSpPr>
            <p:nvPr/>
          </p:nvSpPr>
          <p:spPr bwMode="auto">
            <a:xfrm>
              <a:off x="4967" y="2024"/>
              <a:ext cx="33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1i13/2</a:t>
              </a:r>
            </a:p>
          </p:txBody>
        </p:sp>
        <p:sp>
          <p:nvSpPr>
            <p:cNvPr id="152" name="Text Box 411"/>
            <p:cNvSpPr txBox="1">
              <a:spLocks noChangeArrowheads="1"/>
            </p:cNvSpPr>
            <p:nvPr/>
          </p:nvSpPr>
          <p:spPr bwMode="auto">
            <a:xfrm>
              <a:off x="4967" y="1961"/>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3p1/2</a:t>
              </a:r>
            </a:p>
          </p:txBody>
        </p:sp>
        <p:sp>
          <p:nvSpPr>
            <p:cNvPr id="153" name="Text Box 412"/>
            <p:cNvSpPr txBox="1">
              <a:spLocks noChangeArrowheads="1"/>
            </p:cNvSpPr>
            <p:nvPr/>
          </p:nvSpPr>
          <p:spPr bwMode="auto">
            <a:xfrm>
              <a:off x="4967" y="1888"/>
              <a:ext cx="2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2f5/2</a:t>
              </a:r>
            </a:p>
          </p:txBody>
        </p:sp>
        <p:sp>
          <p:nvSpPr>
            <p:cNvPr id="154" name="Text Box 413"/>
            <p:cNvSpPr txBox="1">
              <a:spLocks noChangeArrowheads="1"/>
            </p:cNvSpPr>
            <p:nvPr/>
          </p:nvSpPr>
          <p:spPr bwMode="auto">
            <a:xfrm>
              <a:off x="4967" y="182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2g9/2</a:t>
              </a:r>
            </a:p>
          </p:txBody>
        </p:sp>
        <p:sp>
          <p:nvSpPr>
            <p:cNvPr id="155" name="Text Box 414"/>
            <p:cNvSpPr txBox="1">
              <a:spLocks noChangeArrowheads="1"/>
            </p:cNvSpPr>
            <p:nvPr/>
          </p:nvSpPr>
          <p:spPr bwMode="auto">
            <a:xfrm>
              <a:off x="4967" y="1734"/>
              <a:ext cx="33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1i11/2</a:t>
              </a:r>
            </a:p>
          </p:txBody>
        </p:sp>
        <p:sp>
          <p:nvSpPr>
            <p:cNvPr id="156" name="Text Box 415"/>
            <p:cNvSpPr txBox="1">
              <a:spLocks noChangeArrowheads="1"/>
            </p:cNvSpPr>
            <p:nvPr/>
          </p:nvSpPr>
          <p:spPr bwMode="auto">
            <a:xfrm>
              <a:off x="4967" y="1661"/>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3d5/2</a:t>
              </a:r>
            </a:p>
          </p:txBody>
        </p:sp>
        <p:sp>
          <p:nvSpPr>
            <p:cNvPr id="157" name="Text Box 416"/>
            <p:cNvSpPr txBox="1">
              <a:spLocks noChangeArrowheads="1"/>
            </p:cNvSpPr>
            <p:nvPr/>
          </p:nvSpPr>
          <p:spPr bwMode="auto">
            <a:xfrm>
              <a:off x="4967" y="1598"/>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2g7/2</a:t>
              </a:r>
            </a:p>
          </p:txBody>
        </p:sp>
        <p:sp>
          <p:nvSpPr>
            <p:cNvPr id="158" name="Text Box 417"/>
            <p:cNvSpPr txBox="1">
              <a:spLocks noChangeArrowheads="1"/>
            </p:cNvSpPr>
            <p:nvPr/>
          </p:nvSpPr>
          <p:spPr bwMode="auto">
            <a:xfrm>
              <a:off x="4967" y="1525"/>
              <a:ext cx="3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3d3/2</a:t>
              </a:r>
            </a:p>
          </p:txBody>
        </p:sp>
        <p:sp>
          <p:nvSpPr>
            <p:cNvPr id="159" name="Text Box 418"/>
            <p:cNvSpPr txBox="1">
              <a:spLocks noChangeArrowheads="1"/>
            </p:cNvSpPr>
            <p:nvPr/>
          </p:nvSpPr>
          <p:spPr bwMode="auto">
            <a:xfrm>
              <a:off x="4967" y="1462"/>
              <a:ext cx="3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cs typeface="Arial" charset="0"/>
                </a:rPr>
                <a:t>4s1/2</a:t>
              </a:r>
            </a:p>
          </p:txBody>
        </p:sp>
        <p:sp>
          <p:nvSpPr>
            <p:cNvPr id="160" name="Text Box 419"/>
            <p:cNvSpPr txBox="1">
              <a:spLocks noChangeArrowheads="1"/>
            </p:cNvSpPr>
            <p:nvPr/>
          </p:nvSpPr>
          <p:spPr bwMode="auto">
            <a:xfrm>
              <a:off x="4513" y="36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a:t>
              </a:r>
            </a:p>
          </p:txBody>
        </p:sp>
        <p:sp>
          <p:nvSpPr>
            <p:cNvPr id="161" name="Text Box 420"/>
            <p:cNvSpPr txBox="1">
              <a:spLocks noChangeArrowheads="1"/>
            </p:cNvSpPr>
            <p:nvPr/>
          </p:nvSpPr>
          <p:spPr bwMode="auto">
            <a:xfrm>
              <a:off x="4513" y="333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8</a:t>
              </a:r>
            </a:p>
          </p:txBody>
        </p:sp>
        <p:sp>
          <p:nvSpPr>
            <p:cNvPr id="162" name="Text Box 421"/>
            <p:cNvSpPr txBox="1">
              <a:spLocks noChangeArrowheads="1"/>
            </p:cNvSpPr>
            <p:nvPr/>
          </p:nvSpPr>
          <p:spPr bwMode="auto">
            <a:xfrm>
              <a:off x="4468" y="302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20</a:t>
              </a:r>
            </a:p>
          </p:txBody>
        </p:sp>
        <p:sp>
          <p:nvSpPr>
            <p:cNvPr id="163" name="Text Box 422"/>
            <p:cNvSpPr txBox="1">
              <a:spLocks noChangeArrowheads="1"/>
            </p:cNvSpPr>
            <p:nvPr/>
          </p:nvSpPr>
          <p:spPr bwMode="auto">
            <a:xfrm>
              <a:off x="4468" y="288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28</a:t>
              </a:r>
            </a:p>
          </p:txBody>
        </p:sp>
        <p:sp>
          <p:nvSpPr>
            <p:cNvPr id="164" name="Text Box 423"/>
            <p:cNvSpPr txBox="1">
              <a:spLocks noChangeArrowheads="1"/>
            </p:cNvSpPr>
            <p:nvPr/>
          </p:nvSpPr>
          <p:spPr bwMode="auto">
            <a:xfrm>
              <a:off x="4468" y="256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50</a:t>
              </a:r>
            </a:p>
          </p:txBody>
        </p:sp>
        <p:sp>
          <p:nvSpPr>
            <p:cNvPr id="165" name="Text Box 424"/>
            <p:cNvSpPr txBox="1">
              <a:spLocks noChangeArrowheads="1"/>
            </p:cNvSpPr>
            <p:nvPr/>
          </p:nvSpPr>
          <p:spPr bwMode="auto">
            <a:xfrm>
              <a:off x="4468" y="220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82</a:t>
              </a:r>
            </a:p>
          </p:txBody>
        </p:sp>
        <p:sp>
          <p:nvSpPr>
            <p:cNvPr id="166" name="Text Box 425"/>
            <p:cNvSpPr txBox="1">
              <a:spLocks noChangeArrowheads="1"/>
            </p:cNvSpPr>
            <p:nvPr/>
          </p:nvSpPr>
          <p:spPr bwMode="auto">
            <a:xfrm>
              <a:off x="4422" y="1797"/>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126</a:t>
              </a:r>
            </a:p>
          </p:txBody>
        </p:sp>
        <p:sp>
          <p:nvSpPr>
            <p:cNvPr id="167" name="Text Box 426"/>
            <p:cNvSpPr txBox="1">
              <a:spLocks noChangeArrowheads="1"/>
            </p:cNvSpPr>
            <p:nvPr/>
          </p:nvSpPr>
          <p:spPr bwMode="auto">
            <a:xfrm>
              <a:off x="4422" y="134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rgbClr val="FF0000"/>
                  </a:solidFill>
                  <a:cs typeface="Arial" charset="0"/>
                </a:rPr>
                <a:t>168</a:t>
              </a:r>
            </a:p>
          </p:txBody>
        </p:sp>
        <p:sp>
          <p:nvSpPr>
            <p:cNvPr id="168" name="Line 427"/>
            <p:cNvSpPr>
              <a:spLocks noChangeShapeType="1"/>
            </p:cNvSpPr>
            <p:nvPr/>
          </p:nvSpPr>
          <p:spPr bwMode="auto">
            <a:xfrm>
              <a:off x="3742" y="3838"/>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428"/>
            <p:cNvSpPr>
              <a:spLocks noChangeShapeType="1"/>
            </p:cNvSpPr>
            <p:nvPr/>
          </p:nvSpPr>
          <p:spPr bwMode="auto">
            <a:xfrm>
              <a:off x="3742" y="3566"/>
              <a:ext cx="499" cy="4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429"/>
            <p:cNvSpPr>
              <a:spLocks noChangeShapeType="1"/>
            </p:cNvSpPr>
            <p:nvPr/>
          </p:nvSpPr>
          <p:spPr bwMode="auto">
            <a:xfrm>
              <a:off x="3742" y="3566"/>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430"/>
            <p:cNvSpPr>
              <a:spLocks noChangeShapeType="1"/>
            </p:cNvSpPr>
            <p:nvPr/>
          </p:nvSpPr>
          <p:spPr bwMode="auto">
            <a:xfrm>
              <a:off x="3742" y="3294"/>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Line 431"/>
            <p:cNvSpPr>
              <a:spLocks noChangeShapeType="1"/>
            </p:cNvSpPr>
            <p:nvPr/>
          </p:nvSpPr>
          <p:spPr bwMode="auto">
            <a:xfrm>
              <a:off x="3742" y="3294"/>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Line 432"/>
            <p:cNvSpPr>
              <a:spLocks noChangeShapeType="1"/>
            </p:cNvSpPr>
            <p:nvPr/>
          </p:nvSpPr>
          <p:spPr bwMode="auto">
            <a:xfrm>
              <a:off x="3742" y="3203"/>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Line 433"/>
            <p:cNvSpPr>
              <a:spLocks noChangeShapeType="1"/>
            </p:cNvSpPr>
            <p:nvPr/>
          </p:nvSpPr>
          <p:spPr bwMode="auto">
            <a:xfrm>
              <a:off x="3742" y="2976"/>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 name="Line 434"/>
            <p:cNvSpPr>
              <a:spLocks noChangeShapeType="1"/>
            </p:cNvSpPr>
            <p:nvPr/>
          </p:nvSpPr>
          <p:spPr bwMode="auto">
            <a:xfrm flipV="1">
              <a:off x="3742" y="2931"/>
              <a:ext cx="499" cy="4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435"/>
            <p:cNvSpPr>
              <a:spLocks noChangeShapeType="1"/>
            </p:cNvSpPr>
            <p:nvPr/>
          </p:nvSpPr>
          <p:spPr bwMode="auto">
            <a:xfrm>
              <a:off x="3742" y="2840"/>
              <a:ext cx="499" cy="4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436"/>
            <p:cNvSpPr>
              <a:spLocks noChangeShapeType="1"/>
            </p:cNvSpPr>
            <p:nvPr/>
          </p:nvSpPr>
          <p:spPr bwMode="auto">
            <a:xfrm>
              <a:off x="3742" y="2840"/>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437"/>
            <p:cNvSpPr>
              <a:spLocks noChangeShapeType="1"/>
            </p:cNvSpPr>
            <p:nvPr/>
          </p:nvSpPr>
          <p:spPr bwMode="auto">
            <a:xfrm>
              <a:off x="3742" y="2614"/>
              <a:ext cx="499" cy="18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438"/>
            <p:cNvSpPr>
              <a:spLocks noChangeShapeType="1"/>
            </p:cNvSpPr>
            <p:nvPr/>
          </p:nvSpPr>
          <p:spPr bwMode="auto">
            <a:xfrm>
              <a:off x="3742" y="2613"/>
              <a:ext cx="499" cy="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439"/>
            <p:cNvSpPr>
              <a:spLocks noChangeShapeType="1"/>
            </p:cNvSpPr>
            <p:nvPr/>
          </p:nvSpPr>
          <p:spPr bwMode="auto">
            <a:xfrm>
              <a:off x="3742" y="2478"/>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440"/>
            <p:cNvSpPr>
              <a:spLocks noChangeShapeType="1"/>
            </p:cNvSpPr>
            <p:nvPr/>
          </p:nvSpPr>
          <p:spPr bwMode="auto">
            <a:xfrm>
              <a:off x="3742" y="2478"/>
              <a:ext cx="499"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441"/>
            <p:cNvSpPr>
              <a:spLocks noChangeShapeType="1"/>
            </p:cNvSpPr>
            <p:nvPr/>
          </p:nvSpPr>
          <p:spPr bwMode="auto">
            <a:xfrm>
              <a:off x="3742" y="2341"/>
              <a:ext cx="499" cy="11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442"/>
            <p:cNvSpPr>
              <a:spLocks noChangeShapeType="1"/>
            </p:cNvSpPr>
            <p:nvPr/>
          </p:nvSpPr>
          <p:spPr bwMode="auto">
            <a:xfrm>
              <a:off x="3742" y="2341"/>
              <a:ext cx="499" cy="8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443"/>
            <p:cNvSpPr>
              <a:spLocks noChangeShapeType="1"/>
            </p:cNvSpPr>
            <p:nvPr/>
          </p:nvSpPr>
          <p:spPr bwMode="auto">
            <a:xfrm flipV="1">
              <a:off x="3742" y="2216"/>
              <a:ext cx="503" cy="125"/>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444"/>
            <p:cNvSpPr>
              <a:spLocks noChangeShapeType="1"/>
            </p:cNvSpPr>
            <p:nvPr/>
          </p:nvSpPr>
          <p:spPr bwMode="auto">
            <a:xfrm>
              <a:off x="3742" y="2069"/>
              <a:ext cx="478" cy="11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 name="Line 445"/>
            <p:cNvSpPr>
              <a:spLocks noChangeShapeType="1"/>
            </p:cNvSpPr>
            <p:nvPr/>
          </p:nvSpPr>
          <p:spPr bwMode="auto">
            <a:xfrm>
              <a:off x="3742" y="1888"/>
              <a:ext cx="490" cy="22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446"/>
            <p:cNvSpPr>
              <a:spLocks noChangeShapeType="1"/>
            </p:cNvSpPr>
            <p:nvPr/>
          </p:nvSpPr>
          <p:spPr bwMode="auto">
            <a:xfrm flipV="1">
              <a:off x="3742" y="2047"/>
              <a:ext cx="499" cy="22"/>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447"/>
            <p:cNvSpPr>
              <a:spLocks noChangeShapeType="1"/>
            </p:cNvSpPr>
            <p:nvPr/>
          </p:nvSpPr>
          <p:spPr bwMode="auto">
            <a:xfrm>
              <a:off x="3742" y="1979"/>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448"/>
            <p:cNvSpPr>
              <a:spLocks noChangeShapeType="1"/>
            </p:cNvSpPr>
            <p:nvPr/>
          </p:nvSpPr>
          <p:spPr bwMode="auto">
            <a:xfrm>
              <a:off x="3742" y="1706"/>
              <a:ext cx="497" cy="14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449"/>
            <p:cNvSpPr>
              <a:spLocks noChangeShapeType="1"/>
            </p:cNvSpPr>
            <p:nvPr/>
          </p:nvSpPr>
          <p:spPr bwMode="auto">
            <a:xfrm flipV="1">
              <a:off x="3742" y="1800"/>
              <a:ext cx="499" cy="17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450"/>
            <p:cNvSpPr>
              <a:spLocks noChangeShapeType="1"/>
            </p:cNvSpPr>
            <p:nvPr/>
          </p:nvSpPr>
          <p:spPr bwMode="auto">
            <a:xfrm>
              <a:off x="3742" y="1616"/>
              <a:ext cx="499" cy="91"/>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451"/>
            <p:cNvSpPr>
              <a:spLocks noChangeShapeType="1"/>
            </p:cNvSpPr>
            <p:nvPr/>
          </p:nvSpPr>
          <p:spPr bwMode="auto">
            <a:xfrm flipV="1">
              <a:off x="3742" y="1628"/>
              <a:ext cx="499" cy="78"/>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Line 452"/>
            <p:cNvSpPr>
              <a:spLocks noChangeShapeType="1"/>
            </p:cNvSpPr>
            <p:nvPr/>
          </p:nvSpPr>
          <p:spPr bwMode="auto">
            <a:xfrm flipV="1">
              <a:off x="3742" y="1607"/>
              <a:ext cx="493" cy="9"/>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453"/>
            <p:cNvSpPr>
              <a:spLocks noChangeShapeType="1"/>
            </p:cNvSpPr>
            <p:nvPr/>
          </p:nvSpPr>
          <p:spPr bwMode="auto">
            <a:xfrm>
              <a:off x="3742" y="1525"/>
              <a:ext cx="499" cy="66"/>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4"/>
          <p:cNvGrpSpPr/>
          <p:nvPr/>
        </p:nvGrpSpPr>
        <p:grpSpPr>
          <a:xfrm>
            <a:off x="2592000" y="1844675"/>
            <a:ext cx="1548201" cy="4372324"/>
            <a:chOff x="2592000" y="1844675"/>
            <a:chExt cx="1548201" cy="4372324"/>
          </a:xfrm>
        </p:grpSpPr>
        <p:sp>
          <p:nvSpPr>
            <p:cNvPr id="88" name="Line 156"/>
            <p:cNvSpPr>
              <a:spLocks noChangeShapeType="1"/>
            </p:cNvSpPr>
            <p:nvPr/>
          </p:nvSpPr>
          <p:spPr bwMode="auto">
            <a:xfrm>
              <a:off x="3132138" y="6092825"/>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157"/>
            <p:cNvSpPr>
              <a:spLocks noChangeShapeType="1"/>
            </p:cNvSpPr>
            <p:nvPr/>
          </p:nvSpPr>
          <p:spPr bwMode="auto">
            <a:xfrm>
              <a:off x="3132138" y="3500438"/>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158"/>
            <p:cNvSpPr>
              <a:spLocks noChangeShapeType="1"/>
            </p:cNvSpPr>
            <p:nvPr/>
          </p:nvSpPr>
          <p:spPr bwMode="auto">
            <a:xfrm>
              <a:off x="3132138" y="5445125"/>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159"/>
            <p:cNvSpPr>
              <a:spLocks noChangeShapeType="1"/>
            </p:cNvSpPr>
            <p:nvPr/>
          </p:nvSpPr>
          <p:spPr bwMode="auto">
            <a:xfrm>
              <a:off x="3132138" y="2852738"/>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160"/>
            <p:cNvSpPr>
              <a:spLocks noChangeShapeType="1"/>
            </p:cNvSpPr>
            <p:nvPr/>
          </p:nvSpPr>
          <p:spPr bwMode="auto">
            <a:xfrm>
              <a:off x="3132138" y="4797425"/>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61"/>
            <p:cNvSpPr>
              <a:spLocks noChangeShapeType="1"/>
            </p:cNvSpPr>
            <p:nvPr/>
          </p:nvSpPr>
          <p:spPr bwMode="auto">
            <a:xfrm>
              <a:off x="3132138" y="2205038"/>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162"/>
            <p:cNvSpPr>
              <a:spLocks noChangeShapeType="1"/>
            </p:cNvSpPr>
            <p:nvPr/>
          </p:nvSpPr>
          <p:spPr bwMode="auto">
            <a:xfrm>
              <a:off x="3132138" y="4149725"/>
              <a:ext cx="1008063"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Text Box 170"/>
            <p:cNvSpPr txBox="1">
              <a:spLocks noChangeArrowheads="1"/>
            </p:cNvSpPr>
            <p:nvPr/>
          </p:nvSpPr>
          <p:spPr bwMode="auto">
            <a:xfrm>
              <a:off x="3468688" y="5589588"/>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2</a:t>
              </a:r>
            </a:p>
          </p:txBody>
        </p:sp>
        <p:sp>
          <p:nvSpPr>
            <p:cNvPr id="82" name="Text Box 171"/>
            <p:cNvSpPr txBox="1">
              <a:spLocks noChangeArrowheads="1"/>
            </p:cNvSpPr>
            <p:nvPr/>
          </p:nvSpPr>
          <p:spPr bwMode="auto">
            <a:xfrm>
              <a:off x="3468688" y="4941888"/>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8</a:t>
              </a:r>
            </a:p>
          </p:txBody>
        </p:sp>
        <p:sp>
          <p:nvSpPr>
            <p:cNvPr id="83" name="Text Box 172"/>
            <p:cNvSpPr txBox="1">
              <a:spLocks noChangeArrowheads="1"/>
            </p:cNvSpPr>
            <p:nvPr/>
          </p:nvSpPr>
          <p:spPr bwMode="auto">
            <a:xfrm>
              <a:off x="3419475" y="429260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20</a:t>
              </a:r>
            </a:p>
          </p:txBody>
        </p:sp>
        <p:sp>
          <p:nvSpPr>
            <p:cNvPr id="84" name="Text Box 173"/>
            <p:cNvSpPr txBox="1">
              <a:spLocks noChangeArrowheads="1"/>
            </p:cNvSpPr>
            <p:nvPr/>
          </p:nvSpPr>
          <p:spPr bwMode="auto">
            <a:xfrm>
              <a:off x="3419475" y="3573463"/>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40</a:t>
              </a:r>
            </a:p>
          </p:txBody>
        </p:sp>
        <p:sp>
          <p:nvSpPr>
            <p:cNvPr id="85" name="Text Box 174"/>
            <p:cNvSpPr txBox="1">
              <a:spLocks noChangeArrowheads="1"/>
            </p:cNvSpPr>
            <p:nvPr/>
          </p:nvSpPr>
          <p:spPr bwMode="auto">
            <a:xfrm>
              <a:off x="3413125" y="292417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70</a:t>
              </a:r>
            </a:p>
          </p:txBody>
        </p:sp>
        <p:sp>
          <p:nvSpPr>
            <p:cNvPr id="86" name="Text Box 175"/>
            <p:cNvSpPr txBox="1">
              <a:spLocks noChangeArrowheads="1"/>
            </p:cNvSpPr>
            <p:nvPr/>
          </p:nvSpPr>
          <p:spPr bwMode="auto">
            <a:xfrm>
              <a:off x="3348038" y="234950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112</a:t>
              </a:r>
            </a:p>
          </p:txBody>
        </p:sp>
        <p:sp>
          <p:nvSpPr>
            <p:cNvPr id="87" name="Text Box 176"/>
            <p:cNvSpPr txBox="1">
              <a:spLocks noChangeArrowheads="1"/>
            </p:cNvSpPr>
            <p:nvPr/>
          </p:nvSpPr>
          <p:spPr bwMode="auto">
            <a:xfrm>
              <a:off x="3348038" y="18446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b="1">
                  <a:solidFill>
                    <a:schemeClr val="accent2"/>
                  </a:solidFill>
                  <a:cs typeface="Arial" charset="0"/>
                </a:rPr>
                <a:t>168</a:t>
              </a:r>
            </a:p>
          </p:txBody>
        </p:sp>
        <p:sp>
          <p:nvSpPr>
            <p:cNvPr id="3" name="Textfeld 2"/>
            <p:cNvSpPr txBox="1"/>
            <p:nvPr/>
          </p:nvSpPr>
          <p:spPr>
            <a:xfrm>
              <a:off x="4121727" y="2937164"/>
              <a:ext cx="65" cy="276999"/>
            </a:xfrm>
            <a:prstGeom prst="rect">
              <a:avLst/>
            </a:prstGeom>
            <a:noFill/>
          </p:spPr>
          <p:txBody>
            <a:bodyPr wrap="none" lIns="0" tIns="0" rIns="0" bIns="0" rtlCol="0">
              <a:spAutoFit/>
            </a:bodyPr>
            <a:lstStyle/>
            <a:p>
              <a:endParaRPr lang="de-DE"/>
            </a:p>
          </p:txBody>
        </p:sp>
        <mc:AlternateContent xmlns:mc="http://schemas.openxmlformats.org/markup-compatibility/2006" xmlns:a14="http://schemas.microsoft.com/office/drawing/2010/main">
          <mc:Choice Requires="a14">
            <p:sp>
              <p:nvSpPr>
                <p:cNvPr id="4" name="Textfeld 3"/>
                <p:cNvSpPr txBox="1"/>
                <p:nvPr/>
              </p:nvSpPr>
              <p:spPr>
                <a:xfrm>
                  <a:off x="2592000" y="5940000"/>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0</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2592000" y="5940000"/>
                  <a:ext cx="489173" cy="276999"/>
                </a:xfrm>
                <a:prstGeom prst="rect">
                  <a:avLst/>
                </a:prstGeom>
                <a:blipFill>
                  <a:blip r:embed="rId6"/>
                  <a:stretch>
                    <a:fillRect l="-10000" r="-12500"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5" name="Textfeld 194"/>
                <p:cNvSpPr txBox="1"/>
                <p:nvPr/>
              </p:nvSpPr>
              <p:spPr>
                <a:xfrm>
                  <a:off x="2592000" y="5301208"/>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1</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195" name="Textfeld 194"/>
                <p:cNvSpPr txBox="1">
                  <a:spLocks noRot="1" noChangeAspect="1" noMove="1" noResize="1" noEditPoints="1" noAdjustHandles="1" noChangeArrowheads="1" noChangeShapeType="1" noTextEdit="1"/>
                </p:cNvSpPr>
                <p:nvPr/>
              </p:nvSpPr>
              <p:spPr>
                <a:xfrm>
                  <a:off x="2592000" y="5301208"/>
                  <a:ext cx="489173" cy="276999"/>
                </a:xfrm>
                <a:prstGeom prst="rect">
                  <a:avLst/>
                </a:prstGeom>
                <a:blipFill>
                  <a:blip r:embed="rId7"/>
                  <a:stretch>
                    <a:fillRect l="-10000" r="-12500"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8" name="Textfeld 197"/>
                <p:cNvSpPr txBox="1"/>
                <p:nvPr/>
              </p:nvSpPr>
              <p:spPr>
                <a:xfrm>
                  <a:off x="2592000" y="4653136"/>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198" name="Textfeld 197"/>
                <p:cNvSpPr txBox="1">
                  <a:spLocks noRot="1" noChangeAspect="1" noMove="1" noResize="1" noEditPoints="1" noAdjustHandles="1" noChangeArrowheads="1" noChangeShapeType="1" noTextEdit="1"/>
                </p:cNvSpPr>
                <p:nvPr/>
              </p:nvSpPr>
              <p:spPr>
                <a:xfrm>
                  <a:off x="2592000" y="4653136"/>
                  <a:ext cx="489173" cy="276999"/>
                </a:xfrm>
                <a:prstGeom prst="rect">
                  <a:avLst/>
                </a:prstGeom>
                <a:blipFill>
                  <a:blip r:embed="rId8"/>
                  <a:stretch>
                    <a:fillRect l="-10000" r="-12500"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9" name="Textfeld 198"/>
                <p:cNvSpPr txBox="1"/>
                <p:nvPr/>
              </p:nvSpPr>
              <p:spPr>
                <a:xfrm>
                  <a:off x="2592000" y="4005064"/>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3</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199" name="Textfeld 198"/>
                <p:cNvSpPr txBox="1">
                  <a:spLocks noRot="1" noChangeAspect="1" noMove="1" noResize="1" noEditPoints="1" noAdjustHandles="1" noChangeArrowheads="1" noChangeShapeType="1" noTextEdit="1"/>
                </p:cNvSpPr>
                <p:nvPr/>
              </p:nvSpPr>
              <p:spPr>
                <a:xfrm>
                  <a:off x="2592000" y="4005064"/>
                  <a:ext cx="489173" cy="276999"/>
                </a:xfrm>
                <a:prstGeom prst="rect">
                  <a:avLst/>
                </a:prstGeom>
                <a:blipFill>
                  <a:blip r:embed="rId9"/>
                  <a:stretch>
                    <a:fillRect l="-10000" r="-12500"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0" name="Textfeld 199"/>
                <p:cNvSpPr txBox="1"/>
                <p:nvPr/>
              </p:nvSpPr>
              <p:spPr>
                <a:xfrm>
                  <a:off x="2592000" y="3356992"/>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4</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200" name="Textfeld 199"/>
                <p:cNvSpPr txBox="1">
                  <a:spLocks noRot="1" noChangeAspect="1" noMove="1" noResize="1" noEditPoints="1" noAdjustHandles="1" noChangeArrowheads="1" noChangeShapeType="1" noTextEdit="1"/>
                </p:cNvSpPr>
                <p:nvPr/>
              </p:nvSpPr>
              <p:spPr>
                <a:xfrm>
                  <a:off x="2592000" y="3356992"/>
                  <a:ext cx="489173" cy="276999"/>
                </a:xfrm>
                <a:prstGeom prst="rect">
                  <a:avLst/>
                </a:prstGeom>
                <a:blipFill>
                  <a:blip r:embed="rId10"/>
                  <a:stretch>
                    <a:fillRect l="-10000" r="-12500" b="-888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1" name="Textfeld 200"/>
                <p:cNvSpPr txBox="1"/>
                <p:nvPr/>
              </p:nvSpPr>
              <p:spPr>
                <a:xfrm>
                  <a:off x="2592000" y="2708920"/>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5</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201" name="Textfeld 200"/>
                <p:cNvSpPr txBox="1">
                  <a:spLocks noRot="1" noChangeAspect="1" noMove="1" noResize="1" noEditPoints="1" noAdjustHandles="1" noChangeArrowheads="1" noChangeShapeType="1" noTextEdit="1"/>
                </p:cNvSpPr>
                <p:nvPr/>
              </p:nvSpPr>
              <p:spPr>
                <a:xfrm>
                  <a:off x="2592000" y="2708920"/>
                  <a:ext cx="489173" cy="276999"/>
                </a:xfrm>
                <a:prstGeom prst="rect">
                  <a:avLst/>
                </a:prstGeom>
                <a:blipFill>
                  <a:blip r:embed="rId11"/>
                  <a:stretch>
                    <a:fillRect l="-11250" r="-12500" b="-652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2" name="Textfeld 201"/>
                <p:cNvSpPr txBox="1"/>
                <p:nvPr/>
              </p:nvSpPr>
              <p:spPr>
                <a:xfrm>
                  <a:off x="2592000" y="2060848"/>
                  <a:ext cx="489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6</m:t>
                        </m:r>
                        <m:r>
                          <a:rPr lang="de-DE" b="0" i="1" smtClean="0">
                            <a:latin typeface="Cambria Math" panose="02040503050406030204" pitchFamily="18" charset="0"/>
                            <a:ea typeface="Cambria Math" panose="02040503050406030204" pitchFamily="18" charset="0"/>
                          </a:rPr>
                          <m:t>ℏ</m:t>
                        </m:r>
                        <m:r>
                          <a:rPr lang="de-DE" b="0" i="1" smtClean="0">
                            <a:latin typeface="Cambria Math" panose="02040503050406030204" pitchFamily="18" charset="0"/>
                            <a:ea typeface="Cambria Math" panose="02040503050406030204" pitchFamily="18" charset="0"/>
                          </a:rPr>
                          <m:t>𝜔</m:t>
                        </m:r>
                      </m:oMath>
                    </m:oMathPara>
                  </a14:m>
                  <a:endParaRPr lang="de-DE" dirty="0"/>
                </a:p>
              </p:txBody>
            </p:sp>
          </mc:Choice>
          <mc:Fallback xmlns="">
            <p:sp>
              <p:nvSpPr>
                <p:cNvPr id="202" name="Textfeld 201"/>
                <p:cNvSpPr txBox="1">
                  <a:spLocks noRot="1" noChangeAspect="1" noMove="1" noResize="1" noEditPoints="1" noAdjustHandles="1" noChangeArrowheads="1" noChangeShapeType="1" noTextEdit="1"/>
                </p:cNvSpPr>
                <p:nvPr/>
              </p:nvSpPr>
              <p:spPr>
                <a:xfrm>
                  <a:off x="2592000" y="2060848"/>
                  <a:ext cx="489173" cy="276999"/>
                </a:xfrm>
                <a:prstGeom prst="rect">
                  <a:avLst/>
                </a:prstGeom>
                <a:blipFill>
                  <a:blip r:embed="rId12"/>
                  <a:stretch>
                    <a:fillRect l="-10000" r="-12500" b="-6522"/>
                  </a:stretch>
                </a:blipFill>
              </p:spPr>
              <p:txBody>
                <a:bodyPr/>
                <a:lstStyle/>
                <a:p>
                  <a:r>
                    <a:rPr lang="de-DE">
                      <a:noFill/>
                    </a:rPr>
                    <a:t> </a:t>
                  </a:r>
                </a:p>
              </p:txBody>
            </p:sp>
          </mc:Fallback>
        </mc:AlternateContent>
      </p:grpSp>
    </p:spTree>
    <p:extLst>
      <p:ext uri="{BB962C8B-B14F-4D97-AF65-F5344CB8AC3E}">
        <p14:creationId xmlns:p14="http://schemas.microsoft.com/office/powerpoint/2010/main" val="12442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2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22" presetClass="entr" presetSubtype="4"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wipe(down)">
                                      <p:cBhvr>
                                        <p:cTn id="3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a:t>
            </a:r>
            <a:endParaRPr lang="en-US" dirty="0"/>
          </a:p>
        </p:txBody>
      </p:sp>
      <p:pic>
        <p:nvPicPr>
          <p:cNvPr id="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838200"/>
            <a:ext cx="2495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Text Box 13"/>
          <p:cNvSpPr txBox="1">
            <a:spLocks noChangeArrowheads="1"/>
          </p:cNvSpPr>
          <p:nvPr/>
        </p:nvSpPr>
        <p:spPr bwMode="auto">
          <a:xfrm>
            <a:off x="360000" y="6178550"/>
            <a:ext cx="6890028" cy="27699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smtClean="0">
                <a:solidFill>
                  <a:srgbClr val="000000"/>
                </a:solidFill>
                <a:latin typeface="Times New Roman" pitchFamily="18" charset="0"/>
                <a:cs typeface="Arial" charset="0"/>
              </a:rPr>
              <a:t>The spin-orbit </a:t>
            </a:r>
            <a:r>
              <a:rPr lang="en-US" altLang="de-DE" sz="1200" dirty="0" smtClean="0">
                <a:solidFill>
                  <a:srgbClr val="000000"/>
                </a:solidFill>
                <a:latin typeface="Times New Roman" pitchFamily="18" charset="0"/>
                <a:cs typeface="Arial" charset="0"/>
              </a:rPr>
              <a:t>term has its origin in the relativistic description of the single particle motion inside the nucleus</a:t>
            </a:r>
            <a:endParaRPr lang="en-US" altLang="de-DE" sz="1200" dirty="0">
              <a:solidFill>
                <a:srgbClr val="000000"/>
              </a:solidFill>
              <a:latin typeface="Times New Roman" pitchFamily="18" charset="0"/>
              <a:cs typeface="Arial" charset="0"/>
            </a:endParaRPr>
          </a:p>
        </p:txBody>
      </p:sp>
      <p:grpSp>
        <p:nvGrpSpPr>
          <p:cNvPr id="198" name="Group 7"/>
          <p:cNvGrpSpPr>
            <a:grpSpLocks/>
          </p:cNvGrpSpPr>
          <p:nvPr/>
        </p:nvGrpSpPr>
        <p:grpSpPr bwMode="auto">
          <a:xfrm>
            <a:off x="6660000" y="3312000"/>
            <a:ext cx="2381250" cy="2514600"/>
            <a:chOff x="4260" y="2304"/>
            <a:chExt cx="1500" cy="1584"/>
          </a:xfrm>
        </p:grpSpPr>
        <p:graphicFrame>
          <p:nvGraphicFramePr>
            <p:cNvPr id="199" name="Object 8"/>
            <p:cNvGraphicFramePr>
              <a:graphicFrameLocks noChangeAspect="1"/>
            </p:cNvGraphicFramePr>
            <p:nvPr/>
          </p:nvGraphicFramePr>
          <p:xfrm>
            <a:off x="4260" y="2304"/>
            <a:ext cx="1500" cy="1584"/>
          </p:xfrm>
          <a:graphic>
            <a:graphicData uri="http://schemas.openxmlformats.org/presentationml/2006/ole">
              <mc:AlternateContent xmlns:mc="http://schemas.openxmlformats.org/markup-compatibility/2006">
                <mc:Choice xmlns:v="urn:schemas-microsoft-com:vml" Requires="v">
                  <p:oleObj spid="_x0000_s10424" name="Photo Editor Photo" r:id="rId5" imgW="2381582" imgH="2514286" progId="MSPhotoEd.3">
                    <p:embed/>
                  </p:oleObj>
                </mc:Choice>
                <mc:Fallback>
                  <p:oleObj name="Photo Editor Photo" r:id="rId5" imgW="2381582" imgH="2514286"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 y="2304"/>
                          <a:ext cx="1500" cy="158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 name="Object 9"/>
            <p:cNvGraphicFramePr>
              <a:graphicFrameLocks noChangeAspect="1"/>
            </p:cNvGraphicFramePr>
            <p:nvPr/>
          </p:nvGraphicFramePr>
          <p:xfrm>
            <a:off x="4288" y="2496"/>
            <a:ext cx="272" cy="248"/>
          </p:xfrm>
          <a:graphic>
            <a:graphicData uri="http://schemas.openxmlformats.org/presentationml/2006/ole">
              <mc:AlternateContent xmlns:mc="http://schemas.openxmlformats.org/markup-compatibility/2006">
                <mc:Choice xmlns:v="urn:schemas-microsoft-com:vml" Requires="v">
                  <p:oleObj spid="_x0000_s10425" name="Equation" r:id="rId7" imgW="431640" imgH="393480" progId="Equation.3">
                    <p:embed/>
                  </p:oleObj>
                </mc:Choice>
                <mc:Fallback>
                  <p:oleObj name="Equation" r:id="rId7" imgW="4316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8" y="2496"/>
                          <a:ext cx="272" cy="24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1" name="Object 10"/>
            <p:cNvGraphicFramePr>
              <a:graphicFrameLocks noChangeAspect="1"/>
            </p:cNvGraphicFramePr>
            <p:nvPr/>
          </p:nvGraphicFramePr>
          <p:xfrm>
            <a:off x="4368" y="3264"/>
            <a:ext cx="192" cy="136"/>
          </p:xfrm>
          <a:graphic>
            <a:graphicData uri="http://schemas.openxmlformats.org/presentationml/2006/ole">
              <mc:AlternateContent xmlns:mc="http://schemas.openxmlformats.org/markup-compatibility/2006">
                <mc:Choice xmlns:v="urn:schemas-microsoft-com:vml" Requires="v">
                  <p:oleObj spid="_x0000_s10426" name="Equation" r:id="rId9" imgW="304560" imgH="215640" progId="Equation.3">
                    <p:embed/>
                  </p:oleObj>
                </mc:Choice>
                <mc:Fallback>
                  <p:oleObj name="Equation" r:id="rId9" imgW="3045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8" y="3264"/>
                          <a:ext cx="192" cy="13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2" name="Object 11"/>
            <p:cNvGraphicFramePr>
              <a:graphicFrameLocks noChangeAspect="1"/>
            </p:cNvGraphicFramePr>
            <p:nvPr/>
          </p:nvGraphicFramePr>
          <p:xfrm>
            <a:off x="5520" y="3264"/>
            <a:ext cx="72" cy="80"/>
          </p:xfrm>
          <a:graphic>
            <a:graphicData uri="http://schemas.openxmlformats.org/presentationml/2006/ole">
              <mc:AlternateContent xmlns:mc="http://schemas.openxmlformats.org/markup-compatibility/2006">
                <mc:Choice xmlns:v="urn:schemas-microsoft-com:vml" Requires="v">
                  <p:oleObj spid="_x0000_s10427" name="Equation" r:id="rId11" imgW="114120" imgH="126720" progId="Equation.3">
                    <p:embed/>
                  </p:oleObj>
                </mc:Choice>
                <mc:Fallback>
                  <p:oleObj name="Equation" r:id="rId11" imgW="114120" imgH="1267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0" y="3264"/>
                          <a:ext cx="72" cy="8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8" name="Text Box 4"/>
          <p:cNvSpPr txBox="1">
            <a:spLocks noChangeArrowheads="1"/>
          </p:cNvSpPr>
          <p:nvPr/>
        </p:nvSpPr>
        <p:spPr bwMode="auto">
          <a:xfrm>
            <a:off x="3240000" y="1080000"/>
            <a:ext cx="5715000" cy="83099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FF"/>
              </a:buClr>
              <a:buFont typeface="Wingdings" pitchFamily="2" charset="2"/>
              <a:buChar char="Ø"/>
            </a:pPr>
            <a:r>
              <a:rPr lang="en-US" altLang="de-DE" sz="1600" b="1" i="1" dirty="0">
                <a:solidFill>
                  <a:srgbClr val="333399"/>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Woods-Saxon </a:t>
            </a:r>
            <a:r>
              <a:rPr lang="en-US" altLang="de-DE" sz="1600" b="1" i="1" dirty="0" smtClean="0">
                <a:solidFill>
                  <a:srgbClr val="0000FF"/>
                </a:solidFill>
                <a:latin typeface="Times New Roman" pitchFamily="18" charset="0"/>
                <a:cs typeface="Arial" charset="0"/>
              </a:rPr>
              <a:t>does not reproduce the correct magic numbers</a:t>
            </a:r>
            <a:endParaRPr lang="en-US" altLang="de-DE" sz="1600" b="1" i="1" dirty="0">
              <a:solidFill>
                <a:srgbClr val="0000FF"/>
              </a:solidFill>
              <a:latin typeface="Times New Roman" pitchFamily="18" charset="0"/>
              <a:cs typeface="Arial" charset="0"/>
            </a:endParaRPr>
          </a:p>
          <a:p>
            <a:pPr>
              <a:buClr>
                <a:srgbClr val="0000FF"/>
              </a:buClr>
              <a:buFont typeface="Wingdings" pitchFamily="2" charset="2"/>
              <a:buNone/>
            </a:pPr>
            <a:r>
              <a:rPr lang="en-US" altLang="de-DE" sz="1600" b="1" i="1" dirty="0">
                <a:solidFill>
                  <a:srgbClr val="0000FF"/>
                </a:solidFill>
                <a:latin typeface="Times New Roman" pitchFamily="18" charset="0"/>
                <a:cs typeface="Arial" charset="0"/>
              </a:rPr>
              <a:t>    </a:t>
            </a:r>
            <a:r>
              <a:rPr lang="en-US" altLang="de-DE" sz="1600" dirty="0" smtClean="0">
                <a:latin typeface="Times New Roman" pitchFamily="18" charset="0"/>
                <a:cs typeface="Arial" charset="0"/>
              </a:rPr>
              <a:t>(2, 8, 20, 40, 70, 112, 168)</a:t>
            </a:r>
            <a:r>
              <a:rPr lang="en-US" altLang="de-DE" sz="1600" baseline="-25000" dirty="0" smtClean="0">
                <a:latin typeface="Times New Roman" pitchFamily="18" charset="0"/>
                <a:cs typeface="Arial" charset="0"/>
              </a:rPr>
              <a:t>WS</a:t>
            </a:r>
            <a:r>
              <a:rPr lang="en-US" altLang="de-DE" sz="1600" dirty="0" smtClean="0">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(2</a:t>
            </a:r>
            <a:r>
              <a:rPr lang="en-US" altLang="de-DE" sz="1600" b="1" i="1" dirty="0">
                <a:solidFill>
                  <a:srgbClr val="0000FF"/>
                </a:solidFill>
                <a:latin typeface="Times New Roman" pitchFamily="18" charset="0"/>
                <a:cs typeface="Arial" charset="0"/>
              </a:rPr>
              <a:t>, 8, 20, 28, 50, 82, </a:t>
            </a:r>
            <a:r>
              <a:rPr lang="en-US" altLang="de-DE" sz="1600" b="1" i="1" dirty="0" smtClean="0">
                <a:solidFill>
                  <a:srgbClr val="0000FF"/>
                </a:solidFill>
                <a:latin typeface="Times New Roman" pitchFamily="18" charset="0"/>
                <a:cs typeface="Arial" charset="0"/>
              </a:rPr>
              <a:t>126)</a:t>
            </a:r>
            <a:r>
              <a:rPr lang="en-US" altLang="de-DE" sz="1600" b="1" i="1" baseline="-25000" dirty="0" err="1" smtClean="0">
                <a:solidFill>
                  <a:srgbClr val="0000FF"/>
                </a:solidFill>
                <a:latin typeface="Times New Roman" pitchFamily="18" charset="0"/>
                <a:cs typeface="Arial" charset="0"/>
              </a:rPr>
              <a:t>exp</a:t>
            </a:r>
            <a:endParaRPr lang="en-US" altLang="de-DE" sz="1600" b="1" i="1" baseline="-25000" dirty="0">
              <a:solidFill>
                <a:srgbClr val="0000FF"/>
              </a:solidFill>
              <a:latin typeface="Times New Roman" pitchFamily="18" charset="0"/>
              <a:cs typeface="Arial" charset="0"/>
            </a:endParaRPr>
          </a:p>
          <a:p>
            <a:pPr>
              <a:buClr>
                <a:srgbClr val="0000FF"/>
              </a:buClr>
              <a:buFont typeface="Wingdings" pitchFamily="2" charset="2"/>
              <a:buChar char="Ø"/>
            </a:pPr>
            <a:r>
              <a:rPr lang="en-US" altLang="de-DE" sz="1600" b="1" i="1" dirty="0">
                <a:solidFill>
                  <a:srgbClr val="333399"/>
                </a:solidFill>
                <a:latin typeface="Times New Roman" pitchFamily="18" charset="0"/>
                <a:cs typeface="Arial" charset="0"/>
              </a:rPr>
              <a:t> </a:t>
            </a:r>
            <a:r>
              <a:rPr lang="en-US" altLang="de-DE" sz="1600" b="1" i="1" dirty="0">
                <a:solidFill>
                  <a:srgbClr val="000000"/>
                </a:solidFill>
                <a:latin typeface="Times New Roman" pitchFamily="18" charset="0"/>
                <a:cs typeface="Arial" charset="0"/>
              </a:rPr>
              <a:t>Meyer und Jensen (1949):</a:t>
            </a:r>
            <a:r>
              <a:rPr lang="en-US" altLang="de-DE" sz="1600" b="1" i="1" dirty="0">
                <a:solidFill>
                  <a:srgbClr val="333399"/>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strong spin-orbit interaction</a:t>
            </a:r>
            <a:endParaRPr lang="en-US" altLang="de-DE" sz="1600" b="1" i="1" dirty="0">
              <a:solidFill>
                <a:srgbClr val="0000FF"/>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3" name="Textfeld 2"/>
              <p:cNvSpPr txBox="1"/>
              <p:nvPr/>
            </p:nvSpPr>
            <p:spPr>
              <a:xfrm>
                <a:off x="3564000" y="1944000"/>
                <a:ext cx="4231287" cy="64793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de-DE" sz="1600" b="0" i="1" smtClean="0">
                              <a:latin typeface="Cambria Math"/>
                            </a:rPr>
                            <m:t>−</m:t>
                          </m:r>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i="1" smtClean="0">
                                      <a:latin typeface="Cambria Math"/>
                                      <a:ea typeface="Cambria Math"/>
                                    </a:rPr>
                                    <m:t>ℏ</m:t>
                                  </m:r>
                                </m:e>
                                <m:sup>
                                  <m:r>
                                    <a:rPr lang="de-DE" sz="1600" b="0" i="1" smtClean="0">
                                      <a:latin typeface="Cambria Math"/>
                                    </a:rPr>
                                    <m:t>2</m:t>
                                  </m:r>
                                </m:sup>
                              </m:sSup>
                            </m:num>
                            <m:den>
                              <m:r>
                                <a:rPr lang="de-DE" sz="1600" b="0" i="1" smtClean="0">
                                  <a:latin typeface="Cambria Math"/>
                                </a:rPr>
                                <m:t>2</m:t>
                              </m:r>
                              <m:r>
                                <a:rPr lang="de-DE" sz="1600" b="0" i="1" smtClean="0">
                                  <a:latin typeface="Cambria Math"/>
                                  <a:ea typeface="Cambria Math"/>
                                </a:rPr>
                                <m:t>𝑚</m:t>
                              </m:r>
                            </m:den>
                          </m:f>
                          <m:sSup>
                            <m:sSupPr>
                              <m:ctrlPr>
                                <a:rPr lang="en-US" sz="1600" i="1" smtClean="0">
                                  <a:latin typeface="Cambria Math" panose="02040503050406030204" pitchFamily="18" charset="0"/>
                                </a:rPr>
                              </m:ctrlPr>
                            </m:sSupPr>
                            <m:e>
                              <m:r>
                                <a:rPr lang="en-US" sz="1600" i="1" smtClean="0">
                                  <a:latin typeface="Cambria Math"/>
                                  <a:ea typeface="Cambria Math"/>
                                </a:rPr>
                                <m:t>𝛻</m:t>
                              </m:r>
                            </m:e>
                            <m:sup>
                              <m:r>
                                <a:rPr lang="de-DE" sz="1600" b="0" i="1" smtClean="0">
                                  <a:latin typeface="Cambria Math"/>
                                </a:rPr>
                                <m:t>2</m:t>
                              </m:r>
                            </m:sup>
                          </m:sSup>
                          <m:r>
                            <a:rPr lang="de-DE" sz="1600" b="0" i="1" smtClean="0">
                              <a:latin typeface="Cambria Math"/>
                            </a:rPr>
                            <m:t>+</m:t>
                          </m:r>
                          <m:r>
                            <a:rPr lang="de-DE" sz="1600" b="0" i="1" smtClean="0">
                              <a:latin typeface="Cambria Math"/>
                            </a:rPr>
                            <m:t>𝑉</m:t>
                          </m:r>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𝑉</m:t>
                              </m:r>
                            </m:e>
                            <m:sub>
                              <m:r>
                                <a:rPr lang="de-DE" sz="1600" b="0" i="1" smtClean="0">
                                  <a:latin typeface="Cambria Math"/>
                                  <a:ea typeface="Cambria Math"/>
                                </a:rPr>
                                <m:t>ℓ</m:t>
                              </m:r>
                              <m:r>
                                <a:rPr lang="de-DE" sz="1600" b="0" i="1" smtClean="0">
                                  <a:latin typeface="Cambria Math"/>
                                  <a:ea typeface="Cambria Math"/>
                                </a:rPr>
                                <m:t>𝑠</m:t>
                              </m:r>
                            </m:sub>
                          </m:sSub>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ℓ</m:t>
                              </m:r>
                            </m:e>
                          </m:acc>
                          <m:r>
                            <a:rPr lang="en-US" sz="1600" i="1" smtClean="0">
                              <a:latin typeface="Cambria Math"/>
                              <a:ea typeface="Cambria Math"/>
                            </a:rPr>
                            <m:t>∙</m:t>
                          </m:r>
                          <m:acc>
                            <m:accPr>
                              <m:chr m:val="⃗"/>
                              <m:ctrlPr>
                                <a:rPr lang="en-US" sz="1600" i="1" smtClean="0">
                                  <a:latin typeface="Cambria Math" panose="02040503050406030204" pitchFamily="18" charset="0"/>
                                  <a:ea typeface="Cambria Math"/>
                                </a:rPr>
                              </m:ctrlPr>
                            </m:accPr>
                            <m:e>
                              <m:r>
                                <a:rPr lang="de-DE" sz="1600" b="0" i="1" smtClean="0">
                                  <a:latin typeface="Cambria Math"/>
                                  <a:ea typeface="Cambria Math"/>
                                </a:rPr>
                                <m:t>𝑠</m:t>
                              </m:r>
                            </m:e>
                          </m:acc>
                          <m:r>
                            <a:rPr lang="de-DE" sz="1600" b="0" i="1" smtClean="0">
                              <a:latin typeface="Cambria Math"/>
                            </a:rPr>
                            <m:t>−</m:t>
                          </m:r>
                          <m:r>
                            <a:rPr lang="de-DE" sz="1600" b="0" i="1" smtClean="0">
                              <a:latin typeface="Cambria Math"/>
                              <a:ea typeface="Cambria Math"/>
                            </a:rPr>
                            <m:t>𝜀</m:t>
                          </m:r>
                        </m:e>
                      </m:d>
                      <m:r>
                        <m:rPr>
                          <m:sty m:val="p"/>
                        </m:rPr>
                        <a:rPr lang="el-GR" sz="1600" i="1" smtClean="0">
                          <a:latin typeface="Cambria Math"/>
                          <a:ea typeface="Cambria Math"/>
                        </a:rPr>
                        <m:t>Ψ</m:t>
                      </m:r>
                      <m:d>
                        <m:dPr>
                          <m:ctrlPr>
                            <a:rPr lang="el-GR" sz="1600" i="1" smtClean="0">
                              <a:latin typeface="Cambria Math" panose="02040503050406030204" pitchFamily="18" charset="0"/>
                              <a:ea typeface="Cambria Math"/>
                            </a:rPr>
                          </m:ctrlPr>
                        </m:dPr>
                        <m:e>
                          <m:r>
                            <a:rPr lang="de-DE" sz="1600" b="0" i="1" smtClean="0">
                              <a:latin typeface="Cambria Math"/>
                              <a:ea typeface="Cambria Math"/>
                            </a:rPr>
                            <m:t>𝑟</m:t>
                          </m:r>
                        </m:e>
                      </m:d>
                      <m:r>
                        <a:rPr lang="de-DE" sz="1600" b="0" i="1" smtClean="0">
                          <a:latin typeface="Cambria Math"/>
                          <a:ea typeface="Cambria Math"/>
                        </a:rPr>
                        <m:t>=0</m:t>
                      </m:r>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3564000" y="1944000"/>
                <a:ext cx="4231287" cy="647934"/>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564000" y="2628000"/>
                <a:ext cx="3215880" cy="55983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𝑉</m:t>
                          </m:r>
                        </m:e>
                        <m:sub>
                          <m:r>
                            <a:rPr lang="en-US" sz="1600" i="1" smtClean="0">
                              <a:latin typeface="Cambria Math"/>
                              <a:ea typeface="Cambria Math"/>
                            </a:rPr>
                            <m:t>ℓ</m:t>
                          </m:r>
                          <m:r>
                            <a:rPr lang="de-DE" sz="1600" b="0" i="1" smtClean="0">
                              <a:latin typeface="Cambria Math"/>
                              <a:ea typeface="Cambria Math"/>
                            </a:rPr>
                            <m:t>𝑠</m:t>
                          </m:r>
                        </m:sub>
                      </m:sSub>
                      <m:d>
                        <m:dPr>
                          <m:ctrlPr>
                            <a:rPr lang="en-US" sz="1600" i="1" smtClean="0">
                              <a:latin typeface="Cambria Math" panose="02040503050406030204" pitchFamily="18" charset="0"/>
                            </a:rPr>
                          </m:ctrlPr>
                        </m:dPr>
                        <m:e>
                          <m:r>
                            <a:rPr lang="de-DE" sz="1600" b="0" i="1" smtClean="0">
                              <a:latin typeface="Cambria Math"/>
                            </a:rPr>
                            <m:t>𝑟</m:t>
                          </m:r>
                        </m:e>
                      </m:d>
                      <m:r>
                        <a:rPr lang="en-US" sz="1600" i="1" smtClean="0">
                          <a:latin typeface="Cambria Math"/>
                          <a:ea typeface="Cambria Math"/>
                        </a:rPr>
                        <m:t>~</m:t>
                      </m:r>
                      <m:r>
                        <a:rPr lang="de-DE" sz="1600" b="0" i="1" smtClean="0">
                          <a:latin typeface="Cambria Math"/>
                          <a:ea typeface="Cambria Math"/>
                        </a:rPr>
                        <m:t>−</m:t>
                      </m:r>
                      <m:r>
                        <a:rPr lang="de-DE" sz="1600" b="0" i="1" smtClean="0">
                          <a:latin typeface="Cambria Math"/>
                          <a:ea typeface="Cambria Math"/>
                        </a:rPr>
                        <m:t>𝜆</m:t>
                      </m:r>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1</m:t>
                          </m:r>
                        </m:num>
                        <m:den>
                          <m:r>
                            <a:rPr lang="de-DE" sz="1600" b="0" i="1" smtClean="0">
                              <a:latin typeface="Cambria Math"/>
                              <a:ea typeface="Cambria Math"/>
                            </a:rPr>
                            <m:t>𝑟</m:t>
                          </m:r>
                        </m:den>
                      </m:f>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r>
                            <a:rPr lang="de-DE" sz="1600" b="0" i="1" smtClean="0">
                              <a:latin typeface="Cambria Math"/>
                              <a:ea typeface="Cambria Math"/>
                            </a:rPr>
                            <m:t>𝑑𝑉</m:t>
                          </m:r>
                        </m:num>
                        <m:den>
                          <m:r>
                            <a:rPr lang="de-DE" sz="1600" b="0" i="1" smtClean="0">
                              <a:latin typeface="Cambria Math"/>
                              <a:ea typeface="Cambria Math"/>
                            </a:rPr>
                            <m:t>𝑑𝑟</m:t>
                          </m:r>
                        </m:den>
                      </m:f>
                      <m:r>
                        <a:rPr lang="de-DE" sz="1600" b="0" i="1" smtClean="0">
                          <a:latin typeface="Cambria Math"/>
                          <a:ea typeface="Cambria Math"/>
                        </a:rPr>
                        <m:t>     </m:t>
                      </m:r>
                      <m:r>
                        <a:rPr lang="de-DE" sz="1600" b="0" i="1" smtClean="0">
                          <a:latin typeface="Cambria Math"/>
                          <a:ea typeface="Cambria Math"/>
                        </a:rPr>
                        <m:t>𝑚𝑖𝑡</m:t>
                      </m:r>
                      <m:r>
                        <a:rPr lang="de-DE" sz="1600" b="0" i="1" smtClean="0">
                          <a:latin typeface="Cambria Math"/>
                          <a:ea typeface="Cambria Math"/>
                        </a:rPr>
                        <m:t>     </m:t>
                      </m:r>
                      <m:r>
                        <a:rPr lang="de-DE" sz="1600" b="0" i="1" smtClean="0">
                          <a:latin typeface="Cambria Math"/>
                          <a:ea typeface="Cambria Math"/>
                        </a:rPr>
                        <m:t>𝜆</m:t>
                      </m:r>
                      <m:r>
                        <a:rPr lang="de-DE" sz="1600" b="0" i="1" smtClean="0">
                          <a:latin typeface="Cambria Math"/>
                          <a:ea typeface="Cambria Math"/>
                        </a:rPr>
                        <m:t>&gt;0</m:t>
                      </m:r>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3564000" y="2628000"/>
                <a:ext cx="3215880" cy="559833"/>
              </a:xfrm>
              <a:prstGeom prst="rect">
                <a:avLst/>
              </a:prstGeom>
              <a:blipFill rotWithShape="1">
                <a:blip r:embed="rId15"/>
                <a:stretch>
                  <a:fillRect/>
                </a:stretch>
              </a:blipFill>
            </p:spPr>
            <p:txBody>
              <a:bodyPr/>
              <a:lstStyle/>
              <a:p>
                <a:r>
                  <a:rPr lang="en-US">
                    <a:noFill/>
                  </a:rPr>
                  <a:t> </a:t>
                </a:r>
              </a:p>
            </p:txBody>
          </p:sp>
        </mc:Fallback>
      </mc:AlternateContent>
      <p:grpSp>
        <p:nvGrpSpPr>
          <p:cNvPr id="6" name="Gruppieren 5"/>
          <p:cNvGrpSpPr/>
          <p:nvPr/>
        </p:nvGrpSpPr>
        <p:grpSpPr>
          <a:xfrm>
            <a:off x="3773488" y="4032000"/>
            <a:ext cx="1014412" cy="1546475"/>
            <a:chOff x="3773488" y="4032000"/>
            <a:chExt cx="1014412" cy="1546475"/>
          </a:xfrm>
        </p:grpSpPr>
        <p:pic>
          <p:nvPicPr>
            <p:cNvPr id="204"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3488" y="4149725"/>
              <a:ext cx="101441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feld 4"/>
                <p:cNvSpPr txBox="1"/>
                <p:nvPr/>
              </p:nvSpPr>
              <p:spPr>
                <a:xfrm>
                  <a:off x="4176000" y="4032000"/>
                  <a:ext cx="145553" cy="31059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𝐽</m:t>
                            </m:r>
                          </m:e>
                        </m:acc>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4176000" y="4032000"/>
                  <a:ext cx="145553" cy="310598"/>
                </a:xfrm>
                <a:prstGeom prst="rect">
                  <a:avLst/>
                </a:prstGeom>
                <a:blipFill rotWithShape="1">
                  <a:blip r:embed="rId17"/>
                  <a:stretch>
                    <a:fillRect l="-50000" t="-43137" r="-125000"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feld 208"/>
                <p:cNvSpPr txBox="1"/>
                <p:nvPr/>
              </p:nvSpPr>
              <p:spPr>
                <a:xfrm>
                  <a:off x="3780000" y="4824000"/>
                  <a:ext cx="165045"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de-DE" b="0" i="1" smtClean="0">
                                <a:latin typeface="Cambria Math"/>
                              </a:rPr>
                              <m:t>𝑠</m:t>
                            </m:r>
                          </m:e>
                        </m:acc>
                      </m:oMath>
                    </m:oMathPara>
                  </a14:m>
                  <a:endParaRPr lang="en-US" dirty="0"/>
                </a:p>
              </p:txBody>
            </p:sp>
          </mc:Choice>
          <mc:Fallback xmlns="">
            <p:sp>
              <p:nvSpPr>
                <p:cNvPr id="209" name="Textfeld 208"/>
                <p:cNvSpPr txBox="1">
                  <a:spLocks noRot="1" noChangeAspect="1" noMove="1" noResize="1" noEditPoints="1" noAdjustHandles="1" noChangeArrowheads="1" noChangeShapeType="1" noTextEdit="1"/>
                </p:cNvSpPr>
                <p:nvPr/>
              </p:nvSpPr>
              <p:spPr>
                <a:xfrm>
                  <a:off x="3780000" y="4824000"/>
                  <a:ext cx="165045" cy="276999"/>
                </a:xfrm>
                <a:prstGeom prst="rect">
                  <a:avLst/>
                </a:prstGeom>
                <a:blipFill rotWithShape="1">
                  <a:blip r:embed="rId18"/>
                  <a:stretch>
                    <a:fillRect l="-40741" t="-45652" r="-11111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Textfeld 209"/>
                <p:cNvSpPr txBox="1"/>
                <p:nvPr/>
              </p:nvSpPr>
              <p:spPr>
                <a:xfrm>
                  <a:off x="4536000" y="5004000"/>
                  <a:ext cx="173124" cy="31739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a:ea typeface="Cambria Math"/>
                              </a:rPr>
                              <m:t>ℓ</m:t>
                            </m:r>
                          </m:e>
                        </m:acc>
                      </m:oMath>
                    </m:oMathPara>
                  </a14:m>
                  <a:endParaRPr lang="en-US" dirty="0"/>
                </a:p>
              </p:txBody>
            </p:sp>
          </mc:Choice>
          <mc:Fallback xmlns="">
            <p:sp>
              <p:nvSpPr>
                <p:cNvPr id="210" name="Textfeld 209"/>
                <p:cNvSpPr txBox="1">
                  <a:spLocks noRot="1" noChangeAspect="1" noMove="1" noResize="1" noEditPoints="1" noAdjustHandles="1" noChangeArrowheads="1" noChangeShapeType="1" noTextEdit="1"/>
                </p:cNvSpPr>
                <p:nvPr/>
              </p:nvSpPr>
              <p:spPr>
                <a:xfrm>
                  <a:off x="4536000" y="5004000"/>
                  <a:ext cx="173124" cy="317395"/>
                </a:xfrm>
                <a:prstGeom prst="rect">
                  <a:avLst/>
                </a:prstGeom>
                <a:blipFill rotWithShape="1">
                  <a:blip r:embed="rId19"/>
                  <a:stretch>
                    <a:fillRect l="-32143" r="-39286" b="-5769"/>
                  </a:stretch>
                </a:blipFill>
              </p:spPr>
              <p:txBody>
                <a:bodyPr/>
                <a:lstStyle/>
                <a:p>
                  <a:r>
                    <a:rPr lang="en-US">
                      <a:noFill/>
                    </a:rPr>
                    <a:t> </a:t>
                  </a:r>
                </a:p>
              </p:txBody>
            </p:sp>
          </mc:Fallback>
        </mc:AlternateContent>
      </p:grpSp>
      <p:pic>
        <p:nvPicPr>
          <p:cNvPr id="1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 (</a:t>
            </a:r>
            <a:r>
              <a:rPr lang="en-US" dirty="0" err="1" smtClean="0"/>
              <a:t>jj</a:t>
            </a:r>
            <a:r>
              <a:rPr lang="en-US" dirty="0" smtClean="0"/>
              <a:t>-coupling)</a:t>
            </a:r>
            <a:endParaRPr lang="en-US" dirty="0"/>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24955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8"/>
          <p:cNvSpPr txBox="1">
            <a:spLocks noChangeArrowheads="1"/>
          </p:cNvSpPr>
          <p:nvPr/>
        </p:nvSpPr>
        <p:spPr bwMode="auto">
          <a:xfrm>
            <a:off x="3276600" y="2179638"/>
            <a:ext cx="4886851" cy="206210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a:solidFill>
                  <a:srgbClr val="000000"/>
                </a:solidFill>
                <a:latin typeface="Times New Roman" pitchFamily="18" charset="0"/>
                <a:cs typeface="Arial" charset="0"/>
              </a:rPr>
              <a:t>T</a:t>
            </a:r>
            <a:r>
              <a:rPr lang="en-US" altLang="de-DE" sz="1600" dirty="0" smtClean="0">
                <a:solidFill>
                  <a:srgbClr val="000000"/>
                </a:solidFill>
                <a:latin typeface="Times New Roman" pitchFamily="18" charset="0"/>
                <a:cs typeface="Times New Roman" pitchFamily="18" charset="0"/>
              </a:rPr>
              <a:t>he nuclear potential with spin-orbit term:</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r>
              <a:rPr lang="en-US" altLang="de-DE" sz="1600" dirty="0" smtClean="0">
                <a:solidFill>
                  <a:srgbClr val="000000"/>
                </a:solidFill>
                <a:latin typeface="Times New Roman" pitchFamily="18" charset="0"/>
                <a:cs typeface="Times New Roman" pitchFamily="18" charset="0"/>
              </a:rPr>
              <a:t>spin-orbit interaction leads to a large splitting for large </a:t>
            </a:r>
            <a:r>
              <a:rPr lang="en-US" altLang="de-DE" sz="1600" dirty="0">
                <a:solidFill>
                  <a:srgbClr val="000000"/>
                </a:solidFill>
                <a:latin typeface="Times New Roman" pitchFamily="18" charset="0"/>
                <a:cs typeface="Times New Roman" pitchFamily="18" charset="0"/>
              </a:rPr>
              <a:t>ℓ.</a:t>
            </a:r>
          </a:p>
        </p:txBody>
      </p:sp>
      <mc:AlternateContent xmlns:mc="http://schemas.openxmlformats.org/markup-compatibility/2006" xmlns:a14="http://schemas.microsoft.com/office/drawing/2010/main">
        <mc:Choice Requires="a14">
          <p:sp>
            <p:nvSpPr>
              <p:cNvPr id="7" name="Textfeld 6"/>
              <p:cNvSpPr txBox="1"/>
              <p:nvPr/>
            </p:nvSpPr>
            <p:spPr>
              <a:xfrm>
                <a:off x="3600000" y="1116000"/>
                <a:ext cx="912485" cy="354896"/>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i="1" smtClean="0">
                              <a:latin typeface="Cambria Math"/>
                              <a:ea typeface="Cambria Math"/>
                            </a:rPr>
                            <m:t>𝑗</m:t>
                          </m:r>
                        </m:e>
                      </m:acc>
                      <m:r>
                        <a:rPr lang="de-DE" sz="1600" b="0" i="1" smtClean="0">
                          <a:latin typeface="Cambria Math"/>
                        </a:rPr>
                        <m:t>=</m:t>
                      </m:r>
                      <m:acc>
                        <m:accPr>
                          <m:chr m:val="⃗"/>
                          <m:ctrlPr>
                            <a:rPr lang="de-DE" sz="1600" b="0" i="1" smtClean="0">
                              <a:latin typeface="Cambria Math" panose="02040503050406030204" pitchFamily="18" charset="0"/>
                            </a:rPr>
                          </m:ctrlPr>
                        </m:accPr>
                        <m:e>
                          <m:r>
                            <a:rPr lang="de-DE" sz="1600" b="0" i="1" smtClean="0">
                              <a:latin typeface="Cambria Math"/>
                              <a:ea typeface="Cambria Math"/>
                            </a:rPr>
                            <m:t>ℓ</m:t>
                          </m:r>
                        </m:e>
                      </m:acc>
                      <m:r>
                        <a:rPr lang="de-DE" sz="1600" b="0" i="1" smtClean="0">
                          <a:latin typeface="Cambria Math"/>
                        </a:rPr>
                        <m:t>+</m:t>
                      </m:r>
                      <m:acc>
                        <m:accPr>
                          <m:chr m:val="⃗"/>
                          <m:ctrlPr>
                            <a:rPr lang="de-DE" sz="1600" b="0" i="1" smtClean="0">
                              <a:latin typeface="Cambria Math" panose="02040503050406030204" pitchFamily="18" charset="0"/>
                            </a:rPr>
                          </m:ctrlPr>
                        </m:accPr>
                        <m:e>
                          <m:r>
                            <a:rPr lang="de-DE" sz="1600" b="0" i="1" smtClean="0">
                              <a:latin typeface="Cambria Math"/>
                            </a:rPr>
                            <m:t>𝑠</m:t>
                          </m:r>
                        </m:e>
                      </m:acc>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3600000" y="1116000"/>
                <a:ext cx="912485" cy="354896"/>
              </a:xfrm>
              <a:prstGeom prst="rect">
                <a:avLst/>
              </a:prstGeom>
              <a:blipFill rotWithShape="1">
                <a:blip r:embed="rId4"/>
                <a:stretch>
                  <a:fillRect l="-2685" t="-6897" r="-30872"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4680000" y="1016769"/>
                <a:ext cx="3282950"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m:t>
                      </m:r>
                      <m:r>
                        <a:rPr lang="de-DE" sz="1400" b="0" i="1" smtClean="0">
                          <a:latin typeface="Cambria Math"/>
                          <a:ea typeface="Cambria Math"/>
                        </a:rPr>
                        <m:t>     </m:t>
                      </m:r>
                      <m:d>
                        <m:dPr>
                          <m:begChr m:val="⟨"/>
                          <m:endChr m:val="⟩"/>
                          <m:ctrlPr>
                            <a:rPr lang="de-DE" sz="1400" b="0" i="1" smtClean="0">
                              <a:latin typeface="Cambria Math" panose="02040503050406030204" pitchFamily="18" charset="0"/>
                              <a:ea typeface="Cambria Math"/>
                            </a:rPr>
                          </m:ctrlPr>
                        </m:dPr>
                        <m:e>
                          <m:r>
                            <a:rPr lang="de-DE" sz="1400" b="0" i="1" smtClean="0">
                              <a:latin typeface="Cambria Math"/>
                              <a:ea typeface="Cambria Math"/>
                            </a:rPr>
                            <m:t>ℓ∙</m:t>
                          </m:r>
                          <m:r>
                            <a:rPr lang="de-DE" sz="1400" b="0" i="1" smtClean="0">
                              <a:latin typeface="Cambria Math"/>
                              <a:ea typeface="Cambria Math"/>
                            </a:rPr>
                            <m:t>𝑠</m:t>
                          </m:r>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d>
                        <m:dPr>
                          <m:begChr m:val="["/>
                          <m:endChr m:val="]"/>
                          <m:ctrlPr>
                            <a:rPr lang="de-DE" sz="1400" b="0" i="1" smtClean="0">
                              <a:latin typeface="Cambria Math" panose="02040503050406030204" pitchFamily="18" charset="0"/>
                              <a:ea typeface="Cambria Math"/>
                            </a:rPr>
                          </m:ctrlPr>
                        </m:dPr>
                        <m:e>
                          <m:d>
                            <m:dPr>
                              <m:begChr m:val="⟨"/>
                              <m:endChr m:val="⟩"/>
                              <m:ctrlPr>
                                <a:rPr lang="de-DE" sz="1400" b="0" i="1" smtClean="0">
                                  <a:latin typeface="Cambria Math" panose="02040503050406030204" pitchFamily="18" charset="0"/>
                                  <a:ea typeface="Cambria Math"/>
                                </a:rPr>
                              </m:ctrlPr>
                            </m:dPr>
                            <m:e>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𝑗</m:t>
                                  </m:r>
                                </m:e>
                                <m:sup>
                                  <m:r>
                                    <a:rPr lang="de-DE" sz="1400" b="0" i="1" smtClean="0">
                                      <a:latin typeface="Cambria Math"/>
                                      <a:ea typeface="Cambria Math"/>
                                    </a:rPr>
                                    <m:t>2</m:t>
                                  </m:r>
                                </m:sup>
                              </m:sSup>
                            </m:e>
                          </m:d>
                          <m:r>
                            <a:rPr lang="de-DE" sz="1400" b="0" i="1" smtClean="0">
                              <a:latin typeface="Cambria Math"/>
                              <a:ea typeface="Cambria Math"/>
                            </a:rPr>
                            <m:t>−</m:t>
                          </m:r>
                          <m:d>
                            <m:dPr>
                              <m:begChr m:val="⟨"/>
                              <m:endChr m:val="⟩"/>
                              <m:ctrlPr>
                                <a:rPr lang="de-DE" sz="1400" b="0" i="1" smtClean="0">
                                  <a:latin typeface="Cambria Math" panose="02040503050406030204" pitchFamily="18" charset="0"/>
                                  <a:ea typeface="Cambria Math"/>
                                </a:rPr>
                              </m:ctrlPr>
                            </m:dPr>
                            <m:e>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ℓ</m:t>
                                  </m:r>
                                </m:e>
                                <m:sup>
                                  <m:r>
                                    <a:rPr lang="de-DE" sz="1400" b="0" i="1" smtClean="0">
                                      <a:latin typeface="Cambria Math"/>
                                      <a:ea typeface="Cambria Math"/>
                                    </a:rPr>
                                    <m:t>2</m:t>
                                  </m:r>
                                </m:sup>
                              </m:sSup>
                            </m:e>
                          </m:d>
                          <m:r>
                            <a:rPr lang="de-DE" sz="1400" b="0" i="1" smtClean="0">
                              <a:latin typeface="Cambria Math"/>
                              <a:ea typeface="Cambria Math"/>
                            </a:rPr>
                            <m:t>−</m:t>
                          </m:r>
                          <m:d>
                            <m:dPr>
                              <m:begChr m:val="⟨"/>
                              <m:endChr m:val="⟩"/>
                              <m:ctrlPr>
                                <a:rPr lang="de-DE" sz="1400" b="0" i="1" smtClean="0">
                                  <a:latin typeface="Cambria Math" panose="02040503050406030204" pitchFamily="18" charset="0"/>
                                  <a:ea typeface="Cambria Math"/>
                                </a:rPr>
                              </m:ctrlPr>
                            </m:dPr>
                            <m:e>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𝑠</m:t>
                                  </m:r>
                                </m:e>
                                <m:sup>
                                  <m:r>
                                    <a:rPr lang="de-DE" sz="1400" b="0" i="1" smtClean="0">
                                      <a:latin typeface="Cambria Math"/>
                                      <a:ea typeface="Cambria Math"/>
                                    </a:rPr>
                                    <m:t>2</m:t>
                                  </m:r>
                                </m:sup>
                              </m:sSup>
                            </m:e>
                          </m:d>
                        </m:e>
                      </m:d>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4680000" y="1016769"/>
                <a:ext cx="3282950" cy="495649"/>
              </a:xfrm>
              <a:prstGeom prst="rect">
                <a:avLst/>
              </a:prstGeom>
              <a:blipFill rotWithShape="1">
                <a:blip r:embed="rId5"/>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580000" y="1512000"/>
                <a:ext cx="3289170"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d>
                        <m:dPr>
                          <m:begChr m:val="["/>
                          <m:endChr m:val="]"/>
                          <m:ctrlPr>
                            <a:rPr lang="de-DE" sz="1400" b="0" i="1" smtClean="0">
                              <a:latin typeface="Cambria Math" panose="02040503050406030204" pitchFamily="18" charset="0"/>
                            </a:rPr>
                          </m:ctrlPr>
                        </m:dPr>
                        <m:e>
                          <m:r>
                            <a:rPr lang="de-DE" sz="1400" b="0" i="1" smtClean="0">
                              <a:latin typeface="Cambria Math"/>
                              <a:ea typeface="Cambria Math"/>
                            </a:rPr>
                            <m:t>𝑗</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+1</m:t>
                              </m:r>
                            </m:e>
                          </m:d>
                          <m:r>
                            <a:rPr lang="de-DE" sz="1400" b="0" i="1" smtClean="0">
                              <a:latin typeface="Cambria Math"/>
                              <a:ea typeface="Cambria Math"/>
                            </a:rPr>
                            <m:t>−ℓ</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ℓ+1</m:t>
                              </m:r>
                            </m:e>
                          </m:d>
                          <m:r>
                            <a:rPr lang="de-DE" sz="1400" b="0" i="1" smtClean="0">
                              <a:latin typeface="Cambria Math"/>
                              <a:ea typeface="Cambria Math"/>
                            </a:rPr>
                            <m:t>−</m:t>
                          </m:r>
                          <m:r>
                            <a:rPr lang="de-DE" sz="1400" b="0" i="1" smtClean="0">
                              <a:latin typeface="Cambria Math"/>
                              <a:ea typeface="Cambria Math"/>
                            </a:rPr>
                            <m:t>𝑠</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𝑠</m:t>
                              </m:r>
                              <m:r>
                                <a:rPr lang="de-DE" sz="1400" b="0" i="1" smtClean="0">
                                  <a:latin typeface="Cambria Math"/>
                                  <a:ea typeface="Cambria Math"/>
                                </a:rPr>
                                <m:t>+1</m:t>
                              </m:r>
                            </m:e>
                          </m:d>
                        </m:e>
                      </m:d>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580000" y="1512000"/>
                <a:ext cx="3289170" cy="495649"/>
              </a:xfrm>
              <a:prstGeom prst="rect">
                <a:avLst/>
              </a:prstGeom>
              <a:blipFill rotWithShape="1">
                <a:blip r:embed="rId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3600000" y="2520000"/>
                <a:ext cx="2996772" cy="55778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ea typeface="Cambria Math"/>
                            </a:rPr>
                            <m:t>ℓ</m:t>
                          </m:r>
                        </m:num>
                        <m:den>
                          <m:r>
                            <a:rPr lang="de-DE" sz="1600" b="0" i="1" smtClean="0">
                              <a:latin typeface="Cambria Math"/>
                            </a:rPr>
                            <m:t>2</m:t>
                          </m:r>
                        </m:den>
                      </m:f>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r>
                        <a:rPr lang="de-DE" sz="1600" b="0" i="1" smtClean="0">
                          <a:latin typeface="Cambria Math"/>
                          <a:ea typeface="Cambria Math"/>
                        </a:rPr>
                        <m:t>     </m:t>
                      </m:r>
                      <m:r>
                        <a:rPr lang="de-DE" sz="1600" b="0" i="1" smtClean="0">
                          <a:latin typeface="Cambria Math"/>
                          <a:ea typeface="Cambria Math"/>
                        </a:rPr>
                        <m:t>𝑓𝑜𝑟</m:t>
                      </m:r>
                      <m:r>
                        <a:rPr lang="de-DE" sz="1600" b="0" i="1" smtClean="0">
                          <a:latin typeface="Cambria Math"/>
                          <a:ea typeface="Cambria Math"/>
                        </a:rPr>
                        <m:t>   </m:t>
                      </m:r>
                      <m:r>
                        <a:rPr lang="de-DE" sz="1600" b="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3600000" y="2520000"/>
                <a:ext cx="2996772" cy="55778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3600000" y="3240000"/>
                <a:ext cx="3351302" cy="55778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𝑉</m:t>
                      </m:r>
                      <m:d>
                        <m:dPr>
                          <m:ctrlPr>
                            <a:rPr lang="de-DE" sz="1600" b="0" i="1" smtClean="0">
                              <a:latin typeface="Cambria Math" panose="02040503050406030204" pitchFamily="18" charset="0"/>
                            </a:rPr>
                          </m:ctrlPr>
                        </m:dPr>
                        <m:e>
                          <m:r>
                            <a:rPr lang="de-DE" sz="1600" b="0" i="1" smtClean="0">
                              <a:latin typeface="Cambria Math"/>
                            </a:rPr>
                            <m:t>𝑟</m:t>
                          </m:r>
                        </m:e>
                      </m:d>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ea typeface="Cambria Math"/>
                            </a:rPr>
                            <m:t>ℓ+1</m:t>
                          </m:r>
                        </m:num>
                        <m:den>
                          <m:r>
                            <a:rPr lang="de-DE" sz="1600" b="0" i="1" smtClean="0">
                              <a:latin typeface="Cambria Math"/>
                            </a:rPr>
                            <m:t>2</m:t>
                          </m:r>
                        </m:den>
                      </m:f>
                      <m:sSub>
                        <m:sSubPr>
                          <m:ctrlPr>
                            <a:rPr lang="de-DE" sz="1600" b="0" i="1" smtClean="0">
                              <a:latin typeface="Cambria Math" panose="02040503050406030204" pitchFamily="18" charset="0"/>
                            </a:rPr>
                          </m:ctrlPr>
                        </m:sSubPr>
                        <m:e>
                          <m:r>
                            <a:rPr lang="de-DE" sz="1600" b="0" i="1" smtClean="0">
                              <a:latin typeface="Cambria Math"/>
                            </a:rPr>
                            <m:t>𝑉</m:t>
                          </m:r>
                        </m:e>
                        <m:sub>
                          <m:r>
                            <a:rPr lang="de-DE" sz="1600" b="0" i="1" smtClean="0">
                              <a:latin typeface="Cambria Math"/>
                              <a:ea typeface="Cambria Math"/>
                            </a:rPr>
                            <m:t>ℓ</m:t>
                          </m:r>
                          <m:r>
                            <a:rPr lang="de-DE" sz="1600" b="0" i="1" smtClean="0">
                              <a:latin typeface="Cambria Math"/>
                              <a:ea typeface="Cambria Math"/>
                            </a:rPr>
                            <m:t>𝑠</m:t>
                          </m:r>
                        </m:sub>
                      </m:sSub>
                      <m:r>
                        <a:rPr lang="de-DE" sz="1600" b="0" i="1" smtClean="0">
                          <a:latin typeface="Cambria Math"/>
                        </a:rPr>
                        <m:t>     </m:t>
                      </m:r>
                      <m:r>
                        <a:rPr lang="de-DE" sz="1600" b="0" i="1" smtClean="0">
                          <a:latin typeface="Cambria Math"/>
                        </a:rPr>
                        <m:t>𝑓𝑜𝑟</m:t>
                      </m:r>
                      <m:r>
                        <a:rPr lang="de-DE" sz="1600" b="0" i="1" smtClean="0">
                          <a:latin typeface="Cambria Math"/>
                        </a:rPr>
                        <m:t>   </m:t>
                      </m:r>
                      <m:r>
                        <a:rPr lang="de-DE" sz="1600" b="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3600000" y="3240000"/>
                <a:ext cx="3351302" cy="557781"/>
              </a:xfrm>
              <a:prstGeom prst="rect">
                <a:avLst/>
              </a:prstGeom>
              <a:blipFill rotWithShape="1">
                <a:blip r:embed="rId8"/>
                <a:stretch>
                  <a:fillRect/>
                </a:stretch>
              </a:blipFill>
            </p:spPr>
            <p:txBody>
              <a:bodyPr/>
              <a:lstStyle/>
              <a:p>
                <a:r>
                  <a:rPr lang="en-US">
                    <a:noFill/>
                  </a:rPr>
                  <a:t> </a:t>
                </a:r>
              </a:p>
            </p:txBody>
          </p:sp>
        </mc:Fallback>
      </mc:AlternateContent>
      <p:grpSp>
        <p:nvGrpSpPr>
          <p:cNvPr id="16" name="Gruppieren 15"/>
          <p:cNvGrpSpPr/>
          <p:nvPr/>
        </p:nvGrpSpPr>
        <p:grpSpPr>
          <a:xfrm>
            <a:off x="3657600" y="4297363"/>
            <a:ext cx="5029200" cy="1630362"/>
            <a:chOff x="3657600" y="4297363"/>
            <a:chExt cx="5029200" cy="1630362"/>
          </a:xfrm>
        </p:grpSpPr>
        <p:pic>
          <p:nvPicPr>
            <p:cNvPr id="26"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297363"/>
              <a:ext cx="50292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feld 11"/>
                <p:cNvSpPr txBox="1"/>
                <p:nvPr/>
              </p:nvSpPr>
              <p:spPr>
                <a:xfrm>
                  <a:off x="3744000" y="5292000"/>
                  <a:ext cx="1216533" cy="318924"/>
                </a:xfrm>
                <a:prstGeom prst="rect">
                  <a:avLst/>
                </a:prstGeom>
                <a:solidFill>
                  <a:schemeClr val="bg1"/>
                </a:solidFill>
              </p:spPr>
              <p:txBody>
                <a:bodyPr wrap="none" lIns="72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3744000" y="5292000"/>
                  <a:ext cx="1216533" cy="318924"/>
                </a:xfrm>
                <a:prstGeom prst="rect">
                  <a:avLst/>
                </a:prstGeom>
                <a:blipFill rotWithShape="1">
                  <a:blip r:embed="rId10"/>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5688000" y="4608000"/>
                  <a:ext cx="1143830" cy="318924"/>
                </a:xfrm>
                <a:prstGeom prst="rect">
                  <a:avLst/>
                </a:prstGeom>
                <a:solidFill>
                  <a:schemeClr val="bg1"/>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5688000" y="4608000"/>
                  <a:ext cx="1143830" cy="318924"/>
                </a:xfrm>
                <a:prstGeom prst="rect">
                  <a:avLst/>
                </a:prstGeom>
                <a:blipFill rotWithShape="1">
                  <a:blip r:embed="rId11"/>
                  <a:stretch>
                    <a:fillRect l="-2128"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5616000" y="5544000"/>
                  <a:ext cx="1216533" cy="318924"/>
                </a:xfrm>
                <a:prstGeom prst="rect">
                  <a:avLst/>
                </a:prstGeom>
                <a:solidFill>
                  <a:schemeClr val="bg1"/>
                </a:solidFill>
              </p:spPr>
              <p:txBody>
                <a:bodyPr wrap="none" lIns="72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𝑗</m:t>
                        </m:r>
                        <m:r>
                          <a:rPr lang="de-DE" sz="1600" b="0" i="1" smtClean="0">
                            <a:latin typeface="Cambria Math"/>
                            <a:ea typeface="Cambria Math"/>
                          </a:rPr>
                          <m:t>=ℓ+1/2</m:t>
                        </m:r>
                      </m:oMath>
                    </m:oMathPara>
                  </a14:m>
                  <a:endParaRPr lang="en-US" sz="1600" dirty="0"/>
                </a:p>
              </p:txBody>
            </p:sp>
          </mc:Choice>
          <mc:Fallback xmlns="">
            <p:sp>
              <p:nvSpPr>
                <p:cNvPr id="39" name="Textfeld 38"/>
                <p:cNvSpPr txBox="1">
                  <a:spLocks noRot="1" noChangeAspect="1" noMove="1" noResize="1" noEditPoints="1" noAdjustHandles="1" noChangeArrowheads="1" noChangeShapeType="1" noTextEdit="1"/>
                </p:cNvSpPr>
                <p:nvPr/>
              </p:nvSpPr>
              <p:spPr>
                <a:xfrm>
                  <a:off x="5616000" y="5544000"/>
                  <a:ext cx="1216533" cy="318924"/>
                </a:xfrm>
                <a:prstGeom prst="rect">
                  <a:avLst/>
                </a:prstGeom>
                <a:blipFill rotWithShape="1">
                  <a:blip r:embed="rId12"/>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6768000" y="4356000"/>
                  <a:ext cx="1819894" cy="318924"/>
                </a:xfrm>
                <a:prstGeom prst="rect">
                  <a:avLst/>
                </a:prstGeom>
                <a:solidFill>
                  <a:srgbClr val="FFFF00"/>
                </a:solidFill>
              </p:spPr>
              <p:txBody>
                <a:bodyPr wrap="none" lIns="72000" tIns="36000" rIns="144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m:t>
                        </m:r>
                        <m:d>
                          <m:dPr>
                            <m:ctrlPr>
                              <a:rPr lang="de-DE" sz="1600" b="0" i="1" smtClean="0">
                                <a:latin typeface="Cambria Math" panose="02040503050406030204" pitchFamily="18" charset="0"/>
                              </a:rPr>
                            </m:ctrlPr>
                          </m:dPr>
                          <m:e>
                            <m:r>
                              <a:rPr lang="de-DE" sz="1600" b="0" i="1" smtClean="0">
                                <a:latin typeface="Cambria Math"/>
                                <a:ea typeface="Cambria Math"/>
                              </a:rPr>
                              <m:t>ℓ+1</m:t>
                            </m:r>
                          </m:e>
                        </m:d>
                        <m:r>
                          <a:rPr lang="de-DE" sz="1600" b="0" i="1" smtClean="0">
                            <a:latin typeface="Cambria Math"/>
                          </a:rPr>
                          <m:t>/2</m:t>
                        </m:r>
                        <m:r>
                          <a:rPr lang="de-DE" sz="1600" b="0" i="1" smtClean="0">
                            <a:latin typeface="Cambria Math"/>
                            <a:ea typeface="Cambria Math"/>
                          </a:rPr>
                          <m:t>∙</m:t>
                        </m:r>
                        <m:d>
                          <m:dPr>
                            <m:begChr m:val="⟨"/>
                            <m:endChr m:val="⟩"/>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e>
                        </m:d>
                      </m:oMath>
                    </m:oMathPara>
                  </a14:m>
                  <a:endParaRPr lang="en-US" sz="16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6768000" y="4356000"/>
                  <a:ext cx="1819894" cy="318924"/>
                </a:xfrm>
                <a:prstGeom prst="rect">
                  <a:avLst/>
                </a:prstGeom>
                <a:blipFill rotWithShape="1">
                  <a:blip r:embed="rId13"/>
                  <a:stretch>
                    <a:fillRect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6768000" y="5292000"/>
                  <a:ext cx="1027768" cy="318924"/>
                </a:xfrm>
                <a:prstGeom prst="rect">
                  <a:avLst/>
                </a:prstGeom>
                <a:solidFill>
                  <a:srgbClr val="FFFF00"/>
                </a:solidFill>
              </p:spPr>
              <p:txBody>
                <a:bodyPr wrap="none" lIns="36000" tIns="36000" rIns="72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ℓ</m:t>
                        </m:r>
                        <m:r>
                          <a:rPr lang="de-DE" sz="1600" b="0" i="1" smtClean="0">
                            <a:latin typeface="Cambria Math"/>
                            <a:ea typeface="Cambria Math"/>
                          </a:rPr>
                          <m:t>/2∙</m:t>
                        </m:r>
                        <m:d>
                          <m:dPr>
                            <m:begChr m:val="⟨"/>
                            <m:endChr m:val="⟩"/>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𝑉</m:t>
                                </m:r>
                              </m:e>
                              <m:sub>
                                <m:r>
                                  <a:rPr lang="de-DE" sz="1600" b="0" i="1" smtClean="0">
                                    <a:latin typeface="Cambria Math"/>
                                    <a:ea typeface="Cambria Math"/>
                                  </a:rPr>
                                  <m:t>ℓ</m:t>
                                </m:r>
                                <m:r>
                                  <a:rPr lang="de-DE" sz="1600" b="0" i="1" smtClean="0">
                                    <a:latin typeface="Cambria Math"/>
                                    <a:ea typeface="Cambria Math"/>
                                  </a:rPr>
                                  <m:t>𝑠</m:t>
                                </m:r>
                              </m:sub>
                            </m:sSub>
                          </m:e>
                        </m:d>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6768000" y="5292000"/>
                  <a:ext cx="1027768" cy="318924"/>
                </a:xfrm>
                <a:prstGeom prst="rect">
                  <a:avLst/>
                </a:prstGeom>
                <a:blipFill rotWithShape="1">
                  <a:blip r:embed="rId14"/>
                  <a:stretch>
                    <a:fillRect b="-15385"/>
                  </a:stretch>
                </a:blipFill>
              </p:spPr>
              <p:txBody>
                <a:bodyPr/>
                <a:lstStyle/>
                <a:p>
                  <a:r>
                    <a:rPr lang="en-US">
                      <a:noFill/>
                    </a:rPr>
                    <a:t> </a:t>
                  </a:r>
                </a:p>
              </p:txBody>
            </p:sp>
          </mc:Fallback>
        </mc:AlternateContent>
      </p:grpSp>
      <p:pic>
        <p:nvPicPr>
          <p:cNvPr id="44"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Woods-Saxon potential</a:t>
            </a:r>
            <a:endParaRPr lang="en-US" dirty="0"/>
          </a:p>
        </p:txBody>
      </p:sp>
      <p:sp>
        <p:nvSpPr>
          <p:cNvPr id="18" name="Text Box 4"/>
          <p:cNvSpPr txBox="1">
            <a:spLocks noChangeArrowheads="1"/>
          </p:cNvSpPr>
          <p:nvPr/>
        </p:nvSpPr>
        <p:spPr bwMode="auto">
          <a:xfrm>
            <a:off x="5040000" y="838200"/>
            <a:ext cx="4114800" cy="147732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b="1" i="1" dirty="0" smtClean="0">
                <a:solidFill>
                  <a:srgbClr val="000000"/>
                </a:solidFill>
                <a:latin typeface="Times New Roman" pitchFamily="18" charset="0"/>
                <a:cs typeface="Arial" charset="0"/>
              </a:rPr>
              <a:t>The spin-orbit term</a:t>
            </a:r>
            <a:endParaRPr lang="en-US" altLang="de-DE" sz="1600" b="1" i="1" dirty="0">
              <a:solidFill>
                <a:srgbClr val="000000"/>
              </a:solidFill>
              <a:latin typeface="Times New Roman" pitchFamily="18" charset="0"/>
              <a:cs typeface="Arial" charset="0"/>
            </a:endParaRPr>
          </a:p>
          <a:p>
            <a:endParaRPr lang="en-US" altLang="de-DE" sz="800" b="1" i="1" dirty="0">
              <a:solidFill>
                <a:srgbClr val="000000"/>
              </a:solidFill>
              <a:latin typeface="Times New Roman" pitchFamily="18" charset="0"/>
              <a:cs typeface="Arial" charset="0"/>
            </a:endParaRPr>
          </a:p>
          <a:p>
            <a:pPr>
              <a:buClr>
                <a:srgbClr val="0000FF"/>
              </a:buClr>
              <a:buFont typeface="Wingdings" pitchFamily="2" charset="2"/>
              <a:buChar char="Ø"/>
            </a:pPr>
            <a:r>
              <a:rPr lang="en-US" altLang="de-DE" sz="1600" b="1" i="1" dirty="0">
                <a:solidFill>
                  <a:srgbClr val="FF0000"/>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lowers the </a:t>
            </a:r>
            <a:r>
              <a:rPr lang="en-US" altLang="de-DE" sz="1600" dirty="0">
                <a:solidFill>
                  <a:srgbClr val="0000FF"/>
                </a:solidFill>
                <a:latin typeface="Times New Roman" pitchFamily="18" charset="0"/>
                <a:cs typeface="Arial" charset="0"/>
              </a:rPr>
              <a:t>j = ℓ+1/2 </a:t>
            </a:r>
            <a:r>
              <a:rPr lang="en-US" altLang="de-DE" sz="1600" dirty="0" smtClean="0">
                <a:solidFill>
                  <a:srgbClr val="0000FF"/>
                </a:solidFill>
                <a:latin typeface="Times New Roman" pitchFamily="18" charset="0"/>
                <a:cs typeface="Arial" charset="0"/>
              </a:rPr>
              <a:t>orbital from the</a:t>
            </a:r>
            <a:endParaRPr lang="en-US" altLang="de-DE" sz="1600" dirty="0">
              <a:solidFill>
                <a:srgbClr val="0000FF"/>
              </a:solidFill>
              <a:latin typeface="Times New Roman" pitchFamily="18" charset="0"/>
              <a:cs typeface="Arial" charset="0"/>
            </a:endParaRPr>
          </a:p>
          <a:p>
            <a:pPr>
              <a:buClr>
                <a:srgbClr val="0000FF"/>
              </a:buCl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higher </a:t>
            </a:r>
            <a:r>
              <a:rPr lang="en-US" altLang="de-DE" sz="1600" dirty="0">
                <a:solidFill>
                  <a:srgbClr val="0000FF"/>
                </a:solidFill>
                <a:latin typeface="Times New Roman" pitchFamily="18" charset="0"/>
                <a:cs typeface="Arial" charset="0"/>
              </a:rPr>
              <a:t>o</a:t>
            </a:r>
            <a:r>
              <a:rPr lang="en-US" altLang="de-DE" sz="1600" dirty="0" smtClean="0">
                <a:solidFill>
                  <a:srgbClr val="0000FF"/>
                </a:solidFill>
                <a:latin typeface="Times New Roman" pitchFamily="18" charset="0"/>
                <a:cs typeface="Arial" charset="0"/>
              </a:rPr>
              <a:t>scillator shell (</a:t>
            </a:r>
            <a:r>
              <a:rPr lang="en-US" altLang="de-DE" sz="1400" dirty="0" smtClean="0">
                <a:solidFill>
                  <a:srgbClr val="FF0000"/>
                </a:solidFill>
                <a:latin typeface="Times New Roman" pitchFamily="18" charset="0"/>
                <a:cs typeface="Arial" charset="0"/>
              </a:rPr>
              <a:t>intruder states</a:t>
            </a:r>
            <a:r>
              <a:rPr lang="en-US" altLang="de-DE" sz="1600" dirty="0" smtClean="0">
                <a:solidFill>
                  <a:srgbClr val="0000FF"/>
                </a:solidFill>
                <a:latin typeface="Times New Roman" pitchFamily="18" charset="0"/>
                <a:cs typeface="Times New Roman" pitchFamily="18" charset="0"/>
              </a:rPr>
              <a:t>)</a:t>
            </a:r>
            <a:endParaRPr lang="en-US" altLang="de-DE" sz="1600" dirty="0">
              <a:solidFill>
                <a:srgbClr val="0000FF"/>
              </a:solidFill>
              <a:latin typeface="Times New Roman" pitchFamily="18" charset="0"/>
              <a:cs typeface="Times New Roman" pitchFamily="18" charset="0"/>
            </a:endParaRPr>
          </a:p>
          <a:p>
            <a:pPr>
              <a:buClr>
                <a:srgbClr val="0000FF"/>
              </a:buClr>
              <a:buFont typeface="Wingdings" pitchFamily="2" charset="2"/>
              <a:buNone/>
            </a:pPr>
            <a:endParaRPr lang="en-US" altLang="de-DE" sz="200" dirty="0">
              <a:solidFill>
                <a:srgbClr val="0000FF"/>
              </a:solidFill>
              <a:latin typeface="Times New Roman" pitchFamily="18" charset="0"/>
              <a:cs typeface="Times New Roman" pitchFamily="18" charset="0"/>
            </a:endParaRPr>
          </a:p>
          <a:p>
            <a:pPr>
              <a:buClr>
                <a:srgbClr val="0000FF"/>
              </a:buClr>
              <a:buFont typeface="Wingdings" pitchFamily="2" charset="2"/>
              <a:buChar char="Ø"/>
            </a:pPr>
            <a:r>
              <a:rPr lang="en-US" altLang="de-DE" sz="1600" dirty="0">
                <a:solidFill>
                  <a:srgbClr val="FF0000"/>
                </a:solidFill>
                <a:latin typeface="Times New Roman" pitchFamily="18" charset="0"/>
                <a:cs typeface="Times New Roman" pitchFamily="18" charset="0"/>
              </a:rPr>
              <a:t> </a:t>
            </a:r>
            <a:r>
              <a:rPr lang="en-US" altLang="de-DE" sz="1600" dirty="0" smtClean="0">
                <a:solidFill>
                  <a:srgbClr val="0000FF"/>
                </a:solidFill>
                <a:latin typeface="Times New Roman" pitchFamily="18" charset="0"/>
                <a:cs typeface="Times New Roman" pitchFamily="18" charset="0"/>
              </a:rPr>
              <a:t>reproduces the magic numbers</a:t>
            </a:r>
            <a:endParaRPr lang="en-US" altLang="de-DE" sz="1600" dirty="0">
              <a:solidFill>
                <a:srgbClr val="0000FF"/>
              </a:solidFill>
              <a:latin typeface="Times New Roman" pitchFamily="18" charset="0"/>
              <a:cs typeface="Times New Roman" pitchFamily="18" charset="0"/>
            </a:endParaRPr>
          </a:p>
          <a:p>
            <a:pPr>
              <a:buClr>
                <a:srgbClr val="0000FF"/>
              </a:buClr>
              <a:buFont typeface="Wingdings" pitchFamily="2" charset="2"/>
              <a:buNone/>
            </a:pPr>
            <a:r>
              <a:rPr lang="en-US" altLang="de-DE" sz="1600" dirty="0">
                <a:solidFill>
                  <a:srgbClr val="0000FF"/>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large energy gaps </a:t>
            </a:r>
            <a:r>
              <a:rPr lang="en-US" altLang="de-DE" sz="1400" dirty="0">
                <a:solidFill>
                  <a:srgbClr val="FF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very stable nuclei</a:t>
            </a:r>
            <a:endParaRPr lang="en-US" altLang="de-DE" sz="1200" dirty="0">
              <a:solidFill>
                <a:srgbClr val="000000"/>
              </a:solidFill>
              <a:latin typeface="Times New Roman" pitchFamily="18" charset="0"/>
              <a:cs typeface="Times New Roman" pitchFamily="18" charset="0"/>
            </a:endParaRPr>
          </a:p>
        </p:txBody>
      </p:sp>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46525"/>
            <a:ext cx="3810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12"/>
          <p:cNvSpPr txBox="1">
            <a:spLocks noChangeArrowheads="1"/>
          </p:cNvSpPr>
          <p:nvPr/>
        </p:nvSpPr>
        <p:spPr bwMode="auto">
          <a:xfrm>
            <a:off x="5040000" y="2438400"/>
            <a:ext cx="4114800" cy="135421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i="1" dirty="0" smtClean="0">
                <a:solidFill>
                  <a:srgbClr val="000000"/>
                </a:solidFill>
                <a:latin typeface="Times New Roman" pitchFamily="18" charset="0"/>
                <a:cs typeface="Times New Roman" pitchFamily="18" charset="0"/>
              </a:rPr>
              <a:t>Important consequences:</a:t>
            </a:r>
            <a:endParaRPr lang="en-US" altLang="de-DE" sz="1400" b="1" i="1" dirty="0">
              <a:solidFill>
                <a:srgbClr val="000000"/>
              </a:solidFill>
              <a:latin typeface="Times New Roman" pitchFamily="18" charset="0"/>
              <a:cs typeface="Times New Roman" pitchFamily="18" charset="0"/>
            </a:endParaRPr>
          </a:p>
          <a:p>
            <a:pPr>
              <a:buClr>
                <a:schemeClr val="tx1"/>
              </a:buClr>
              <a:buFont typeface="Wingdings" pitchFamily="2" charset="2"/>
              <a:buChar cha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lowering orbitals from higher lying N+1 shell</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having different parity than orbitals from the N shell</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endParaRPr lang="en-US" altLang="de-DE" sz="800" dirty="0">
              <a:solidFill>
                <a:srgbClr val="000000"/>
              </a:solidFill>
              <a:latin typeface="Times New Roman" pitchFamily="18" charset="0"/>
              <a:cs typeface="Times New Roman" pitchFamily="18" charset="0"/>
            </a:endParaRPr>
          </a:p>
          <a:p>
            <a:pPr>
              <a:buClr>
                <a:schemeClr val="tx1"/>
              </a:buClr>
              <a:buFont typeface="Wingdings" pitchFamily="2" charset="2"/>
              <a:buChar cha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strong interaction preserves the parity. The lowered orbitals </a:t>
            </a:r>
          </a:p>
          <a:p>
            <a:pPr>
              <a:buClr>
                <a:schemeClr val="tx1"/>
              </a:buClr>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  with different parity are rather pure states and do not mix </a:t>
            </a:r>
            <a:endParaRPr lang="en-US" altLang="de-DE" sz="1200" dirty="0">
              <a:solidFill>
                <a:srgbClr val="000000"/>
              </a:solidFill>
              <a:latin typeface="Times New Roman" pitchFamily="18" charset="0"/>
              <a:cs typeface="Times New Roman" pitchFamily="18" charset="0"/>
            </a:endParaRPr>
          </a:p>
          <a:p>
            <a:pPr>
              <a:buClr>
                <a:srgbClr val="0000FF"/>
              </a:buClr>
              <a:buFont typeface="Wingdings" pitchFamily="2" charset="2"/>
              <a:buNone/>
            </a:pP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within the shell</a:t>
            </a:r>
            <a:endParaRPr lang="en-US" altLang="de-DE" sz="1200" dirty="0">
              <a:solidFill>
                <a:srgbClr val="000000"/>
              </a:solidFill>
              <a:latin typeface="Times New Roman" pitchFamily="18" charset="0"/>
              <a:cs typeface="Times New Roman" pitchFamily="18" charset="0"/>
            </a:endParaRPr>
          </a:p>
        </p:txBody>
      </p:sp>
      <p:grpSp>
        <p:nvGrpSpPr>
          <p:cNvPr id="5" name="Gruppieren 4"/>
          <p:cNvGrpSpPr/>
          <p:nvPr/>
        </p:nvGrpSpPr>
        <p:grpSpPr>
          <a:xfrm>
            <a:off x="0" y="1069975"/>
            <a:ext cx="5049838" cy="4797425"/>
            <a:chOff x="0" y="1069975"/>
            <a:chExt cx="5049838" cy="4797425"/>
          </a:xfrm>
        </p:grpSpPr>
        <p:pic>
          <p:nvPicPr>
            <p:cNvPr id="22" name="Picture 7" descr="shellm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9975"/>
              <a:ext cx="5049838"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Line 11"/>
            <p:cNvSpPr>
              <a:spLocks noChangeShapeType="1"/>
            </p:cNvSpPr>
            <p:nvPr/>
          </p:nvSpPr>
          <p:spPr bwMode="auto">
            <a:xfrm>
              <a:off x="2101850" y="1784350"/>
              <a:ext cx="0" cy="1143000"/>
            </a:xfrm>
            <a:prstGeom prst="line">
              <a:avLst/>
            </a:prstGeom>
            <a:noFill/>
            <a:ln w="9525">
              <a:solidFill>
                <a:srgbClr val="0000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mc:AlternateContent xmlns:mc="http://schemas.openxmlformats.org/markup-compatibility/2006" xmlns:a14="http://schemas.microsoft.com/office/drawing/2010/main">
          <mc:Choice Requires="a14">
            <p:sp>
              <p:nvSpPr>
                <p:cNvPr id="3" name="Textfeld 2"/>
                <p:cNvSpPr txBox="1"/>
                <p:nvPr/>
              </p:nvSpPr>
              <p:spPr>
                <a:xfrm>
                  <a:off x="1530000" y="1872000"/>
                  <a:ext cx="5444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−1/2</m:t>
                        </m:r>
                      </m:oMath>
                    </m:oMathPara>
                  </a14:m>
                  <a:endParaRPr lang="en-US" sz="1200"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1530000" y="1872000"/>
                  <a:ext cx="544443" cy="184666"/>
                </a:xfrm>
                <a:prstGeom prst="rect">
                  <a:avLst/>
                </a:prstGeom>
                <a:blipFill rotWithShape="1">
                  <a:blip r:embed="rId5"/>
                  <a:stretch>
                    <a:fillRect l="-7865" r="-67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1530000" y="2664000"/>
                  <a:ext cx="5444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0000CC"/>
                            </a:solidFill>
                            <a:latin typeface="Cambria Math"/>
                            <a:ea typeface="Cambria Math"/>
                          </a:rPr>
                          <m:t>ℓ</m:t>
                        </m:r>
                        <m:r>
                          <a:rPr lang="de-DE" sz="1200" b="0" i="1" smtClean="0">
                            <a:solidFill>
                              <a:srgbClr val="0000CC"/>
                            </a:solidFill>
                            <a:latin typeface="Cambria Math"/>
                            <a:ea typeface="Cambria Math"/>
                          </a:rPr>
                          <m:t>+1/2</m:t>
                        </m:r>
                      </m:oMath>
                    </m:oMathPara>
                  </a14:m>
                  <a:endParaRPr lang="en-US" sz="1200" dirty="0">
                    <a:solidFill>
                      <a:srgbClr val="0000CC"/>
                    </a:solidFill>
                  </a:endParaRPr>
                </a:p>
              </p:txBody>
            </p:sp>
          </mc:Choice>
          <mc:Fallback xmlns="">
            <p:sp>
              <p:nvSpPr>
                <p:cNvPr id="30" name="Textfeld 29"/>
                <p:cNvSpPr txBox="1">
                  <a:spLocks noRot="1" noChangeAspect="1" noMove="1" noResize="1" noEditPoints="1" noAdjustHandles="1" noChangeArrowheads="1" noChangeShapeType="1" noTextEdit="1"/>
                </p:cNvSpPr>
                <p:nvPr/>
              </p:nvSpPr>
              <p:spPr>
                <a:xfrm>
                  <a:off x="1530000" y="2664000"/>
                  <a:ext cx="544443" cy="184666"/>
                </a:xfrm>
                <a:prstGeom prst="rect">
                  <a:avLst/>
                </a:prstGeom>
                <a:blipFill rotWithShape="1">
                  <a:blip r:embed="rId6"/>
                  <a:stretch>
                    <a:fillRect l="-7865" r="-67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2160000" y="2052000"/>
                  <a:ext cx="2113720" cy="4994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0000CC"/>
                            </a:solidFill>
                            <a:latin typeface="Cambria Math"/>
                            <a:ea typeface="Cambria Math"/>
                          </a:rPr>
                          <m:t>∆</m:t>
                        </m:r>
                        <m:sSub>
                          <m:sSubPr>
                            <m:ctrlPr>
                              <a:rPr lang="en-US" sz="140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𝐸</m:t>
                            </m:r>
                          </m:e>
                          <m:sub>
                            <m:r>
                              <a:rPr lang="en-US" sz="1400" i="1" smtClean="0">
                                <a:solidFill>
                                  <a:srgbClr val="0000CC"/>
                                </a:solidFill>
                                <a:latin typeface="Cambria Math"/>
                                <a:ea typeface="Cambria Math"/>
                              </a:rPr>
                              <m:t>ℓ</m:t>
                            </m:r>
                            <m:r>
                              <a:rPr lang="de-DE" sz="1400" b="0" i="1" smtClean="0">
                                <a:solidFill>
                                  <a:srgbClr val="0000CC"/>
                                </a:solidFill>
                                <a:latin typeface="Cambria Math"/>
                                <a:ea typeface="Cambria Math"/>
                              </a:rPr>
                              <m:t>𝑠</m:t>
                            </m:r>
                          </m:sub>
                        </m:sSub>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2ℓ+1</m:t>
                            </m:r>
                          </m:num>
                          <m:den>
                            <m:r>
                              <a:rPr lang="de-DE" sz="1400" b="0" i="1" smtClean="0">
                                <a:solidFill>
                                  <a:srgbClr val="0000CC"/>
                                </a:solidFill>
                                <a:latin typeface="Cambria Math"/>
                                <a:ea typeface="Cambria Math"/>
                              </a:rPr>
                              <m:t>2</m:t>
                            </m:r>
                          </m:den>
                        </m:f>
                        <m:r>
                          <a:rPr lang="de-DE" sz="1400" b="0" i="1" smtClean="0">
                            <a:solidFill>
                              <a:srgbClr val="0000CC"/>
                            </a:solidFill>
                            <a:latin typeface="Cambria Math"/>
                            <a:ea typeface="Cambria Math"/>
                          </a:rPr>
                          <m:t>∙</m:t>
                        </m:r>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ℏ</m:t>
                            </m:r>
                          </m:e>
                          <m:sup>
                            <m:r>
                              <a:rPr lang="de-DE" sz="1400" b="0" i="1" smtClean="0">
                                <a:solidFill>
                                  <a:srgbClr val="0000CC"/>
                                </a:solidFill>
                                <a:latin typeface="Cambria Math"/>
                                <a:ea typeface="Cambria Math"/>
                              </a:rPr>
                              <m:t>2</m:t>
                            </m:r>
                          </m:sup>
                        </m:sSup>
                        <m:r>
                          <a:rPr lang="de-DE" sz="1400" b="0" i="1" smtClean="0">
                            <a:solidFill>
                              <a:srgbClr val="0000CC"/>
                            </a:solidFill>
                            <a:latin typeface="Cambria Math"/>
                            <a:ea typeface="Cambria Math"/>
                          </a:rPr>
                          <m:t>∙</m:t>
                        </m:r>
                        <m:d>
                          <m:dPr>
                            <m:begChr m:val="⟨"/>
                            <m:endChr m:val="⟩"/>
                            <m:ctrlPr>
                              <a:rPr lang="de-DE" sz="1400" b="0" i="1" smtClean="0">
                                <a:solidFill>
                                  <a:srgbClr val="0000CC"/>
                                </a:solidFill>
                                <a:latin typeface="Cambria Math" panose="02040503050406030204" pitchFamily="18" charset="0"/>
                                <a:ea typeface="Cambria Math"/>
                              </a:rPr>
                            </m:ctrlPr>
                          </m:dPr>
                          <m:e>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𝑉</m:t>
                                </m:r>
                              </m:e>
                              <m:sub>
                                <m:r>
                                  <a:rPr lang="de-DE" sz="1400" b="0" i="1" smtClean="0">
                                    <a:solidFill>
                                      <a:srgbClr val="0000CC"/>
                                    </a:solidFill>
                                    <a:latin typeface="Cambria Math"/>
                                    <a:ea typeface="Cambria Math"/>
                                  </a:rPr>
                                  <m:t>ℓ</m:t>
                                </m:r>
                                <m:r>
                                  <a:rPr lang="de-DE" sz="1400" b="0" i="1" smtClean="0">
                                    <a:solidFill>
                                      <a:srgbClr val="0000CC"/>
                                    </a:solidFill>
                                    <a:latin typeface="Cambria Math"/>
                                    <a:ea typeface="Cambria Math"/>
                                  </a:rPr>
                                  <m:t>𝑠</m:t>
                                </m:r>
                              </m:sub>
                            </m:sSub>
                          </m:e>
                        </m:d>
                      </m:oMath>
                    </m:oMathPara>
                  </a14:m>
                  <a:endParaRPr lang="en-US" sz="14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2160000" y="2052000"/>
                  <a:ext cx="2113720" cy="499496"/>
                </a:xfrm>
                <a:prstGeom prst="rect">
                  <a:avLst/>
                </a:prstGeom>
                <a:blipFill rotWithShape="1">
                  <a:blip r:embed="rId7"/>
                  <a:stretch>
                    <a:fillRect b="-1220"/>
                  </a:stretch>
                </a:blipFill>
              </p:spPr>
              <p:txBody>
                <a:bodyPr/>
                <a:lstStyle/>
                <a:p>
                  <a:r>
                    <a:rPr lang="en-US">
                      <a:noFill/>
                    </a:rPr>
                    <a:t> </a:t>
                  </a:r>
                </a:p>
              </p:txBody>
            </p:sp>
          </mc:Fallback>
        </mc:AlternateContent>
      </p:grpSp>
      <p:pic>
        <p:nvPicPr>
          <p:cNvPr id="3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7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Themes and challenges in modern science</a:t>
            </a:r>
            <a:endParaRPr lang="en-US" dirty="0"/>
          </a:p>
        </p:txBody>
      </p:sp>
      <p:sp>
        <p:nvSpPr>
          <p:cNvPr id="4" name="Text Box 3"/>
          <p:cNvSpPr txBox="1">
            <a:spLocks noChangeArrowheads="1"/>
          </p:cNvSpPr>
          <p:nvPr/>
        </p:nvSpPr>
        <p:spPr bwMode="auto">
          <a:xfrm>
            <a:off x="152400" y="838200"/>
            <a:ext cx="8839200" cy="5535613"/>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de-DE" sz="2400" b="1" u="sng">
                <a:solidFill>
                  <a:srgbClr val="000000"/>
                </a:solidFill>
                <a:latin typeface="Times New Roman" pitchFamily="18" charset="0"/>
                <a:cs typeface="Arial" charset="0"/>
              </a:rPr>
              <a:t> Complexity out of simplicity </a:t>
            </a:r>
            <a:r>
              <a:rPr lang="en-US" altLang="de-DE" sz="2400" b="1" u="sng">
                <a:solidFill>
                  <a:srgbClr val="000000"/>
                </a:solidFill>
                <a:latin typeface="Times New Roman" pitchFamily="18" charset="0"/>
                <a:cs typeface="Times New Roman" pitchFamily="18" charset="0"/>
              </a:rPr>
              <a:t>– </a:t>
            </a:r>
            <a:r>
              <a:rPr lang="en-US" altLang="de-DE" sz="2400" b="1" u="sng">
                <a:solidFill>
                  <a:srgbClr val="000000"/>
                </a:solidFill>
                <a:latin typeface="Times New Roman" pitchFamily="18" charset="0"/>
                <a:cs typeface="Arial" charset="0"/>
              </a:rPr>
              <a:t>Microscopic</a:t>
            </a:r>
            <a:endParaRPr lang="en-US" altLang="de-DE" sz="2400" b="1">
              <a:solidFill>
                <a:srgbClr val="000000"/>
              </a:solidFill>
              <a:latin typeface="Times New Roman" pitchFamily="18" charset="0"/>
              <a:cs typeface="Arial" charset="0"/>
            </a:endParaRPr>
          </a:p>
          <a:p>
            <a:pPr lvl="1">
              <a:spcBef>
                <a:spcPct val="50000"/>
              </a:spcBef>
            </a:pPr>
            <a:r>
              <a:rPr lang="en-US" altLang="de-DE" b="1">
                <a:solidFill>
                  <a:srgbClr val="000000"/>
                </a:solidFill>
                <a:latin typeface="Times New Roman" pitchFamily="18" charset="0"/>
                <a:cs typeface="Arial" charset="0"/>
              </a:rPr>
              <a:t>How the world, with all its apparent complexity and diversity can be constructed out of a few elementary building blocks and their interactions</a:t>
            </a: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a:spcBef>
                <a:spcPct val="50000"/>
              </a:spcBef>
              <a:buFont typeface="Wingdings" pitchFamily="2" charset="2"/>
              <a:buChar char="Ø"/>
            </a:pPr>
            <a:r>
              <a:rPr lang="en-US" altLang="de-DE" sz="2400" b="1" u="sng">
                <a:solidFill>
                  <a:srgbClr val="000000"/>
                </a:solidFill>
                <a:latin typeface="Times New Roman" pitchFamily="18" charset="0"/>
                <a:cs typeface="Arial" charset="0"/>
              </a:rPr>
              <a:t> Simplicity out of complexity – Macroscopic</a:t>
            </a:r>
          </a:p>
          <a:p>
            <a:pPr>
              <a:spcBef>
                <a:spcPct val="50000"/>
              </a:spcBef>
            </a:pPr>
            <a:endParaRPr lang="en-US" altLang="de-DE" sz="1000" b="1">
              <a:solidFill>
                <a:srgbClr val="000000"/>
              </a:solidFill>
              <a:latin typeface="Times New Roman" pitchFamily="18" charset="0"/>
              <a:cs typeface="Arial" charset="0"/>
            </a:endParaRPr>
          </a:p>
          <a:p>
            <a:pPr lvl="1">
              <a:spcBef>
                <a:spcPct val="50000"/>
              </a:spcBef>
            </a:pPr>
            <a:r>
              <a:rPr lang="en-US" altLang="de-DE" b="1">
                <a:solidFill>
                  <a:srgbClr val="000000"/>
                </a:solidFill>
                <a:latin typeface="Times New Roman" pitchFamily="18" charset="0"/>
                <a:cs typeface="Arial" charset="0"/>
              </a:rPr>
              <a:t>How the world of complex systems can display such remarkable regularity and simplicity</a:t>
            </a: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a:p>
            <a:pPr lvl="1">
              <a:spcBef>
                <a:spcPct val="50000"/>
              </a:spcBef>
            </a:pPr>
            <a:endParaRPr lang="en-US" altLang="de-DE" b="1">
              <a:solidFill>
                <a:srgbClr val="000000"/>
              </a:solidFill>
              <a:latin typeface="Times New Roman" pitchFamily="18" charset="0"/>
              <a:cs typeface="Arial"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6501" t="18509" r="35336" b="69679"/>
          <a:stretch>
            <a:fillRect/>
          </a:stretch>
        </p:blipFill>
        <p:spPr bwMode="auto">
          <a:xfrm>
            <a:off x="6934200" y="2379663"/>
            <a:ext cx="1828800" cy="92075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30035" t="37016" r="38869" b="48993"/>
          <a:stretch>
            <a:fillRect/>
          </a:stretch>
        </p:blipFill>
        <p:spPr bwMode="auto">
          <a:xfrm>
            <a:off x="7086600" y="4856163"/>
            <a:ext cx="1600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ern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197100"/>
            <a:ext cx="1436687" cy="1436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otacio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4597400"/>
            <a:ext cx="1911350"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vibracion"/>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4597400"/>
            <a:ext cx="1911350" cy="1530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fision"/>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7363" y="4597400"/>
            <a:ext cx="1908175"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0"/>
          <p:cNvSpPr txBox="1">
            <a:spLocks noChangeArrowheads="1"/>
          </p:cNvSpPr>
          <p:nvPr/>
        </p:nvSpPr>
        <p:spPr bwMode="auto">
          <a:xfrm>
            <a:off x="3419475" y="4213225"/>
            <a:ext cx="4640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0000CC"/>
                </a:solidFill>
                <a:latin typeface="Times New Roman" pitchFamily="18" charset="0"/>
                <a:cs typeface="Arial" charset="0"/>
              </a:rPr>
              <a:t>vibration                         rotation                         fission</a:t>
            </a:r>
          </a:p>
        </p:txBody>
      </p:sp>
      <p:sp>
        <p:nvSpPr>
          <p:cNvPr id="13" name="Text Box 11"/>
          <p:cNvSpPr txBox="1">
            <a:spLocks noChangeArrowheads="1"/>
          </p:cNvSpPr>
          <p:nvPr/>
        </p:nvSpPr>
        <p:spPr bwMode="auto">
          <a:xfrm>
            <a:off x="6948488" y="1765300"/>
            <a:ext cx="1963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sz="1600">
                <a:solidFill>
                  <a:srgbClr val="0000CC"/>
                </a:solidFill>
                <a:latin typeface="Times New Roman" pitchFamily="18" charset="0"/>
                <a:cs typeface="Arial" charset="0"/>
              </a:rPr>
              <a:t>individual excitations of nucleons</a:t>
            </a:r>
          </a:p>
        </p:txBody>
      </p:sp>
    </p:spTree>
    <p:extLst>
      <p:ext uri="{BB962C8B-B14F-4D97-AF65-F5344CB8AC3E}">
        <p14:creationId xmlns:p14="http://schemas.microsoft.com/office/powerpoint/2010/main" val="1461645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t>
            </a:r>
            <a:r>
              <a:rPr lang="en-US" dirty="0" smtClean="0"/>
              <a:t>hell model </a:t>
            </a:r>
            <a:r>
              <a:rPr lang="en-US" sz="1800" dirty="0" smtClean="0">
                <a:solidFill>
                  <a:schemeClr val="tx1"/>
                </a:solidFill>
              </a:rPr>
              <a:t>– mass dependence of single-particle energies</a:t>
            </a:r>
            <a:endParaRPr lang="en-US" sz="1800" dirty="0">
              <a:solidFill>
                <a:schemeClr val="tx1"/>
              </a:solidFill>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47713"/>
            <a:ext cx="4872038" cy="519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square208p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733800"/>
            <a:ext cx="373221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3124200"/>
            <a:ext cx="565150" cy="685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
          <p:cNvSpPr txBox="1">
            <a:spLocks noChangeArrowheads="1"/>
          </p:cNvSpPr>
          <p:nvPr/>
        </p:nvSpPr>
        <p:spPr bwMode="auto">
          <a:xfrm>
            <a:off x="5300663" y="990600"/>
            <a:ext cx="3843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Ø"/>
            </a:pPr>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Mass dependence of the neutron</a:t>
            </a:r>
          </a:p>
          <a:p>
            <a:r>
              <a:rPr lang="en-US"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   energies:</a:t>
            </a:r>
            <a:endParaRPr lang="en-US" altLang="de-DE" sz="1600" b="1" i="1" dirty="0">
              <a:solidFill>
                <a:srgbClr val="0000FF"/>
              </a:solidFill>
              <a:latin typeface="Times New Roman" pitchFamily="18" charset="0"/>
              <a:cs typeface="Times New Roman" pitchFamily="18" charset="0"/>
            </a:endParaRPr>
          </a:p>
          <a:p>
            <a:pPr>
              <a:buFont typeface="Wingdings" pitchFamily="2" charset="2"/>
              <a:buNone/>
            </a:pPr>
            <a:endParaRPr lang="en-US" altLang="de-DE" sz="1600" b="1" i="1" dirty="0">
              <a:solidFill>
                <a:srgbClr val="0000FF"/>
              </a:solidFill>
              <a:latin typeface="Times New Roman" pitchFamily="18" charset="0"/>
              <a:cs typeface="Times New Roman" pitchFamily="18" charset="0"/>
            </a:endParaRPr>
          </a:p>
          <a:p>
            <a:pPr>
              <a:buFont typeface="Wingdings" pitchFamily="2" charset="2"/>
              <a:buChar char="Ø"/>
            </a:pPr>
            <a:r>
              <a:rPr lang="en-US" altLang="de-DE" sz="1600" b="1" i="1" dirty="0" smtClean="0">
                <a:solidFill>
                  <a:srgbClr val="0000FF"/>
                </a:solidFill>
                <a:latin typeface="Times New Roman" pitchFamily="18" charset="0"/>
                <a:cs typeface="Arial" charset="0"/>
              </a:rPr>
              <a:t> number  of neutrons in each level:</a:t>
            </a:r>
            <a:endParaRPr lang="en-US" altLang="de-DE" sz="1600" b="1" i="1" dirty="0">
              <a:solidFill>
                <a:srgbClr val="0000FF"/>
              </a:solidFill>
              <a:latin typeface="Times New Roman" pitchFamily="18" charset="0"/>
              <a:cs typeface="Arial" charset="0"/>
            </a:endParaRPr>
          </a:p>
        </p:txBody>
      </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feld 5"/>
              <p:cNvSpPr txBox="1"/>
              <p:nvPr/>
            </p:nvSpPr>
            <p:spPr>
              <a:xfrm>
                <a:off x="6480000" y="1267200"/>
                <a:ext cx="742887" cy="31892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𝐸</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𝑅</m:t>
                          </m:r>
                        </m:e>
                        <m:sup>
                          <m:r>
                            <a:rPr lang="de-DE" sz="1600" b="0" i="1" smtClean="0">
                              <a:latin typeface="Cambria Math"/>
                              <a:ea typeface="Cambria Math"/>
                            </a:rPr>
                            <m:t>−2</m:t>
                          </m:r>
                        </m:sup>
                      </m:sSup>
                    </m:oMath>
                  </m:oMathPara>
                </a14:m>
                <a:endParaRPr lang="en-US" sz="1600" dirty="0"/>
              </a:p>
            </p:txBody>
          </p:sp>
        </mc:Choice>
        <mc:Fallback xmlns="">
          <p:sp>
            <p:nvSpPr>
              <p:cNvPr id="6" name="Textfeld 5"/>
              <p:cNvSpPr txBox="1">
                <a:spLocks noRot="1" noChangeAspect="1" noMove="1" noResize="1" noEditPoints="1" noAdjustHandles="1" noChangeArrowheads="1" noChangeShapeType="1" noTextEdit="1"/>
              </p:cNvSpPr>
              <p:nvPr/>
            </p:nvSpPr>
            <p:spPr>
              <a:xfrm>
                <a:off x="6480000" y="1267200"/>
                <a:ext cx="742887" cy="318924"/>
              </a:xfrm>
              <a:prstGeom prst="rect">
                <a:avLst/>
              </a:prstGeom>
              <a:blipFill rotWithShape="1">
                <a:blip r:embed="rId7"/>
                <a:stretch>
                  <a:fillRect l="-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6480000" y="2016000"/>
                <a:ext cx="1124273" cy="318924"/>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a:rPr>
                        <m:t>2</m:t>
                      </m:r>
                      <m:r>
                        <a:rPr lang="de-DE" sz="1600" b="0" i="1" smtClean="0">
                          <a:latin typeface="Cambria Math"/>
                          <a:ea typeface="Cambria Math"/>
                        </a:rPr>
                        <m:t>∙</m:t>
                      </m:r>
                      <m:d>
                        <m:dPr>
                          <m:ctrlPr>
                            <a:rPr lang="de-DE" sz="1600" b="0" i="1" smtClean="0">
                              <a:latin typeface="Cambria Math" panose="02040503050406030204" pitchFamily="18" charset="0"/>
                              <a:ea typeface="Cambria Math"/>
                            </a:rPr>
                          </m:ctrlPr>
                        </m:dPr>
                        <m:e>
                          <m:r>
                            <a:rPr lang="de-DE" sz="1600" b="0" i="1" smtClean="0">
                              <a:latin typeface="Cambria Math"/>
                              <a:ea typeface="Cambria Math"/>
                            </a:rPr>
                            <m:t>2ℓ+1</m:t>
                          </m:r>
                        </m:e>
                      </m:d>
                    </m:oMath>
                  </m:oMathPara>
                </a14:m>
                <a:endParaRPr lang="en-US"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6480000" y="2016000"/>
                <a:ext cx="1124273" cy="318924"/>
              </a:xfrm>
              <a:prstGeom prst="rect">
                <a:avLst/>
              </a:prstGeom>
              <a:blipFill rotWithShape="1">
                <a:blip r:embed="rId8"/>
                <a:stretch>
                  <a:fillRect l="-543"/>
                </a:stretch>
              </a:blipFill>
            </p:spPr>
            <p:txBody>
              <a:bodyPr/>
              <a:lstStyle/>
              <a:p>
                <a:r>
                  <a:rPr lang="en-US">
                    <a:noFill/>
                  </a:rPr>
                  <a:t> </a:t>
                </a:r>
              </a:p>
            </p:txBody>
          </p:sp>
        </mc:Fallback>
      </mc:AlternateContent>
    </p:spTree>
    <p:extLst>
      <p:ext uri="{BB962C8B-B14F-4D97-AF65-F5344CB8AC3E}">
        <p14:creationId xmlns:p14="http://schemas.microsoft.com/office/powerpoint/2010/main" val="1810842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Single-particle energies</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85800"/>
            <a:ext cx="9067800"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360000" y="5580000"/>
            <a:ext cx="86044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600" dirty="0">
                <a:solidFill>
                  <a:srgbClr val="FF0000"/>
                </a:solidFill>
                <a:latin typeface="Times New Roman" pitchFamily="18" charset="0"/>
                <a:cs typeface="Arial" charset="0"/>
              </a:rPr>
              <a:t>Single-particle states</a:t>
            </a:r>
            <a:r>
              <a:rPr lang="en-US" altLang="de-DE" sz="1600" dirty="0">
                <a:solidFill>
                  <a:srgbClr val="000000"/>
                </a:solidFill>
                <a:latin typeface="Times New Roman" pitchFamily="18" charset="0"/>
                <a:cs typeface="Arial" charset="0"/>
              </a:rPr>
              <a:t> observed </a:t>
            </a:r>
            <a:r>
              <a:rPr lang="en-US" altLang="de-DE" sz="1600" dirty="0">
                <a:solidFill>
                  <a:srgbClr val="FF0000"/>
                </a:solidFill>
                <a:latin typeface="Times New Roman" pitchFamily="18" charset="0"/>
                <a:cs typeface="Arial" charset="0"/>
              </a:rPr>
              <a:t>in odd-A nuclei</a:t>
            </a:r>
            <a:r>
              <a:rPr lang="en-US" altLang="de-DE" sz="1600" dirty="0">
                <a:solidFill>
                  <a:srgbClr val="000000"/>
                </a:solidFill>
                <a:latin typeface="Times New Roman" pitchFamily="18" charset="0"/>
                <a:cs typeface="Arial" charset="0"/>
              </a:rPr>
              <a:t> (in particular, </a:t>
            </a:r>
            <a:r>
              <a:rPr lang="en-US" altLang="de-DE" sz="1600" dirty="0">
                <a:solidFill>
                  <a:srgbClr val="FF0000"/>
                </a:solidFill>
                <a:latin typeface="Times New Roman" pitchFamily="18" charset="0"/>
                <a:cs typeface="Arial" charset="0"/>
              </a:rPr>
              <a:t>one nucleon + doubly magic nuclei</a:t>
            </a:r>
            <a:r>
              <a:rPr lang="en-US" altLang="de-DE" sz="1600" dirty="0">
                <a:solidFill>
                  <a:srgbClr val="000000"/>
                </a:solidFill>
                <a:latin typeface="Times New Roman" pitchFamily="18" charset="0"/>
                <a:cs typeface="Arial" charset="0"/>
              </a:rPr>
              <a:t> like </a:t>
            </a:r>
            <a:r>
              <a:rPr lang="en-US" altLang="de-DE" sz="1600" baseline="30000" dirty="0">
                <a:solidFill>
                  <a:srgbClr val="000000"/>
                </a:solidFill>
                <a:latin typeface="Times New Roman" pitchFamily="18" charset="0"/>
                <a:cs typeface="Arial" charset="0"/>
              </a:rPr>
              <a:t>4</a:t>
            </a:r>
            <a:r>
              <a:rPr lang="en-US" altLang="de-DE" sz="1600" dirty="0">
                <a:solidFill>
                  <a:srgbClr val="000000"/>
                </a:solidFill>
                <a:latin typeface="Times New Roman" pitchFamily="18" charset="0"/>
                <a:cs typeface="Arial" charset="0"/>
              </a:rPr>
              <a:t>He, </a:t>
            </a:r>
            <a:r>
              <a:rPr lang="en-US" altLang="de-DE" sz="1600" baseline="30000" dirty="0">
                <a:solidFill>
                  <a:srgbClr val="000000"/>
                </a:solidFill>
                <a:latin typeface="Times New Roman" pitchFamily="18" charset="0"/>
                <a:cs typeface="Arial" charset="0"/>
              </a:rPr>
              <a:t>16</a:t>
            </a:r>
            <a:r>
              <a:rPr lang="en-US" altLang="de-DE" sz="1600" dirty="0">
                <a:solidFill>
                  <a:srgbClr val="000000"/>
                </a:solidFill>
                <a:latin typeface="Times New Roman" pitchFamily="18" charset="0"/>
                <a:cs typeface="Arial" charset="0"/>
              </a:rPr>
              <a:t>O, </a:t>
            </a:r>
            <a:r>
              <a:rPr lang="en-US" altLang="de-DE" sz="1600" baseline="30000" dirty="0">
                <a:solidFill>
                  <a:srgbClr val="000000"/>
                </a:solidFill>
                <a:latin typeface="Times New Roman" pitchFamily="18" charset="0"/>
                <a:cs typeface="Arial" charset="0"/>
              </a:rPr>
              <a:t>40</a:t>
            </a:r>
            <a:r>
              <a:rPr lang="en-US" altLang="de-DE" sz="1600" dirty="0">
                <a:solidFill>
                  <a:srgbClr val="000000"/>
                </a:solidFill>
                <a:latin typeface="Times New Roman" pitchFamily="18" charset="0"/>
                <a:cs typeface="Arial" charset="0"/>
              </a:rPr>
              <a:t>Ca) characterizes single-particle energies of the shell-model picture.</a:t>
            </a:r>
          </a:p>
        </p:txBody>
      </p:sp>
      <mc:AlternateContent xmlns:mc="http://schemas.openxmlformats.org/markup-compatibility/2006" xmlns:a14="http://schemas.microsoft.com/office/drawing/2010/main">
        <mc:Choice Requires="a14">
          <p:sp>
            <p:nvSpPr>
              <p:cNvPr id="3" name="Textfeld 2"/>
              <p:cNvSpPr txBox="1"/>
              <p:nvPr/>
            </p:nvSpPr>
            <p:spPr>
              <a:xfrm>
                <a:off x="1116000" y="5002080"/>
                <a:ext cx="578611" cy="35515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8</m:t>
                          </m:r>
                        </m:sub>
                        <m:sup>
                          <m:r>
                            <a:rPr lang="de-DE" b="0" i="1" smtClean="0">
                              <a:latin typeface="Cambria Math"/>
                            </a:rPr>
                            <m:t>17</m:t>
                          </m:r>
                        </m:sup>
                        <m:e>
                          <m:sSub>
                            <m:sSubPr>
                              <m:ctrlPr>
                                <a:rPr lang="en-US" i="1" smtClean="0">
                                  <a:latin typeface="Cambria Math" panose="02040503050406030204" pitchFamily="18" charset="0"/>
                                </a:rPr>
                              </m:ctrlPr>
                            </m:sSubPr>
                            <m:e>
                              <m:r>
                                <a:rPr lang="de-DE" b="0" i="1" smtClean="0">
                                  <a:latin typeface="Cambria Math"/>
                                </a:rPr>
                                <m:t>𝑂</m:t>
                              </m:r>
                            </m:e>
                            <m:sub>
                              <m:r>
                                <a:rPr lang="de-DE" b="0" i="1" smtClean="0">
                                  <a:latin typeface="Cambria Math"/>
                                </a:rPr>
                                <m:t>9</m:t>
                              </m:r>
                            </m:sub>
                          </m:sSub>
                        </m:e>
                      </m:sPre>
                    </m:oMath>
                  </m:oMathPara>
                </a14:m>
                <a:endParaRPr lang="en-US" dirty="0"/>
              </a:p>
            </p:txBody>
          </p:sp>
        </mc:Choice>
        <mc:Fallback xmlns="">
          <p:sp>
            <p:nvSpPr>
              <p:cNvPr id="3" name="Textfeld 2"/>
              <p:cNvSpPr txBox="1">
                <a:spLocks noRot="1" noChangeAspect="1" noMove="1" noResize="1" noEditPoints="1" noAdjustHandles="1" noChangeArrowheads="1" noChangeShapeType="1" noTextEdit="1"/>
              </p:cNvSpPr>
              <p:nvPr/>
            </p:nvSpPr>
            <p:spPr>
              <a:xfrm>
                <a:off x="1116000" y="5002080"/>
                <a:ext cx="578611" cy="355153"/>
              </a:xfrm>
              <a:prstGeom prst="rect">
                <a:avLst/>
              </a:prstGeom>
              <a:blipFill rotWithShape="1">
                <a:blip r:embed="rId5"/>
                <a:stretch>
                  <a:fillRect b="-3448"/>
                </a:stretch>
              </a:blipFill>
            </p:spPr>
            <p:txBody>
              <a:bodyPr/>
              <a:lstStyle/>
              <a:p>
                <a:r>
                  <a:rPr lang="en-US">
                    <a:noFill/>
                  </a:rPr>
                  <a:t> </a:t>
                </a:r>
              </a:p>
            </p:txBody>
          </p:sp>
        </mc:Fallback>
      </mc:AlternateContent>
    </p:spTree>
    <p:extLst>
      <p:ext uri="{BB962C8B-B14F-4D97-AF65-F5344CB8AC3E}">
        <p14:creationId xmlns:p14="http://schemas.microsoft.com/office/powerpoint/2010/main" val="185447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gsspin_t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403860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
          <p:cNvSpPr txBox="1">
            <a:spLocks noChangeArrowheads="1"/>
          </p:cNvSpPr>
          <p:nvPr/>
        </p:nvSpPr>
        <p:spPr bwMode="auto">
          <a:xfrm>
            <a:off x="4937125" y="1179513"/>
            <a:ext cx="4206875" cy="267765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G</a:t>
            </a:r>
            <a:r>
              <a:rPr lang="en-US" altLang="de-DE" sz="1600" b="1" i="1" dirty="0" smtClean="0">
                <a:solidFill>
                  <a:srgbClr val="0000FF"/>
                </a:solidFill>
                <a:latin typeface="Times New Roman" pitchFamily="18" charset="0"/>
                <a:cs typeface="Arial" charset="0"/>
              </a:rPr>
              <a:t>round state spin and parity:</a:t>
            </a:r>
          </a:p>
          <a:p>
            <a:pPr>
              <a:buFont typeface="Wingdings" pitchFamily="2" charset="2"/>
              <a:buNone/>
            </a:pPr>
            <a:endParaRPr lang="en-US" altLang="de-DE" sz="800" b="1" i="1" dirty="0" smtClean="0">
              <a:solidFill>
                <a:srgbClr val="0000FF"/>
              </a:solidFill>
              <a:latin typeface="Times New Roman" pitchFamily="18" charset="0"/>
              <a:cs typeface="Arial" charset="0"/>
            </a:endParaRPr>
          </a:p>
          <a:p>
            <a:pPr>
              <a:buFont typeface="Wingdings" pitchFamily="2" charset="2"/>
              <a:buNone/>
            </a:pPr>
            <a:r>
              <a:rPr lang="en-US" altLang="de-DE" sz="1600" b="1" i="1" dirty="0" smtClean="0">
                <a:solidFill>
                  <a:srgbClr val="0000FF"/>
                </a:solidFill>
                <a:latin typeface="Times New Roman" pitchFamily="18" charset="0"/>
                <a:cs typeface="Arial" charset="0"/>
              </a:rPr>
              <a:t>    </a:t>
            </a:r>
            <a:r>
              <a:rPr lang="en-US" altLang="de-DE" sz="1600" dirty="0" smtClean="0">
                <a:solidFill>
                  <a:srgbClr val="000000"/>
                </a:solidFill>
                <a:latin typeface="Times New Roman" pitchFamily="18" charset="0"/>
                <a:cs typeface="Arial" charset="0"/>
              </a:rPr>
              <a:t>Every orbital has 2j+1 magnetic sub-states, </a:t>
            </a:r>
          </a:p>
          <a:p>
            <a:pPr>
              <a:buFont typeface="Wingdings" pitchFamily="2" charset="2"/>
              <a:buNone/>
            </a:pPr>
            <a:r>
              <a:rPr lang="en-US" altLang="de-DE" sz="1600" dirty="0" smtClean="0">
                <a:solidFill>
                  <a:srgbClr val="000000"/>
                </a:solidFill>
                <a:latin typeface="Times New Roman" pitchFamily="18" charset="0"/>
                <a:cs typeface="Arial" charset="0"/>
              </a:rPr>
              <a:t>    completely filled orbitals have spin J=0,</a:t>
            </a:r>
          </a:p>
          <a:p>
            <a:pPr>
              <a:buFont typeface="Wingdings" pitchFamily="2" charset="2"/>
              <a:buNone/>
            </a:pPr>
            <a:r>
              <a:rPr lang="en-US" altLang="de-DE" sz="1600" dirty="0">
                <a:solidFill>
                  <a:srgbClr val="000000"/>
                </a:solidFill>
                <a:latin typeface="Times New Roman" pitchFamily="18" charset="0"/>
                <a:cs typeface="Arial" charset="0"/>
              </a:rPr>
              <a:t> </a:t>
            </a:r>
            <a:r>
              <a:rPr lang="en-US" altLang="de-DE" sz="1600" dirty="0" smtClean="0">
                <a:solidFill>
                  <a:srgbClr val="000000"/>
                </a:solidFill>
                <a:latin typeface="Times New Roman" pitchFamily="18" charset="0"/>
                <a:cs typeface="Arial" charset="0"/>
              </a:rPr>
              <a:t>   they do not contribute to the nuclear spin.</a:t>
            </a: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For a nucleus with one nucleon outside a </a:t>
            </a:r>
          </a:p>
          <a:p>
            <a:pP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   completely occupied orbital the nuclear spin</a:t>
            </a:r>
          </a:p>
          <a:p>
            <a:pPr>
              <a:buFont typeface="Wingdings" pitchFamily="2" charset="2"/>
              <a:buNone/>
            </a:pPr>
            <a:r>
              <a:rPr lang="en-US" altLang="de-DE" sz="1600" dirty="0">
                <a:solidFill>
                  <a:srgbClr val="0000FF"/>
                </a:solidFill>
                <a:latin typeface="Times New Roman" pitchFamily="18" charset="0"/>
                <a:cs typeface="Arial" charset="0"/>
              </a:rPr>
              <a:t> </a:t>
            </a:r>
            <a:r>
              <a:rPr lang="en-US" altLang="de-DE" sz="1600" dirty="0" smtClean="0">
                <a:solidFill>
                  <a:srgbClr val="0000FF"/>
                </a:solidFill>
                <a:latin typeface="Times New Roman" pitchFamily="18" charset="0"/>
                <a:cs typeface="Arial" charset="0"/>
              </a:rPr>
              <a:t>   is given by the single nucleon.</a:t>
            </a: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de-DE" altLang="de-DE" sz="800" dirty="0">
              <a:solidFill>
                <a:srgbClr val="000000"/>
              </a:solidFill>
              <a:latin typeface="Times New Roman" pitchFamily="18" charset="0"/>
              <a:cs typeface="Arial" charset="0"/>
            </a:endParaRPr>
          </a:p>
          <a:p>
            <a:pPr>
              <a:buFont typeface="Wingdings" pitchFamily="2" charset="2"/>
              <a:buNone/>
            </a:pPr>
            <a:r>
              <a:rPr lang="de-DE" altLang="de-DE" sz="1600" b="1" i="1" dirty="0">
                <a:solidFill>
                  <a:srgbClr val="0000FF"/>
                </a:solidFill>
                <a:latin typeface="Times New Roman" pitchFamily="18" charset="0"/>
                <a:cs typeface="Arial" charset="0"/>
              </a:rPr>
              <a:t>                             </a:t>
            </a:r>
            <a:r>
              <a:rPr lang="de-DE" altLang="de-DE" sz="1600" i="1" dirty="0">
                <a:solidFill>
                  <a:srgbClr val="000000"/>
                </a:solidFill>
                <a:latin typeface="Times New Roman" pitchFamily="18" charset="0"/>
                <a:cs typeface="Arial" charset="0"/>
              </a:rPr>
              <a:t>n ℓ </a:t>
            </a:r>
            <a:r>
              <a:rPr lang="de-DE" altLang="de-DE" sz="1600" b="1" i="1" dirty="0">
                <a:solidFill>
                  <a:srgbClr val="000000"/>
                </a:solidFill>
                <a:latin typeface="Times New Roman" pitchFamily="18" charset="0"/>
                <a:cs typeface="Arial" charset="0"/>
              </a:rPr>
              <a:t>j → J</a:t>
            </a:r>
          </a:p>
          <a:p>
            <a:pPr>
              <a:buFont typeface="Wingdings" pitchFamily="2" charset="2"/>
              <a:buNone/>
            </a:pPr>
            <a:r>
              <a:rPr lang="de-DE" altLang="de-DE" sz="1600" b="1" i="1" dirty="0">
                <a:solidFill>
                  <a:srgbClr val="000000"/>
                </a:solidFill>
                <a:latin typeface="Times New Roman" pitchFamily="18" charset="0"/>
                <a:cs typeface="Arial" charset="0"/>
              </a:rPr>
              <a:t>                             (-)</a:t>
            </a:r>
            <a:r>
              <a:rPr lang="de-DE" altLang="de-DE" sz="1600" b="1" i="1" baseline="30000" dirty="0">
                <a:solidFill>
                  <a:srgbClr val="000000"/>
                </a:solidFill>
                <a:latin typeface="Times New Roman" pitchFamily="18" charset="0"/>
                <a:cs typeface="Arial" charset="0"/>
              </a:rPr>
              <a:t>ℓ </a:t>
            </a:r>
            <a:r>
              <a:rPr lang="de-DE" altLang="de-DE" sz="1600" b="1" i="1" dirty="0">
                <a:solidFill>
                  <a:srgbClr val="000000"/>
                </a:solidFill>
                <a:latin typeface="Times New Roman" pitchFamily="18" charset="0"/>
                <a:cs typeface="Arial" charset="0"/>
              </a:rPr>
              <a:t>= </a:t>
            </a:r>
            <a:r>
              <a:rPr lang="el-GR" altLang="de-DE" sz="1600" b="1" i="1" dirty="0">
                <a:solidFill>
                  <a:srgbClr val="000000"/>
                </a:solidFill>
                <a:latin typeface="Times New Roman" pitchFamily="18" charset="0"/>
                <a:cs typeface="Times New Roman" pitchFamily="18" charset="0"/>
              </a:rPr>
              <a:t>π</a:t>
            </a:r>
            <a:endParaRPr lang="el-GR" altLang="de-DE" sz="1600" b="1" i="1" baseline="30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7388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p:nvPr/>
        </p:nvPicPr>
        <p:blipFill>
          <a:blip r:embed="rId3">
            <a:extLst>
              <a:ext uri="{28A0092B-C50C-407E-A947-70E740481C1C}">
                <a14:useLocalDpi xmlns:a14="http://schemas.microsoft.com/office/drawing/2010/main" val="0"/>
              </a:ext>
            </a:extLst>
          </a:blip>
          <a:srcRect/>
          <a:stretch>
            <a:fillRect/>
          </a:stretch>
        </p:blipFill>
        <p:spPr bwMode="auto">
          <a:xfrm>
            <a:off x="6120000" y="720000"/>
            <a:ext cx="2252980" cy="5486400"/>
          </a:xfrm>
          <a:prstGeom prst="rect">
            <a:avLst/>
          </a:prstGeom>
          <a:noFill/>
          <a:ln>
            <a:noFill/>
          </a:ln>
        </p:spPr>
      </p:pic>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1103970244"/>
                  </p:ext>
                </p:extLst>
              </p:nvPr>
            </p:nvGraphicFramePr>
            <p:xfrm>
              <a:off x="1440000" y="1440000"/>
              <a:ext cx="2399928" cy="3735388"/>
            </p:xfrm>
            <a:graphic>
              <a:graphicData uri="http://schemas.openxmlformats.org/drawingml/2006/table">
                <a:tbl>
                  <a:tblPr firstRow="1" bandRow="1">
                    <a:tableStyleId>{2D5ABB26-0587-4C30-8999-92F81FD0307C}</a:tableStyleId>
                  </a:tblPr>
                  <a:tblGrid>
                    <a:gridCol w="81575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4</m:t>
                                    </m:r>
                                  </m:sub>
                                  <m:sup>
                                    <m:r>
                                      <a:rPr lang="de-DE" b="0" i="1" smtClean="0">
                                        <a:latin typeface="Cambria Math"/>
                                      </a:rPr>
                                      <m:t>7</m:t>
                                    </m:r>
                                  </m:sup>
                                  <m:e>
                                    <m:r>
                                      <a:rPr lang="de-DE" b="0" i="1" smtClean="0">
                                        <a:latin typeface="Cambria Math"/>
                                      </a:rPr>
                                      <m:t>𝐵𝑒</m:t>
                                    </m:r>
                                  </m:e>
                                </m:sPre>
                              </m:oMath>
                            </m:oMathPara>
                          </a14:m>
                          <a:endParaRPr lang="en-US" dirty="0"/>
                        </a:p>
                      </a:txBody>
                      <a:tcPr/>
                    </a:tc>
                    <a:tc>
                      <a:txBody>
                        <a:bodyPr/>
                        <a:lstStyle/>
                        <a:p>
                          <a:r>
                            <a:rPr lang="en-US" dirty="0" smtClean="0"/>
                            <a:t>1p3/2</a:t>
                          </a:r>
                          <a:endParaRPr lang="en-US" dirty="0"/>
                        </a:p>
                      </a:txBody>
                      <a:tcPr/>
                    </a:tc>
                    <a:tc>
                      <a:txBody>
                        <a:bodyPr/>
                        <a:lstStyle/>
                        <a:p>
                          <a:r>
                            <a:rPr lang="en-US" dirty="0" smtClean="0"/>
                            <a:t>3/2-</a:t>
                          </a:r>
                          <a:endParaRPr lang="en-U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9</m:t>
                                    </m:r>
                                  </m:sub>
                                  <m:sup>
                                    <m:r>
                                      <a:rPr lang="de-DE" b="0" i="1" smtClean="0">
                                        <a:latin typeface="Cambria Math"/>
                                      </a:rPr>
                                      <m:t>17</m:t>
                                    </m:r>
                                  </m:sup>
                                  <m:e>
                                    <m:r>
                                      <a:rPr lang="de-DE" b="0" i="1" smtClean="0">
                                        <a:latin typeface="Cambria Math"/>
                                      </a:rPr>
                                      <m:t>𝐹</m:t>
                                    </m:r>
                                  </m:e>
                                </m:sPre>
                              </m:oMath>
                            </m:oMathPara>
                          </a14:m>
                          <a:endParaRPr lang="en-US" dirty="0"/>
                        </a:p>
                      </a:txBody>
                      <a:tcPr/>
                    </a:tc>
                    <a:tc>
                      <a:txBody>
                        <a:bodyPr/>
                        <a:lstStyle/>
                        <a:p>
                          <a:r>
                            <a:rPr lang="en-US" dirty="0" smtClean="0"/>
                            <a:t>1d5/2</a:t>
                          </a:r>
                          <a:endParaRPr lang="en-US" dirty="0"/>
                        </a:p>
                      </a:txBody>
                      <a:tcPr/>
                    </a:tc>
                    <a:tc>
                      <a:txBody>
                        <a:bodyPr/>
                        <a:lstStyle/>
                        <a:p>
                          <a:r>
                            <a:rPr lang="en-US" dirty="0" smtClean="0"/>
                            <a:t>5/2+</a:t>
                          </a:r>
                          <a:endParaRPr lang="en-US"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28</m:t>
                                    </m:r>
                                  </m:sub>
                                  <m:sup>
                                    <m:r>
                                      <a:rPr lang="de-DE" b="0" i="1" smtClean="0">
                                        <a:latin typeface="Cambria Math"/>
                                      </a:rPr>
                                      <m:t>63</m:t>
                                    </m:r>
                                  </m:sup>
                                  <m:e>
                                    <m:r>
                                      <a:rPr lang="de-DE" b="0" i="1" smtClean="0">
                                        <a:latin typeface="Cambria Math"/>
                                      </a:rPr>
                                      <m:t>𝑁𝑖</m:t>
                                    </m:r>
                                  </m:e>
                                </m:sPre>
                              </m:oMath>
                            </m:oMathPara>
                          </a14:m>
                          <a:endParaRPr lang="en-US" dirty="0"/>
                        </a:p>
                      </a:txBody>
                      <a:tcPr/>
                    </a:tc>
                    <a:tc>
                      <a:txBody>
                        <a:bodyPr/>
                        <a:lstStyle/>
                        <a:p>
                          <a:r>
                            <a:rPr lang="en-US" dirty="0" smtClean="0"/>
                            <a:t>1f5/2</a:t>
                          </a:r>
                          <a:endParaRPr lang="en-US" dirty="0"/>
                        </a:p>
                      </a:txBody>
                      <a:tcPr/>
                    </a:tc>
                    <a:tc>
                      <a:txBody>
                        <a:bodyPr/>
                        <a:lstStyle/>
                        <a:p>
                          <a:r>
                            <a:rPr lang="en-US" dirty="0" smtClean="0"/>
                            <a:t>5/2-</a:t>
                          </a:r>
                          <a:endParaRPr lang="en-US"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29</m:t>
                                    </m:r>
                                  </m:sub>
                                  <m:sup>
                                    <m:r>
                                      <a:rPr lang="de-DE" b="0" i="1" smtClean="0">
                                        <a:latin typeface="Cambria Math"/>
                                      </a:rPr>
                                      <m:t>61</m:t>
                                    </m:r>
                                  </m:sup>
                                  <m:e>
                                    <m:r>
                                      <a:rPr lang="de-DE" b="0" i="1" smtClean="0">
                                        <a:latin typeface="Cambria Math"/>
                                      </a:rPr>
                                      <m:t>𝐶𝑢</m:t>
                                    </m:r>
                                  </m:e>
                                </m:sPre>
                              </m:oMath>
                            </m:oMathPara>
                          </a14:m>
                          <a:endParaRPr lang="en-US" dirty="0"/>
                        </a:p>
                      </a:txBody>
                      <a:tcPr/>
                    </a:tc>
                    <a:tc>
                      <a:txBody>
                        <a:bodyPr/>
                        <a:lstStyle/>
                        <a:p>
                          <a:r>
                            <a:rPr lang="en-US" dirty="0" smtClean="0"/>
                            <a:t>2p3/2</a:t>
                          </a:r>
                          <a:endParaRPr lang="en-US" dirty="0"/>
                        </a:p>
                      </a:txBody>
                      <a:tcPr/>
                    </a:tc>
                    <a:tc>
                      <a:txBody>
                        <a:bodyPr/>
                        <a:lstStyle/>
                        <a:p>
                          <a:r>
                            <a:rPr lang="en-US" dirty="0" smtClean="0"/>
                            <a:t>3/2-</a:t>
                          </a:r>
                          <a:endParaRPr lang="en-US"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40</m:t>
                                    </m:r>
                                  </m:sub>
                                  <m:sup>
                                    <m:r>
                                      <a:rPr lang="de-DE" b="0" i="1" smtClean="0">
                                        <a:latin typeface="Cambria Math"/>
                                      </a:rPr>
                                      <m:t>91</m:t>
                                    </m:r>
                                  </m:sup>
                                  <m:e>
                                    <m:r>
                                      <a:rPr lang="de-DE" b="0" i="1" smtClean="0">
                                        <a:latin typeface="Cambria Math"/>
                                      </a:rPr>
                                      <m:t>𝑍𝑟</m:t>
                                    </m:r>
                                  </m:e>
                                </m:sPre>
                              </m:oMath>
                            </m:oMathPara>
                          </a14:m>
                          <a:endParaRPr lang="en-US" dirty="0"/>
                        </a:p>
                      </a:txBody>
                      <a:tcPr/>
                    </a:tc>
                    <a:tc>
                      <a:txBody>
                        <a:bodyPr/>
                        <a:lstStyle/>
                        <a:p>
                          <a:r>
                            <a:rPr lang="en-US" dirty="0" smtClean="0"/>
                            <a:t>2d5/2</a:t>
                          </a:r>
                          <a:endParaRPr lang="en-US" dirty="0"/>
                        </a:p>
                      </a:txBody>
                      <a:tcPr/>
                    </a:tc>
                    <a:tc>
                      <a:txBody>
                        <a:bodyPr/>
                        <a:lstStyle/>
                        <a:p>
                          <a:r>
                            <a:rPr lang="en-US" dirty="0" smtClean="0"/>
                            <a:t>5/2+</a:t>
                          </a:r>
                          <a:endParaRPr lang="en-US"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51</m:t>
                                    </m:r>
                                  </m:sub>
                                  <m:sup>
                                    <m:r>
                                      <a:rPr lang="de-DE" b="0" i="1" smtClean="0">
                                        <a:latin typeface="Cambria Math"/>
                                      </a:rPr>
                                      <m:t>123</m:t>
                                    </m:r>
                                  </m:sup>
                                  <m:e>
                                    <m:r>
                                      <a:rPr lang="de-DE" b="0" i="1" smtClean="0">
                                        <a:latin typeface="Cambria Math"/>
                                      </a:rPr>
                                      <m:t>𝑆𝑏</m:t>
                                    </m:r>
                                  </m:e>
                                </m:sPre>
                              </m:oMath>
                            </m:oMathPara>
                          </a14:m>
                          <a:endParaRPr lang="en-US" dirty="0"/>
                        </a:p>
                      </a:txBody>
                      <a:tcPr/>
                    </a:tc>
                    <a:tc>
                      <a:txBody>
                        <a:bodyPr/>
                        <a:lstStyle/>
                        <a:p>
                          <a:r>
                            <a:rPr lang="en-US" dirty="0" smtClean="0"/>
                            <a:t>1g7/2</a:t>
                          </a:r>
                          <a:endParaRPr lang="en-US" dirty="0"/>
                        </a:p>
                      </a:txBody>
                      <a:tcPr/>
                    </a:tc>
                    <a:tc>
                      <a:txBody>
                        <a:bodyPr/>
                        <a:lstStyle/>
                        <a:p>
                          <a:r>
                            <a:rPr lang="en-US" dirty="0" smtClean="0"/>
                            <a:t>7/2+</a:t>
                          </a:r>
                          <a:endParaRPr lang="en-US"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65</m:t>
                                    </m:r>
                                  </m:sub>
                                  <m:sup>
                                    <m:r>
                                      <a:rPr lang="de-DE" b="0" i="1" smtClean="0">
                                        <a:latin typeface="Cambria Math"/>
                                      </a:rPr>
                                      <m:t>159</m:t>
                                    </m:r>
                                  </m:sup>
                                  <m:e>
                                    <m:r>
                                      <a:rPr lang="de-DE" b="0" i="1" smtClean="0">
                                        <a:latin typeface="Cambria Math"/>
                                      </a:rPr>
                                      <m:t>𝑇𝑏</m:t>
                                    </m:r>
                                  </m:e>
                                </m:sPre>
                              </m:oMath>
                            </m:oMathPara>
                          </a14:m>
                          <a:endParaRPr lang="en-US" dirty="0"/>
                        </a:p>
                      </a:txBody>
                      <a:tcPr/>
                    </a:tc>
                    <a:tc>
                      <a:txBody>
                        <a:bodyPr/>
                        <a:lstStyle/>
                        <a:p>
                          <a:r>
                            <a:rPr lang="en-US" dirty="0" smtClean="0"/>
                            <a:t>1h11/2</a:t>
                          </a:r>
                          <a:endParaRPr lang="en-US" dirty="0"/>
                        </a:p>
                      </a:txBody>
                      <a:tcPr/>
                    </a:tc>
                    <a:tc>
                      <a:txBody>
                        <a:bodyPr/>
                        <a:lstStyle/>
                        <a:p>
                          <a:r>
                            <a:rPr lang="en-US" dirty="0" smtClean="0"/>
                            <a:t>11/2-</a:t>
                          </a:r>
                          <a:endParaRPr lang="en-US"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73</m:t>
                                    </m:r>
                                  </m:sub>
                                  <m:sup>
                                    <m:r>
                                      <a:rPr lang="de-DE" b="0" i="1" smtClean="0">
                                        <a:latin typeface="Cambria Math"/>
                                      </a:rPr>
                                      <m:t>183</m:t>
                                    </m:r>
                                  </m:sup>
                                  <m:e>
                                    <m:r>
                                      <a:rPr lang="de-DE" b="0" i="1" smtClean="0">
                                        <a:latin typeface="Cambria Math"/>
                                      </a:rPr>
                                      <m:t>𝑇𝑎</m:t>
                                    </m:r>
                                  </m:e>
                                </m:sPre>
                              </m:oMath>
                            </m:oMathPara>
                          </a14:m>
                          <a:endParaRPr lang="en-US" dirty="0"/>
                        </a:p>
                      </a:txBody>
                      <a:tcPr/>
                    </a:tc>
                    <a:tc>
                      <a:txBody>
                        <a:bodyPr/>
                        <a:lstStyle/>
                        <a:p>
                          <a:r>
                            <a:rPr lang="en-US" dirty="0" smtClean="0"/>
                            <a:t>1h11/2</a:t>
                          </a:r>
                          <a:endParaRPr lang="en-US" dirty="0"/>
                        </a:p>
                      </a:txBody>
                      <a:tcPr/>
                    </a:tc>
                    <a:tc>
                      <a:txBody>
                        <a:bodyPr/>
                        <a:lstStyle/>
                        <a:p>
                          <a:r>
                            <a:rPr lang="en-US" dirty="0" smtClean="0"/>
                            <a:t>11/2-</a:t>
                          </a:r>
                          <a:endParaRPr lang="en-US" dirty="0"/>
                        </a:p>
                      </a:txBody>
                      <a:tcPr/>
                    </a:tc>
                    <a:extLst>
                      <a:ext uri="{0D108BD9-81ED-4DB2-BD59-A6C34878D82A}">
                        <a16:rowId xmlns:a16="http://schemas.microsoft.com/office/drawing/2014/main" val="10007"/>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81</m:t>
                                    </m:r>
                                  </m:sub>
                                  <m:sup>
                                    <m:r>
                                      <a:rPr lang="de-DE" b="0" i="1" smtClean="0">
                                        <a:latin typeface="Cambria Math"/>
                                      </a:rPr>
                                      <m:t>199</m:t>
                                    </m:r>
                                  </m:sup>
                                  <m:e>
                                    <m:r>
                                      <a:rPr lang="de-DE" b="0" i="1" smtClean="0">
                                        <a:latin typeface="Cambria Math"/>
                                      </a:rPr>
                                      <m:t>𝑇𝑙</m:t>
                                    </m:r>
                                  </m:e>
                                </m:sPre>
                              </m:oMath>
                            </m:oMathPara>
                          </a14:m>
                          <a:endParaRPr lang="en-US" dirty="0"/>
                        </a:p>
                      </a:txBody>
                      <a:tcPr/>
                    </a:tc>
                    <a:tc>
                      <a:txBody>
                        <a:bodyPr/>
                        <a:lstStyle/>
                        <a:p>
                          <a:r>
                            <a:rPr lang="en-US" dirty="0" smtClean="0"/>
                            <a:t>3s1/2</a:t>
                          </a:r>
                          <a:endParaRPr lang="en-US" dirty="0"/>
                        </a:p>
                      </a:txBody>
                      <a:tcPr/>
                    </a:tc>
                    <a:tc>
                      <a:txBody>
                        <a:bodyPr/>
                        <a:lstStyle/>
                        <a:p>
                          <a:r>
                            <a:rPr lang="en-US" dirty="0" smtClean="0"/>
                            <a:t>1/2+</a:t>
                          </a:r>
                          <a:endParaRPr lang="en-US" dirty="0"/>
                        </a:p>
                      </a:txBody>
                      <a:tcPr/>
                    </a:tc>
                    <a:extLst>
                      <a:ext uri="{0D108BD9-81ED-4DB2-BD59-A6C34878D82A}">
                        <a16:rowId xmlns:a16="http://schemas.microsoft.com/office/drawing/2014/main" val="10008"/>
                      </a:ext>
                    </a:extLst>
                  </a:tr>
                  <a:tr h="370840">
                    <a:tc>
                      <a:txBody>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de-DE" b="0" i="1" smtClean="0">
                                        <a:latin typeface="Cambria Math"/>
                                      </a:rPr>
                                      <m:t>82</m:t>
                                    </m:r>
                                  </m:sub>
                                  <m:sup>
                                    <m:r>
                                      <a:rPr lang="de-DE" b="0" i="1" smtClean="0">
                                        <a:latin typeface="Cambria Math"/>
                                      </a:rPr>
                                      <m:t>209</m:t>
                                    </m:r>
                                  </m:sup>
                                  <m:e>
                                    <m:r>
                                      <a:rPr lang="de-DE" b="0" i="1" smtClean="0">
                                        <a:latin typeface="Cambria Math"/>
                                      </a:rPr>
                                      <m:t>𝑃𝑏</m:t>
                                    </m:r>
                                  </m:e>
                                </m:sPre>
                              </m:oMath>
                            </m:oMathPara>
                          </a14:m>
                          <a:endParaRPr lang="en-US" dirty="0"/>
                        </a:p>
                      </a:txBody>
                      <a:tcPr/>
                    </a:tc>
                    <a:tc>
                      <a:txBody>
                        <a:bodyPr/>
                        <a:lstStyle/>
                        <a:p>
                          <a:r>
                            <a:rPr lang="en-US" dirty="0" smtClean="0"/>
                            <a:t>2g9/2</a:t>
                          </a:r>
                          <a:endParaRPr lang="en-US" dirty="0"/>
                        </a:p>
                      </a:txBody>
                      <a:tcPr/>
                    </a:tc>
                    <a:tc>
                      <a:txBody>
                        <a:bodyPr/>
                        <a:lstStyle/>
                        <a:p>
                          <a:r>
                            <a:rPr lang="en-US" dirty="0" smtClean="0"/>
                            <a:t>9/2+</a:t>
                          </a:r>
                          <a:endParaRPr lang="en-US" dirty="0"/>
                        </a:p>
                      </a:txBody>
                      <a:tcPr/>
                    </a:tc>
                    <a:extLst>
                      <a:ext uri="{0D108BD9-81ED-4DB2-BD59-A6C34878D82A}">
                        <a16:rowId xmlns:a16="http://schemas.microsoft.com/office/drawing/2014/main" val="10009"/>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1103970244"/>
                  </p:ext>
                </p:extLst>
              </p:nvPr>
            </p:nvGraphicFramePr>
            <p:xfrm>
              <a:off x="1440000" y="1440000"/>
              <a:ext cx="2399928" cy="3735388"/>
            </p:xfrm>
            <a:graphic>
              <a:graphicData uri="http://schemas.openxmlformats.org/drawingml/2006/table">
                <a:tbl>
                  <a:tblPr firstRow="1" bandRow="1">
                    <a:tableStyleId>{2D5ABB26-0587-4C30-8999-92F81FD0307C}</a:tableStyleId>
                  </a:tblPr>
                  <a:tblGrid>
                    <a:gridCol w="815752"/>
                    <a:gridCol w="864096"/>
                    <a:gridCol w="720080"/>
                  </a:tblGrid>
                  <a:tr h="370840">
                    <a:tc>
                      <a:txBody>
                        <a:bodyPr/>
                        <a:lstStyle/>
                        <a:p>
                          <a:endParaRPr lang="en-US"/>
                        </a:p>
                      </a:txBody>
                      <a:tcPr>
                        <a:blipFill rotWithShape="1">
                          <a:blip r:embed="rId5"/>
                          <a:stretch>
                            <a:fillRect t="-8197" r="-194030" b="-929508"/>
                          </a:stretch>
                        </a:blipFill>
                      </a:tcPr>
                    </a:tc>
                    <a:tc>
                      <a:txBody>
                        <a:bodyPr/>
                        <a:lstStyle/>
                        <a:p>
                          <a:r>
                            <a:rPr lang="en-US" dirty="0" smtClean="0"/>
                            <a:t>1p3/2</a:t>
                          </a:r>
                          <a:endParaRPr lang="en-US" dirty="0"/>
                        </a:p>
                      </a:txBody>
                      <a:tcPr/>
                    </a:tc>
                    <a:tc>
                      <a:txBody>
                        <a:bodyPr/>
                        <a:lstStyle/>
                        <a:p>
                          <a:r>
                            <a:rPr lang="en-US" dirty="0" smtClean="0"/>
                            <a:t>3/2-</a:t>
                          </a:r>
                          <a:endParaRPr lang="en-US" dirty="0"/>
                        </a:p>
                      </a:txBody>
                      <a:tcPr/>
                    </a:tc>
                  </a:tr>
                  <a:tr h="370840">
                    <a:tc>
                      <a:txBody>
                        <a:bodyPr/>
                        <a:lstStyle/>
                        <a:p>
                          <a:endParaRPr lang="en-US"/>
                        </a:p>
                      </a:txBody>
                      <a:tcPr>
                        <a:blipFill rotWithShape="1">
                          <a:blip r:embed="rId5"/>
                          <a:stretch>
                            <a:fillRect t="-108197" r="-194030" b="-829508"/>
                          </a:stretch>
                        </a:blipFill>
                      </a:tcPr>
                    </a:tc>
                    <a:tc>
                      <a:txBody>
                        <a:bodyPr/>
                        <a:lstStyle/>
                        <a:p>
                          <a:r>
                            <a:rPr lang="en-US" dirty="0" smtClean="0"/>
                            <a:t>1d5/2</a:t>
                          </a:r>
                          <a:endParaRPr lang="en-US" dirty="0"/>
                        </a:p>
                      </a:txBody>
                      <a:tcPr/>
                    </a:tc>
                    <a:tc>
                      <a:txBody>
                        <a:bodyPr/>
                        <a:lstStyle/>
                        <a:p>
                          <a:r>
                            <a:rPr lang="en-US" dirty="0" smtClean="0"/>
                            <a:t>5/2+</a:t>
                          </a:r>
                          <a:endParaRPr lang="en-US" dirty="0"/>
                        </a:p>
                      </a:txBody>
                      <a:tcPr/>
                    </a:tc>
                  </a:tr>
                  <a:tr h="372999">
                    <a:tc>
                      <a:txBody>
                        <a:bodyPr/>
                        <a:lstStyle/>
                        <a:p>
                          <a:endParaRPr lang="en-US"/>
                        </a:p>
                      </a:txBody>
                      <a:tcPr>
                        <a:blipFill rotWithShape="1">
                          <a:blip r:embed="rId5"/>
                          <a:stretch>
                            <a:fillRect t="-208197" r="-194030" b="-729508"/>
                          </a:stretch>
                        </a:blipFill>
                      </a:tcPr>
                    </a:tc>
                    <a:tc>
                      <a:txBody>
                        <a:bodyPr/>
                        <a:lstStyle/>
                        <a:p>
                          <a:r>
                            <a:rPr lang="en-US" dirty="0" smtClean="0"/>
                            <a:t>1f5/2</a:t>
                          </a:r>
                          <a:endParaRPr lang="en-US" dirty="0"/>
                        </a:p>
                      </a:txBody>
                      <a:tcPr/>
                    </a:tc>
                    <a:tc>
                      <a:txBody>
                        <a:bodyPr/>
                        <a:lstStyle/>
                        <a:p>
                          <a:r>
                            <a:rPr lang="en-US" dirty="0" smtClean="0"/>
                            <a:t>5/2-</a:t>
                          </a:r>
                          <a:endParaRPr lang="en-US" dirty="0"/>
                        </a:p>
                      </a:txBody>
                      <a:tcPr/>
                    </a:tc>
                  </a:tr>
                  <a:tr h="372618">
                    <a:tc>
                      <a:txBody>
                        <a:bodyPr/>
                        <a:lstStyle/>
                        <a:p>
                          <a:endParaRPr lang="en-US"/>
                        </a:p>
                      </a:txBody>
                      <a:tcPr>
                        <a:blipFill rotWithShape="1">
                          <a:blip r:embed="rId5"/>
                          <a:stretch>
                            <a:fillRect t="-308197" r="-194030" b="-629508"/>
                          </a:stretch>
                        </a:blipFill>
                      </a:tcPr>
                    </a:tc>
                    <a:tc>
                      <a:txBody>
                        <a:bodyPr/>
                        <a:lstStyle/>
                        <a:p>
                          <a:r>
                            <a:rPr lang="en-US" dirty="0" smtClean="0"/>
                            <a:t>2p3/2</a:t>
                          </a:r>
                          <a:endParaRPr lang="en-US" dirty="0"/>
                        </a:p>
                      </a:txBody>
                      <a:tcPr/>
                    </a:tc>
                    <a:tc>
                      <a:txBody>
                        <a:bodyPr/>
                        <a:lstStyle/>
                        <a:p>
                          <a:r>
                            <a:rPr lang="en-US" dirty="0" smtClean="0"/>
                            <a:t>3/2-</a:t>
                          </a:r>
                          <a:endParaRPr lang="en-US" dirty="0"/>
                        </a:p>
                      </a:txBody>
                      <a:tcPr/>
                    </a:tc>
                  </a:tr>
                  <a:tr h="372618">
                    <a:tc>
                      <a:txBody>
                        <a:bodyPr/>
                        <a:lstStyle/>
                        <a:p>
                          <a:endParaRPr lang="en-US"/>
                        </a:p>
                      </a:txBody>
                      <a:tcPr>
                        <a:blipFill rotWithShape="1">
                          <a:blip r:embed="rId5"/>
                          <a:stretch>
                            <a:fillRect t="-408197" r="-194030" b="-529508"/>
                          </a:stretch>
                        </a:blipFill>
                      </a:tcPr>
                    </a:tc>
                    <a:tc>
                      <a:txBody>
                        <a:bodyPr/>
                        <a:lstStyle/>
                        <a:p>
                          <a:r>
                            <a:rPr lang="en-US" dirty="0" smtClean="0"/>
                            <a:t>2d5/2</a:t>
                          </a:r>
                          <a:endParaRPr lang="en-US" dirty="0"/>
                        </a:p>
                      </a:txBody>
                      <a:tcPr/>
                    </a:tc>
                    <a:tc>
                      <a:txBody>
                        <a:bodyPr/>
                        <a:lstStyle/>
                        <a:p>
                          <a:r>
                            <a:rPr lang="en-US" dirty="0" smtClean="0"/>
                            <a:t>5/2+</a:t>
                          </a:r>
                          <a:endParaRPr lang="en-US" dirty="0"/>
                        </a:p>
                      </a:txBody>
                      <a:tcPr/>
                    </a:tc>
                  </a:tr>
                  <a:tr h="376428">
                    <a:tc>
                      <a:txBody>
                        <a:bodyPr/>
                        <a:lstStyle/>
                        <a:p>
                          <a:endParaRPr lang="en-US"/>
                        </a:p>
                      </a:txBody>
                      <a:tcPr>
                        <a:blipFill rotWithShape="1">
                          <a:blip r:embed="rId5"/>
                          <a:stretch>
                            <a:fillRect t="-500000" r="-194030" b="-420968"/>
                          </a:stretch>
                        </a:blipFill>
                      </a:tcPr>
                    </a:tc>
                    <a:tc>
                      <a:txBody>
                        <a:bodyPr/>
                        <a:lstStyle/>
                        <a:p>
                          <a:r>
                            <a:rPr lang="en-US" dirty="0" smtClean="0"/>
                            <a:t>1g7/2</a:t>
                          </a:r>
                          <a:endParaRPr lang="en-US" dirty="0"/>
                        </a:p>
                      </a:txBody>
                      <a:tcPr/>
                    </a:tc>
                    <a:tc>
                      <a:txBody>
                        <a:bodyPr/>
                        <a:lstStyle/>
                        <a:p>
                          <a:r>
                            <a:rPr lang="en-US" dirty="0" smtClean="0"/>
                            <a:t>7/2+</a:t>
                          </a:r>
                          <a:endParaRPr lang="en-US" dirty="0"/>
                        </a:p>
                      </a:txBody>
                      <a:tcPr/>
                    </a:tc>
                  </a:tr>
                  <a:tr h="380619">
                    <a:tc>
                      <a:txBody>
                        <a:bodyPr/>
                        <a:lstStyle/>
                        <a:p>
                          <a:endParaRPr lang="en-US"/>
                        </a:p>
                      </a:txBody>
                      <a:tcPr>
                        <a:blipFill rotWithShape="1">
                          <a:blip r:embed="rId5"/>
                          <a:stretch>
                            <a:fillRect t="-600000" r="-194030" b="-320968"/>
                          </a:stretch>
                        </a:blipFill>
                      </a:tcPr>
                    </a:tc>
                    <a:tc>
                      <a:txBody>
                        <a:bodyPr/>
                        <a:lstStyle/>
                        <a:p>
                          <a:r>
                            <a:rPr lang="en-US" dirty="0" smtClean="0"/>
                            <a:t>1h11/2</a:t>
                          </a:r>
                          <a:endParaRPr lang="en-US" dirty="0"/>
                        </a:p>
                      </a:txBody>
                      <a:tcPr/>
                    </a:tc>
                    <a:tc>
                      <a:txBody>
                        <a:bodyPr/>
                        <a:lstStyle/>
                        <a:p>
                          <a:r>
                            <a:rPr lang="en-US" dirty="0" smtClean="0"/>
                            <a:t>11/2-</a:t>
                          </a:r>
                          <a:endParaRPr lang="en-US" dirty="0"/>
                        </a:p>
                      </a:txBody>
                      <a:tcPr/>
                    </a:tc>
                  </a:tr>
                  <a:tr h="372682">
                    <a:tc>
                      <a:txBody>
                        <a:bodyPr/>
                        <a:lstStyle/>
                        <a:p>
                          <a:endParaRPr lang="en-US"/>
                        </a:p>
                      </a:txBody>
                      <a:tcPr>
                        <a:blipFill rotWithShape="1">
                          <a:blip r:embed="rId5"/>
                          <a:stretch>
                            <a:fillRect t="-700000" r="-194030" b="-220968"/>
                          </a:stretch>
                        </a:blipFill>
                      </a:tcPr>
                    </a:tc>
                    <a:tc>
                      <a:txBody>
                        <a:bodyPr/>
                        <a:lstStyle/>
                        <a:p>
                          <a:r>
                            <a:rPr lang="en-US" dirty="0" smtClean="0"/>
                            <a:t>1h11/2</a:t>
                          </a:r>
                          <a:endParaRPr lang="en-US" dirty="0"/>
                        </a:p>
                      </a:txBody>
                      <a:tcPr/>
                    </a:tc>
                    <a:tc>
                      <a:txBody>
                        <a:bodyPr/>
                        <a:lstStyle/>
                        <a:p>
                          <a:r>
                            <a:rPr lang="en-US" dirty="0" smtClean="0"/>
                            <a:t>11/2-</a:t>
                          </a:r>
                          <a:endParaRPr lang="en-US" dirty="0"/>
                        </a:p>
                      </a:txBody>
                      <a:tcPr/>
                    </a:tc>
                  </a:tr>
                  <a:tr h="372745">
                    <a:tc>
                      <a:txBody>
                        <a:bodyPr/>
                        <a:lstStyle/>
                        <a:p>
                          <a:endParaRPr lang="en-US"/>
                        </a:p>
                      </a:txBody>
                      <a:tcPr>
                        <a:blipFill rotWithShape="1">
                          <a:blip r:embed="rId5"/>
                          <a:stretch>
                            <a:fillRect t="-813115" r="-194030" b="-124590"/>
                          </a:stretch>
                        </a:blipFill>
                      </a:tcPr>
                    </a:tc>
                    <a:tc>
                      <a:txBody>
                        <a:bodyPr/>
                        <a:lstStyle/>
                        <a:p>
                          <a:r>
                            <a:rPr lang="en-US" dirty="0" smtClean="0"/>
                            <a:t>3s1/2</a:t>
                          </a:r>
                          <a:endParaRPr lang="en-US" dirty="0"/>
                        </a:p>
                      </a:txBody>
                      <a:tcPr/>
                    </a:tc>
                    <a:tc>
                      <a:txBody>
                        <a:bodyPr/>
                        <a:lstStyle/>
                        <a:p>
                          <a:r>
                            <a:rPr lang="en-US" dirty="0" smtClean="0"/>
                            <a:t>1/2+</a:t>
                          </a:r>
                          <a:endParaRPr lang="en-US" dirty="0"/>
                        </a:p>
                      </a:txBody>
                      <a:tcPr/>
                    </a:tc>
                  </a:tr>
                  <a:tr h="372999">
                    <a:tc>
                      <a:txBody>
                        <a:bodyPr/>
                        <a:lstStyle/>
                        <a:p>
                          <a:endParaRPr lang="en-US"/>
                        </a:p>
                      </a:txBody>
                      <a:tcPr>
                        <a:blipFill rotWithShape="1">
                          <a:blip r:embed="rId5"/>
                          <a:stretch>
                            <a:fillRect t="-913115" r="-194030" b="-24590"/>
                          </a:stretch>
                        </a:blipFill>
                      </a:tcPr>
                    </a:tc>
                    <a:tc>
                      <a:txBody>
                        <a:bodyPr/>
                        <a:lstStyle/>
                        <a:p>
                          <a:r>
                            <a:rPr lang="en-US" dirty="0" smtClean="0"/>
                            <a:t>2g9/2</a:t>
                          </a:r>
                          <a:endParaRPr lang="en-US" dirty="0"/>
                        </a:p>
                      </a:txBody>
                      <a:tcPr/>
                    </a:tc>
                    <a:tc>
                      <a:txBody>
                        <a:bodyPr/>
                        <a:lstStyle/>
                        <a:p>
                          <a:r>
                            <a:rPr lang="en-US" dirty="0" smtClean="0"/>
                            <a:t>9/2+</a:t>
                          </a:r>
                          <a:endParaRPr lang="en-US" dirty="0"/>
                        </a:p>
                      </a:txBody>
                      <a:tcPr/>
                    </a:tc>
                  </a:tr>
                </a:tbl>
              </a:graphicData>
            </a:graphic>
          </p:graphicFrame>
        </mc:Fallback>
      </mc:AlternateContent>
      <p:sp>
        <p:nvSpPr>
          <p:cNvPr id="5" name="Ellipse 4"/>
          <p:cNvSpPr/>
          <p:nvPr/>
        </p:nvSpPr>
        <p:spPr>
          <a:xfrm>
            <a:off x="7704000" y="511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p:cNvSpPr/>
          <p:nvPr/>
        </p:nvSpPr>
        <p:spPr>
          <a:xfrm>
            <a:off x="6300192" y="466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p:nvPr/>
        </p:nvSpPr>
        <p:spPr>
          <a:xfrm>
            <a:off x="6300192" y="3702068"/>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p:nvPr/>
        </p:nvSpPr>
        <p:spPr>
          <a:xfrm>
            <a:off x="7704000" y="2988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7704000" y="3585035"/>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6300192" y="2988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p:cNvSpPr/>
          <p:nvPr/>
        </p:nvSpPr>
        <p:spPr>
          <a:xfrm>
            <a:off x="6300192" y="259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lipse 16"/>
          <p:cNvSpPr/>
          <p:nvPr/>
        </p:nvSpPr>
        <p:spPr>
          <a:xfrm>
            <a:off x="7704000" y="1422000"/>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e 17"/>
          <p:cNvSpPr/>
          <p:nvPr/>
        </p:nvSpPr>
        <p:spPr>
          <a:xfrm>
            <a:off x="6300192" y="2745645"/>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304000" y="151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Rechteck 21"/>
          <p:cNvSpPr/>
          <p:nvPr/>
        </p:nvSpPr>
        <p:spPr>
          <a:xfrm>
            <a:off x="2304000" y="187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Rechteck 22"/>
          <p:cNvSpPr/>
          <p:nvPr/>
        </p:nvSpPr>
        <p:spPr>
          <a:xfrm>
            <a:off x="2304000" y="223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Rechteck 23"/>
          <p:cNvSpPr/>
          <p:nvPr/>
        </p:nvSpPr>
        <p:spPr>
          <a:xfrm>
            <a:off x="2304000" y="2592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hteck 24"/>
          <p:cNvSpPr/>
          <p:nvPr/>
        </p:nvSpPr>
        <p:spPr>
          <a:xfrm>
            <a:off x="2304000" y="2988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hteck 25"/>
          <p:cNvSpPr/>
          <p:nvPr/>
        </p:nvSpPr>
        <p:spPr>
          <a:xfrm>
            <a:off x="2304000" y="3348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Rechteck 26"/>
          <p:cNvSpPr/>
          <p:nvPr/>
        </p:nvSpPr>
        <p:spPr>
          <a:xfrm>
            <a:off x="2304000" y="374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Rechteck 27"/>
          <p:cNvSpPr/>
          <p:nvPr/>
        </p:nvSpPr>
        <p:spPr>
          <a:xfrm>
            <a:off x="2304000" y="446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Rechteck 28"/>
          <p:cNvSpPr/>
          <p:nvPr/>
        </p:nvSpPr>
        <p:spPr>
          <a:xfrm>
            <a:off x="2304000" y="4104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0" name="Rechteck 29"/>
          <p:cNvSpPr/>
          <p:nvPr/>
        </p:nvSpPr>
        <p:spPr>
          <a:xfrm>
            <a:off x="2304000" y="4860000"/>
            <a:ext cx="72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 name="Rechteck 30"/>
          <p:cNvSpPr/>
          <p:nvPr/>
        </p:nvSpPr>
        <p:spPr>
          <a:xfrm>
            <a:off x="3132000" y="151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Rechteck 31"/>
          <p:cNvSpPr/>
          <p:nvPr/>
        </p:nvSpPr>
        <p:spPr>
          <a:xfrm>
            <a:off x="3132000" y="4464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Rechteck 32"/>
          <p:cNvSpPr/>
          <p:nvPr/>
        </p:nvSpPr>
        <p:spPr>
          <a:xfrm>
            <a:off x="3132000" y="187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echteck 33"/>
          <p:cNvSpPr/>
          <p:nvPr/>
        </p:nvSpPr>
        <p:spPr>
          <a:xfrm>
            <a:off x="3132000" y="259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Rechteck 34"/>
          <p:cNvSpPr/>
          <p:nvPr/>
        </p:nvSpPr>
        <p:spPr>
          <a:xfrm>
            <a:off x="3132000" y="2232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hteck 35"/>
          <p:cNvSpPr/>
          <p:nvPr/>
        </p:nvSpPr>
        <p:spPr>
          <a:xfrm>
            <a:off x="3132000" y="4104000"/>
            <a:ext cx="576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 name="Rechteck 36"/>
          <p:cNvSpPr/>
          <p:nvPr/>
        </p:nvSpPr>
        <p:spPr>
          <a:xfrm>
            <a:off x="3132000" y="3348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Rechteck 37"/>
          <p:cNvSpPr/>
          <p:nvPr/>
        </p:nvSpPr>
        <p:spPr>
          <a:xfrm>
            <a:off x="3132000" y="3744000"/>
            <a:ext cx="576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Rechteck 38"/>
          <p:cNvSpPr/>
          <p:nvPr/>
        </p:nvSpPr>
        <p:spPr>
          <a:xfrm>
            <a:off x="3132000" y="2988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Rechteck 39"/>
          <p:cNvSpPr/>
          <p:nvPr/>
        </p:nvSpPr>
        <p:spPr>
          <a:xfrm>
            <a:off x="3132000" y="4860000"/>
            <a:ext cx="540000" cy="260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51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7" grpId="0" animBg="1"/>
      <p:bldP spid="18" grpId="0" animBg="1"/>
      <p:bldP spid="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36525" y="1066800"/>
            <a:ext cx="3004349" cy="35394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Magnetic moments:</a:t>
            </a:r>
          </a:p>
          <a:p>
            <a:pPr>
              <a:buFont typeface="Wingdings" pitchFamily="2" charset="2"/>
              <a:buNone/>
            </a:pPr>
            <a:r>
              <a:rPr lang="en-US" altLang="de-DE" sz="1600" dirty="0" smtClean="0">
                <a:solidFill>
                  <a:srgbClr val="000000"/>
                </a:solidFill>
                <a:latin typeface="Times New Roman" pitchFamily="18" charset="0"/>
                <a:cs typeface="Arial" charset="0"/>
              </a:rPr>
              <a:t>    The g-factor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j</a:t>
            </a:r>
            <a:r>
              <a:rPr lang="en-US" altLang="de-DE" sz="1600" dirty="0" smtClean="0">
                <a:solidFill>
                  <a:srgbClr val="000000"/>
                </a:solidFill>
                <a:latin typeface="Times New Roman" pitchFamily="18" charset="0"/>
                <a:cs typeface="Arial" charset="0"/>
              </a:rPr>
              <a:t> is given by:</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with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Simple relation for the g-factor </a:t>
            </a:r>
          </a:p>
          <a:p>
            <a:pPr>
              <a:buFont typeface="Wingdings" pitchFamily="2" charset="2"/>
              <a:buNone/>
            </a:pPr>
            <a:r>
              <a:rPr lang="en-US" altLang="de-DE" sz="1600" dirty="0" smtClean="0">
                <a:solidFill>
                  <a:srgbClr val="000000"/>
                </a:solidFill>
                <a:latin typeface="Times New Roman" pitchFamily="18" charset="0"/>
                <a:cs typeface="Arial" charset="0"/>
              </a:rPr>
              <a:t>    of single-particle states  </a:t>
            </a:r>
            <a:endParaRPr lang="en-US" altLang="de-DE" sz="1600" dirty="0">
              <a:solidFill>
                <a:srgbClr val="000000"/>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3" name="Textfeld 2"/>
              <p:cNvSpPr txBox="1"/>
              <p:nvPr/>
            </p:nvSpPr>
            <p:spPr>
              <a:xfrm>
                <a:off x="3060000" y="1296000"/>
                <a:ext cx="2411740" cy="380351"/>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sSub>
                            <m:sSubPr>
                              <m:ctrlPr>
                                <a:rPr lang="en-US" sz="1600" i="1" smtClean="0">
                                  <a:latin typeface="Cambria Math" panose="02040503050406030204" pitchFamily="18" charset="0"/>
                                </a:rPr>
                              </m:ctrlPr>
                            </m:sSubPr>
                            <m:e>
                              <m:r>
                                <a:rPr lang="en-US" sz="1600" i="1" smtClean="0">
                                  <a:latin typeface="Cambria Math"/>
                                  <a:ea typeface="Cambria Math"/>
                                </a:rPr>
                                <m:t>𝜇</m:t>
                              </m:r>
                            </m:e>
                            <m:sub>
                              <m:r>
                                <a:rPr lang="en-US" sz="1600" i="1" smtClean="0">
                                  <a:latin typeface="Cambria Math"/>
                                  <a:ea typeface="Cambria Math"/>
                                </a:rPr>
                                <m:t>𝑗</m:t>
                              </m:r>
                            </m:sub>
                          </m:sSub>
                        </m:e>
                      </m:acc>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𝑔</m:t>
                          </m:r>
                        </m:e>
                        <m:sub>
                          <m:r>
                            <a:rPr lang="de-DE" sz="1600" b="0" i="1" smtClean="0">
                              <a:latin typeface="Cambria Math"/>
                              <a:ea typeface="Cambria Math"/>
                            </a:rPr>
                            <m:t>ℓ</m:t>
                          </m:r>
                        </m:sub>
                      </m:sSub>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ℓ</m:t>
                          </m:r>
                        </m:e>
                      </m:acc>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𝑔</m:t>
                          </m:r>
                        </m:e>
                        <m:sub>
                          <m:r>
                            <a:rPr lang="de-DE" sz="1600" b="0" i="1" smtClean="0">
                              <a:latin typeface="Cambria Math"/>
                            </a:rPr>
                            <m:t>𝑠</m:t>
                          </m:r>
                        </m:sub>
                      </m:sSub>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𝑠</m:t>
                          </m:r>
                        </m:e>
                      </m:acc>
                      <m:r>
                        <a:rPr lang="de-DE" sz="1600" b="0" i="1" smtClean="0">
                          <a:latin typeface="Cambria Math"/>
                        </a:rPr>
                        <m:t>=</m:t>
                      </m:r>
                      <m:sSub>
                        <m:sSubPr>
                          <m:ctrlPr>
                            <a:rPr lang="de-DE" sz="1600" b="0" i="1" smtClean="0">
                              <a:latin typeface="Cambria Math" panose="02040503050406030204" pitchFamily="18" charset="0"/>
                            </a:rPr>
                          </m:ctrlPr>
                        </m:sSubPr>
                        <m:e>
                          <m:r>
                            <a:rPr lang="de-DE" sz="1600" b="0" i="1" smtClean="0">
                              <a:latin typeface="Cambria Math"/>
                            </a:rPr>
                            <m:t>𝑔</m:t>
                          </m:r>
                        </m:e>
                        <m:sub>
                          <m:r>
                            <a:rPr lang="de-DE" sz="1600" b="0" i="1" smtClean="0">
                              <a:latin typeface="Cambria Math"/>
                              <a:ea typeface="Cambria Math"/>
                            </a:rPr>
                            <m:t>𝑗</m:t>
                          </m:r>
                        </m:sub>
                      </m:sSub>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𝑗</m:t>
                          </m:r>
                        </m:e>
                      </m:acc>
                    </m:oMath>
                  </m:oMathPara>
                </a14:m>
                <a:endParaRPr lang="en-US" sz="1600" dirty="0"/>
              </a:p>
            </p:txBody>
          </p:sp>
        </mc:Choice>
        <mc:Fallback xmlns="">
          <p:sp>
            <p:nvSpPr>
              <p:cNvPr id="3" name="Textfeld 2"/>
              <p:cNvSpPr txBox="1">
                <a:spLocks noRot="1" noChangeAspect="1" noMove="1" noResize="1" noEditPoints="1" noAdjustHandles="1" noChangeArrowheads="1" noChangeShapeType="1" noTextEdit="1"/>
              </p:cNvSpPr>
              <p:nvPr/>
            </p:nvSpPr>
            <p:spPr>
              <a:xfrm>
                <a:off x="3060000" y="1296000"/>
                <a:ext cx="2411740" cy="380351"/>
              </a:xfrm>
              <a:prstGeom prst="rect">
                <a:avLst/>
              </a:prstGeom>
              <a:blipFill rotWithShape="1">
                <a:blip r:embed="rId4"/>
                <a:stretch>
                  <a:fillRect t="-4839" r="-11869"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616000" y="1188000"/>
                <a:ext cx="3246145" cy="640303"/>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ea typeface="Cambria Math"/>
                        </a:rPr>
                        <m:t>⇒</m:t>
                      </m:r>
                      <m:r>
                        <a:rPr lang="de-DE" sz="1600" b="0" i="1" smtClean="0">
                          <a:latin typeface="Cambria Math"/>
                          <a:ea typeface="Cambria Math"/>
                        </a:rPr>
                        <m:t>   </m:t>
                      </m:r>
                      <m:acc>
                        <m:accPr>
                          <m:chr m:val="⃗"/>
                          <m:ctrlPr>
                            <a:rPr lang="de-DE" sz="1600" b="0" i="1" smtClean="0">
                              <a:latin typeface="Cambria Math" panose="02040503050406030204" pitchFamily="18" charset="0"/>
                              <a:ea typeface="Cambria Math"/>
                            </a:rPr>
                          </m:ctrlPr>
                        </m:acc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𝜇</m:t>
                              </m:r>
                            </m:e>
                            <m:sub>
                              <m:r>
                                <a:rPr lang="de-DE" sz="1600" b="0" i="1" smtClean="0">
                                  <a:latin typeface="Cambria Math"/>
                                  <a:ea typeface="Cambria Math"/>
                                </a:rPr>
                                <m:t>𝑗</m:t>
                              </m:r>
                            </m:sub>
                          </m:sSub>
                        </m:e>
                      </m:acc>
                      <m:r>
                        <a:rPr lang="de-DE" sz="1600" b="0" i="1" smtClean="0">
                          <a:latin typeface="Cambria Math"/>
                          <a:ea typeface="Cambria Math"/>
                        </a:rPr>
                        <m:t>=</m:t>
                      </m:r>
                      <m:d>
                        <m:dPr>
                          <m:begChr m:val="["/>
                          <m:endChr m:val="]"/>
                          <m:ctrlPr>
                            <a:rPr lang="de-DE" sz="1600" b="0" i="1" smtClean="0">
                              <a:latin typeface="Cambria Math" panose="02040503050406030204" pitchFamily="18" charset="0"/>
                              <a:ea typeface="Cambria Math"/>
                            </a:rPr>
                          </m:ctrlPr>
                        </m:dPr>
                        <m:e>
                          <m:d>
                            <m:dPr>
                              <m:ctrlPr>
                                <a:rPr lang="de-DE" sz="1600" b="0" i="1" smtClean="0">
                                  <a:latin typeface="Cambria Math" panose="02040503050406030204" pitchFamily="18" charset="0"/>
                                  <a:ea typeface="Cambria Math"/>
                                </a:rPr>
                              </m:ctrlPr>
                            </m:dPr>
                            <m:e>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𝑔</m:t>
                                  </m:r>
                                </m:e>
                                <m:sub>
                                  <m:r>
                                    <a:rPr lang="de-DE" sz="1600" b="0" i="1" smtClean="0">
                                      <a:latin typeface="Cambria Math"/>
                                      <a:ea typeface="Cambria Math"/>
                                    </a:rPr>
                                    <m:t>ℓ</m:t>
                                  </m:r>
                                </m:sub>
                              </m:sSub>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ℓ</m:t>
                                  </m:r>
                                </m:e>
                              </m:acc>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𝑔</m:t>
                                  </m:r>
                                </m:e>
                                <m:sub>
                                  <m:r>
                                    <a:rPr lang="de-DE" sz="1600" b="0" i="1" smtClean="0">
                                      <a:latin typeface="Cambria Math"/>
                                      <a:ea typeface="Cambria Math"/>
                                    </a:rPr>
                                    <m:t>𝑠</m:t>
                                  </m:r>
                                </m:sub>
                              </m:sSub>
                              <m:r>
                                <a:rPr lang="de-DE" sz="1600" b="0" i="1" smtClean="0">
                                  <a:latin typeface="Cambria Math"/>
                                  <a:ea typeface="Cambria Math"/>
                                </a:rPr>
                                <m:t>∙</m:t>
                              </m:r>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𝑠</m:t>
                                  </m:r>
                                </m:e>
                              </m:acc>
                            </m:e>
                          </m:d>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𝑗</m:t>
                                  </m:r>
                                </m:e>
                              </m:acc>
                            </m:num>
                            <m:den>
                              <m:d>
                                <m:dPr>
                                  <m:begChr m:val="|"/>
                                  <m:endChr m:val="|"/>
                                  <m:ctrlPr>
                                    <a:rPr lang="de-DE" sz="1600" b="0" i="1" smtClean="0">
                                      <a:latin typeface="Cambria Math" panose="02040503050406030204" pitchFamily="18" charset="0"/>
                                      <a:ea typeface="Cambria Math"/>
                                    </a:rPr>
                                  </m:ctrlPr>
                                </m:dPr>
                                <m:e>
                                  <m:r>
                                    <a:rPr lang="de-DE" sz="1600" b="0" i="1" smtClean="0">
                                      <a:latin typeface="Cambria Math"/>
                                      <a:ea typeface="Cambria Math"/>
                                    </a:rPr>
                                    <m:t>𝑗</m:t>
                                  </m:r>
                                </m:e>
                              </m:d>
                            </m:den>
                          </m:f>
                        </m:e>
                      </m:d>
                      <m:r>
                        <a:rPr lang="de-DE" sz="1600" b="0" i="1" smtClean="0">
                          <a:latin typeface="Cambria Math"/>
                          <a:ea typeface="Cambria Math"/>
                        </a:rPr>
                        <m:t>∙</m:t>
                      </m:r>
                      <m:f>
                        <m:fPr>
                          <m:ctrlPr>
                            <a:rPr lang="de-DE" sz="1600" b="0" i="1" smtClean="0">
                              <a:latin typeface="Cambria Math" panose="02040503050406030204" pitchFamily="18" charset="0"/>
                              <a:ea typeface="Cambria Math"/>
                            </a:rPr>
                          </m:ctrlPr>
                        </m:fPr>
                        <m:num>
                          <m:acc>
                            <m:accPr>
                              <m:chr m:val="⃗"/>
                              <m:ctrlPr>
                                <a:rPr lang="de-DE" sz="1600" b="0" i="1" smtClean="0">
                                  <a:latin typeface="Cambria Math" panose="02040503050406030204" pitchFamily="18" charset="0"/>
                                  <a:ea typeface="Cambria Math"/>
                                </a:rPr>
                              </m:ctrlPr>
                            </m:accPr>
                            <m:e>
                              <m:r>
                                <a:rPr lang="de-DE" sz="1600" b="0" i="1" smtClean="0">
                                  <a:latin typeface="Cambria Math"/>
                                  <a:ea typeface="Cambria Math"/>
                                </a:rPr>
                                <m:t>𝑗</m:t>
                              </m:r>
                            </m:e>
                          </m:acc>
                        </m:num>
                        <m:den>
                          <m:d>
                            <m:dPr>
                              <m:begChr m:val="|"/>
                              <m:endChr m:val="|"/>
                              <m:ctrlPr>
                                <a:rPr lang="de-DE" sz="1600" b="0" i="1" smtClean="0">
                                  <a:latin typeface="Cambria Math" panose="02040503050406030204" pitchFamily="18" charset="0"/>
                                  <a:ea typeface="Cambria Math"/>
                                </a:rPr>
                              </m:ctrlPr>
                            </m:dPr>
                            <m:e>
                              <m:r>
                                <a:rPr lang="de-DE" sz="1600" b="0" i="1" smtClean="0">
                                  <a:latin typeface="Cambria Math"/>
                                  <a:ea typeface="Cambria Math"/>
                                </a:rPr>
                                <m:t>𝑗</m:t>
                              </m:r>
                            </m:e>
                          </m:d>
                        </m:den>
                      </m:f>
                    </m:oMath>
                  </m:oMathPara>
                </a14:m>
                <a:endParaRPr lang="en-US"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5616000" y="1188000"/>
                <a:ext cx="3246145" cy="64030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900000" y="2052000"/>
                <a:ext cx="2610064" cy="319566"/>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acc>
                            <m:accPr>
                              <m:chr m:val="⃗"/>
                              <m:ctrlPr>
                                <a:rPr lang="en-US" sz="1400" i="1" smtClean="0">
                                  <a:latin typeface="Cambria Math" panose="02040503050406030204" pitchFamily="18" charset="0"/>
                                </a:rPr>
                              </m:ctrlPr>
                            </m:accPr>
                            <m:e>
                              <m:r>
                                <a:rPr lang="en-US" sz="1400" i="1" smtClean="0">
                                  <a:latin typeface="Cambria Math"/>
                                  <a:ea typeface="Cambria Math"/>
                                </a:rPr>
                                <m:t>ℓ</m:t>
                              </m:r>
                            </m:e>
                          </m:acc>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d>
                            <m:dPr>
                              <m:ctrlPr>
                                <a:rPr lang="de-DE" sz="1400" b="0" i="1" smtClean="0">
                                  <a:latin typeface="Cambria Math" panose="02040503050406030204" pitchFamily="18" charset="0"/>
                                </a:rPr>
                              </m:ctrlPr>
                            </m:dPr>
                            <m:e>
                              <m:acc>
                                <m:accPr>
                                  <m:chr m:val="⃗"/>
                                  <m:ctrlPr>
                                    <a:rPr lang="de-DE" sz="1400" b="0" i="1" smtClean="0">
                                      <a:latin typeface="Cambria Math" panose="02040503050406030204" pitchFamily="18" charset="0"/>
                                    </a:rPr>
                                  </m:ctrlPr>
                                </m:accPr>
                                <m:e>
                                  <m:r>
                                    <a:rPr lang="de-DE" sz="1400" b="0" i="1" smtClean="0">
                                      <a:latin typeface="Cambria Math"/>
                                      <a:ea typeface="Cambria Math"/>
                                    </a:rPr>
                                    <m:t>𝑗</m:t>
                                  </m:r>
                                </m:e>
                              </m:acc>
                              <m:r>
                                <a:rPr lang="de-DE" sz="1400" b="0" i="1" smtClean="0">
                                  <a:latin typeface="Cambria Math"/>
                                </a:rPr>
                                <m:t>−</m:t>
                              </m:r>
                              <m:acc>
                                <m:accPr>
                                  <m:chr m:val="⃗"/>
                                  <m:ctrlPr>
                                    <a:rPr lang="de-DE" sz="1400" b="0" i="1" smtClean="0">
                                      <a:latin typeface="Cambria Math" panose="02040503050406030204" pitchFamily="18" charset="0"/>
                                    </a:rPr>
                                  </m:ctrlPr>
                                </m:accPr>
                                <m:e>
                                  <m:r>
                                    <a:rPr lang="de-DE" sz="1400" b="0" i="1" smtClean="0">
                                      <a:latin typeface="Cambria Math"/>
                                    </a:rPr>
                                    <m:t>𝑠</m:t>
                                  </m:r>
                                </m:e>
                              </m:acc>
                            </m:e>
                          </m:d>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acc>
                            <m:accPr>
                              <m:chr m:val="⃗"/>
                              <m:ctrlPr>
                                <a:rPr lang="de-DE" sz="1400" b="0" i="1" smtClean="0">
                                  <a:latin typeface="Cambria Math" panose="02040503050406030204" pitchFamily="18" charset="0"/>
                                </a:rPr>
                              </m:ctrlPr>
                            </m:accPr>
                            <m:e>
                              <m:r>
                                <a:rPr lang="de-DE" sz="1400" b="0" i="1" smtClean="0">
                                  <a:latin typeface="Cambria Math"/>
                                  <a:ea typeface="Cambria Math"/>
                                </a:rPr>
                                <m:t>𝑗</m:t>
                              </m:r>
                            </m:e>
                          </m:acc>
                        </m:e>
                        <m:sup>
                          <m:r>
                            <a:rPr lang="de-DE" sz="1400" b="0" i="1" smtClean="0">
                              <a:latin typeface="Cambria Math"/>
                            </a:rPr>
                            <m:t>2</m:t>
                          </m:r>
                        </m:sup>
                      </m:sSup>
                      <m:r>
                        <a:rPr lang="de-DE" sz="1400" b="0" i="1" smtClean="0">
                          <a:latin typeface="Cambria Math"/>
                        </a:rPr>
                        <m:t>−2</m:t>
                      </m:r>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𝑗</m:t>
                          </m:r>
                        </m:e>
                      </m:acc>
                      <m:r>
                        <a:rPr lang="en-US" sz="1400" i="1" smtClean="0">
                          <a:latin typeface="Cambria Math"/>
                          <a:ea typeface="Cambria Math"/>
                        </a:rPr>
                        <m:t>∙</m:t>
                      </m:r>
                      <m:acc>
                        <m:accPr>
                          <m:chr m:val="⃗"/>
                          <m:ctrlPr>
                            <a:rPr lang="en-US" sz="1400" i="1" smtClean="0">
                              <a:latin typeface="Cambria Math" panose="02040503050406030204" pitchFamily="18" charset="0"/>
                              <a:ea typeface="Cambria Math"/>
                            </a:rPr>
                          </m:ctrlPr>
                        </m:accPr>
                        <m:e>
                          <m:r>
                            <a:rPr lang="de-DE" sz="1400" b="0" i="1" smtClean="0">
                              <a:latin typeface="Cambria Math"/>
                              <a:ea typeface="Cambria Math"/>
                            </a:rPr>
                            <m:t>𝑠</m:t>
                          </m:r>
                        </m:e>
                      </m:acc>
                      <m:r>
                        <a:rPr lang="de-DE" sz="1400" b="0" i="1" smtClean="0">
                          <a:latin typeface="Cambria Math"/>
                        </a:rPr>
                        <m:t>+</m:t>
                      </m:r>
                      <m:sSup>
                        <m:sSupPr>
                          <m:ctrlPr>
                            <a:rPr lang="de-DE" sz="1400" b="0" i="1" smtClean="0">
                              <a:latin typeface="Cambria Math" panose="02040503050406030204" pitchFamily="18" charset="0"/>
                            </a:rPr>
                          </m:ctrlPr>
                        </m:sSupPr>
                        <m:e>
                          <m:acc>
                            <m:accPr>
                              <m:chr m:val="⃗"/>
                              <m:ctrlPr>
                                <a:rPr lang="de-DE" sz="1400" b="0" i="1" smtClean="0">
                                  <a:latin typeface="Cambria Math" panose="02040503050406030204" pitchFamily="18" charset="0"/>
                                </a:rPr>
                              </m:ctrlPr>
                            </m:accPr>
                            <m:e>
                              <m:r>
                                <a:rPr lang="de-DE" sz="1400" b="0" i="1" smtClean="0">
                                  <a:latin typeface="Cambria Math"/>
                                </a:rPr>
                                <m:t>𝑠</m:t>
                              </m:r>
                            </m:e>
                          </m:acc>
                        </m:e>
                        <m:sup>
                          <m:r>
                            <a:rPr lang="de-DE" sz="1400" b="0" i="1" smtClean="0">
                              <a:latin typeface="Cambria Math"/>
                            </a:rPr>
                            <m:t>2</m:t>
                          </m:r>
                        </m:sup>
                      </m:sSup>
                    </m:oMath>
                  </m:oMathPara>
                </a14:m>
                <a:endParaRPr lang="en-US"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900000" y="2052000"/>
                <a:ext cx="2610064" cy="319566"/>
              </a:xfrm>
              <a:prstGeom prst="rect">
                <a:avLst/>
              </a:prstGeom>
              <a:blipFill rotWithShape="1">
                <a:blip r:embed="rId6"/>
                <a:stretch>
                  <a:fillRect t="-3846" r="-5140"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780000" y="2052000"/>
                <a:ext cx="2634302" cy="379326"/>
              </a:xfrm>
              <a:prstGeom prst="rect">
                <a:avLst/>
              </a:prstGeom>
              <a:no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acc>
                            <m:accPr>
                              <m:chr m:val="⃗"/>
                              <m:ctrlPr>
                                <a:rPr lang="en-US" sz="1400" i="1" smtClean="0">
                                  <a:latin typeface="Cambria Math" panose="02040503050406030204" pitchFamily="18" charset="0"/>
                                </a:rPr>
                              </m:ctrlPr>
                            </m:accPr>
                            <m:e>
                              <m:r>
                                <a:rPr lang="de-DE" sz="1400" b="0" i="1" smtClean="0">
                                  <a:latin typeface="Cambria Math"/>
                                </a:rPr>
                                <m:t>𝑠</m:t>
                              </m:r>
                            </m:e>
                          </m:acc>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d>
                            <m:dPr>
                              <m:ctrlPr>
                                <a:rPr lang="de-DE" sz="1400" b="0" i="1" smtClean="0">
                                  <a:latin typeface="Cambria Math" panose="02040503050406030204" pitchFamily="18" charset="0"/>
                                </a:rPr>
                              </m:ctrlPr>
                            </m:dPr>
                            <m:e>
                              <m:acc>
                                <m:accPr>
                                  <m:chr m:val="⃗"/>
                                  <m:ctrlPr>
                                    <a:rPr lang="de-DE" sz="1400" b="0" i="1" smtClean="0">
                                      <a:latin typeface="Cambria Math" panose="02040503050406030204" pitchFamily="18" charset="0"/>
                                    </a:rPr>
                                  </m:ctrlPr>
                                </m:accPr>
                                <m:e>
                                  <m:r>
                                    <a:rPr lang="de-DE" sz="1400" b="0" i="1" smtClean="0">
                                      <a:latin typeface="Cambria Math"/>
                                      <a:ea typeface="Cambria Math"/>
                                    </a:rPr>
                                    <m:t>𝑗</m:t>
                                  </m:r>
                                </m:e>
                              </m:acc>
                              <m:r>
                                <a:rPr lang="de-DE" sz="1400" b="0" i="1" smtClean="0">
                                  <a:latin typeface="Cambria Math"/>
                                </a:rPr>
                                <m:t>−</m:t>
                              </m:r>
                              <m:acc>
                                <m:accPr>
                                  <m:chr m:val="⃗"/>
                                  <m:ctrlPr>
                                    <a:rPr lang="de-DE" sz="1400" b="0" i="1" smtClean="0">
                                      <a:latin typeface="Cambria Math" panose="02040503050406030204" pitchFamily="18" charset="0"/>
                                    </a:rPr>
                                  </m:ctrlPr>
                                </m:accPr>
                                <m:e>
                                  <m:r>
                                    <a:rPr lang="de-DE" sz="1400" b="0" i="1" smtClean="0">
                                      <a:latin typeface="Cambria Math"/>
                                      <a:ea typeface="Cambria Math"/>
                                    </a:rPr>
                                    <m:t>ℓ</m:t>
                                  </m:r>
                                </m:e>
                              </m:acc>
                            </m:e>
                          </m:d>
                        </m:e>
                        <m:sup>
                          <m:r>
                            <a:rPr lang="de-DE" sz="1400" b="0" i="1" smtClean="0">
                              <a:latin typeface="Cambria Math"/>
                            </a:rPr>
                            <m:t>2</m:t>
                          </m:r>
                        </m:sup>
                      </m:sSup>
                      <m:r>
                        <a:rPr lang="de-DE" sz="1400" b="0" i="1" smtClean="0">
                          <a:latin typeface="Cambria Math"/>
                        </a:rPr>
                        <m:t>=</m:t>
                      </m:r>
                      <m:sSup>
                        <m:sSupPr>
                          <m:ctrlPr>
                            <a:rPr lang="de-DE" sz="1400" b="0" i="1" smtClean="0">
                              <a:latin typeface="Cambria Math" panose="02040503050406030204" pitchFamily="18" charset="0"/>
                            </a:rPr>
                          </m:ctrlPr>
                        </m:sSupPr>
                        <m:e>
                          <m:acc>
                            <m:accPr>
                              <m:chr m:val="⃗"/>
                              <m:ctrlPr>
                                <a:rPr lang="de-DE" sz="1400" b="0" i="1" smtClean="0">
                                  <a:latin typeface="Cambria Math" panose="02040503050406030204" pitchFamily="18" charset="0"/>
                                </a:rPr>
                              </m:ctrlPr>
                            </m:accPr>
                            <m:e>
                              <m:r>
                                <a:rPr lang="de-DE" sz="1400" b="0" i="1" smtClean="0">
                                  <a:latin typeface="Cambria Math"/>
                                  <a:ea typeface="Cambria Math"/>
                                </a:rPr>
                                <m:t>𝑗</m:t>
                              </m:r>
                            </m:e>
                          </m:acc>
                        </m:e>
                        <m:sup>
                          <m:r>
                            <a:rPr lang="de-DE" sz="1400" b="0" i="1" smtClean="0">
                              <a:latin typeface="Cambria Math"/>
                            </a:rPr>
                            <m:t>2</m:t>
                          </m:r>
                        </m:sup>
                      </m:sSup>
                      <m:r>
                        <a:rPr lang="de-DE" sz="1400" b="0" i="1" smtClean="0">
                          <a:latin typeface="Cambria Math"/>
                        </a:rPr>
                        <m:t>−2</m:t>
                      </m:r>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𝑗</m:t>
                          </m:r>
                        </m:e>
                      </m:acc>
                      <m:r>
                        <a:rPr lang="en-US" sz="1400" i="1" smtClean="0">
                          <a:latin typeface="Cambria Math"/>
                          <a:ea typeface="Cambria Math"/>
                        </a:rPr>
                        <m:t>∙</m:t>
                      </m:r>
                      <m:acc>
                        <m:accPr>
                          <m:chr m:val="⃗"/>
                          <m:ctrlPr>
                            <a:rPr lang="en-US" sz="1400" i="1" smtClean="0">
                              <a:latin typeface="Cambria Math" panose="02040503050406030204" pitchFamily="18" charset="0"/>
                              <a:ea typeface="Cambria Math"/>
                            </a:rPr>
                          </m:ctrlPr>
                        </m:accPr>
                        <m:e>
                          <m:r>
                            <a:rPr lang="en-US" sz="1400" i="1" smtClean="0">
                              <a:latin typeface="Cambria Math"/>
                              <a:ea typeface="Cambria Math"/>
                            </a:rPr>
                            <m:t>ℓ</m:t>
                          </m:r>
                        </m:e>
                      </m:acc>
                      <m:r>
                        <a:rPr lang="de-DE" sz="1400" b="0" i="1" smtClean="0">
                          <a:latin typeface="Cambria Math"/>
                        </a:rPr>
                        <m:t>+</m:t>
                      </m:r>
                      <m:sSup>
                        <m:sSupPr>
                          <m:ctrlPr>
                            <a:rPr lang="de-DE" sz="1400" b="0" i="1" smtClean="0">
                              <a:latin typeface="Cambria Math" panose="02040503050406030204" pitchFamily="18" charset="0"/>
                            </a:rPr>
                          </m:ctrlPr>
                        </m:sSupPr>
                        <m:e>
                          <m:acc>
                            <m:accPr>
                              <m:chr m:val="⃗"/>
                              <m:ctrlPr>
                                <a:rPr lang="de-DE" sz="1400" b="0" i="1" smtClean="0">
                                  <a:latin typeface="Cambria Math" panose="02040503050406030204" pitchFamily="18" charset="0"/>
                                </a:rPr>
                              </m:ctrlPr>
                            </m:accPr>
                            <m:e>
                              <m:r>
                                <a:rPr lang="de-DE" sz="1400" b="0" i="1" smtClean="0">
                                  <a:latin typeface="Cambria Math"/>
                                  <a:ea typeface="Cambria Math"/>
                                </a:rPr>
                                <m:t>ℓ</m:t>
                              </m:r>
                            </m:e>
                          </m:acc>
                        </m:e>
                        <m:sup>
                          <m:r>
                            <a:rPr lang="de-DE" sz="1400" b="0" i="1" smtClean="0">
                              <a:latin typeface="Cambria Math"/>
                            </a:rPr>
                            <m:t>2</m:t>
                          </m:r>
                        </m:sup>
                      </m:sSup>
                    </m:oMath>
                  </m:oMathPara>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3780000" y="2052000"/>
                <a:ext cx="2634302" cy="379326"/>
              </a:xfrm>
              <a:prstGeom prst="rect">
                <a:avLst/>
              </a:prstGeom>
              <a:blipFill rotWithShape="1">
                <a:blip r:embed="rId7"/>
                <a:stretch>
                  <a:fillRect l="-231"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2160000" y="2520000"/>
                <a:ext cx="5718809" cy="54861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i="1" smtClean="0">
                                  <a:latin typeface="Cambria Math"/>
                                  <a:ea typeface="Cambria Math"/>
                                </a:rPr>
                                <m:t>𝜇</m:t>
                              </m:r>
                            </m:e>
                          </m:acc>
                        </m:e>
                        <m:sub>
                          <m:r>
                            <a:rPr lang="en-US" sz="1400" i="1" smtClean="0">
                              <a:latin typeface="Cambria Math"/>
                              <a:ea typeface="Cambria Math"/>
                            </a:rPr>
                            <m:t>𝑗</m:t>
                          </m:r>
                        </m:sub>
                      </m:sSub>
                      <m:r>
                        <a:rPr lang="de-DE" sz="1400" b="0" i="1" smtClean="0">
                          <a:latin typeface="Cambria Math"/>
                        </a:rPr>
                        <m:t>=</m:t>
                      </m:r>
                      <m:f>
                        <m:fPr>
                          <m:ctrlPr>
                            <a:rPr lang="de-DE" sz="1400" b="0" i="1" smtClean="0">
                              <a:latin typeface="Cambria Math" panose="02040503050406030204" pitchFamily="18" charset="0"/>
                            </a:rPr>
                          </m:ctrlPr>
                        </m:fPr>
                        <m:num>
                          <m:sSub>
                            <m:sSubPr>
                              <m:ctrlPr>
                                <a:rPr lang="de-DE" sz="1400" b="0" i="1" smtClean="0">
                                  <a:latin typeface="Cambria Math" panose="02040503050406030204" pitchFamily="18" charset="0"/>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begChr m:val="{"/>
                              <m:endChr m:val="}"/>
                              <m:ctrlPr>
                                <a:rPr lang="de-DE" sz="1400" b="0" i="1" smtClean="0">
                                  <a:latin typeface="Cambria Math" panose="02040503050406030204" pitchFamily="18" charset="0"/>
                                </a:rPr>
                              </m:ctrlPr>
                            </m:dPr>
                            <m:e>
                              <m:r>
                                <a:rPr lang="de-DE" sz="1400" b="0" i="1" smtClean="0">
                                  <a:latin typeface="Cambria Math"/>
                                </a:rPr>
                                <m:t>𝑗</m:t>
                              </m:r>
                              <m:d>
                                <m:dPr>
                                  <m:ctrlPr>
                                    <a:rPr lang="de-DE" sz="1400" b="0" i="1" smtClean="0">
                                      <a:latin typeface="Cambria Math" panose="02040503050406030204" pitchFamily="18" charset="0"/>
                                    </a:rPr>
                                  </m:ctrlPr>
                                </m:dPr>
                                <m:e>
                                  <m:r>
                                    <a:rPr lang="de-DE" sz="1400" i="1">
                                      <a:latin typeface="Cambria Math"/>
                                      <a:ea typeface="Cambria Math"/>
                                    </a:rPr>
                                    <m:t>𝑗</m:t>
                                  </m:r>
                                  <m:r>
                                    <a:rPr lang="de-DE" sz="1400" b="0" i="1" smtClean="0">
                                      <a:latin typeface="Cambria Math"/>
                                      <a:ea typeface="Cambria Math"/>
                                    </a:rPr>
                                    <m:t>+1</m:t>
                                  </m:r>
                                </m:e>
                              </m:d>
                              <m:r>
                                <a:rPr lang="de-DE" sz="1400" b="0" i="1" smtClean="0">
                                  <a:latin typeface="Cambria Math"/>
                                </a:rPr>
                                <m:t>+</m:t>
                              </m:r>
                              <m:r>
                                <a:rPr lang="de-DE" sz="1400" b="0" i="1" smtClean="0">
                                  <a:latin typeface="Cambria Math"/>
                                  <a:ea typeface="Cambria Math"/>
                                </a:rPr>
                                <m:t>ℓ</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ℓ+1</m:t>
                                  </m:r>
                                </m:e>
                              </m:d>
                              <m:r>
                                <a:rPr lang="de-DE" sz="1400" b="0" i="1" smtClean="0">
                                  <a:latin typeface="Cambria Math"/>
                                  <a:ea typeface="Cambria Math"/>
                                </a:rPr>
                                <m:t>−3/4</m:t>
                              </m:r>
                            </m:e>
                          </m:d>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𝑔</m:t>
                              </m:r>
                            </m:e>
                            <m:sub>
                              <m:r>
                                <a:rPr lang="de-DE" sz="1400" b="0" i="1" smtClean="0">
                                  <a:latin typeface="Cambria Math"/>
                                </a:rPr>
                                <m:t>𝑠</m:t>
                              </m:r>
                            </m:sub>
                          </m:sSub>
                          <m:r>
                            <a:rPr lang="de-DE" sz="1400" b="0" i="1" smtClean="0">
                              <a:latin typeface="Cambria Math"/>
                              <a:ea typeface="Cambria Math"/>
                            </a:rPr>
                            <m:t>∙</m:t>
                          </m:r>
                          <m:d>
                            <m:dPr>
                              <m:begChr m:val="{"/>
                              <m:endChr m:val="}"/>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+1</m:t>
                                  </m:r>
                                </m:e>
                              </m:d>
                              <m:r>
                                <a:rPr lang="de-DE" sz="1400" b="0" i="1" smtClean="0">
                                  <a:latin typeface="Cambria Math"/>
                                  <a:ea typeface="Cambria Math"/>
                                </a:rPr>
                                <m:t>−ℓ</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ℓ+1</m:t>
                                  </m:r>
                                </m:e>
                              </m:d>
                              <m:r>
                                <a:rPr lang="de-DE" sz="1400" b="0" i="1" smtClean="0">
                                  <a:latin typeface="Cambria Math"/>
                                  <a:ea typeface="Cambria Math"/>
                                </a:rPr>
                                <m:t>+3/4</m:t>
                              </m:r>
                            </m:e>
                          </m:d>
                        </m:num>
                        <m:den>
                          <m:r>
                            <a:rPr lang="de-DE" sz="1400" b="0" i="1" smtClean="0">
                              <a:latin typeface="Cambria Math"/>
                            </a:rPr>
                            <m:t>2</m:t>
                          </m:r>
                          <m:r>
                            <a:rPr lang="de-DE" sz="1400" b="0" i="1" smtClean="0">
                              <a:latin typeface="Cambria Math"/>
                              <a:ea typeface="Cambria Math"/>
                            </a:rPr>
                            <m:t>∙</m:t>
                          </m:r>
                          <m:r>
                            <a:rPr lang="de-DE" sz="1400" b="0" i="1" smtClean="0">
                              <a:latin typeface="Cambria Math"/>
                              <a:ea typeface="Cambria Math"/>
                            </a:rPr>
                            <m:t>𝑗</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+1</m:t>
                              </m:r>
                            </m:e>
                          </m:d>
                        </m:den>
                      </m:f>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𝑗</m:t>
                          </m:r>
                        </m:e>
                      </m:acc>
                    </m:oMath>
                  </m:oMathPara>
                </a14:m>
                <a:endParaRPr lang="en-US" sz="1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2160000" y="2520000"/>
                <a:ext cx="5718809" cy="548612"/>
              </a:xfrm>
              <a:prstGeom prst="rect">
                <a:avLst/>
              </a:prstGeom>
              <a:blipFill rotWithShape="1">
                <a:blip r:embed="rId8"/>
                <a:stretch>
                  <a:fillRect r="-4051"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2160000" y="3240000"/>
                <a:ext cx="4366324" cy="548227"/>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𝑔</m:t>
                          </m:r>
                        </m:e>
                        <m:sub>
                          <m:r>
                            <a:rPr lang="en-US" sz="1400" i="1" smtClean="0">
                              <a:latin typeface="Cambria Math"/>
                              <a:ea typeface="Cambria Math"/>
                            </a:rPr>
                            <m:t>𝑗</m:t>
                          </m:r>
                        </m:sub>
                      </m:sSub>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ℓ</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ℓ+1</m:t>
                              </m:r>
                            </m:e>
                          </m:d>
                          <m:r>
                            <a:rPr lang="de-DE" sz="1400" b="0" i="1" smtClean="0">
                              <a:latin typeface="Cambria Math"/>
                              <a:ea typeface="Cambria Math"/>
                            </a:rPr>
                            <m:t>−</m:t>
                          </m:r>
                          <m:r>
                            <a:rPr lang="de-DE" sz="1400" b="0" i="1" smtClean="0">
                              <a:latin typeface="Cambria Math"/>
                              <a:ea typeface="Cambria Math"/>
                            </a:rPr>
                            <m:t>𝑠</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𝑠</m:t>
                              </m:r>
                              <m:r>
                                <a:rPr lang="de-DE" sz="1400" b="0" i="1" smtClean="0">
                                  <a:latin typeface="Cambria Math"/>
                                  <a:ea typeface="Cambria Math"/>
                                </a:rPr>
                                <m:t>+1</m:t>
                              </m:r>
                            </m:e>
                          </m:d>
                        </m:num>
                        <m:den>
                          <m:r>
                            <a:rPr lang="de-DE" sz="1400" b="0" i="1" smtClean="0">
                              <a:latin typeface="Cambria Math"/>
                              <a:ea typeface="Cambria Math"/>
                            </a:rPr>
                            <m:t>2</m:t>
                          </m:r>
                          <m:r>
                            <a:rPr lang="de-DE" sz="1400" b="0" i="1" smtClean="0">
                              <a:latin typeface="Cambria Math"/>
                              <a:ea typeface="Cambria Math"/>
                            </a:rPr>
                            <m:t>𝑗</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+1</m:t>
                              </m:r>
                            </m:e>
                          </m:d>
                        </m:den>
                      </m:f>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oMath>
                  </m:oMathPara>
                </a14:m>
                <a:endParaRPr lang="en-US" sz="14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2160000" y="3240000"/>
                <a:ext cx="4366324" cy="548227"/>
              </a:xfrm>
              <a:prstGeom prst="rect">
                <a:avLst/>
              </a:prstGeom>
              <a:blipFill rotWithShape="1">
                <a:blip r:embed="rId9"/>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395536" y="4860000"/>
                <a:ext cx="3864062" cy="526032"/>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smtClean="0">
                              <a:latin typeface="Cambria Math"/>
                              <a:ea typeface="Cambria Math"/>
                            </a:rPr>
                            <m:t>𝜇</m:t>
                          </m:r>
                        </m:num>
                        <m:den>
                          <m:sSub>
                            <m:sSubPr>
                              <m:ctrlPr>
                                <a:rPr lang="en-US" sz="1400" i="1" smtClean="0">
                                  <a:latin typeface="Cambria Math" panose="02040503050406030204" pitchFamily="18" charset="0"/>
                                </a:rPr>
                              </m:ctrlPr>
                            </m:sSubPr>
                            <m:e>
                              <m:r>
                                <a:rPr lang="en-US" sz="1400" i="1" smtClean="0">
                                  <a:latin typeface="Cambria Math"/>
                                  <a:ea typeface="Cambria Math"/>
                                </a:rPr>
                                <m:t>𝜇</m:t>
                              </m:r>
                            </m:e>
                            <m:sub>
                              <m:r>
                                <a:rPr lang="de-DE" sz="1400" b="0" i="1" smtClean="0">
                                  <a:latin typeface="Cambria Math"/>
                                </a:rPr>
                                <m:t>𝑁</m:t>
                              </m:r>
                            </m:sub>
                          </m:sSub>
                        </m:den>
                      </m:f>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𝑔</m:t>
                          </m:r>
                        </m:e>
                        <m:sub>
                          <m:r>
                            <a:rPr lang="de-DE" sz="1400" b="0" i="1" smtClean="0">
                              <a:latin typeface="Cambria Math"/>
                            </a:rPr>
                            <m:t>𝑛𝑢𝑐𝑙𝑒𝑢𝑠</m:t>
                          </m:r>
                        </m:sub>
                      </m:sSub>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d>
                            <m:dPr>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e>
                          </m:d>
                        </m:num>
                        <m:den>
                          <m:r>
                            <a:rPr lang="de-DE" sz="1400" b="0" i="1" smtClean="0">
                              <a:latin typeface="Cambria Math"/>
                              <a:ea typeface="Cambria Math"/>
                            </a:rPr>
                            <m:t>2ℓ+1</m:t>
                          </m:r>
                        </m:den>
                      </m:f>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m:t>
                      </m:r>
                    </m:oMath>
                  </m:oMathPara>
                </a14:m>
                <a:endParaRPr lang="en-US" sz="14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395536" y="4860000"/>
                <a:ext cx="3864062" cy="526032"/>
              </a:xfrm>
              <a:prstGeom prst="rect">
                <a:avLst/>
              </a:prstGeom>
              <a:blipFill rotWithShape="1">
                <a:blip r:embed="rId10"/>
                <a:stretch>
                  <a:fillRect b="-3448"/>
                </a:stretch>
              </a:blipFill>
            </p:spPr>
            <p:txBody>
              <a:bodyPr/>
              <a:lstStyle/>
              <a:p>
                <a:r>
                  <a:rPr lang="en-US">
                    <a:noFill/>
                  </a:rPr>
                  <a:t> </a:t>
                </a:r>
              </a:p>
            </p:txBody>
          </p:sp>
        </mc:Fallback>
      </mc:AlternateContent>
      <p:grpSp>
        <p:nvGrpSpPr>
          <p:cNvPr id="25" name="Gruppieren 24"/>
          <p:cNvGrpSpPr/>
          <p:nvPr/>
        </p:nvGrpSpPr>
        <p:grpSpPr>
          <a:xfrm>
            <a:off x="4562673" y="4052888"/>
            <a:ext cx="4041775" cy="1787525"/>
            <a:chOff x="4562673" y="4052888"/>
            <a:chExt cx="4041775" cy="1787525"/>
          </a:xfrm>
        </p:grpSpPr>
        <p:pic>
          <p:nvPicPr>
            <p:cNvPr id="1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2673" y="4052888"/>
              <a:ext cx="4041775" cy="178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4644000" y="4284000"/>
              <a:ext cx="3816000" cy="338554"/>
            </a:xfrm>
            <a:prstGeom prst="rect">
              <a:avLst/>
            </a:prstGeom>
            <a:solidFill>
              <a:schemeClr val="bg1"/>
            </a:solidFill>
          </p:spPr>
          <p:txBody>
            <a:bodyPr wrap="none" lIns="0" rIns="0" rtlCol="0">
              <a:spAutoFit/>
            </a:bodyPr>
            <a:lstStyle/>
            <a:p>
              <a:r>
                <a:rPr lang="en-US" sz="1600" dirty="0" smtClean="0">
                  <a:latin typeface="Times New Roman" panose="02020603050405020304" pitchFamily="18" charset="0"/>
                  <a:cs typeface="Times New Roman" panose="02020603050405020304" pitchFamily="18" charset="0"/>
                </a:rPr>
                <a:t>nucleus   state        J</a:t>
              </a:r>
              <a:r>
                <a:rPr lang="el-GR" sz="1600" baseline="30000" dirty="0" smtClean="0">
                  <a:latin typeface="Times New Roman"/>
                  <a:cs typeface="Times New Roman"/>
                </a:rPr>
                <a:t>π</a:t>
              </a:r>
              <a:r>
                <a:rPr lang="de-DE" sz="1600" dirty="0" smtClean="0">
                  <a:latin typeface="Times New Roman"/>
                  <a:cs typeface="Times New Roman"/>
                </a:rPr>
                <a:t>         </a:t>
              </a:r>
              <a:r>
                <a:rPr lang="en-US" sz="1600" dirty="0" smtClean="0">
                  <a:latin typeface="Times New Roman"/>
                  <a:cs typeface="Times New Roman"/>
                </a:rPr>
                <a:t>model    experiment</a:t>
              </a:r>
              <a:endParaRPr lang="en-US" sz="1600" dirty="0">
                <a:latin typeface="Times New Roman" panose="02020603050405020304" pitchFamily="18" charset="0"/>
                <a:cs typeface="Times New Roman" panose="02020603050405020304" pitchFamily="18" charset="0"/>
              </a:endParaRPr>
            </a:p>
          </p:txBody>
        </p:sp>
        <p:sp>
          <p:nvSpPr>
            <p:cNvPr id="24" name="Rechteck 23"/>
            <p:cNvSpPr/>
            <p:nvPr/>
          </p:nvSpPr>
          <p:spPr>
            <a:xfrm>
              <a:off x="4644000" y="4114723"/>
              <a:ext cx="3816000" cy="1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7200000" y="4114723"/>
              <a:ext cx="451012" cy="246221"/>
            </a:xfrm>
            <a:prstGeom prst="rect">
              <a:avLst/>
            </a:prstGeom>
            <a:noFill/>
          </p:spPr>
          <p:txBody>
            <a:bodyPr wrap="none" lIns="36000" tIns="0" rIns="36000" bIns="0" rtlCol="0">
              <a:spAutoFit/>
            </a:bodyPr>
            <a:lstStyle/>
            <a:p>
              <a:r>
                <a:rPr lang="el-GR" sz="1600" dirty="0" smtClean="0">
                  <a:solidFill>
                    <a:srgbClr val="0000CC"/>
                  </a:solidFill>
                  <a:latin typeface="Times New Roman" panose="02020603050405020304" pitchFamily="18" charset="0"/>
                  <a:cs typeface="Times New Roman" panose="02020603050405020304" pitchFamily="18" charset="0"/>
                </a:rPr>
                <a:t>μ</a:t>
              </a:r>
              <a:r>
                <a:rPr lang="de-DE" sz="1600" dirty="0" smtClean="0">
                  <a:solidFill>
                    <a:srgbClr val="0000CC"/>
                  </a:solidFill>
                  <a:latin typeface="Times New Roman" panose="02020603050405020304" pitchFamily="18" charset="0"/>
                  <a:cs typeface="Times New Roman" panose="02020603050405020304" pitchFamily="18" charset="0"/>
                </a:rPr>
                <a:t>/</a:t>
              </a:r>
              <a:r>
                <a:rPr lang="el-GR" sz="1600" dirty="0" smtClean="0">
                  <a:solidFill>
                    <a:srgbClr val="0000CC"/>
                  </a:solidFill>
                  <a:latin typeface="Times New Roman"/>
                  <a:cs typeface="Times New Roman"/>
                </a:rPr>
                <a:t>μ</a:t>
              </a:r>
              <a:r>
                <a:rPr lang="de-DE" sz="1600" baseline="-25000" dirty="0" smtClean="0">
                  <a:solidFill>
                    <a:srgbClr val="0000CC"/>
                  </a:solidFill>
                  <a:latin typeface="Times New Roman"/>
                  <a:cs typeface="Times New Roman"/>
                </a:rPr>
                <a:t>N</a:t>
              </a:r>
              <a:endParaRPr lang="en-US" sz="1600" baseline="-25000" dirty="0">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7625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7"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Success of the extreme single-particle shell model</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
          <p:cNvSpPr txBox="1">
            <a:spLocks noChangeArrowheads="1"/>
          </p:cNvSpPr>
          <p:nvPr/>
        </p:nvSpPr>
        <p:spPr bwMode="auto">
          <a:xfrm>
            <a:off x="720000" y="1260000"/>
            <a:ext cx="2943434" cy="353943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Ø"/>
            </a:pPr>
            <a:r>
              <a:rPr lang="de-DE" altLang="de-DE" sz="1600" b="1" i="1" dirty="0">
                <a:solidFill>
                  <a:srgbClr val="0000FF"/>
                </a:solidFill>
                <a:latin typeface="Times New Roman" pitchFamily="18" charset="0"/>
                <a:cs typeface="Arial" charset="0"/>
              </a:rPr>
              <a:t> </a:t>
            </a:r>
            <a:r>
              <a:rPr lang="en-US" altLang="de-DE" sz="1600" b="1" i="1" dirty="0">
                <a:solidFill>
                  <a:srgbClr val="0000FF"/>
                </a:solidFill>
                <a:latin typeface="Times New Roman" pitchFamily="18" charset="0"/>
                <a:cs typeface="Arial" charset="0"/>
              </a:rPr>
              <a:t>m</a:t>
            </a:r>
            <a:r>
              <a:rPr lang="en-US" altLang="de-DE" sz="1600" b="1" i="1" dirty="0" smtClean="0">
                <a:solidFill>
                  <a:srgbClr val="0000FF"/>
                </a:solidFill>
                <a:latin typeface="Times New Roman" pitchFamily="18" charset="0"/>
                <a:cs typeface="Arial" charset="0"/>
              </a:rPr>
              <a:t>agnetic moments:</a:t>
            </a:r>
          </a:p>
          <a:p>
            <a:pPr>
              <a:buFont typeface="Wingdings" pitchFamily="2" charset="2"/>
              <a:buNone/>
            </a:pPr>
            <a:r>
              <a:rPr lang="en-US" altLang="de-DE" sz="1600" dirty="0" smtClean="0">
                <a:solidFill>
                  <a:srgbClr val="000000"/>
                </a:solidFill>
                <a:latin typeface="Times New Roman" pitchFamily="18" charset="0"/>
                <a:cs typeface="Arial" charset="0"/>
              </a:rPr>
              <a:t>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smtClean="0">
                <a:solidFill>
                  <a:srgbClr val="000000"/>
                </a:solidFill>
                <a:latin typeface="Times New Roman" pitchFamily="18" charset="0"/>
                <a:cs typeface="Arial" charset="0"/>
              </a:rPr>
              <a:t>    </a:t>
            </a:r>
          </a:p>
          <a:p>
            <a:pPr>
              <a:buFont typeface="Wingdings" pitchFamily="2" charset="2"/>
              <a:buChar char="Ø"/>
            </a:pPr>
            <a:r>
              <a:rPr lang="en-US" altLang="de-DE" sz="1600" dirty="0" smtClean="0">
                <a:solidFill>
                  <a:srgbClr val="0000FF"/>
                </a:solidFill>
                <a:latin typeface="Times New Roman" pitchFamily="18" charset="0"/>
                <a:cs typeface="Arial" charset="0"/>
              </a:rPr>
              <a:t> </a:t>
            </a:r>
            <a:r>
              <a:rPr lang="en-US" altLang="de-DE" sz="1600" b="1" i="1" dirty="0" smtClean="0">
                <a:solidFill>
                  <a:srgbClr val="0000FF"/>
                </a:solidFill>
                <a:latin typeface="Times New Roman" pitchFamily="18" charset="0"/>
                <a:cs typeface="Arial" charset="0"/>
              </a:rPr>
              <a:t>g-factor of </a:t>
            </a:r>
            <a:r>
              <a:rPr lang="en-US" altLang="de-DE" sz="1600" b="1" i="1" dirty="0" err="1" smtClean="0">
                <a:solidFill>
                  <a:srgbClr val="0000FF"/>
                </a:solidFill>
                <a:latin typeface="Times New Roman" pitchFamily="18" charset="0"/>
                <a:cs typeface="Arial" charset="0"/>
              </a:rPr>
              <a:t>nukleons</a:t>
            </a:r>
            <a:r>
              <a:rPr lang="en-US" altLang="de-DE" sz="1600" b="1" i="1" dirty="0" smtClean="0">
                <a:solidFill>
                  <a:srgbClr val="0000FF"/>
                </a:solidFill>
                <a:latin typeface="Times New Roman" pitchFamily="18" charset="0"/>
                <a:cs typeface="Arial" charset="0"/>
              </a:rPr>
              <a:t>:</a:t>
            </a:r>
          </a:p>
          <a:p>
            <a:pPr>
              <a:buFont typeface="Wingdings" pitchFamily="2" charset="2"/>
              <a:buNone/>
            </a:pPr>
            <a:r>
              <a:rPr lang="en-US" altLang="de-DE" sz="1600" dirty="0">
                <a:solidFill>
                  <a:srgbClr val="000000"/>
                </a:solidFill>
                <a:latin typeface="Times New Roman" pitchFamily="18" charset="0"/>
                <a:cs typeface="Arial" charset="0"/>
              </a:rPr>
              <a:t>p</a:t>
            </a:r>
            <a:r>
              <a:rPr lang="en-US" altLang="de-DE" sz="1600" dirty="0" smtClean="0">
                <a:solidFill>
                  <a:srgbClr val="000000"/>
                </a:solidFill>
                <a:latin typeface="Times New Roman" pitchFamily="18" charset="0"/>
                <a:cs typeface="Arial" charset="0"/>
              </a:rPr>
              <a:t>roton:       g</a:t>
            </a:r>
            <a:r>
              <a:rPr lang="en-US" altLang="de-DE" sz="1600" baseline="-25000" dirty="0" smtClean="0">
                <a:solidFill>
                  <a:srgbClr val="000000"/>
                </a:solidFill>
                <a:latin typeface="Times New Roman" pitchFamily="18" charset="0"/>
                <a:cs typeface="Arial" charset="0"/>
              </a:rPr>
              <a:t>ℓ</a:t>
            </a:r>
            <a:r>
              <a:rPr lang="en-US" altLang="de-DE" sz="1600" dirty="0" smtClean="0">
                <a:solidFill>
                  <a:srgbClr val="000000"/>
                </a:solidFill>
                <a:latin typeface="Times New Roman" pitchFamily="18" charset="0"/>
                <a:cs typeface="Arial" charset="0"/>
              </a:rPr>
              <a:t> = 1;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s</a:t>
            </a:r>
            <a:r>
              <a:rPr lang="en-US" altLang="de-DE" sz="1600" dirty="0" smtClean="0">
                <a:solidFill>
                  <a:srgbClr val="000000"/>
                </a:solidFill>
                <a:latin typeface="Times New Roman" pitchFamily="18" charset="0"/>
                <a:cs typeface="Arial" charset="0"/>
              </a:rPr>
              <a:t> = +5.585 </a:t>
            </a:r>
          </a:p>
          <a:p>
            <a:pPr>
              <a:buFont typeface="Wingdings" pitchFamily="2" charset="2"/>
              <a:buNone/>
            </a:pPr>
            <a:r>
              <a:rPr lang="en-US" altLang="de-DE" sz="1600" dirty="0">
                <a:solidFill>
                  <a:srgbClr val="000000"/>
                </a:solidFill>
                <a:latin typeface="Times New Roman" pitchFamily="18" charset="0"/>
                <a:cs typeface="Arial" charset="0"/>
              </a:rPr>
              <a:t>n</a:t>
            </a:r>
            <a:r>
              <a:rPr lang="en-US" altLang="de-DE" sz="1600" dirty="0" smtClean="0">
                <a:solidFill>
                  <a:srgbClr val="000000"/>
                </a:solidFill>
                <a:latin typeface="Times New Roman" pitchFamily="18" charset="0"/>
                <a:cs typeface="Arial" charset="0"/>
              </a:rPr>
              <a:t>eutron:     g</a:t>
            </a:r>
            <a:r>
              <a:rPr lang="en-US" altLang="de-DE" sz="1600" baseline="-25000" dirty="0" smtClean="0">
                <a:solidFill>
                  <a:srgbClr val="000000"/>
                </a:solidFill>
                <a:latin typeface="Times New Roman" pitchFamily="18" charset="0"/>
                <a:cs typeface="Arial" charset="0"/>
              </a:rPr>
              <a:t>ℓ</a:t>
            </a:r>
            <a:r>
              <a:rPr lang="en-US" altLang="de-DE" sz="1600" dirty="0" smtClean="0">
                <a:solidFill>
                  <a:srgbClr val="000000"/>
                </a:solidFill>
                <a:latin typeface="Times New Roman" pitchFamily="18" charset="0"/>
                <a:cs typeface="Arial" charset="0"/>
              </a:rPr>
              <a:t> = 0;     </a:t>
            </a:r>
            <a:r>
              <a:rPr lang="en-US" altLang="de-DE" sz="1600" dirty="0" err="1" smtClean="0">
                <a:solidFill>
                  <a:srgbClr val="000000"/>
                </a:solidFill>
                <a:latin typeface="Times New Roman" pitchFamily="18" charset="0"/>
                <a:cs typeface="Arial" charset="0"/>
              </a:rPr>
              <a:t>g</a:t>
            </a:r>
            <a:r>
              <a:rPr lang="en-US" altLang="de-DE" sz="1600" baseline="-25000" dirty="0" err="1" smtClean="0">
                <a:solidFill>
                  <a:srgbClr val="000000"/>
                </a:solidFill>
                <a:latin typeface="Times New Roman" pitchFamily="18" charset="0"/>
                <a:cs typeface="Arial" charset="0"/>
              </a:rPr>
              <a:t>s</a:t>
            </a:r>
            <a:r>
              <a:rPr lang="en-US" altLang="de-DE" sz="1600" dirty="0" smtClean="0">
                <a:solidFill>
                  <a:srgbClr val="000000"/>
                </a:solidFill>
                <a:latin typeface="Times New Roman" pitchFamily="18" charset="0"/>
                <a:cs typeface="Arial" charset="0"/>
              </a:rPr>
              <a:t> = -3.82 </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r>
              <a:rPr lang="en-US" altLang="de-DE" sz="1600" dirty="0">
                <a:solidFill>
                  <a:srgbClr val="000000"/>
                </a:solidFill>
                <a:latin typeface="Times New Roman" pitchFamily="18" charset="0"/>
                <a:cs typeface="Arial" charset="0"/>
              </a:rPr>
              <a:t>p</a:t>
            </a:r>
            <a:r>
              <a:rPr lang="en-US" altLang="de-DE" sz="1600" dirty="0" smtClean="0">
                <a:solidFill>
                  <a:srgbClr val="000000"/>
                </a:solidFill>
                <a:latin typeface="Times New Roman" pitchFamily="18" charset="0"/>
                <a:cs typeface="Arial" charset="0"/>
              </a:rPr>
              <a:t>roton:</a:t>
            </a: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endParaRPr lang="en-US" altLang="de-DE" sz="800" dirty="0" smtClean="0">
              <a:solidFill>
                <a:srgbClr val="000000"/>
              </a:solidFill>
              <a:latin typeface="Times New Roman" pitchFamily="18" charset="0"/>
              <a:cs typeface="Arial" charset="0"/>
            </a:endParaRPr>
          </a:p>
          <a:p>
            <a:pPr>
              <a:buFont typeface="Wingdings" pitchFamily="2" charset="2"/>
              <a:buNone/>
            </a:pPr>
            <a:endParaRPr lang="en-US" altLang="de-DE" sz="1600" dirty="0" smtClean="0">
              <a:solidFill>
                <a:srgbClr val="000000"/>
              </a:solidFill>
              <a:latin typeface="Times New Roman" pitchFamily="18" charset="0"/>
              <a:cs typeface="Arial" charset="0"/>
            </a:endParaRPr>
          </a:p>
          <a:p>
            <a:pPr>
              <a:buFont typeface="Wingdings" pitchFamily="2" charset="2"/>
              <a:buNone/>
            </a:pPr>
            <a:r>
              <a:rPr lang="en-US" altLang="de-DE" sz="1600" dirty="0">
                <a:solidFill>
                  <a:srgbClr val="000000"/>
                </a:solidFill>
                <a:latin typeface="Times New Roman" pitchFamily="18" charset="0"/>
                <a:cs typeface="Arial" charset="0"/>
              </a:rPr>
              <a:t>n</a:t>
            </a:r>
            <a:r>
              <a:rPr lang="en-US" altLang="de-DE" sz="1600" dirty="0" smtClean="0">
                <a:solidFill>
                  <a:srgbClr val="000000"/>
                </a:solidFill>
                <a:latin typeface="Times New Roman" pitchFamily="18" charset="0"/>
                <a:cs typeface="Arial" charset="0"/>
              </a:rPr>
              <a:t>eutron:</a:t>
            </a:r>
            <a:endParaRPr lang="en-US" altLang="de-DE" sz="1600" dirty="0">
              <a:solidFill>
                <a:srgbClr val="000000"/>
              </a:solidFill>
              <a:latin typeface="Times New Roman" pitchFamily="18" charset="0"/>
              <a:cs typeface="Arial" charset="0"/>
            </a:endParaRPr>
          </a:p>
        </p:txBody>
      </p:sp>
      <mc:AlternateContent xmlns:mc="http://schemas.openxmlformats.org/markup-compatibility/2006" xmlns:a14="http://schemas.microsoft.com/office/drawing/2010/main">
        <mc:Choice Requires="a14">
          <p:sp>
            <p:nvSpPr>
              <p:cNvPr id="7" name="Textfeld 6"/>
              <p:cNvSpPr txBox="1"/>
              <p:nvPr/>
            </p:nvSpPr>
            <p:spPr>
              <a:xfrm>
                <a:off x="3420000" y="900000"/>
                <a:ext cx="5076070" cy="1091389"/>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panose="02040503050406030204" pitchFamily="18" charset="0"/>
                            </a:rPr>
                          </m:ctrlPr>
                        </m:dPr>
                        <m:e>
                          <m:m>
                            <m:mPr>
                              <m:mcs>
                                <m:mc>
                                  <m:mcPr>
                                    <m:count m:val="1"/>
                                    <m:mcJc m:val="center"/>
                                  </m:mcPr>
                                </m:mc>
                              </m:mcs>
                              <m:ctrlPr>
                                <a:rPr lang="de-DE" sz="1400" b="0" i="1" smtClean="0">
                                  <a:latin typeface="Cambria Math" panose="02040503050406030204" pitchFamily="18" charset="0"/>
                                </a:rPr>
                              </m:ctrlPr>
                            </m:mPr>
                            <m:mr>
                              <m:e>
                                <m:r>
                                  <m:rPr>
                                    <m:brk m:alnAt="7"/>
                                  </m:rPr>
                                  <a:rPr lang="de-DE" sz="1400" b="0" i="1" smtClean="0">
                                    <a:latin typeface="Cambria Math"/>
                                  </a:rPr>
                                  <m:t> </m:t>
                                </m:r>
                                <m:r>
                                  <a:rPr lang="de-DE" sz="1400" b="0" i="1" smtClean="0">
                                    <a:latin typeface="Cambria Math"/>
                                  </a:rPr>
                                  <m:t>          </m:t>
                                </m:r>
                                <m:d>
                                  <m:dPr>
                                    <m:begChr m:val="["/>
                                    <m:endChr m:val="]"/>
                                    <m:ctrlPr>
                                      <a:rPr lang="de-DE" sz="1400" b="0" i="1" smtClean="0">
                                        <a:latin typeface="Cambria Math" panose="02040503050406030204" pitchFamily="18" charset="0"/>
                                      </a:rPr>
                                    </m:ctrlPr>
                                  </m:dPr>
                                  <m:e>
                                    <m:sSub>
                                      <m:sSubPr>
                                        <m:ctrlPr>
                                          <a:rPr lang="de-DE" sz="1400" b="0" i="1" smtClean="0">
                                            <a:latin typeface="Cambria Math" panose="02040503050406030204" pitchFamily="18" charset="0"/>
                                          </a:rPr>
                                        </m:ctrlPr>
                                      </m:sSubPr>
                                      <m:e>
                                        <m:r>
                                          <a:rPr lang="de-DE" sz="1400" b="0" i="1" smtClean="0">
                                            <a:latin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m:rPr>
                                    <m:brk m:alnAt="7"/>
                                  </m:rP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f>
                                  <m:fPr>
                                    <m:ctrlPr>
                                      <a:rPr lang="de-DE" sz="1400" b="0" i="1" smtClean="0">
                                        <a:latin typeface="Cambria Math" panose="02040503050406030204" pitchFamily="18" charset="0"/>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d>
                                  <m:dPr>
                                    <m:begChr m:val="["/>
                                    <m:endChr m:val="]"/>
                                    <m:ctrlPr>
                                      <a:rPr lang="de-DE" sz="1400" b="0" i="1" smtClean="0">
                                        <a:latin typeface="Cambria Math" panose="02040503050406030204" pitchFamily="18" charset="0"/>
                                        <a:ea typeface="Cambria Math"/>
                                      </a:rPr>
                                    </m:ctrlPr>
                                  </m:d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ℓ</m:t>
                                        </m:r>
                                      </m:sub>
                                    </m:sSub>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𝑗</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3</m:t>
                                            </m:r>
                                          </m:num>
                                          <m:den>
                                            <m:r>
                                              <a:rPr lang="de-DE" sz="1400" b="0" i="1" smtClean="0">
                                                <a:latin typeface="Cambria Math"/>
                                                <a:ea typeface="Cambria Math"/>
                                              </a:rPr>
                                              <m:t>2</m:t>
                                            </m:r>
                                          </m:den>
                                        </m:f>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r>
                                          <a:rPr lang="de-DE" sz="1400" b="0" i="1" smtClean="0">
                                            <a:latin typeface="Cambria Math"/>
                                            <a:ea typeface="Cambria Math"/>
                                          </a:rPr>
                                          <m:t>2</m:t>
                                        </m:r>
                                      </m:den>
                                    </m:f>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𝑔</m:t>
                                        </m:r>
                                      </m:e>
                                      <m:sub>
                                        <m:r>
                                          <a:rPr lang="de-DE" sz="1400" b="0" i="1" smtClean="0">
                                            <a:latin typeface="Cambria Math"/>
                                            <a:ea typeface="Cambria Math"/>
                                          </a:rPr>
                                          <m:t>𝑠</m:t>
                                        </m:r>
                                      </m:sub>
                                    </m:sSub>
                                  </m:e>
                                </m:d>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3420000" y="900000"/>
                <a:ext cx="5076070" cy="109138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3420000" y="3384000"/>
                <a:ext cx="4262962" cy="78015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panose="02040503050406030204" pitchFamily="18" charset="0"/>
                            </a:rPr>
                          </m:ctrlPr>
                        </m:dPr>
                        <m:e>
                          <m:m>
                            <m:mPr>
                              <m:mcs>
                                <m:mc>
                                  <m:mcPr>
                                    <m:count m:val="1"/>
                                    <m:mcJc m:val="center"/>
                                  </m:mcPr>
                                </m:mc>
                              </m:mcs>
                              <m:ctrlPr>
                                <a:rPr lang="de-DE" sz="1400" b="0" i="1" smtClean="0">
                                  <a:latin typeface="Cambria Math" panose="02040503050406030204" pitchFamily="18" charset="0"/>
                                </a:rPr>
                              </m:ctrlPr>
                            </m:mPr>
                            <m:mr>
                              <m:e>
                                <m:r>
                                  <m:rPr>
                                    <m:brk m:alnAt="7"/>
                                  </m:rPr>
                                  <a:rPr lang="de-DE" sz="1400" b="0" i="1" smtClean="0">
                                    <a:latin typeface="Cambria Math"/>
                                  </a:rPr>
                                  <m:t> </m:t>
                                </m:r>
                                <m:r>
                                  <a:rPr lang="de-DE" sz="1400" b="0" i="1" smtClean="0">
                                    <a:latin typeface="Cambria Math"/>
                                  </a:rPr>
                                  <m:t>         </m:t>
                                </m:r>
                                <m:d>
                                  <m:dPr>
                                    <m:ctrlPr>
                                      <a:rPr lang="de-DE" sz="1400" b="0" i="1" smtClean="0">
                                        <a:latin typeface="Cambria Math" panose="02040503050406030204" pitchFamily="18" charset="0"/>
                                      </a:rPr>
                                    </m:ctrlPr>
                                  </m:dPr>
                                  <m:e>
                                    <m:r>
                                      <a:rPr lang="de-DE" sz="1400" b="0" i="1" smtClean="0">
                                        <a:latin typeface="Cambria Math"/>
                                        <a:ea typeface="Cambria Math"/>
                                      </a:rPr>
                                      <m:t>𝑗</m:t>
                                    </m:r>
                                    <m:r>
                                      <a:rPr lang="de-DE" sz="1400" b="0" i="1" smtClean="0">
                                        <a:latin typeface="Cambria Math"/>
                                        <a:ea typeface="Cambria Math"/>
                                      </a:rPr>
                                      <m:t>+2.293</m:t>
                                    </m:r>
                                  </m:e>
                                </m:d>
                                <m:r>
                                  <m:rPr>
                                    <m:brk m:alnAt="7"/>
                                  </m:rP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d>
                                  <m:dPr>
                                    <m:ctrlPr>
                                      <a:rPr lang="de-DE" sz="1400" b="0" i="1" smtClean="0">
                                        <a:latin typeface="Cambria Math" panose="02040503050406030204" pitchFamily="18" charset="0"/>
                                      </a:rPr>
                                    </m:ctrlPr>
                                  </m:dPr>
                                  <m:e>
                                    <m:r>
                                      <a:rPr lang="de-DE" sz="1400" b="0" i="1" smtClean="0">
                                        <a:latin typeface="Cambria Math"/>
                                        <a:ea typeface="Cambria Math"/>
                                      </a:rPr>
                                      <m:t>𝑗</m:t>
                                    </m:r>
                                    <m:r>
                                      <a:rPr lang="de-DE" sz="1400" b="0" i="1" smtClean="0">
                                        <a:latin typeface="Cambria Math"/>
                                        <a:ea typeface="Cambria Math"/>
                                      </a:rPr>
                                      <m:t>−2.293</m:t>
                                    </m:r>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3420000" y="3384000"/>
                <a:ext cx="4262962" cy="78015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feld 29"/>
              <p:cNvSpPr txBox="1"/>
              <p:nvPr/>
            </p:nvSpPr>
            <p:spPr>
              <a:xfrm>
                <a:off x="3420000" y="4320000"/>
                <a:ext cx="3755634" cy="760520"/>
              </a:xfrm>
              <a:prstGeom prst="rect">
                <a:avLst/>
              </a:prstGeom>
              <a:solidFill>
                <a:srgbClr val="FFFF00"/>
              </a:solidFill>
            </p:spPr>
            <p:txBody>
              <a:bodyPr wrap="none" lIns="36000" tIns="36000" rIns="36000" bIns="3600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i="1" smtClean="0">
                                  <a:latin typeface="Cambria Math" panose="02040503050406030204" pitchFamily="18" charset="0"/>
                                </a:rPr>
                              </m:ctrlPr>
                            </m:sSubPr>
                            <m:e>
                              <m:r>
                                <a:rPr lang="en-US" sz="1400" i="1" smtClean="0">
                                  <a:latin typeface="Cambria Math"/>
                                  <a:ea typeface="Cambria Math"/>
                                </a:rPr>
                                <m:t>𝜇</m:t>
                              </m:r>
                            </m:e>
                            <m:sub>
                              <m:r>
                                <a:rPr lang="de-DE" sz="1400" b="0" i="1" smtClean="0">
                                  <a:latin typeface="Cambria Math"/>
                                </a:rPr>
                                <m:t>𝑧</m:t>
                              </m:r>
                            </m:sub>
                          </m:sSub>
                        </m:e>
                      </m:d>
                      <m:r>
                        <a:rPr lang="de-DE" sz="1400" b="0" i="1" smtClean="0">
                          <a:latin typeface="Cambria Math"/>
                        </a:rPr>
                        <m:t>=</m:t>
                      </m:r>
                      <m:d>
                        <m:dPr>
                          <m:begChr m:val="{"/>
                          <m:endChr m:val="}"/>
                          <m:ctrlPr>
                            <a:rPr lang="de-DE" sz="1400" b="0" i="1" smtClean="0">
                              <a:latin typeface="Cambria Math" panose="02040503050406030204" pitchFamily="18" charset="0"/>
                            </a:rPr>
                          </m:ctrlPr>
                        </m:dPr>
                        <m:e>
                          <m:m>
                            <m:mPr>
                              <m:mcs>
                                <m:mc>
                                  <m:mcPr>
                                    <m:count m:val="1"/>
                                    <m:mcJc m:val="center"/>
                                  </m:mcPr>
                                </m:mc>
                              </m:mcs>
                              <m:ctrlPr>
                                <a:rPr lang="de-DE" sz="1400" b="0" i="1" smtClean="0">
                                  <a:latin typeface="Cambria Math" panose="02040503050406030204" pitchFamily="18" charset="0"/>
                                </a:rPr>
                              </m:ctrlPr>
                            </m:mPr>
                            <m:mr>
                              <m:e>
                                <m:r>
                                  <m:rPr>
                                    <m:brk m:alnAt="7"/>
                                  </m:rPr>
                                  <a:rPr lang="de-DE" sz="1400" b="0" i="1" smtClean="0">
                                    <a:latin typeface="Cambria Math"/>
                                  </a:rPr>
                                  <m:t> </m:t>
                                </m:r>
                                <m:r>
                                  <a:rPr lang="de-DE" sz="1400" b="0" i="1" smtClean="0">
                                    <a:latin typeface="Cambria Math"/>
                                  </a:rPr>
                                  <m:t>         −1.91</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m:rPr>
                                    <m:brk m:alnAt="7"/>
                                  </m:rPr>
                                  <a:rPr lang="de-DE" sz="1400" b="0" i="1" smtClean="0">
                                    <a:latin typeface="Cambria Math"/>
                                    <a:ea typeface="Cambria Math"/>
                                  </a:rPr>
                                  <m:t> </m:t>
                                </m:r>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r>
                              <m:e>
                                <m:r>
                                  <a:rPr lang="de-DE" sz="1400" b="0" i="1" smtClean="0">
                                    <a:latin typeface="Cambria Math"/>
                                  </a:rPr>
                                  <m:t>+1.91</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𝑗</m:t>
                                    </m:r>
                                  </m:num>
                                  <m:den>
                                    <m:r>
                                      <a:rPr lang="de-DE" sz="1400" b="0" i="1" smtClean="0">
                                        <a:latin typeface="Cambria Math"/>
                                        <a:ea typeface="Cambria Math"/>
                                      </a:rPr>
                                      <m:t>𝑗</m:t>
                                    </m:r>
                                    <m:r>
                                      <a:rPr lang="de-DE" sz="1400" b="0" i="1" smtClean="0">
                                        <a:latin typeface="Cambria Math"/>
                                        <a:ea typeface="Cambria Math"/>
                                      </a:rPr>
                                      <m:t>+1</m:t>
                                    </m:r>
                                  </m:den>
                                </m:f>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𝜇</m:t>
                                    </m:r>
                                  </m:e>
                                  <m:sub>
                                    <m:r>
                                      <a:rPr lang="de-DE" sz="1400" b="0" i="1" smtClean="0">
                                        <a:latin typeface="Cambria Math"/>
                                        <a:ea typeface="Cambria Math"/>
                                      </a:rPr>
                                      <m:t>𝑁</m:t>
                                    </m:r>
                                  </m:sub>
                                </m:sSub>
                                <m:r>
                                  <a:rPr lang="de-DE" sz="1400" b="0" i="1" smtClean="0">
                                    <a:latin typeface="Cambria Math"/>
                                    <a:ea typeface="Cambria Math"/>
                                  </a:rPr>
                                  <m:t>     </m:t>
                                </m:r>
                                <m:r>
                                  <a:rPr lang="de-DE" sz="1400" b="0" i="1" smtClean="0">
                                    <a:latin typeface="Cambria Math"/>
                                    <a:ea typeface="Cambria Math"/>
                                  </a:rPr>
                                  <m:t>𝑓𝑜𝑟</m:t>
                                </m:r>
                                <m:r>
                                  <a:rPr lang="de-DE" sz="1400" b="0" i="1" smtClean="0">
                                    <a:latin typeface="Cambria Math"/>
                                    <a:ea typeface="Cambria Math"/>
                                  </a:rPr>
                                  <m:t>     </m:t>
                                </m:r>
                                <m:r>
                                  <a:rPr lang="de-DE" sz="1400" b="0" i="1" smtClean="0">
                                    <a:latin typeface="Cambria Math"/>
                                    <a:ea typeface="Cambria Math"/>
                                  </a:rPr>
                                  <m:t>𝑗</m:t>
                                </m:r>
                                <m:r>
                                  <a:rPr lang="de-DE" sz="1400" b="0" i="1" smtClean="0">
                                    <a:latin typeface="Cambria Math"/>
                                    <a:ea typeface="Cambria Math"/>
                                  </a:rPr>
                                  <m:t>=ℓ−1/2</m:t>
                                </m:r>
                              </m:e>
                            </m:mr>
                          </m:m>
                        </m:e>
                      </m:d>
                    </m:oMath>
                  </m:oMathPara>
                </a14:m>
                <a:endParaRPr lang="en-US" sz="1400" dirty="0"/>
              </a:p>
            </p:txBody>
          </p:sp>
        </mc:Choice>
        <mc:Fallback xmlns="">
          <p:sp>
            <p:nvSpPr>
              <p:cNvPr id="30" name="Textfeld 29"/>
              <p:cNvSpPr txBox="1">
                <a:spLocks noRot="1" noChangeAspect="1" noMove="1" noResize="1" noEditPoints="1" noAdjustHandles="1" noChangeArrowheads="1" noChangeShapeType="1" noTextEdit="1"/>
              </p:cNvSpPr>
              <p:nvPr/>
            </p:nvSpPr>
            <p:spPr>
              <a:xfrm>
                <a:off x="3420000" y="4320000"/>
                <a:ext cx="3755634" cy="7605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6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moments: Schmidt lines</a:t>
            </a:r>
            <a:endParaRPr lang="en-US" dirty="0"/>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0000" y="0"/>
            <a:ext cx="6016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6858000"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1224000" y="1548000"/>
            <a:ext cx="3065904" cy="369332"/>
          </a:xfrm>
          <a:prstGeom prst="rect">
            <a:avLst/>
          </a:prstGeom>
          <a:solidFill>
            <a:schemeClr val="bg1"/>
          </a:solidFill>
        </p:spPr>
        <p:txBody>
          <a:bodyPr wrap="none" rtlCol="0">
            <a:spAutoFit/>
          </a:bodyPr>
          <a:lstStyle/>
          <a:p>
            <a:r>
              <a:rPr lang="en-US" b="1" i="1" dirty="0" smtClean="0">
                <a:latin typeface="Times New Roman" panose="02020603050405020304" pitchFamily="18" charset="0"/>
                <a:cs typeface="Times New Roman" panose="02020603050405020304" pitchFamily="18" charset="0"/>
              </a:rPr>
              <a:t>magnetic moments: </a:t>
            </a:r>
            <a:r>
              <a:rPr lang="en-US" b="1" i="1" dirty="0" smtClean="0">
                <a:solidFill>
                  <a:srgbClr val="FF0000"/>
                </a:solidFill>
                <a:latin typeface="Times New Roman" panose="02020603050405020304" pitchFamily="18" charset="0"/>
                <a:cs typeface="Times New Roman" panose="02020603050405020304" pitchFamily="18" charset="0"/>
              </a:rPr>
              <a:t>neutron  </a:t>
            </a:r>
            <a:endParaRPr lang="en-US" b="1" i="1" dirty="0">
              <a:solidFill>
                <a:srgbClr val="FF0000"/>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4428000" y="936000"/>
            <a:ext cx="2950488" cy="369332"/>
          </a:xfrm>
          <a:prstGeom prst="rect">
            <a:avLst/>
          </a:prstGeom>
          <a:solidFill>
            <a:schemeClr val="bg1"/>
          </a:solidFill>
        </p:spPr>
        <p:txBody>
          <a:bodyPr wrap="none" rtlCol="0">
            <a:spAutoFit/>
          </a:bodyPr>
          <a:lstStyle/>
          <a:p>
            <a:r>
              <a:rPr lang="en-US" b="1" i="1" dirty="0" smtClean="0">
                <a:solidFill>
                  <a:srgbClr val="0000CC"/>
                </a:solidFill>
                <a:latin typeface="Times New Roman" panose="02020603050405020304" pitchFamily="18" charset="0"/>
                <a:cs typeface="Times New Roman" panose="02020603050405020304" pitchFamily="18" charset="0"/>
              </a:rPr>
              <a:t>magnetic moments: </a:t>
            </a:r>
            <a:r>
              <a:rPr lang="en-US" b="1" i="1" dirty="0" smtClean="0">
                <a:solidFill>
                  <a:srgbClr val="FF0000"/>
                </a:solidFill>
                <a:latin typeface="Times New Roman" panose="02020603050405020304" pitchFamily="18" charset="0"/>
                <a:cs typeface="Times New Roman" panose="02020603050405020304" pitchFamily="18" charset="0"/>
              </a:rPr>
              <a:t>proton</a:t>
            </a:r>
            <a:r>
              <a:rPr lang="en-US" b="1" i="1" dirty="0" smtClean="0">
                <a:solidFill>
                  <a:srgbClr val="0000CC"/>
                </a:solidFill>
                <a:latin typeface="Times New Roman" panose="02020603050405020304" pitchFamily="18" charset="0"/>
                <a:cs typeface="Times New Roman" panose="02020603050405020304" pitchFamily="18" charset="0"/>
              </a:rPr>
              <a:t>  </a:t>
            </a:r>
            <a:endParaRPr lang="en-US"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16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Magnetic moment </a:t>
            </a:r>
            <a:r>
              <a:rPr lang="en-US" sz="1800" dirty="0" smtClean="0">
                <a:solidFill>
                  <a:schemeClr val="tx1"/>
                </a:solidFill>
              </a:rPr>
              <a:t>classical description</a:t>
            </a:r>
            <a:endParaRPr lang="en-US" sz="1800" dirty="0">
              <a:solidFill>
                <a:schemeClr val="tx1"/>
              </a:solidFill>
            </a:endParaRPr>
          </a:p>
        </p:txBody>
      </p:sp>
      <p:grpSp>
        <p:nvGrpSpPr>
          <p:cNvPr id="4" name="Group 4"/>
          <p:cNvGrpSpPr>
            <a:grpSpLocks/>
          </p:cNvGrpSpPr>
          <p:nvPr/>
        </p:nvGrpSpPr>
        <p:grpSpPr bwMode="auto">
          <a:xfrm>
            <a:off x="5943600" y="976412"/>
            <a:ext cx="2970213" cy="2146300"/>
            <a:chOff x="3642" y="2488"/>
            <a:chExt cx="1871" cy="1352"/>
          </a:xfrm>
        </p:grpSpPr>
        <p:sp>
          <p:nvSpPr>
            <p:cNvPr id="5" name="Oval 5"/>
            <p:cNvSpPr>
              <a:spLocks noChangeArrowheads="1"/>
            </p:cNvSpPr>
            <p:nvPr/>
          </p:nvSpPr>
          <p:spPr bwMode="auto">
            <a:xfrm>
              <a:off x="3936" y="3264"/>
              <a:ext cx="1488" cy="336"/>
            </a:xfrm>
            <a:prstGeom prst="ellipse">
              <a:avLst/>
            </a:prstGeom>
            <a:solidFill>
              <a:srgbClr val="FFFF00">
                <a:alpha val="80000"/>
              </a:srgbClr>
            </a:solidFill>
            <a:ln w="28575" algn="ctr">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spAutoFit/>
            </a:bodyPr>
            <a:lstStyle/>
            <a:p>
              <a:endParaRPr lang="de-DE"/>
            </a:p>
          </p:txBody>
        </p:sp>
        <p:sp>
          <p:nvSpPr>
            <p:cNvPr id="6" name="Line 6"/>
            <p:cNvSpPr>
              <a:spLocks noChangeShapeType="1"/>
            </p:cNvSpPr>
            <p:nvPr/>
          </p:nvSpPr>
          <p:spPr bwMode="auto">
            <a:xfrm flipV="1">
              <a:off x="4686" y="2488"/>
              <a:ext cx="0" cy="854"/>
            </a:xfrm>
            <a:prstGeom prst="line">
              <a:avLst/>
            </a:prstGeom>
            <a:noFill/>
            <a:ln w="38100">
              <a:solidFill>
                <a:srgbClr val="CC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7" name="Oval 7"/>
            <p:cNvSpPr>
              <a:spLocks noChangeArrowheads="1"/>
            </p:cNvSpPr>
            <p:nvPr/>
          </p:nvSpPr>
          <p:spPr bwMode="auto">
            <a:xfrm>
              <a:off x="4575" y="3329"/>
              <a:ext cx="210" cy="206"/>
            </a:xfrm>
            <a:prstGeom prst="ellipse">
              <a:avLst/>
            </a:prstGeom>
            <a:gradFill rotWithShape="1">
              <a:gsLst>
                <a:gs pos="0">
                  <a:srgbClr val="3399FF"/>
                </a:gs>
                <a:gs pos="100000">
                  <a:srgbClr val="3399FF">
                    <a:gamma/>
                    <a:shade val="46275"/>
                    <a:invGamma/>
                  </a:srgbClr>
                </a:gs>
              </a:gsLst>
              <a:path path="shape">
                <a:fillToRect l="50000" t="50000" r="50000" b="50000"/>
              </a:path>
            </a:gradFill>
            <a:ln>
              <a:noFill/>
            </a:ln>
            <a:effectLst/>
            <a:extLst>
              <a:ext uri="{91240B29-F687-4F45-9708-019B960494DF}">
                <a14:hiddenLine xmlns:a14="http://schemas.microsoft.com/office/drawing/2010/main" w="28575" algn="ctr">
                  <a:solidFill>
                    <a:srgbClr val="000000"/>
                  </a:solidFill>
                  <a:round/>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8" name="Freeform 8"/>
            <p:cNvSpPr>
              <a:spLocks/>
            </p:cNvSpPr>
            <p:nvPr/>
          </p:nvSpPr>
          <p:spPr bwMode="auto">
            <a:xfrm>
              <a:off x="4574" y="3423"/>
              <a:ext cx="211" cy="113"/>
            </a:xfrm>
            <a:custGeom>
              <a:avLst/>
              <a:gdLst>
                <a:gd name="T0" fmla="*/ 0 w 211"/>
                <a:gd name="T1" fmla="*/ 3 h 113"/>
                <a:gd name="T2" fmla="*/ 13 w 211"/>
                <a:gd name="T3" fmla="*/ 23 h 113"/>
                <a:gd name="T4" fmla="*/ 42 w 211"/>
                <a:gd name="T5" fmla="*/ 33 h 113"/>
                <a:gd name="T6" fmla="*/ 76 w 211"/>
                <a:gd name="T7" fmla="*/ 39 h 113"/>
                <a:gd name="T8" fmla="*/ 114 w 211"/>
                <a:gd name="T9" fmla="*/ 42 h 113"/>
                <a:gd name="T10" fmla="*/ 150 w 211"/>
                <a:gd name="T11" fmla="*/ 39 h 113"/>
                <a:gd name="T12" fmla="*/ 184 w 211"/>
                <a:gd name="T13" fmla="*/ 30 h 113"/>
                <a:gd name="T14" fmla="*/ 204 w 211"/>
                <a:gd name="T15" fmla="*/ 18 h 113"/>
                <a:gd name="T16" fmla="*/ 211 w 211"/>
                <a:gd name="T17" fmla="*/ 0 h 113"/>
                <a:gd name="T18" fmla="*/ 211 w 211"/>
                <a:gd name="T19" fmla="*/ 35 h 113"/>
                <a:gd name="T20" fmla="*/ 198 w 211"/>
                <a:gd name="T21" fmla="*/ 62 h 113"/>
                <a:gd name="T22" fmla="*/ 174 w 211"/>
                <a:gd name="T23" fmla="*/ 90 h 113"/>
                <a:gd name="T24" fmla="*/ 139 w 211"/>
                <a:gd name="T25" fmla="*/ 110 h 113"/>
                <a:gd name="T26" fmla="*/ 103 w 211"/>
                <a:gd name="T27" fmla="*/ 113 h 113"/>
                <a:gd name="T28" fmla="*/ 75 w 211"/>
                <a:gd name="T29" fmla="*/ 110 h 113"/>
                <a:gd name="T30" fmla="*/ 49 w 211"/>
                <a:gd name="T31" fmla="*/ 98 h 113"/>
                <a:gd name="T32" fmla="*/ 24 w 211"/>
                <a:gd name="T33" fmla="*/ 80 h 113"/>
                <a:gd name="T34" fmla="*/ 7 w 211"/>
                <a:gd name="T35" fmla="*/ 48 h 113"/>
                <a:gd name="T36" fmla="*/ 1 w 211"/>
                <a:gd name="T37" fmla="*/ 24 h 113"/>
                <a:gd name="T38" fmla="*/ 0 w 211"/>
                <a:gd name="T39"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113">
                  <a:moveTo>
                    <a:pt x="0" y="3"/>
                  </a:moveTo>
                  <a:lnTo>
                    <a:pt x="13" y="23"/>
                  </a:lnTo>
                  <a:cubicBezTo>
                    <a:pt x="20" y="28"/>
                    <a:pt x="32" y="30"/>
                    <a:pt x="42" y="33"/>
                  </a:cubicBezTo>
                  <a:cubicBezTo>
                    <a:pt x="52" y="36"/>
                    <a:pt x="64" y="37"/>
                    <a:pt x="76" y="39"/>
                  </a:cubicBezTo>
                  <a:cubicBezTo>
                    <a:pt x="88" y="41"/>
                    <a:pt x="102" y="42"/>
                    <a:pt x="114" y="42"/>
                  </a:cubicBezTo>
                  <a:cubicBezTo>
                    <a:pt x="126" y="42"/>
                    <a:pt x="138" y="41"/>
                    <a:pt x="150" y="39"/>
                  </a:cubicBezTo>
                  <a:cubicBezTo>
                    <a:pt x="162" y="37"/>
                    <a:pt x="175" y="34"/>
                    <a:pt x="184" y="30"/>
                  </a:cubicBezTo>
                  <a:cubicBezTo>
                    <a:pt x="193" y="26"/>
                    <a:pt x="200" y="23"/>
                    <a:pt x="204" y="18"/>
                  </a:cubicBezTo>
                  <a:lnTo>
                    <a:pt x="211" y="0"/>
                  </a:lnTo>
                  <a:lnTo>
                    <a:pt x="211" y="35"/>
                  </a:lnTo>
                  <a:lnTo>
                    <a:pt x="198" y="62"/>
                  </a:lnTo>
                  <a:lnTo>
                    <a:pt x="174" y="90"/>
                  </a:lnTo>
                  <a:lnTo>
                    <a:pt x="139" y="110"/>
                  </a:lnTo>
                  <a:lnTo>
                    <a:pt x="103" y="113"/>
                  </a:lnTo>
                  <a:lnTo>
                    <a:pt x="75" y="110"/>
                  </a:lnTo>
                  <a:lnTo>
                    <a:pt x="49" y="98"/>
                  </a:lnTo>
                  <a:lnTo>
                    <a:pt x="24" y="80"/>
                  </a:lnTo>
                  <a:lnTo>
                    <a:pt x="7" y="48"/>
                  </a:lnTo>
                  <a:lnTo>
                    <a:pt x="1" y="24"/>
                  </a:lnTo>
                  <a:lnTo>
                    <a:pt x="0" y="3"/>
                  </a:lnTo>
                  <a:close/>
                </a:path>
              </a:pathLst>
            </a:custGeom>
            <a:solidFill>
              <a:srgbClr val="FFFF00">
                <a:alpha val="80000"/>
              </a:srgbClr>
            </a:solidFill>
            <a:ln>
              <a:noFill/>
            </a:ln>
            <a:effectLst/>
            <a:extLst>
              <a:ext uri="{91240B29-F687-4F45-9708-019B960494DF}">
                <a14:hiddenLine xmlns:a14="http://schemas.microsoft.com/office/drawing/2010/main" w="2857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9" name="Line 9"/>
            <p:cNvSpPr>
              <a:spLocks noChangeShapeType="1"/>
            </p:cNvSpPr>
            <p:nvPr/>
          </p:nvSpPr>
          <p:spPr bwMode="auto">
            <a:xfrm flipV="1">
              <a:off x="5134" y="3549"/>
              <a:ext cx="72" cy="1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10" name="Text Box 10"/>
            <p:cNvSpPr txBox="1">
              <a:spLocks noChangeArrowheads="1"/>
            </p:cNvSpPr>
            <p:nvPr/>
          </p:nvSpPr>
          <p:spPr bwMode="auto">
            <a:xfrm>
              <a:off x="4944" y="355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FF0000"/>
                  </a:solidFill>
                  <a:latin typeface="Times New Roman" pitchFamily="18" charset="0"/>
                </a:rPr>
                <a:t>e</a:t>
              </a:r>
              <a:r>
                <a:rPr lang="de-DE" altLang="de-DE" sz="2400" b="0" i="0" baseline="30000">
                  <a:solidFill>
                    <a:srgbClr val="FF0000"/>
                  </a:solidFill>
                  <a:latin typeface="Times New Roman" pitchFamily="18" charset="0"/>
                  <a:sym typeface="Symbol" pitchFamily="18" charset="2"/>
                </a:rPr>
                <a:t></a:t>
              </a:r>
              <a:endParaRPr lang="de-DE" altLang="de-DE" sz="2400" b="0" i="0">
                <a:solidFill>
                  <a:srgbClr val="FF0000"/>
                </a:solidFill>
                <a:latin typeface="Times New Roman" pitchFamily="18" charset="0"/>
                <a:sym typeface="Symbol" pitchFamily="18" charset="2"/>
              </a:endParaRPr>
            </a:p>
          </p:txBody>
        </p:sp>
        <p:sp>
          <p:nvSpPr>
            <p:cNvPr id="11" name="Line 11"/>
            <p:cNvSpPr>
              <a:spLocks noChangeShapeType="1"/>
            </p:cNvSpPr>
            <p:nvPr/>
          </p:nvSpPr>
          <p:spPr bwMode="auto">
            <a:xfrm>
              <a:off x="4774" y="3446"/>
              <a:ext cx="259" cy="103"/>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12" name="Oval 12"/>
            <p:cNvSpPr>
              <a:spLocks noChangeArrowheads="1"/>
            </p:cNvSpPr>
            <p:nvPr/>
          </p:nvSpPr>
          <p:spPr bwMode="auto">
            <a:xfrm>
              <a:off x="5016" y="3527"/>
              <a:ext cx="96" cy="96"/>
            </a:xfrm>
            <a:prstGeom prst="ellipse">
              <a:avLst/>
            </a:prstGeom>
            <a:gradFill rotWithShape="1">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28575" algn="ctr">
                  <a:solidFill>
                    <a:srgbClr val="000000"/>
                  </a:solidFill>
                  <a:round/>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14" name="Arc 14"/>
            <p:cNvSpPr>
              <a:spLocks/>
            </p:cNvSpPr>
            <p:nvPr/>
          </p:nvSpPr>
          <p:spPr bwMode="auto">
            <a:xfrm flipV="1">
              <a:off x="4676" y="3241"/>
              <a:ext cx="837" cy="333"/>
            </a:xfrm>
            <a:custGeom>
              <a:avLst/>
              <a:gdLst>
                <a:gd name="G0" fmla="+- 0 0 0"/>
                <a:gd name="G1" fmla="+- 14258 0 0"/>
                <a:gd name="G2" fmla="+- 21600 0 0"/>
                <a:gd name="T0" fmla="*/ 16226 w 21600"/>
                <a:gd name="T1" fmla="*/ 0 h 33214"/>
                <a:gd name="T2" fmla="*/ 10354 w 21600"/>
                <a:gd name="T3" fmla="*/ 33214 h 33214"/>
                <a:gd name="T4" fmla="*/ 0 w 21600"/>
                <a:gd name="T5" fmla="*/ 14258 h 33214"/>
              </a:gdLst>
              <a:ahLst/>
              <a:cxnLst>
                <a:cxn ang="0">
                  <a:pos x="T0" y="T1"/>
                </a:cxn>
                <a:cxn ang="0">
                  <a:pos x="T2" y="T3"/>
                </a:cxn>
                <a:cxn ang="0">
                  <a:pos x="T4" y="T5"/>
                </a:cxn>
              </a:cxnLst>
              <a:rect l="0" t="0" r="r" b="b"/>
              <a:pathLst>
                <a:path w="21600" h="33214" fill="none" extrusionOk="0">
                  <a:moveTo>
                    <a:pt x="16225" y="0"/>
                  </a:moveTo>
                  <a:cubicBezTo>
                    <a:pt x="19689" y="3942"/>
                    <a:pt x="21600" y="9010"/>
                    <a:pt x="21600" y="14258"/>
                  </a:cubicBezTo>
                  <a:cubicBezTo>
                    <a:pt x="21600" y="22157"/>
                    <a:pt x="17287" y="29427"/>
                    <a:pt x="10354" y="33214"/>
                  </a:cubicBezTo>
                </a:path>
                <a:path w="21600" h="33214" stroke="0" extrusionOk="0">
                  <a:moveTo>
                    <a:pt x="16225" y="0"/>
                  </a:moveTo>
                  <a:cubicBezTo>
                    <a:pt x="19689" y="3942"/>
                    <a:pt x="21600" y="9010"/>
                    <a:pt x="21600" y="14258"/>
                  </a:cubicBezTo>
                  <a:cubicBezTo>
                    <a:pt x="21600" y="22157"/>
                    <a:pt x="17287" y="29427"/>
                    <a:pt x="10354" y="33214"/>
                  </a:cubicBezTo>
                  <a:lnTo>
                    <a:pt x="0" y="14258"/>
                  </a:lnTo>
                  <a:close/>
                </a:path>
              </a:pathLst>
            </a:custGeom>
            <a:noFill/>
            <a:ln w="28575">
              <a:solidFill>
                <a:srgbClr val="FF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15" name="Text Box 15"/>
            <p:cNvSpPr txBox="1">
              <a:spLocks noChangeArrowheads="1"/>
            </p:cNvSpPr>
            <p:nvPr/>
          </p:nvSpPr>
          <p:spPr bwMode="auto">
            <a:xfrm>
              <a:off x="5088" y="30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FF0000"/>
                  </a:solidFill>
                  <a:latin typeface="Times New Roman" pitchFamily="18" charset="0"/>
                </a:rPr>
                <a:t>I</a:t>
              </a:r>
              <a:endParaRPr lang="en-US" altLang="de-DE" sz="2400" b="0" i="0">
                <a:solidFill>
                  <a:srgbClr val="FF0000"/>
                </a:solidFill>
                <a:latin typeface="Times New Roman" pitchFamily="18" charset="0"/>
              </a:endParaRPr>
            </a:p>
          </p:txBody>
        </p:sp>
        <p:sp>
          <p:nvSpPr>
            <p:cNvPr id="16" name="Text Box 16"/>
            <p:cNvSpPr txBox="1">
              <a:spLocks noChangeArrowheads="1"/>
            </p:cNvSpPr>
            <p:nvPr/>
          </p:nvSpPr>
          <p:spPr bwMode="auto">
            <a:xfrm>
              <a:off x="3642" y="29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lgn="ctr">
                <a:spcBef>
                  <a:spcPct val="50000"/>
                </a:spcBef>
              </a:pPr>
              <a:r>
                <a:rPr lang="de-DE" altLang="de-DE" sz="2400" b="0" i="0">
                  <a:solidFill>
                    <a:srgbClr val="4C2600"/>
                  </a:solidFill>
                  <a:latin typeface="Times New Roman" pitchFamily="18" charset="0"/>
                </a:rPr>
                <a:t>A</a:t>
              </a:r>
              <a:endParaRPr lang="en-US" altLang="de-DE" sz="2400" b="0" i="0">
                <a:solidFill>
                  <a:srgbClr val="4C2600"/>
                </a:solidFill>
                <a:latin typeface="Times New Roman" pitchFamily="18" charset="0"/>
              </a:endParaRPr>
            </a:p>
          </p:txBody>
        </p:sp>
        <p:sp>
          <p:nvSpPr>
            <p:cNvPr id="17" name="Line 17"/>
            <p:cNvSpPr>
              <a:spLocks noChangeShapeType="1"/>
            </p:cNvSpPr>
            <p:nvPr/>
          </p:nvSpPr>
          <p:spPr bwMode="auto">
            <a:xfrm>
              <a:off x="3931" y="3209"/>
              <a:ext cx="320" cy="247"/>
            </a:xfrm>
            <a:prstGeom prst="line">
              <a:avLst/>
            </a:prstGeom>
            <a:noFill/>
            <a:ln w="28575">
              <a:solidFill>
                <a:srgbClr val="4C2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sp>
          <p:nvSpPr>
            <p:cNvPr id="19" name="Line 19"/>
            <p:cNvSpPr>
              <a:spLocks noChangeShapeType="1"/>
            </p:cNvSpPr>
            <p:nvPr/>
          </p:nvSpPr>
          <p:spPr bwMode="auto">
            <a:xfrm flipV="1">
              <a:off x="4368" y="2928"/>
              <a:ext cx="0" cy="480"/>
            </a:xfrm>
            <a:prstGeom prst="line">
              <a:avLst/>
            </a:prstGeom>
            <a:noFill/>
            <a:ln w="38100">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endParaRPr lang="de-DE"/>
            </a:p>
          </p:txBody>
        </p:sp>
      </p:grpSp>
      <mc:AlternateContent xmlns:mc="http://schemas.openxmlformats.org/markup-compatibility/2006" xmlns:a14="http://schemas.microsoft.com/office/drawing/2010/main">
        <mc:Choice Requires="a14">
          <p:sp>
            <p:nvSpPr>
              <p:cNvPr id="21" name="Text Box 27"/>
              <p:cNvSpPr txBox="1">
                <a:spLocks noChangeArrowheads="1"/>
              </p:cNvSpPr>
              <p:nvPr/>
            </p:nvSpPr>
            <p:spPr bwMode="auto">
              <a:xfrm>
                <a:off x="142875" y="1295400"/>
                <a:ext cx="5867400" cy="338554"/>
              </a:xfrm>
              <a:prstGeom prst="rect">
                <a:avLst/>
              </a:prstGeom>
              <a:noFill/>
              <a:ln>
                <a:noFill/>
              </a:ln>
              <a:effectLst/>
              <a:extLst>
                <a:ext uri="{909E8E84-426E-40DD-AFC4-6F175D3DCCD1}">
                  <a14:hiddenFill>
                    <a:solidFill>
                      <a:schemeClr val="accent1"/>
                    </a:solidFill>
                  </a14:hiddenFill>
                </a:ext>
                <a:ext uri="{91240B29-F687-4F45-9708-019B960494DF}">
                  <a14:hiddenLine w="28575" algn="ctr">
                    <a:solidFill>
                      <a:srgbClr val="000000"/>
                    </a:solidFill>
                    <a:miter lim="800000"/>
                    <a:headEnd/>
                    <a:tailEnd/>
                  </a14:hiddenLine>
                </a:ext>
                <a:ext uri="{AF507438-7753-43E0-B8FC-AC1667EBCBE1}">
                  <a14:hiddenEffects>
                    <a:effectLst>
                      <a:outerShdw dist="45791" dir="3378596" algn="ctr" rotWithShape="0">
                        <a:schemeClr val="bg2"/>
                      </a:outerShdw>
                    </a:effectLst>
                  </a14:hiddenEffects>
                </a:ext>
              </a:extLst>
            </p:spPr>
            <p:txBody>
              <a:bodyPr>
                <a:spAutoFit/>
              </a:bodyPr>
              <a:lstStyle/>
              <a:p>
                <a:pPr>
                  <a:spcBef>
                    <a:spcPct val="50000"/>
                  </a:spcBef>
                </a:pPr>
                <a:r>
                  <a:rPr lang="de-DE" altLang="de-DE" sz="1600" b="0" i="0" dirty="0">
                    <a:solidFill>
                      <a:srgbClr val="0000CC"/>
                    </a:solidFill>
                    <a:latin typeface="Times New Roman" pitchFamily="18" charset="0"/>
                  </a:rPr>
                  <a:t>e</a:t>
                </a:r>
                <a:r>
                  <a:rPr lang="de-DE" altLang="de-DE" sz="1600" b="0" i="0" baseline="30000" dirty="0">
                    <a:solidFill>
                      <a:srgbClr val="0000CC"/>
                    </a:solidFill>
                    <a:latin typeface="Times New Roman" pitchFamily="18" charset="0"/>
                    <a:sym typeface="Symbol" pitchFamily="18" charset="2"/>
                  </a:rPr>
                  <a:t></a:t>
                </a:r>
                <a:r>
                  <a:rPr lang="de-DE" altLang="de-DE" sz="1600" b="0" i="0" dirty="0" smtClean="0">
                    <a:solidFill>
                      <a:srgbClr val="0000CC"/>
                    </a:solidFill>
                    <a:latin typeface="Times New Roman" pitchFamily="18" charset="0"/>
                    <a:sym typeface="Symbol" pitchFamily="18" charset="2"/>
                  </a:rPr>
                  <a:t>-</a:t>
                </a:r>
                <a:r>
                  <a:rPr lang="en-US" altLang="de-DE" sz="1600" dirty="0" smtClean="0">
                    <a:solidFill>
                      <a:srgbClr val="0000CC"/>
                    </a:solidFill>
                    <a:latin typeface="Times New Roman" pitchFamily="18" charset="0"/>
                    <a:sym typeface="Symbol" pitchFamily="18" charset="2"/>
                  </a:rPr>
                  <a:t>movement</a:t>
                </a:r>
                <a:r>
                  <a:rPr lang="de-DE" altLang="de-DE" sz="1600" b="0" i="0" dirty="0" smtClean="0">
                    <a:solidFill>
                      <a:srgbClr val="0000CC"/>
                    </a:solidFill>
                    <a:latin typeface="Times New Roman" pitchFamily="18" charset="0"/>
                    <a:sym typeface="Symbol" pitchFamily="18" charset="2"/>
                  </a:rPr>
                  <a:t>  </a:t>
                </a:r>
                <a:r>
                  <a:rPr lang="de-DE" altLang="de-DE" sz="1600" b="0" i="0" dirty="0">
                    <a:solidFill>
                      <a:srgbClr val="0000CC"/>
                    </a:solidFill>
                    <a:latin typeface="Times New Roman" pitchFamily="18" charset="0"/>
                    <a:sym typeface="Symbol" pitchFamily="18" charset="2"/>
                  </a:rPr>
                  <a:t>  </a:t>
                </a:r>
                <a:r>
                  <a:rPr lang="en-US" altLang="de-DE" sz="1600" b="0" i="0" dirty="0" smtClean="0">
                    <a:solidFill>
                      <a:srgbClr val="0000CC"/>
                    </a:solidFill>
                    <a:latin typeface="Times New Roman" pitchFamily="18" charset="0"/>
                    <a:sym typeface="Symbol" pitchFamily="18" charset="2"/>
                  </a:rPr>
                  <a:t>magnetic </a:t>
                </a:r>
                <a:r>
                  <a:rPr lang="en-US" altLang="de-DE" sz="1600" dirty="0" smtClean="0">
                    <a:solidFill>
                      <a:srgbClr val="0000CC"/>
                    </a:solidFill>
                    <a:latin typeface="Times New Roman" pitchFamily="18" charset="0"/>
                    <a:sym typeface="Symbol" pitchFamily="18" charset="2"/>
                  </a:rPr>
                  <a:t>m</a:t>
                </a:r>
                <a:r>
                  <a:rPr lang="en-US" altLang="de-DE" sz="1600" b="0" i="0" dirty="0" smtClean="0">
                    <a:solidFill>
                      <a:srgbClr val="0000CC"/>
                    </a:solidFill>
                    <a:latin typeface="Times New Roman" pitchFamily="18" charset="0"/>
                    <a:sym typeface="Symbol" pitchFamily="18" charset="2"/>
                  </a:rPr>
                  <a:t>oment     </a:t>
                </a:r>
                <a14:m>
                  <m:oMath xmlns:m="http://schemas.openxmlformats.org/officeDocument/2006/math">
                    <m:acc>
                      <m:accPr>
                        <m:chr m:val="⃗"/>
                        <m:ctrlPr>
                          <a:rPr lang="de-DE" sz="1600" i="1">
                            <a:latin typeface="Cambria Math" panose="02040503050406030204" pitchFamily="18" charset="0"/>
                          </a:rPr>
                        </m:ctrlPr>
                      </m:accPr>
                      <m:e>
                        <m:sSub>
                          <m:sSubPr>
                            <m:ctrlPr>
                              <a:rPr lang="de-DE" sz="1600" i="1">
                                <a:solidFill>
                                  <a:srgbClr val="0000CC"/>
                                </a:solidFill>
                                <a:latin typeface="Cambria Math" panose="02040503050406030204" pitchFamily="18" charset="0"/>
                              </a:rPr>
                            </m:ctrlPr>
                          </m:sSubPr>
                          <m:e>
                            <m:r>
                              <a:rPr lang="de-DE" sz="1600" i="1">
                                <a:solidFill>
                                  <a:srgbClr val="0000CC"/>
                                </a:solidFill>
                                <a:latin typeface="Cambria Math" panose="02040503050406030204" pitchFamily="18" charset="0"/>
                                <a:ea typeface="Cambria Math" panose="02040503050406030204" pitchFamily="18" charset="0"/>
                              </a:rPr>
                              <m:t>𝜇</m:t>
                            </m:r>
                          </m:e>
                          <m:sub>
                            <m:r>
                              <a:rPr lang="de-DE" sz="1600" i="1">
                                <a:solidFill>
                                  <a:srgbClr val="0000CC"/>
                                </a:solidFill>
                                <a:latin typeface="Cambria Math" panose="02040503050406030204" pitchFamily="18" charset="0"/>
                              </a:rPr>
                              <m:t>𝑒</m:t>
                            </m:r>
                          </m:sub>
                        </m:sSub>
                      </m:e>
                    </m:acc>
                  </m:oMath>
                </a14:m>
                <a:endParaRPr lang="en-US" altLang="de-DE" sz="1600" b="0" i="0" dirty="0">
                  <a:solidFill>
                    <a:srgbClr val="0000CC"/>
                  </a:solidFill>
                  <a:latin typeface="Times New Roman" pitchFamily="18" charset="0"/>
                  <a:sym typeface="Symbol" pitchFamily="18" charset="2"/>
                </a:endParaRPr>
              </a:p>
            </p:txBody>
          </p:sp>
        </mc:Choice>
        <mc:Fallback xmlns="">
          <p:sp>
            <p:nvSpPr>
              <p:cNvPr id="21" name="Text Box 27"/>
              <p:cNvSpPr txBox="1">
                <a:spLocks noRot="1" noChangeAspect="1" noMove="1" noResize="1" noEditPoints="1" noAdjustHandles="1" noChangeArrowheads="1" noChangeShapeType="1" noTextEdit="1"/>
              </p:cNvSpPr>
              <p:nvPr/>
            </p:nvSpPr>
            <p:spPr bwMode="auto">
              <a:xfrm>
                <a:off x="142875" y="1295400"/>
                <a:ext cx="5867400" cy="338554"/>
              </a:xfrm>
              <a:prstGeom prst="rect">
                <a:avLst/>
              </a:prstGeom>
              <a:blipFill>
                <a:blip r:embed="rId2"/>
                <a:stretch>
                  <a:fillRect l="-519" t="-7273" b="-2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r>
                  <a:rPr lang="de-DE">
                    <a:noFill/>
                  </a:rPr>
                  <a:t> </a:t>
                </a:r>
              </a:p>
            </p:txBody>
          </p:sp>
        </mc:Fallback>
      </mc:AlternateContent>
      <p:sp>
        <p:nvSpPr>
          <p:cNvPr id="24" name="AutoShape 30"/>
          <p:cNvSpPr>
            <a:spLocks/>
          </p:cNvSpPr>
          <p:nvPr/>
        </p:nvSpPr>
        <p:spPr bwMode="auto">
          <a:xfrm>
            <a:off x="2763416" y="1828800"/>
            <a:ext cx="152400" cy="1066800"/>
          </a:xfrm>
          <a:prstGeom prst="rightBrace">
            <a:avLst>
              <a:gd name="adj1" fmla="val 58333"/>
              <a:gd name="adj2" fmla="val 50000"/>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anchor="ctr">
            <a:spAutoFit/>
          </a:bodyPr>
          <a:lstStyle/>
          <a:p>
            <a:endParaRPr lang="de-DE"/>
          </a:p>
        </p:txBody>
      </p:sp>
      <p:sp>
        <p:nvSpPr>
          <p:cNvPr id="26" name="Rectangle 33"/>
          <p:cNvSpPr>
            <a:spLocks noChangeArrowheads="1"/>
          </p:cNvSpPr>
          <p:nvPr/>
        </p:nvSpPr>
        <p:spPr bwMode="auto">
          <a:xfrm>
            <a:off x="4671806" y="3160811"/>
            <a:ext cx="2008972" cy="540000"/>
          </a:xfrm>
          <a:prstGeom prst="rect">
            <a:avLst/>
          </a:prstGeom>
          <a:solidFill>
            <a:srgbClr val="FFFF99"/>
          </a:solidFill>
          <a:ln>
            <a:noFill/>
          </a:ln>
          <a:effectLst>
            <a:outerShdw dist="45791" dir="3378596" algn="ctr" rotWithShape="0">
              <a:schemeClr val="bg2"/>
            </a:outerShdw>
          </a:effectLst>
          <a:extLst>
            <a:ext uri="{91240B29-F687-4F45-9708-019B960494DF}">
              <a14:hiddenLine xmlns:a14="http://schemas.microsoft.com/office/drawing/2010/main" w="28575" algn="ctr">
                <a:solidFill>
                  <a:srgbClr val="000000"/>
                </a:solidFill>
                <a:miter lim="800000"/>
                <a:headEnd/>
                <a:tailEnd/>
              </a14:hiddenLine>
            </a:ext>
          </a:extLst>
        </p:spPr>
        <p:txBody>
          <a:bodyPr wrap="square" anchor="ctr">
            <a:spAutoFit/>
          </a:bodyPr>
          <a:lstStyle/>
          <a:p>
            <a:endParaRPr lang="de-DE"/>
          </a:p>
        </p:txBody>
      </p:sp>
      <p:sp>
        <p:nvSpPr>
          <p:cNvPr id="28" name="Text Box 35"/>
          <p:cNvSpPr txBox="1">
            <a:spLocks noChangeArrowheads="1"/>
          </p:cNvSpPr>
          <p:nvPr/>
        </p:nvSpPr>
        <p:spPr bwMode="auto">
          <a:xfrm>
            <a:off x="142874" y="3262313"/>
            <a:ext cx="16928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a:spAutoFit/>
          </a:bodyPr>
          <a:lstStyle/>
          <a:p>
            <a:pPr>
              <a:spcBef>
                <a:spcPct val="50000"/>
              </a:spcBef>
            </a:pPr>
            <a:r>
              <a:rPr lang="en-US" altLang="de-DE" sz="1400" dirty="0" smtClean="0">
                <a:solidFill>
                  <a:srgbClr val="0000CC"/>
                </a:solidFill>
                <a:latin typeface="Times New Roman" pitchFamily="18" charset="0"/>
              </a:rPr>
              <a:t>angular momentum</a:t>
            </a:r>
            <a:r>
              <a:rPr lang="de-DE" altLang="de-DE" sz="1400" b="0" i="0" dirty="0" smtClean="0">
                <a:solidFill>
                  <a:srgbClr val="0000CC"/>
                </a:solidFill>
                <a:latin typeface="Times New Roman" pitchFamily="18" charset="0"/>
              </a:rPr>
              <a:t>:</a:t>
            </a:r>
            <a:endParaRPr lang="en-US" altLang="de-DE" sz="1400" b="0" i="0" dirty="0">
              <a:solidFill>
                <a:srgbClr val="0000CC"/>
              </a:solidFill>
              <a:latin typeface="Times New Roman" pitchFamily="18" charset="0"/>
            </a:endParaRPr>
          </a:p>
        </p:txBody>
      </p:sp>
      <p:sp>
        <p:nvSpPr>
          <p:cNvPr id="29" name="Text Box 36"/>
          <p:cNvSpPr txBox="1">
            <a:spLocks noChangeArrowheads="1"/>
          </p:cNvSpPr>
          <p:nvPr/>
        </p:nvSpPr>
        <p:spPr bwMode="auto">
          <a:xfrm>
            <a:off x="142875" y="3930650"/>
            <a:ext cx="88487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spAutoFit/>
          </a:bodyPr>
          <a:lstStyle/>
          <a:p>
            <a:pPr>
              <a:spcBef>
                <a:spcPct val="50000"/>
              </a:spcBef>
            </a:pPr>
            <a:r>
              <a:rPr lang="de-DE" altLang="de-DE" sz="1600" dirty="0">
                <a:solidFill>
                  <a:srgbClr val="0000CC"/>
                </a:solidFill>
                <a:latin typeface="Times New Roman" pitchFamily="18" charset="0"/>
              </a:rPr>
              <a:t>Q</a:t>
            </a:r>
            <a:r>
              <a:rPr lang="de-DE" altLang="de-DE" sz="1600" dirty="0" smtClean="0">
                <a:solidFill>
                  <a:srgbClr val="0000CC"/>
                </a:solidFill>
                <a:latin typeface="Times New Roman" pitchFamily="18" charset="0"/>
              </a:rPr>
              <a:t>uantum </a:t>
            </a:r>
            <a:r>
              <a:rPr lang="en-US" altLang="de-DE" sz="1600" dirty="0" smtClean="0">
                <a:solidFill>
                  <a:srgbClr val="0000CC"/>
                </a:solidFill>
                <a:latin typeface="Times New Roman" pitchFamily="18" charset="0"/>
              </a:rPr>
              <a:t>mechanical description</a:t>
            </a:r>
            <a:r>
              <a:rPr lang="de-DE" altLang="de-DE" sz="1600" b="0" dirty="0" smtClean="0">
                <a:solidFill>
                  <a:srgbClr val="0000CC"/>
                </a:solidFill>
                <a:latin typeface="Times New Roman" pitchFamily="18" charset="0"/>
              </a:rPr>
              <a:t>: </a:t>
            </a:r>
            <a:r>
              <a:rPr lang="en-US" altLang="de-DE" sz="1600" dirty="0" smtClean="0">
                <a:latin typeface="Times New Roman" pitchFamily="18" charset="0"/>
              </a:rPr>
              <a:t>angular momentum will be quantized</a:t>
            </a:r>
            <a:r>
              <a:rPr lang="de-DE" altLang="de-DE" sz="1600" b="0" i="0" dirty="0" smtClean="0">
                <a:solidFill>
                  <a:schemeClr val="tx1"/>
                </a:solidFill>
                <a:latin typeface="Times New Roman" pitchFamily="18" charset="0"/>
              </a:rPr>
              <a:t>, </a:t>
            </a:r>
            <a:r>
              <a:rPr lang="en-US" altLang="de-DE" sz="1600" b="0" i="0" dirty="0" smtClean="0">
                <a:solidFill>
                  <a:schemeClr val="tx1"/>
                </a:solidFill>
                <a:latin typeface="Times New Roman" pitchFamily="18" charset="0"/>
              </a:rPr>
              <a:t>in units of  </a:t>
            </a:r>
            <a:r>
              <a:rPr lang="de-DE" altLang="de-DE" sz="1600" dirty="0" smtClean="0">
                <a:solidFill>
                  <a:srgbClr val="3333FF"/>
                </a:solidFill>
                <a:latin typeface="Times New Roman" pitchFamily="18" charset="0"/>
                <a:cs typeface="Times New Roman" pitchFamily="18" charset="0"/>
              </a:rPr>
              <a:t>ħ</a:t>
            </a:r>
            <a:r>
              <a:rPr lang="de-DE" altLang="de-DE" sz="1600" b="0" i="0" dirty="0">
                <a:solidFill>
                  <a:schemeClr val="tx1"/>
                </a:solidFill>
                <a:latin typeface="Times New Roman" pitchFamily="18" charset="0"/>
                <a:cs typeface="Times New Roman" pitchFamily="18" charset="0"/>
              </a:rPr>
              <a:t>.</a:t>
            </a:r>
            <a:endParaRPr lang="de-DE" altLang="de-DE" sz="1600" b="0" dirty="0">
              <a:solidFill>
                <a:srgbClr val="0000CC"/>
              </a:solidFill>
              <a:latin typeface="Times New Roman" pitchFamily="18" charset="0"/>
              <a:cs typeface="Times New Roman" pitchFamily="18" charset="0"/>
              <a:sym typeface="Symbol" pitchFamily="18" charset="2"/>
            </a:endParaRPr>
          </a:p>
        </p:txBody>
      </p:sp>
      <p:sp>
        <p:nvSpPr>
          <p:cNvPr id="32" name="Textfeld 31"/>
          <p:cNvSpPr txBox="1"/>
          <p:nvPr/>
        </p:nvSpPr>
        <p:spPr>
          <a:xfrm>
            <a:off x="6603391" y="4927284"/>
            <a:ext cx="45719" cy="276999"/>
          </a:xfrm>
          <a:prstGeom prst="rect">
            <a:avLst/>
          </a:prstGeom>
          <a:noFill/>
        </p:spPr>
        <p:txBody>
          <a:bodyPr wrap="square" lIns="0" tIns="0" rIns="0" bIns="0" rtlCol="0">
            <a:spAutoFit/>
          </a:bodyPr>
          <a:lstStyle/>
          <a:p>
            <a:endParaRPr lang="de-DE" dirty="0"/>
          </a:p>
        </p:txBody>
      </p:sp>
      <mc:AlternateContent xmlns:mc="http://schemas.openxmlformats.org/markup-compatibility/2006" xmlns:a14="http://schemas.microsoft.com/office/drawing/2010/main">
        <mc:Choice Requires="a14">
          <p:sp>
            <p:nvSpPr>
              <p:cNvPr id="34" name="Textfeld 33"/>
              <p:cNvSpPr txBox="1"/>
              <p:nvPr/>
            </p:nvSpPr>
            <p:spPr>
              <a:xfrm>
                <a:off x="335578" y="1656179"/>
                <a:ext cx="132177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𝑒</m:t>
                              </m:r>
                            </m:sub>
                          </m:sSub>
                        </m:e>
                      </m:acc>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𝐼</m:t>
                          </m:r>
                        </m:num>
                        <m:den>
                          <m:r>
                            <a:rPr lang="de-DE" b="0" i="1" smtClean="0">
                              <a:latin typeface="Cambria Math" panose="02040503050406030204" pitchFamily="18" charset="0"/>
                            </a:rPr>
                            <m:t>𝑐</m:t>
                          </m:r>
                        </m:den>
                      </m:f>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𝐴</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𝑛</m:t>
                          </m:r>
                        </m:e>
                      </m:acc>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335578" y="1656179"/>
                <a:ext cx="1321772" cy="518604"/>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465282" y="2101331"/>
                <a:ext cx="2174057" cy="4748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𝐼</m:t>
                      </m:r>
                      <m:r>
                        <a:rPr lang="de-DE" b="0" i="1" smtClean="0">
                          <a:latin typeface="Cambria Math" panose="02040503050406030204" pitchFamily="18" charset="0"/>
                        </a:rPr>
                        <m:t>=−</m:t>
                      </m:r>
                      <m:r>
                        <a:rPr lang="de-DE" b="0" i="1" smtClean="0">
                          <a:latin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𝜈</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𝑣</m:t>
                          </m:r>
                        </m:num>
                        <m:den>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𝑟</m:t>
                          </m:r>
                        </m:den>
                      </m:f>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465282" y="2101331"/>
                <a:ext cx="2174057" cy="474874"/>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426822" y="2614133"/>
                <a:ext cx="10395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𝑟</m:t>
                          </m:r>
                        </m:e>
                        <m:sup>
                          <m:r>
                            <a:rPr lang="de-DE" b="0" i="1" smtClean="0">
                              <a:latin typeface="Cambria Math" panose="02040503050406030204" pitchFamily="18" charset="0"/>
                              <a:ea typeface="Cambria Math" panose="02040503050406030204" pitchFamily="18" charset="0"/>
                            </a:rPr>
                            <m:t>2</m:t>
                          </m:r>
                        </m:sup>
                      </m:sSup>
                    </m:oMath>
                  </m:oMathPara>
                </a14:m>
                <a:endParaRPr lang="de-DE" dirty="0"/>
              </a:p>
            </p:txBody>
          </p:sp>
        </mc:Choice>
        <mc:Fallback xmlns="">
          <p:sp>
            <p:nvSpPr>
              <p:cNvPr id="37" name="Textfeld 36"/>
              <p:cNvSpPr txBox="1">
                <a:spLocks noRot="1" noChangeAspect="1" noMove="1" noResize="1" noEditPoints="1" noAdjustHandles="1" noChangeArrowheads="1" noChangeShapeType="1" noTextEdit="1"/>
              </p:cNvSpPr>
              <p:nvPr/>
            </p:nvSpPr>
            <p:spPr>
              <a:xfrm>
                <a:off x="426822" y="2614133"/>
                <a:ext cx="1039515" cy="276999"/>
              </a:xfrm>
              <a:prstGeom prst="rect">
                <a:avLst/>
              </a:prstGeom>
              <a:blipFill>
                <a:blip r:embed="rId5"/>
                <a:stretch>
                  <a:fillRect l="-4678" t="-4444" r="-1754"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3037443" y="2029629"/>
                <a:ext cx="2520113" cy="5464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acc>
                        <m:accPr>
                          <m:chr m:val="⃗"/>
                          <m:ctrlPr>
                            <a:rPr lang="de-DE" b="0" i="1" smtClean="0">
                              <a:latin typeface="Cambria Math" panose="02040503050406030204" pitchFamily="18" charset="0"/>
                              <a:ea typeface="Cambria Math" panose="02040503050406030204" pitchFamily="18" charset="0"/>
                            </a:rPr>
                          </m:ctrlPr>
                        </m:acc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ea typeface="Cambria Math" panose="02040503050406030204" pitchFamily="18" charset="0"/>
                                </a:rPr>
                                <m:t>𝑒</m:t>
                              </m:r>
                            </m:sub>
                          </m:sSub>
                        </m:e>
                      </m:acc>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2</m:t>
                          </m:r>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𝑣</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𝑛</m:t>
                              </m:r>
                            </m:e>
                          </m:acc>
                        </m:num>
                        <m:den>
                          <m:r>
                            <a:rPr lang="de-DE" b="0" i="1" smtClean="0">
                              <a:latin typeface="Cambria Math" panose="02040503050406030204" pitchFamily="18" charset="0"/>
                              <a:ea typeface="Cambria Math" panose="02040503050406030204" pitchFamily="18" charset="0"/>
                            </a:rPr>
                            <m:t>𝑐</m:t>
                          </m:r>
                        </m:den>
                      </m:f>
                    </m:oMath>
                  </m:oMathPara>
                </a14:m>
                <a:endParaRPr lang="de-DE" dirty="0"/>
              </a:p>
            </p:txBody>
          </p:sp>
        </mc:Choice>
        <mc:Fallback xmlns="">
          <p:sp>
            <p:nvSpPr>
              <p:cNvPr id="38" name="Textfeld 37"/>
              <p:cNvSpPr txBox="1">
                <a:spLocks noRot="1" noChangeAspect="1" noMove="1" noResize="1" noEditPoints="1" noAdjustHandles="1" noChangeArrowheads="1" noChangeShapeType="1" noTextEdit="1"/>
              </p:cNvSpPr>
              <p:nvPr/>
            </p:nvSpPr>
            <p:spPr>
              <a:xfrm>
                <a:off x="3037443" y="2029629"/>
                <a:ext cx="2520113" cy="546496"/>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1654664" y="3140968"/>
                <a:ext cx="5071068"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𝑟</m:t>
                          </m:r>
                        </m:e>
                      </m:acc>
                      <m:r>
                        <a:rPr lang="de-DE" i="1" smtClean="0">
                          <a:latin typeface="Cambria Math" panose="02040503050406030204" pitchFamily="18" charset="0"/>
                          <a:ea typeface="Cambria Math" panose="02040503050406030204" pitchFamily="18" charset="0"/>
                        </a:rPr>
                        <m:t>×</m:t>
                      </m:r>
                      <m:acc>
                        <m:accPr>
                          <m:chr m:val="⃗"/>
                          <m:ctrlPr>
                            <a:rPr lang="de-DE"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𝑝</m:t>
                          </m:r>
                        </m:e>
                      </m:acc>
                      <m:r>
                        <a:rPr lang="de-DE" b="0" i="1" smtClean="0">
                          <a:latin typeface="Cambria Math" panose="02040503050406030204" pitchFamily="18" charset="0"/>
                        </a:rPr>
                        <m:t>=</m:t>
                      </m:r>
                      <m:r>
                        <a:rPr lang="de-DE" b="0" i="1" smtClean="0">
                          <a:latin typeface="Cambria Math" panose="02040503050406030204" pitchFamily="18" charset="0"/>
                        </a:rPr>
                        <m:t>𝑟</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𝑚</m:t>
                          </m:r>
                        </m:e>
                        <m:sub>
                          <m:r>
                            <a:rPr lang="de-DE" b="0" i="1" smtClean="0">
                              <a:latin typeface="Cambria Math" panose="02040503050406030204" pitchFamily="18" charset="0"/>
                              <a:ea typeface="Cambria Math" panose="02040503050406030204" pitchFamily="18" charset="0"/>
                            </a:rPr>
                            <m:t>𝑒</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𝑣</m:t>
                      </m:r>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𝑛</m:t>
                          </m:r>
                        </m:e>
                      </m:acc>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   </m:t>
                      </m:r>
                      <m:acc>
                        <m:accPr>
                          <m:chr m:val="⃗"/>
                          <m:ctrlPr>
                            <a:rPr lang="de-DE" b="0" i="1" smtClean="0">
                              <a:latin typeface="Cambria Math" panose="02040503050406030204" pitchFamily="18" charset="0"/>
                              <a:ea typeface="Cambria Math" panose="02040503050406030204" pitchFamily="18" charset="0"/>
                            </a:rPr>
                          </m:ctrlPr>
                        </m:acc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ea typeface="Cambria Math" panose="02040503050406030204" pitchFamily="18" charset="0"/>
                                </a:rPr>
                                <m:t>𝑒</m:t>
                              </m:r>
                            </m:sub>
                          </m:sSub>
                        </m:e>
                      </m:acc>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𝑒</m:t>
                          </m:r>
                        </m:num>
                        <m:den>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𝑚</m:t>
                              </m:r>
                            </m:e>
                            <m:sub>
                              <m:r>
                                <a:rPr lang="de-DE" b="0" i="1" smtClean="0">
                                  <a:latin typeface="Cambria Math" panose="02040503050406030204" pitchFamily="18" charset="0"/>
                                  <a:ea typeface="Cambria Math" panose="02040503050406030204" pitchFamily="18" charset="0"/>
                                </a:rPr>
                                <m:t>𝑒</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𝑐</m:t>
                          </m:r>
                        </m:den>
                      </m:f>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𝐿</m:t>
                          </m:r>
                        </m:e>
                      </m:acc>
                    </m:oMath>
                  </m:oMathPara>
                </a14:m>
                <a:endParaRPr lang="de-DE" dirty="0"/>
              </a:p>
            </p:txBody>
          </p:sp>
        </mc:Choice>
        <mc:Fallback xmlns="">
          <p:sp>
            <p:nvSpPr>
              <p:cNvPr id="39" name="Textfeld 38"/>
              <p:cNvSpPr txBox="1">
                <a:spLocks noRot="1" noChangeAspect="1" noMove="1" noResize="1" noEditPoints="1" noAdjustHandles="1" noChangeArrowheads="1" noChangeShapeType="1" noTextEdit="1"/>
              </p:cNvSpPr>
              <p:nvPr/>
            </p:nvSpPr>
            <p:spPr>
              <a:xfrm>
                <a:off x="1654664" y="3140968"/>
                <a:ext cx="5071068" cy="519694"/>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Textfeld 40"/>
              <p:cNvSpPr txBox="1"/>
              <p:nvPr/>
            </p:nvSpPr>
            <p:spPr>
              <a:xfrm>
                <a:off x="6810727" y="1484784"/>
                <a:ext cx="25051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sz="2400" i="1" smtClean="0">
                              <a:latin typeface="Cambria Math" panose="02040503050406030204" pitchFamily="18" charset="0"/>
                            </a:rPr>
                          </m:ctrlPr>
                        </m:accPr>
                        <m:e>
                          <m:r>
                            <a:rPr lang="de-DE" sz="2400" b="0" i="1" smtClean="0">
                              <a:latin typeface="Cambria Math" panose="02040503050406030204" pitchFamily="18" charset="0"/>
                            </a:rPr>
                            <m:t>𝑛</m:t>
                          </m:r>
                        </m:e>
                      </m:acc>
                    </m:oMath>
                  </m:oMathPara>
                </a14:m>
                <a:endParaRPr lang="de-DE" sz="2400" dirty="0"/>
              </a:p>
            </p:txBody>
          </p:sp>
        </mc:Choice>
        <mc:Fallback xmlns="">
          <p:sp>
            <p:nvSpPr>
              <p:cNvPr id="41" name="Textfeld 40"/>
              <p:cNvSpPr txBox="1">
                <a:spLocks noRot="1" noChangeAspect="1" noMove="1" noResize="1" noEditPoints="1" noAdjustHandles="1" noChangeArrowheads="1" noChangeShapeType="1" noTextEdit="1"/>
              </p:cNvSpPr>
              <p:nvPr/>
            </p:nvSpPr>
            <p:spPr>
              <a:xfrm>
                <a:off x="6810727" y="1484784"/>
                <a:ext cx="250517" cy="369332"/>
              </a:xfrm>
              <a:prstGeom prst="rect">
                <a:avLst/>
              </a:prstGeom>
              <a:blipFill>
                <a:blip r:embed="rId8"/>
                <a:stretch>
                  <a:fillRect l="-14634" r="-1707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3" name="Rechteck 42"/>
              <p:cNvSpPr/>
              <p:nvPr/>
            </p:nvSpPr>
            <p:spPr>
              <a:xfrm>
                <a:off x="7596336" y="692696"/>
                <a:ext cx="423385" cy="506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sz="2400" i="1">
                              <a:solidFill>
                                <a:srgbClr val="CC0066"/>
                              </a:solidFill>
                              <a:latin typeface="Cambria Math" panose="02040503050406030204" pitchFamily="18" charset="0"/>
                            </a:rPr>
                          </m:ctrlPr>
                        </m:accPr>
                        <m:e>
                          <m:r>
                            <a:rPr lang="de-DE" sz="2400" i="1">
                              <a:solidFill>
                                <a:srgbClr val="CC0066"/>
                              </a:solidFill>
                              <a:latin typeface="Cambria Math" panose="02040503050406030204" pitchFamily="18" charset="0"/>
                            </a:rPr>
                            <m:t>𝐿</m:t>
                          </m:r>
                        </m:e>
                      </m:acc>
                    </m:oMath>
                  </m:oMathPara>
                </a14:m>
                <a:endParaRPr lang="de-DE" sz="2400" dirty="0"/>
              </a:p>
            </p:txBody>
          </p:sp>
        </mc:Choice>
        <mc:Fallback xmlns="">
          <p:sp>
            <p:nvSpPr>
              <p:cNvPr id="43" name="Rechteck 42"/>
              <p:cNvSpPr>
                <a:spLocks noRot="1" noChangeAspect="1" noMove="1" noResize="1" noEditPoints="1" noAdjustHandles="1" noChangeArrowheads="1" noChangeShapeType="1" noTextEdit="1"/>
              </p:cNvSpPr>
              <p:nvPr/>
            </p:nvSpPr>
            <p:spPr>
              <a:xfrm>
                <a:off x="7596336" y="692696"/>
                <a:ext cx="423385" cy="506421"/>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4" name="Textfeld 43"/>
              <p:cNvSpPr txBox="1"/>
              <p:nvPr/>
            </p:nvSpPr>
            <p:spPr>
              <a:xfrm>
                <a:off x="7950864" y="2204864"/>
                <a:ext cx="2215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sz="2400" i="1" smtClean="0">
                              <a:solidFill>
                                <a:srgbClr val="FF0000"/>
                              </a:solidFill>
                              <a:latin typeface="Cambria Math" panose="02040503050406030204" pitchFamily="18" charset="0"/>
                            </a:rPr>
                          </m:ctrlPr>
                        </m:accPr>
                        <m:e>
                          <m:r>
                            <a:rPr lang="de-DE" sz="2400" b="0" i="1" smtClean="0">
                              <a:solidFill>
                                <a:srgbClr val="FF0000"/>
                              </a:solidFill>
                              <a:latin typeface="Cambria Math" panose="02040503050406030204" pitchFamily="18" charset="0"/>
                            </a:rPr>
                            <m:t>𝑟</m:t>
                          </m:r>
                        </m:e>
                      </m:acc>
                    </m:oMath>
                  </m:oMathPara>
                </a14:m>
                <a:endParaRPr lang="de-DE" sz="2400" dirty="0"/>
              </a:p>
            </p:txBody>
          </p:sp>
        </mc:Choice>
        <mc:Fallback xmlns="">
          <p:sp>
            <p:nvSpPr>
              <p:cNvPr id="44" name="Textfeld 43"/>
              <p:cNvSpPr txBox="1">
                <a:spLocks noRot="1" noChangeAspect="1" noMove="1" noResize="1" noEditPoints="1" noAdjustHandles="1" noChangeArrowheads="1" noChangeShapeType="1" noTextEdit="1"/>
              </p:cNvSpPr>
              <p:nvPr/>
            </p:nvSpPr>
            <p:spPr>
              <a:xfrm>
                <a:off x="7950864" y="2204864"/>
                <a:ext cx="221536" cy="369332"/>
              </a:xfrm>
              <a:prstGeom prst="rect">
                <a:avLst/>
              </a:prstGeom>
              <a:blipFill>
                <a:blip r:embed="rId10"/>
                <a:stretch>
                  <a:fillRect l="-32432" t="-38333" r="-97297" b="-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5" name="Textfeld 44"/>
              <p:cNvSpPr txBox="1"/>
              <p:nvPr/>
            </p:nvSpPr>
            <p:spPr>
              <a:xfrm>
                <a:off x="1835695" y="4386416"/>
                <a:ext cx="4037580" cy="57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𝐵</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∙ℏ</m:t>
                          </m:r>
                        </m:num>
                        <m:den>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𝑚</m:t>
                              </m:r>
                            </m:e>
                            <m:sub>
                              <m:r>
                                <a:rPr lang="de-DE" b="0" i="1" smtClean="0">
                                  <a:latin typeface="Cambria Math" panose="02040503050406030204" pitchFamily="18" charset="0"/>
                                  <a:ea typeface="Cambria Math" panose="02040503050406030204" pitchFamily="18" charset="0"/>
                                </a:rPr>
                                <m:t>𝑒</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𝑐</m:t>
                          </m:r>
                        </m:den>
                      </m:f>
                      <m:r>
                        <a:rPr lang="de-DE" b="0" i="1" smtClean="0">
                          <a:latin typeface="Cambria Math" panose="02040503050406030204" pitchFamily="18" charset="0"/>
                        </a:rPr>
                        <m:t>=5.788</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10</m:t>
                          </m:r>
                        </m:e>
                        <m:sup>
                          <m:r>
                            <a:rPr lang="de-DE" b="0" i="1" smtClean="0">
                              <a:latin typeface="Cambria Math" panose="02040503050406030204" pitchFamily="18" charset="0"/>
                              <a:ea typeface="Cambria Math" panose="02040503050406030204" pitchFamily="18" charset="0"/>
                            </a:rPr>
                            <m:t>−11</m:t>
                          </m:r>
                        </m:sup>
                      </m:sSup>
                      <m:r>
                        <a:rPr lang="de-DE" b="0" i="1" smtClean="0">
                          <a:latin typeface="Cambria Math" panose="02040503050406030204" pitchFamily="18" charset="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𝑀𝑒𝑉</m:t>
                          </m:r>
                        </m:num>
                        <m:den>
                          <m:r>
                            <a:rPr lang="de-DE" b="0" i="1" smtClean="0">
                              <a:latin typeface="Cambria Math" panose="02040503050406030204" pitchFamily="18" charset="0"/>
                              <a:ea typeface="Cambria Math" panose="02040503050406030204" pitchFamily="18" charset="0"/>
                            </a:rPr>
                            <m:t>𝑇𝑒𝑠𝑙𝑎</m:t>
                          </m:r>
                        </m:den>
                      </m:f>
                    </m:oMath>
                  </m:oMathPara>
                </a14:m>
                <a:endParaRPr lang="de-DE" dirty="0"/>
              </a:p>
            </p:txBody>
          </p:sp>
        </mc:Choice>
        <mc:Fallback xmlns="">
          <p:sp>
            <p:nvSpPr>
              <p:cNvPr id="45" name="Textfeld 44"/>
              <p:cNvSpPr txBox="1">
                <a:spLocks noRot="1" noChangeAspect="1" noMove="1" noResize="1" noEditPoints="1" noAdjustHandles="1" noChangeArrowheads="1" noChangeShapeType="1" noTextEdit="1"/>
              </p:cNvSpPr>
              <p:nvPr/>
            </p:nvSpPr>
            <p:spPr>
              <a:xfrm>
                <a:off x="1835695" y="4386416"/>
                <a:ext cx="4037580" cy="571247"/>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feld 45"/>
              <p:cNvSpPr txBox="1"/>
              <p:nvPr/>
            </p:nvSpPr>
            <p:spPr>
              <a:xfrm>
                <a:off x="1835695" y="5074875"/>
                <a:ext cx="4028539" cy="57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𝐾</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∙ℏ</m:t>
                          </m:r>
                        </m:num>
                        <m:den>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𝑚</m:t>
                              </m:r>
                            </m:e>
                            <m:sub>
                              <m:r>
                                <a:rPr lang="de-DE" b="0" i="1" smtClean="0">
                                  <a:latin typeface="Cambria Math" panose="02040503050406030204" pitchFamily="18" charset="0"/>
                                  <a:ea typeface="Cambria Math" panose="02040503050406030204" pitchFamily="18" charset="0"/>
                                </a:rPr>
                                <m:t>𝑃</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𝑐</m:t>
                          </m:r>
                        </m:den>
                      </m:f>
                      <m:r>
                        <a:rPr lang="de-DE" b="0" i="1" smtClean="0">
                          <a:latin typeface="Cambria Math" panose="02040503050406030204" pitchFamily="18" charset="0"/>
                        </a:rPr>
                        <m:t>=3.152</m:t>
                      </m:r>
                      <m:r>
                        <a:rPr lang="de-DE" b="0" i="1" smtClean="0">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10</m:t>
                          </m:r>
                        </m:e>
                        <m:sup>
                          <m:r>
                            <a:rPr lang="de-DE" b="0" i="1" smtClean="0">
                              <a:latin typeface="Cambria Math" panose="02040503050406030204" pitchFamily="18" charset="0"/>
                              <a:ea typeface="Cambria Math" panose="02040503050406030204" pitchFamily="18" charset="0"/>
                            </a:rPr>
                            <m:t>−14</m:t>
                          </m:r>
                        </m:sup>
                      </m:sSup>
                      <m:r>
                        <a:rPr lang="de-DE" b="0" i="1" smtClean="0">
                          <a:latin typeface="Cambria Math" panose="02040503050406030204" pitchFamily="18" charset="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𝑀𝑒𝑉</m:t>
                          </m:r>
                        </m:num>
                        <m:den>
                          <m:r>
                            <a:rPr lang="de-DE" b="0" i="1" smtClean="0">
                              <a:latin typeface="Cambria Math" panose="02040503050406030204" pitchFamily="18" charset="0"/>
                              <a:ea typeface="Cambria Math" panose="02040503050406030204" pitchFamily="18" charset="0"/>
                            </a:rPr>
                            <m:t>𝑇𝑒𝑠𝑙𝑎</m:t>
                          </m:r>
                        </m:den>
                      </m:f>
                    </m:oMath>
                  </m:oMathPara>
                </a14:m>
                <a:endParaRPr lang="de-DE" dirty="0"/>
              </a:p>
            </p:txBody>
          </p:sp>
        </mc:Choice>
        <mc:Fallback xmlns="">
          <p:sp>
            <p:nvSpPr>
              <p:cNvPr id="46" name="Textfeld 45"/>
              <p:cNvSpPr txBox="1">
                <a:spLocks noRot="1" noChangeAspect="1" noMove="1" noResize="1" noEditPoints="1" noAdjustHandles="1" noChangeArrowheads="1" noChangeShapeType="1" noTextEdit="1"/>
              </p:cNvSpPr>
              <p:nvPr/>
            </p:nvSpPr>
            <p:spPr>
              <a:xfrm>
                <a:off x="1835695" y="5074875"/>
                <a:ext cx="4028539" cy="571247"/>
              </a:xfrm>
              <a:prstGeom prst="rect">
                <a:avLst/>
              </a:prstGeom>
              <a:blipFill>
                <a:blip r:embed="rId1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73062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Quark model</a:t>
            </a:r>
            <a:endParaRPr lang="en-US" dirty="0"/>
          </a:p>
        </p:txBody>
      </p:sp>
      <p:sp>
        <p:nvSpPr>
          <p:cNvPr id="4" name="Rectangle 53"/>
          <p:cNvSpPr>
            <a:spLocks noChangeArrowheads="1"/>
          </p:cNvSpPr>
          <p:nvPr/>
        </p:nvSpPr>
        <p:spPr bwMode="auto">
          <a:xfrm>
            <a:off x="6705600" y="4650904"/>
            <a:ext cx="304800" cy="304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 name="Rectangle 52"/>
          <p:cNvSpPr>
            <a:spLocks noChangeArrowheads="1"/>
          </p:cNvSpPr>
          <p:nvPr/>
        </p:nvSpPr>
        <p:spPr bwMode="auto">
          <a:xfrm>
            <a:off x="6400800" y="3495204"/>
            <a:ext cx="304800" cy="304800"/>
          </a:xfrm>
          <a:prstGeom prst="rect">
            <a:avLst/>
          </a:prstGeom>
          <a:solidFill>
            <a:srgbClr val="FFFF99"/>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aphicFrame>
        <p:nvGraphicFramePr>
          <p:cNvPr id="6" name="Group 42"/>
          <p:cNvGraphicFramePr>
            <a:graphicFrameLocks noGrp="1"/>
          </p:cNvGraphicFramePr>
          <p:nvPr>
            <p:extLst/>
          </p:nvPr>
        </p:nvGraphicFramePr>
        <p:xfrm>
          <a:off x="1143000" y="764704"/>
          <a:ext cx="6629400" cy="1346518"/>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22263">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1" i="1" u="none" strike="noStrike" cap="none" normalizeH="0" baseline="0" dirty="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de-DE" sz="1600" b="1" i="1" u="none" strike="noStrike" cap="none" normalizeH="0" baseline="0" noProof="0" dirty="0" smtClean="0">
                          <a:ln>
                            <a:noFill/>
                          </a:ln>
                          <a:solidFill>
                            <a:srgbClr val="0000FF"/>
                          </a:solidFill>
                          <a:effectLst/>
                          <a:latin typeface="Times New Roman" pitchFamily="18" charset="0"/>
                        </a:rPr>
                        <a:t>Mass </a:t>
                      </a:r>
                      <a:r>
                        <a:rPr kumimoji="0" lang="en-US" altLang="de-DE" sz="1600" b="1" i="1" u="none" strike="noStrike" cap="none" normalizeH="0" baseline="0" noProof="0" dirty="0" err="1" smtClean="0">
                          <a:ln>
                            <a:noFill/>
                          </a:ln>
                          <a:solidFill>
                            <a:srgbClr val="0000FF"/>
                          </a:solidFill>
                          <a:effectLst/>
                          <a:latin typeface="Times New Roman" pitchFamily="18" charset="0"/>
                        </a:rPr>
                        <a:t>m</a:t>
                      </a:r>
                      <a:r>
                        <a:rPr kumimoji="0" lang="en-US" altLang="de-DE" sz="1600" b="1" i="1" u="none" strike="noStrike" cap="none" normalizeH="0" baseline="-25000" noProof="0" dirty="0" err="1" smtClean="0">
                          <a:ln>
                            <a:noFill/>
                          </a:ln>
                          <a:solidFill>
                            <a:srgbClr val="0000FF"/>
                          </a:solidFill>
                          <a:effectLst/>
                          <a:latin typeface="Times New Roman" pitchFamily="18" charset="0"/>
                        </a:rPr>
                        <a:t>q</a:t>
                      </a:r>
                      <a:endParaRPr kumimoji="0" lang="en-US" altLang="de-DE" sz="1600" b="1" i="1" u="none" strike="noStrike" cap="none" normalizeH="0" baseline="-25000" noProof="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smtClean="0">
                          <a:ln>
                            <a:noFill/>
                          </a:ln>
                          <a:solidFill>
                            <a:srgbClr val="0000FF"/>
                          </a:solidFill>
                          <a:effectLst/>
                          <a:latin typeface="Times New Roman" pitchFamily="18" charset="0"/>
                        </a:rPr>
                        <a:t>Spin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smtClean="0">
                          <a:ln>
                            <a:noFill/>
                          </a:ln>
                          <a:solidFill>
                            <a:srgbClr val="0000FF"/>
                          </a:solidFill>
                          <a:effectLst/>
                          <a:latin typeface="Times New Roman" pitchFamily="18" charset="0"/>
                        </a:rPr>
                        <a:t>mag. Moment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u-quark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 M</a:t>
                      </a:r>
                      <a:r>
                        <a:rPr kumimoji="0" lang="de-DE" altLang="de-DE" sz="1600" b="0" i="0" u="none" strike="noStrike" cap="none" normalizeH="0" baseline="-2500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1" u="none" strike="noStrike" cap="none" normalizeH="0" baseline="0" dirty="0" smtClean="0">
                          <a:ln>
                            <a:noFill/>
                          </a:ln>
                          <a:solidFill>
                            <a:srgbClr val="0000FF"/>
                          </a:solidFill>
                          <a:effectLst/>
                          <a:latin typeface="Times New Roman" pitchFamily="18" charset="0"/>
                        </a:rPr>
                        <a:t>d-quark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 1/3 M</a:t>
                      </a:r>
                      <a:r>
                        <a:rPr kumimoji="0" lang="de-DE" altLang="de-DE" sz="1600" b="0" i="0" u="none" strike="noStrike" cap="none" normalizeH="0" baseline="-25000" smtClean="0">
                          <a:ln>
                            <a:noFill/>
                          </a:ln>
                          <a:solidFill>
                            <a:schemeClr val="tx1"/>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defRPr>
                      </a:lvl1pPr>
                      <a:lvl2pPr>
                        <a:spcBef>
                          <a:spcPct val="20000"/>
                        </a:spcBef>
                        <a:defRPr>
                          <a:solidFill>
                            <a:schemeClr val="tx1"/>
                          </a:solidFill>
                          <a:latin typeface="Arial" charset="0"/>
                        </a:defRPr>
                      </a:lvl2pPr>
                      <a:lvl3pPr>
                        <a:spcBef>
                          <a:spcPct val="20000"/>
                        </a:spcBef>
                        <a:defRPr sz="1600">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ext Box 43"/>
          <p:cNvSpPr txBox="1">
            <a:spLocks noChangeArrowheads="1"/>
          </p:cNvSpPr>
          <p:nvPr/>
        </p:nvSpPr>
        <p:spPr bwMode="auto">
          <a:xfrm>
            <a:off x="142875" y="2288704"/>
            <a:ext cx="20425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3333FF"/>
                </a:solidFill>
                <a:latin typeface="Times New Roman" pitchFamily="18" charset="0"/>
              </a:rPr>
              <a:t>general coupling rule:</a:t>
            </a:r>
            <a:endParaRPr lang="en-US" altLang="de-DE" sz="1600" dirty="0">
              <a:solidFill>
                <a:srgbClr val="3333FF"/>
              </a:solidFill>
              <a:latin typeface="Times New Roman" pitchFamily="18" charset="0"/>
            </a:endParaRPr>
          </a:p>
        </p:txBody>
      </p:sp>
      <p:graphicFrame>
        <p:nvGraphicFramePr>
          <p:cNvPr id="10" name="Object 44"/>
          <p:cNvGraphicFramePr>
            <a:graphicFrameLocks noChangeAspect="1"/>
          </p:cNvGraphicFramePr>
          <p:nvPr>
            <p:extLst/>
          </p:nvPr>
        </p:nvGraphicFramePr>
        <p:xfrm>
          <a:off x="3057525" y="2220442"/>
          <a:ext cx="4362450" cy="525462"/>
        </p:xfrm>
        <a:graphic>
          <a:graphicData uri="http://schemas.openxmlformats.org/presentationml/2006/ole">
            <mc:AlternateContent xmlns:mc="http://schemas.openxmlformats.org/markup-compatibility/2006">
              <mc:Choice xmlns:v="urn:schemas-microsoft-com:vml" Requires="v">
                <p:oleObj spid="_x0000_s24647" name="Equation" r:id="rId3" imgW="3479760" imgH="419040" progId="Equation.3">
                  <p:embed/>
                </p:oleObj>
              </mc:Choice>
              <mc:Fallback>
                <p:oleObj name="Equation" r:id="rId3" imgW="3479760" imgH="419040" progId="Equation.3">
                  <p:embed/>
                  <p:pic>
                    <p:nvPicPr>
                      <p:cNvPr id="1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2220442"/>
                        <a:ext cx="4362450" cy="5254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45"/>
          <p:cNvSpPr txBox="1">
            <a:spLocks noChangeArrowheads="1"/>
          </p:cNvSpPr>
          <p:nvPr/>
        </p:nvSpPr>
        <p:spPr bwMode="auto">
          <a:xfrm>
            <a:off x="142875" y="2974504"/>
            <a:ext cx="139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3333FF"/>
                </a:solidFill>
                <a:latin typeface="Times New Roman" pitchFamily="18" charset="0"/>
              </a:rPr>
              <a:t>Proton (uud) :</a:t>
            </a:r>
          </a:p>
        </p:txBody>
      </p:sp>
      <p:graphicFrame>
        <p:nvGraphicFramePr>
          <p:cNvPr id="12" name="Object 46"/>
          <p:cNvGraphicFramePr>
            <a:graphicFrameLocks noChangeAspect="1"/>
          </p:cNvGraphicFramePr>
          <p:nvPr>
            <p:extLst/>
          </p:nvPr>
        </p:nvGraphicFramePr>
        <p:xfrm>
          <a:off x="3057525" y="2914179"/>
          <a:ext cx="4457700" cy="493713"/>
        </p:xfrm>
        <a:graphic>
          <a:graphicData uri="http://schemas.openxmlformats.org/presentationml/2006/ole">
            <mc:AlternateContent xmlns:mc="http://schemas.openxmlformats.org/markup-compatibility/2006">
              <mc:Choice xmlns:v="urn:schemas-microsoft-com:vml" Requires="v">
                <p:oleObj spid="_x0000_s24648" name="Equation" r:id="rId5" imgW="3555720" imgH="393480" progId="Equation.3">
                  <p:embed/>
                </p:oleObj>
              </mc:Choice>
              <mc:Fallback>
                <p:oleObj name="Equation" r:id="rId5" imgW="3555720" imgH="393480" progId="Equation.3">
                  <p:embed/>
                  <p:pic>
                    <p:nvPicPr>
                      <p:cNvPr id="12"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2914179"/>
                        <a:ext cx="4457700" cy="493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7"/>
          <p:cNvGraphicFramePr>
            <a:graphicFrameLocks noChangeAspect="1"/>
          </p:cNvGraphicFramePr>
          <p:nvPr>
            <p:extLst/>
          </p:nvPr>
        </p:nvGraphicFramePr>
        <p:xfrm>
          <a:off x="3001963" y="3395192"/>
          <a:ext cx="3646487" cy="493712"/>
        </p:xfrm>
        <a:graphic>
          <a:graphicData uri="http://schemas.openxmlformats.org/presentationml/2006/ole">
            <mc:AlternateContent xmlns:mc="http://schemas.openxmlformats.org/markup-compatibility/2006">
              <mc:Choice xmlns:v="urn:schemas-microsoft-com:vml" Requires="v">
                <p:oleObj spid="_x0000_s24649" name="Equation" r:id="rId7" imgW="2908080" imgH="393480" progId="Equation.3">
                  <p:embed/>
                </p:oleObj>
              </mc:Choice>
              <mc:Fallback>
                <p:oleObj name="Equation" r:id="rId7" imgW="2908080" imgH="393480" progId="Equation.3">
                  <p:embed/>
                  <p:pic>
                    <p:nvPicPr>
                      <p:cNvPr id="13"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1963" y="3395192"/>
                        <a:ext cx="3646487"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48"/>
          <p:cNvSpPr txBox="1">
            <a:spLocks noChangeArrowheads="1"/>
          </p:cNvSpPr>
          <p:nvPr/>
        </p:nvSpPr>
        <p:spPr bwMode="auto">
          <a:xfrm>
            <a:off x="142875" y="4161954"/>
            <a:ext cx="1506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3333FF"/>
                </a:solidFill>
                <a:latin typeface="Times New Roman" pitchFamily="18" charset="0"/>
              </a:rPr>
              <a:t>Neutron (ddu) :</a:t>
            </a:r>
          </a:p>
        </p:txBody>
      </p:sp>
      <p:graphicFrame>
        <p:nvGraphicFramePr>
          <p:cNvPr id="15" name="Object 49"/>
          <p:cNvGraphicFramePr>
            <a:graphicFrameLocks noChangeAspect="1"/>
          </p:cNvGraphicFramePr>
          <p:nvPr>
            <p:extLst/>
          </p:nvPr>
        </p:nvGraphicFramePr>
        <p:xfrm>
          <a:off x="3057525" y="4080992"/>
          <a:ext cx="4840288" cy="493712"/>
        </p:xfrm>
        <a:graphic>
          <a:graphicData uri="http://schemas.openxmlformats.org/presentationml/2006/ole">
            <mc:AlternateContent xmlns:mc="http://schemas.openxmlformats.org/markup-compatibility/2006">
              <mc:Choice xmlns:v="urn:schemas-microsoft-com:vml" Requires="v">
                <p:oleObj spid="_x0000_s24650" name="Equation" r:id="rId9" imgW="3860640" imgH="393480" progId="Equation.3">
                  <p:embed/>
                </p:oleObj>
              </mc:Choice>
              <mc:Fallback>
                <p:oleObj name="Equation" r:id="rId9" imgW="3860640" imgH="393480" progId="Equation.3">
                  <p:embed/>
                  <p:pic>
                    <p:nvPicPr>
                      <p:cNvPr id="15" name="Object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7525" y="4080992"/>
                        <a:ext cx="4840288"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51"/>
          <p:cNvGraphicFramePr>
            <a:graphicFrameLocks noChangeAspect="1"/>
          </p:cNvGraphicFramePr>
          <p:nvPr>
            <p:extLst/>
          </p:nvPr>
        </p:nvGraphicFramePr>
        <p:xfrm>
          <a:off x="3057525" y="4563592"/>
          <a:ext cx="3917950" cy="493712"/>
        </p:xfrm>
        <a:graphic>
          <a:graphicData uri="http://schemas.openxmlformats.org/presentationml/2006/ole">
            <mc:AlternateContent xmlns:mc="http://schemas.openxmlformats.org/markup-compatibility/2006">
              <mc:Choice xmlns:v="urn:schemas-microsoft-com:vml" Requires="v">
                <p:oleObj spid="_x0000_s24651" name="Equation" r:id="rId11" imgW="3124080" imgH="393480" progId="Equation.3">
                  <p:embed/>
                </p:oleObj>
              </mc:Choice>
              <mc:Fallback>
                <p:oleObj name="Equation" r:id="rId11" imgW="3124080" imgH="393480" progId="Equation.3">
                  <p:embed/>
                  <p:pic>
                    <p:nvPicPr>
                      <p:cNvPr id="16"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57525" y="4563592"/>
                        <a:ext cx="3917950" cy="493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25"/>
          <p:cNvSpPr txBox="1">
            <a:spLocks noChangeArrowheads="1"/>
          </p:cNvSpPr>
          <p:nvPr/>
        </p:nvSpPr>
        <p:spPr bwMode="auto">
          <a:xfrm>
            <a:off x="457200" y="5345261"/>
            <a:ext cx="8229600" cy="110799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err="1" smtClean="0">
                <a:solidFill>
                  <a:srgbClr val="0000FF"/>
                </a:solidFill>
                <a:latin typeface="Times New Roman" pitchFamily="18" charset="0"/>
              </a:rPr>
              <a:t>g</a:t>
            </a:r>
            <a:r>
              <a:rPr lang="en-US" altLang="de-DE" sz="1600" baseline="-25000" dirty="0" err="1" smtClean="0">
                <a:solidFill>
                  <a:srgbClr val="0000FF"/>
                </a:solidFill>
                <a:latin typeface="Times New Roman" pitchFamily="18" charset="0"/>
              </a:rPr>
              <a:t>Dirac</a:t>
            </a:r>
            <a:r>
              <a:rPr lang="de-DE" altLang="de-DE" sz="1600" dirty="0" smtClean="0">
                <a:solidFill>
                  <a:srgbClr val="0000FF"/>
                </a:solidFill>
                <a:latin typeface="Times New Roman" pitchFamily="18" charset="0"/>
              </a:rPr>
              <a:t> </a:t>
            </a:r>
            <a:r>
              <a:rPr lang="de-DE" altLang="de-DE" sz="1600" dirty="0">
                <a:solidFill>
                  <a:srgbClr val="0000FF"/>
                </a:solidFill>
                <a:latin typeface="Times New Roman" pitchFamily="18" charset="0"/>
              </a:rPr>
              <a:t>= 2</a:t>
            </a:r>
            <a:r>
              <a:rPr lang="de-DE" altLang="de-DE" b="0" i="0" dirty="0">
                <a:solidFill>
                  <a:schemeClr val="tx1"/>
                </a:solidFill>
                <a:latin typeface="Times New Roman" pitchFamily="18" charset="0"/>
              </a:rPr>
              <a:t> </a:t>
            </a:r>
            <a:r>
              <a:rPr lang="en-US" altLang="de-DE" sz="1400" dirty="0" smtClean="0">
                <a:latin typeface="Times New Roman" pitchFamily="18" charset="0"/>
              </a:rPr>
              <a:t>prediction of the </a:t>
            </a:r>
            <a:r>
              <a:rPr lang="en-US" altLang="de-DE" sz="1400" b="0" i="0" dirty="0" smtClean="0">
                <a:solidFill>
                  <a:schemeClr val="tx1"/>
                </a:solidFill>
                <a:latin typeface="Times New Roman" pitchFamily="18" charset="0"/>
              </a:rPr>
              <a:t>Dirac-theory for the</a:t>
            </a:r>
            <a:r>
              <a:rPr lang="en-US" altLang="de-DE" sz="1400" dirty="0" smtClean="0">
                <a:latin typeface="Times New Roman" pitchFamily="18" charset="0"/>
              </a:rPr>
              <a:t> </a:t>
            </a:r>
            <a:r>
              <a:rPr lang="en-US" altLang="de-DE" sz="1400" b="0" i="0" dirty="0" smtClean="0">
                <a:solidFill>
                  <a:schemeClr val="tx1"/>
                </a:solidFill>
                <a:latin typeface="Times New Roman" pitchFamily="18" charset="0"/>
              </a:rPr>
              <a:t>gyromagnetic </a:t>
            </a:r>
            <a:r>
              <a:rPr lang="en-US" altLang="de-DE" sz="1400" dirty="0" smtClean="0">
                <a:latin typeface="Times New Roman" pitchFamily="18" charset="0"/>
              </a:rPr>
              <a:t>f</a:t>
            </a:r>
            <a:r>
              <a:rPr lang="en-US" altLang="de-DE" sz="1400" b="0" i="0" dirty="0" smtClean="0">
                <a:solidFill>
                  <a:schemeClr val="tx1"/>
                </a:solidFill>
                <a:latin typeface="Times New Roman" pitchFamily="18" charset="0"/>
              </a:rPr>
              <a:t>actor </a:t>
            </a:r>
            <a:r>
              <a:rPr lang="en-US" altLang="de-DE" sz="1400" dirty="0" smtClean="0">
                <a:latin typeface="Times New Roman" pitchFamily="18" charset="0"/>
              </a:rPr>
              <a:t>for s</a:t>
            </a:r>
            <a:r>
              <a:rPr lang="en-US" altLang="de-DE" sz="1400" b="0" i="0" dirty="0" smtClean="0">
                <a:solidFill>
                  <a:schemeClr val="tx1"/>
                </a:solidFill>
                <a:latin typeface="Times New Roman" pitchFamily="18" charset="0"/>
              </a:rPr>
              <a:t>pin </a:t>
            </a:r>
            <a:r>
              <a:rPr lang="de-DE" altLang="de-DE" sz="1400" b="0" i="0" dirty="0" smtClean="0">
                <a:solidFill>
                  <a:schemeClr val="tx1"/>
                </a:solidFill>
                <a:latin typeface="Times New Roman" pitchFamily="18" charset="0"/>
              </a:rPr>
              <a:t>½-</a:t>
            </a:r>
            <a:r>
              <a:rPr lang="de-DE" altLang="de-DE" sz="1400" dirty="0" smtClean="0">
                <a:latin typeface="Times New Roman" pitchFamily="18" charset="0"/>
              </a:rPr>
              <a:t>particles</a:t>
            </a:r>
            <a:endParaRPr lang="de-DE" altLang="de-DE" sz="1400" b="0" i="0" dirty="0">
              <a:solidFill>
                <a:schemeClr val="tx1"/>
              </a:solidFill>
              <a:latin typeface="Times New Roman" pitchFamily="18" charset="0"/>
            </a:endParaRPr>
          </a:p>
          <a:p>
            <a:endParaRPr lang="de-DE" altLang="de-DE" sz="1400" b="0" i="0" dirty="0">
              <a:solidFill>
                <a:schemeClr val="tx1"/>
              </a:solidFill>
              <a:latin typeface="Times New Roman" pitchFamily="18" charset="0"/>
            </a:endParaRPr>
          </a:p>
          <a:p>
            <a:r>
              <a:rPr lang="en-US" altLang="de-DE" sz="1600" dirty="0" err="1" smtClean="0">
                <a:solidFill>
                  <a:srgbClr val="0000FF"/>
                </a:solidFill>
                <a:latin typeface="Times New Roman" pitchFamily="18" charset="0"/>
              </a:rPr>
              <a:t>g</a:t>
            </a:r>
            <a:r>
              <a:rPr lang="en-US" altLang="de-DE" sz="1600" baseline="-25000" dirty="0" err="1" smtClean="0">
                <a:solidFill>
                  <a:srgbClr val="0000FF"/>
                </a:solidFill>
                <a:latin typeface="Times New Roman" pitchFamily="18" charset="0"/>
              </a:rPr>
              <a:t>s</a:t>
            </a:r>
            <a:r>
              <a:rPr lang="en-US" altLang="de-DE" sz="1600" b="0" i="0" baseline="30000" dirty="0" err="1" smtClean="0">
                <a:solidFill>
                  <a:schemeClr val="tx1"/>
                </a:solidFill>
                <a:latin typeface="Times New Roman" pitchFamily="18" charset="0"/>
              </a:rPr>
              <a:t>proton</a:t>
            </a:r>
            <a:r>
              <a:rPr lang="de-DE" altLang="de-DE" sz="1600" b="0" i="0" dirty="0" smtClean="0">
                <a:solidFill>
                  <a:schemeClr val="tx1"/>
                </a:solidFill>
                <a:latin typeface="Times New Roman" pitchFamily="18" charset="0"/>
              </a:rPr>
              <a:t>  </a:t>
            </a:r>
            <a:r>
              <a:rPr lang="de-DE" altLang="de-DE" sz="1600" dirty="0">
                <a:solidFill>
                  <a:srgbClr val="0000FF"/>
                </a:solidFill>
                <a:latin typeface="Times New Roman" pitchFamily="18" charset="0"/>
              </a:rPr>
              <a:t>= +5.58</a:t>
            </a:r>
            <a:r>
              <a:rPr lang="de-DE" altLang="de-DE" sz="1600" b="0" i="0" dirty="0">
                <a:solidFill>
                  <a:schemeClr val="tx1"/>
                </a:solidFill>
                <a:latin typeface="Times New Roman" pitchFamily="18" charset="0"/>
              </a:rPr>
              <a:t> </a:t>
            </a:r>
            <a:r>
              <a:rPr lang="de-DE" altLang="de-DE" i="0" dirty="0">
                <a:solidFill>
                  <a:srgbClr val="0000FF"/>
                </a:solidFill>
                <a:latin typeface="Arial Unicode MS" pitchFamily="34" charset="-128"/>
                <a:ea typeface="Arial Unicode MS" pitchFamily="34" charset="-128"/>
                <a:cs typeface="Arial Unicode MS" pitchFamily="34" charset="-128"/>
              </a:rPr>
              <a:t>⇒</a:t>
            </a:r>
            <a:r>
              <a:rPr lang="de-DE" altLang="de-DE" b="0" i="0" dirty="0">
                <a:solidFill>
                  <a:srgbClr val="0000FF"/>
                </a:solidFill>
                <a:latin typeface="Arial Unicode MS" pitchFamily="34" charset="-128"/>
                <a:ea typeface="Arial Unicode MS" pitchFamily="34" charset="-128"/>
                <a:cs typeface="Arial Unicode MS" pitchFamily="34" charset="-128"/>
              </a:rPr>
              <a:t> </a:t>
            </a:r>
            <a:r>
              <a:rPr lang="en-US" altLang="de-DE" sz="1600" dirty="0" smtClean="0">
                <a:latin typeface="Times New Roman" pitchFamily="18" charset="0"/>
              </a:rPr>
              <a:t>big</a:t>
            </a:r>
            <a:r>
              <a:rPr lang="en-US" altLang="de-DE" sz="1600" b="0" i="0" dirty="0" smtClean="0">
                <a:solidFill>
                  <a:schemeClr val="tx1"/>
                </a:solidFill>
                <a:latin typeface="Times New Roman" pitchFamily="18" charset="0"/>
              </a:rPr>
              <a:t> deviation from </a:t>
            </a:r>
            <a:r>
              <a:rPr lang="de-DE" altLang="de-DE" sz="1600" b="0" i="0" dirty="0" smtClean="0">
                <a:solidFill>
                  <a:schemeClr val="tx1"/>
                </a:solidFill>
                <a:latin typeface="Times New Roman" pitchFamily="18" charset="0"/>
              </a:rPr>
              <a:t>g </a:t>
            </a:r>
            <a:r>
              <a:rPr lang="de-DE" altLang="de-DE" sz="1600" b="0" i="0" dirty="0">
                <a:solidFill>
                  <a:schemeClr val="tx1"/>
                </a:solidFill>
                <a:latin typeface="Times New Roman" pitchFamily="18" charset="0"/>
              </a:rPr>
              <a:t>= 2 </a:t>
            </a:r>
            <a:r>
              <a:rPr lang="de-DE" altLang="de-DE" i="0" dirty="0">
                <a:solidFill>
                  <a:srgbClr val="0000FF"/>
                </a:solidFill>
                <a:latin typeface="Times New Roman" pitchFamily="18" charset="0"/>
              </a:rPr>
              <a:t>⇔</a:t>
            </a:r>
            <a:r>
              <a:rPr lang="de-DE" altLang="de-DE" sz="1600" b="0" i="0" dirty="0">
                <a:solidFill>
                  <a:schemeClr val="tx1"/>
                </a:solidFill>
                <a:latin typeface="Times New Roman" pitchFamily="18" charset="0"/>
              </a:rPr>
              <a:t> </a:t>
            </a:r>
            <a:r>
              <a:rPr lang="en-US" altLang="de-DE" sz="1600" dirty="0" smtClean="0">
                <a:latin typeface="Times New Roman" pitchFamily="18" charset="0"/>
              </a:rPr>
              <a:t>no</a:t>
            </a:r>
            <a:r>
              <a:rPr lang="en-US" altLang="de-DE" sz="1600" b="0" i="0" dirty="0" smtClean="0">
                <a:solidFill>
                  <a:schemeClr val="tx1"/>
                </a:solidFill>
                <a:latin typeface="Times New Roman" pitchFamily="18" charset="0"/>
              </a:rPr>
              <a:t> fundamental particle</a:t>
            </a:r>
            <a:endParaRPr lang="en-US" altLang="de-DE" sz="1600" dirty="0" smtClean="0">
              <a:solidFill>
                <a:srgbClr val="0000FF"/>
              </a:solidFill>
              <a:latin typeface="Times New Roman" pitchFamily="18" charset="0"/>
              <a:cs typeface="Times New Roman" pitchFamily="18" charset="0"/>
            </a:endParaRPr>
          </a:p>
          <a:p>
            <a:r>
              <a:rPr lang="en-US" altLang="de-DE" sz="1600" dirty="0" err="1" smtClean="0">
                <a:solidFill>
                  <a:srgbClr val="0000FF"/>
                </a:solidFill>
                <a:latin typeface="Times New Roman" pitchFamily="18" charset="0"/>
              </a:rPr>
              <a:t>g</a:t>
            </a:r>
            <a:r>
              <a:rPr lang="en-US" altLang="de-DE" sz="1600" baseline="-25000" dirty="0" err="1" smtClean="0">
                <a:solidFill>
                  <a:srgbClr val="0000FF"/>
                </a:solidFill>
                <a:latin typeface="Times New Roman" pitchFamily="18" charset="0"/>
              </a:rPr>
              <a:t>s</a:t>
            </a:r>
            <a:r>
              <a:rPr lang="en-US" altLang="de-DE" sz="1600" b="0" i="0" baseline="30000" dirty="0" err="1" smtClean="0">
                <a:solidFill>
                  <a:schemeClr val="tx1"/>
                </a:solidFill>
                <a:latin typeface="Times New Roman" pitchFamily="18" charset="0"/>
              </a:rPr>
              <a:t>neutron</a:t>
            </a:r>
            <a:r>
              <a:rPr lang="de-DE" altLang="de-DE" sz="1600" b="0" i="0" baseline="30000" dirty="0" smtClean="0">
                <a:solidFill>
                  <a:schemeClr val="tx1"/>
                </a:solidFill>
                <a:latin typeface="Times New Roman" pitchFamily="18" charset="0"/>
              </a:rPr>
              <a:t> </a:t>
            </a:r>
            <a:r>
              <a:rPr lang="de-DE" altLang="de-DE" sz="1600" dirty="0">
                <a:solidFill>
                  <a:srgbClr val="0000FF"/>
                </a:solidFill>
                <a:latin typeface="Times New Roman" pitchFamily="18" charset="0"/>
              </a:rPr>
              <a:t>= -3.82</a:t>
            </a:r>
          </a:p>
        </p:txBody>
      </p:sp>
      <p:pic>
        <p:nvPicPr>
          <p:cNvPr id="18" name="Picture 26"/>
          <p:cNvPicPr>
            <a:picLocks noChangeAspect="1" noChangeArrowheads="1"/>
          </p:cNvPicPr>
          <p:nvPr/>
        </p:nvPicPr>
        <p:blipFill>
          <a:blip r:embed="rId13" cstate="print">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7380312" y="5305481"/>
            <a:ext cx="1199746" cy="11875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feld 2"/>
              <p:cNvSpPr txBox="1">
                <a:spLocks noChangeAspect="1"/>
              </p:cNvSpPr>
              <p:nvPr/>
            </p:nvSpPr>
            <p:spPr>
              <a:xfrm>
                <a:off x="5771478" y="1140632"/>
                <a:ext cx="1934247" cy="383438"/>
              </a:xfrm>
              <a:prstGeom prst="rect">
                <a:avLst/>
              </a:prstGeom>
              <a:solidFill>
                <a:srgbClr val="FFFF99"/>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100" b="0" i="1" smtClean="0">
                          <a:latin typeface="Cambria Math" panose="02040503050406030204" pitchFamily="18" charset="0"/>
                        </a:rPr>
                        <m:t>2</m:t>
                      </m:r>
                      <m:r>
                        <a:rPr lang="de-DE" sz="1100" b="0" i="1" smtClean="0">
                          <a:latin typeface="Cambria Math" panose="02040503050406030204" pitchFamily="18" charset="0"/>
                          <a:ea typeface="Cambria Math" panose="02040503050406030204" pitchFamily="18" charset="0"/>
                        </a:rPr>
                        <m:t>∙</m:t>
                      </m:r>
                      <m:d>
                        <m:dPr>
                          <m:ctrlPr>
                            <a:rPr lang="de-DE" sz="1100" b="0" i="1" smtClean="0">
                              <a:latin typeface="Cambria Math" panose="02040503050406030204" pitchFamily="18" charset="0"/>
                              <a:ea typeface="Cambria Math" panose="02040503050406030204" pitchFamily="18" charset="0"/>
                            </a:rPr>
                          </m:ctrlPr>
                        </m:dPr>
                        <m:e>
                          <m:f>
                            <m:fPr>
                              <m:ctrlPr>
                                <a:rPr lang="de-DE" sz="1100" b="0" i="1" smtClean="0">
                                  <a:latin typeface="Cambria Math" panose="02040503050406030204" pitchFamily="18" charset="0"/>
                                  <a:ea typeface="Cambria Math" panose="02040503050406030204" pitchFamily="18" charset="0"/>
                                </a:rPr>
                              </m:ctrlPr>
                            </m:fPr>
                            <m:num>
                              <m:r>
                                <a:rPr lang="de-DE" sz="1100" b="0" i="1" smtClean="0">
                                  <a:latin typeface="Cambria Math" panose="02040503050406030204" pitchFamily="18" charset="0"/>
                                  <a:ea typeface="Cambria Math" panose="02040503050406030204" pitchFamily="18" charset="0"/>
                                </a:rPr>
                                <m:t>2</m:t>
                              </m:r>
                            </m:num>
                            <m:den>
                              <m:r>
                                <a:rPr lang="de-DE" sz="1100" b="0" i="1" smtClean="0">
                                  <a:latin typeface="Cambria Math" panose="02040503050406030204" pitchFamily="18" charset="0"/>
                                  <a:ea typeface="Cambria Math" panose="02040503050406030204" pitchFamily="18" charset="0"/>
                                </a:rPr>
                                <m:t>3</m:t>
                              </m:r>
                            </m:den>
                          </m:f>
                        </m:e>
                      </m:d>
                      <m:r>
                        <a:rPr lang="de-DE" sz="1100" b="0" i="1" smtClean="0">
                          <a:latin typeface="Cambria Math" panose="02040503050406030204" pitchFamily="18" charset="0"/>
                          <a:ea typeface="Cambria Math" panose="02040503050406030204" pitchFamily="18" charset="0"/>
                        </a:rPr>
                        <m:t>∙</m:t>
                      </m:r>
                      <m:f>
                        <m:fPr>
                          <m:ctrlPr>
                            <a:rPr lang="de-DE" sz="1100" b="0" i="1" smtClean="0">
                              <a:latin typeface="Cambria Math" panose="02040503050406030204" pitchFamily="18" charset="0"/>
                              <a:ea typeface="Cambria Math" panose="02040503050406030204" pitchFamily="18" charset="0"/>
                            </a:rPr>
                          </m:ctrlPr>
                        </m:fPr>
                        <m:num>
                          <m:r>
                            <a:rPr lang="de-DE" sz="1100" b="0" i="1" smtClean="0">
                              <a:latin typeface="Cambria Math" panose="02040503050406030204" pitchFamily="18" charset="0"/>
                              <a:ea typeface="Cambria Math" panose="02040503050406030204" pitchFamily="18" charset="0"/>
                            </a:rPr>
                            <m:t>𝑒</m:t>
                          </m:r>
                          <m:r>
                            <a:rPr lang="de-DE" sz="1100" b="0" i="1" smtClean="0">
                              <a:latin typeface="Cambria Math" panose="02040503050406030204" pitchFamily="18" charset="0"/>
                              <a:ea typeface="Cambria Math" panose="02040503050406030204" pitchFamily="18" charset="0"/>
                            </a:rPr>
                            <m:t>∙ℏ</m:t>
                          </m:r>
                        </m:num>
                        <m:den>
                          <m:r>
                            <a:rPr lang="de-DE" sz="1100" b="0" i="1" smtClean="0">
                              <a:latin typeface="Cambria Math" panose="02040503050406030204" pitchFamily="18" charset="0"/>
                              <a:ea typeface="Cambria Math" panose="02040503050406030204" pitchFamily="18" charset="0"/>
                            </a:rPr>
                            <m:t>2</m:t>
                          </m:r>
                          <m:sSub>
                            <m:sSubPr>
                              <m:ctrlPr>
                                <a:rPr lang="de-DE" sz="1100" b="0" i="1" smtClean="0">
                                  <a:latin typeface="Cambria Math" panose="02040503050406030204" pitchFamily="18" charset="0"/>
                                  <a:ea typeface="Cambria Math" panose="02040503050406030204" pitchFamily="18" charset="0"/>
                                </a:rPr>
                              </m:ctrlPr>
                            </m:sSubPr>
                            <m:e>
                              <m:r>
                                <a:rPr lang="de-DE" sz="1100" b="0" i="1" smtClean="0">
                                  <a:latin typeface="Cambria Math" panose="02040503050406030204" pitchFamily="18" charset="0"/>
                                  <a:ea typeface="Cambria Math" panose="02040503050406030204" pitchFamily="18" charset="0"/>
                                </a:rPr>
                                <m:t>∙</m:t>
                              </m:r>
                              <m:r>
                                <a:rPr lang="de-DE" sz="1100" b="0" i="1" smtClean="0">
                                  <a:latin typeface="Cambria Math" panose="02040503050406030204" pitchFamily="18" charset="0"/>
                                  <a:ea typeface="Cambria Math" panose="02040503050406030204" pitchFamily="18" charset="0"/>
                                </a:rPr>
                                <m:t>𝑚</m:t>
                              </m:r>
                            </m:e>
                            <m:sub>
                              <m:r>
                                <a:rPr lang="de-DE" sz="1100" b="0" i="1" smtClean="0">
                                  <a:latin typeface="Cambria Math" panose="02040503050406030204" pitchFamily="18" charset="0"/>
                                  <a:ea typeface="Cambria Math" panose="02040503050406030204" pitchFamily="18" charset="0"/>
                                </a:rPr>
                                <m:t>𝑞</m:t>
                              </m:r>
                            </m:sub>
                          </m:sSub>
                          <m:r>
                            <a:rPr lang="de-DE" sz="1100" b="0" i="1" smtClean="0">
                              <a:latin typeface="Cambria Math" panose="02040503050406030204" pitchFamily="18" charset="0"/>
                              <a:ea typeface="Cambria Math" panose="02040503050406030204" pitchFamily="18" charset="0"/>
                            </a:rPr>
                            <m:t>∙</m:t>
                          </m:r>
                          <m:r>
                            <a:rPr lang="de-DE" sz="1100" b="0" i="1" smtClean="0">
                              <a:latin typeface="Cambria Math" panose="02040503050406030204" pitchFamily="18" charset="0"/>
                              <a:ea typeface="Cambria Math" panose="02040503050406030204" pitchFamily="18" charset="0"/>
                            </a:rPr>
                            <m:t>𝑐</m:t>
                          </m:r>
                        </m:den>
                      </m:f>
                      <m:r>
                        <a:rPr lang="de-DE" sz="1100" b="0" i="1" smtClean="0">
                          <a:latin typeface="Cambria Math" panose="02040503050406030204" pitchFamily="18" charset="0"/>
                          <a:ea typeface="Cambria Math" panose="02040503050406030204" pitchFamily="18" charset="0"/>
                        </a:rPr>
                        <m:t>∙</m:t>
                      </m:r>
                      <m:r>
                        <a:rPr lang="de-DE" sz="1100" b="0" i="1" smtClean="0">
                          <a:latin typeface="Cambria Math" panose="02040503050406030204" pitchFamily="18" charset="0"/>
                          <a:ea typeface="Cambria Math" panose="02040503050406030204" pitchFamily="18" charset="0"/>
                        </a:rPr>
                        <m:t>𝑠</m:t>
                      </m:r>
                      <m:r>
                        <a:rPr lang="de-DE" sz="1100" b="0" i="1" smtClean="0">
                          <a:latin typeface="Cambria Math" panose="02040503050406030204" pitchFamily="18" charset="0"/>
                          <a:ea typeface="Cambria Math" panose="02040503050406030204" pitchFamily="18" charset="0"/>
                        </a:rPr>
                        <m:t>=4∙</m:t>
                      </m:r>
                      <m:sSub>
                        <m:sSubPr>
                          <m:ctrlPr>
                            <a:rPr lang="de-DE" sz="1100" b="0" i="1" smtClean="0">
                              <a:latin typeface="Cambria Math" panose="02040503050406030204" pitchFamily="18" charset="0"/>
                              <a:ea typeface="Cambria Math" panose="02040503050406030204" pitchFamily="18" charset="0"/>
                            </a:rPr>
                          </m:ctrlPr>
                        </m:sSubPr>
                        <m:e>
                          <m:r>
                            <a:rPr lang="de-DE" sz="1100" b="0" i="1" smtClean="0">
                              <a:latin typeface="Cambria Math" panose="02040503050406030204" pitchFamily="18" charset="0"/>
                              <a:ea typeface="Cambria Math" panose="02040503050406030204" pitchFamily="18" charset="0"/>
                            </a:rPr>
                            <m:t>𝜇</m:t>
                          </m:r>
                        </m:e>
                        <m:sub>
                          <m:r>
                            <a:rPr lang="de-DE" sz="1100" b="0" i="1" smtClean="0">
                              <a:latin typeface="Cambria Math" panose="02040503050406030204" pitchFamily="18" charset="0"/>
                              <a:ea typeface="Cambria Math" panose="02040503050406030204" pitchFamily="18" charset="0"/>
                            </a:rPr>
                            <m:t>𝐾</m:t>
                          </m:r>
                        </m:sub>
                      </m:sSub>
                      <m:r>
                        <a:rPr lang="de-DE" sz="1100" b="0" i="1" smtClean="0">
                          <a:latin typeface="Cambria Math" panose="02040503050406030204" pitchFamily="18" charset="0"/>
                          <a:ea typeface="Cambria Math" panose="02040503050406030204" pitchFamily="18" charset="0"/>
                        </a:rPr>
                        <m:t>∙</m:t>
                      </m:r>
                      <m:r>
                        <a:rPr lang="de-DE" sz="1100" b="0" i="1" smtClean="0">
                          <a:latin typeface="Cambria Math" panose="02040503050406030204" pitchFamily="18" charset="0"/>
                          <a:ea typeface="Cambria Math" panose="02040503050406030204" pitchFamily="18" charset="0"/>
                        </a:rPr>
                        <m:t>𝑠</m:t>
                      </m:r>
                    </m:oMath>
                  </m:oMathPara>
                </a14:m>
                <a:endParaRPr lang="de-DE" sz="1100" dirty="0"/>
              </a:p>
            </p:txBody>
          </p:sp>
        </mc:Choice>
        <mc:Fallback xmlns="">
          <p:sp>
            <p:nvSpPr>
              <p:cNvPr id="3" name="Textfeld 2"/>
              <p:cNvSpPr txBox="1">
                <a:spLocks noRot="1" noChangeAspect="1" noMove="1" noResize="1" noEditPoints="1" noAdjustHandles="1" noChangeArrowheads="1" noChangeShapeType="1" noTextEdit="1"/>
              </p:cNvSpPr>
              <p:nvPr/>
            </p:nvSpPr>
            <p:spPr>
              <a:xfrm>
                <a:off x="5771478" y="1140632"/>
                <a:ext cx="1934247" cy="383438"/>
              </a:xfrm>
              <a:prstGeom prst="rect">
                <a:avLst/>
              </a:prstGeom>
              <a:blipFill>
                <a:blip r:embed="rId14"/>
                <a:stretch>
                  <a:fillRect l="-1262" r="-631" b="-793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731200" y="1656000"/>
                <a:ext cx="2000804" cy="348557"/>
              </a:xfrm>
              <a:prstGeom prst="rect">
                <a:avLst/>
              </a:prstGeom>
              <a:solidFill>
                <a:srgbClr val="FFFF99"/>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2</m:t>
                      </m:r>
                      <m:r>
                        <a:rPr lang="de-DE" sz="1000" b="0" i="1" smtClean="0">
                          <a:latin typeface="Cambria Math" panose="02040503050406030204" pitchFamily="18" charset="0"/>
                          <a:ea typeface="Cambria Math" panose="02040503050406030204" pitchFamily="18" charset="0"/>
                        </a:rPr>
                        <m:t>∙</m:t>
                      </m:r>
                      <m:d>
                        <m:dPr>
                          <m:ctrlPr>
                            <a:rPr lang="de-DE" sz="1000" b="0" i="1" smtClean="0">
                              <a:latin typeface="Cambria Math" panose="02040503050406030204" pitchFamily="18" charset="0"/>
                              <a:ea typeface="Cambria Math" panose="02040503050406030204" pitchFamily="18" charset="0"/>
                            </a:rPr>
                          </m:ctrlPr>
                        </m:dPr>
                        <m:e>
                          <m:r>
                            <a:rPr lang="de-DE" sz="1000" b="0" i="1" smtClean="0">
                              <a:latin typeface="Cambria Math" panose="02040503050406030204" pitchFamily="18" charset="0"/>
                              <a:ea typeface="Cambria Math" panose="02040503050406030204" pitchFamily="18" charset="0"/>
                            </a:rPr>
                            <m:t>−</m:t>
                          </m:r>
                          <m:f>
                            <m:fPr>
                              <m:ctrlPr>
                                <a:rPr lang="de-DE" sz="1000" b="0" i="1" smtClean="0">
                                  <a:latin typeface="Cambria Math" panose="02040503050406030204" pitchFamily="18" charset="0"/>
                                  <a:ea typeface="Cambria Math" panose="02040503050406030204" pitchFamily="18" charset="0"/>
                                </a:rPr>
                              </m:ctrlPr>
                            </m:fPr>
                            <m:num>
                              <m:r>
                                <a:rPr lang="de-DE" sz="1000" b="0" i="1" smtClean="0">
                                  <a:latin typeface="Cambria Math" panose="02040503050406030204" pitchFamily="18" charset="0"/>
                                  <a:ea typeface="Cambria Math" panose="02040503050406030204" pitchFamily="18" charset="0"/>
                                </a:rPr>
                                <m:t>1</m:t>
                              </m:r>
                            </m:num>
                            <m:den>
                              <m:r>
                                <a:rPr lang="de-DE" sz="1000" b="0" i="1" smtClean="0">
                                  <a:latin typeface="Cambria Math" panose="02040503050406030204" pitchFamily="18" charset="0"/>
                                  <a:ea typeface="Cambria Math" panose="02040503050406030204" pitchFamily="18" charset="0"/>
                                </a:rPr>
                                <m:t>3</m:t>
                              </m:r>
                            </m:den>
                          </m:f>
                        </m:e>
                      </m:d>
                      <m:r>
                        <a:rPr lang="de-DE" sz="1000" b="0" i="1" smtClean="0">
                          <a:latin typeface="Cambria Math" panose="02040503050406030204" pitchFamily="18" charset="0"/>
                          <a:ea typeface="Cambria Math" panose="02040503050406030204" pitchFamily="18" charset="0"/>
                        </a:rPr>
                        <m:t>∙</m:t>
                      </m:r>
                      <m:f>
                        <m:fPr>
                          <m:ctrlPr>
                            <a:rPr lang="de-DE" sz="1000" b="0" i="1" smtClean="0">
                              <a:latin typeface="Cambria Math" panose="02040503050406030204" pitchFamily="18" charset="0"/>
                              <a:ea typeface="Cambria Math" panose="02040503050406030204" pitchFamily="18" charset="0"/>
                            </a:rPr>
                          </m:ctrlPr>
                        </m:fPr>
                        <m:num>
                          <m:r>
                            <a:rPr lang="de-DE" sz="1000" b="0" i="1" smtClean="0">
                              <a:latin typeface="Cambria Math" panose="02040503050406030204" pitchFamily="18" charset="0"/>
                              <a:ea typeface="Cambria Math" panose="02040503050406030204" pitchFamily="18" charset="0"/>
                            </a:rPr>
                            <m:t>𝑒</m:t>
                          </m:r>
                          <m:r>
                            <a:rPr lang="de-DE" sz="1000" b="0" i="1" smtClean="0">
                              <a:latin typeface="Cambria Math" panose="02040503050406030204" pitchFamily="18" charset="0"/>
                              <a:ea typeface="Cambria Math" panose="02040503050406030204" pitchFamily="18" charset="0"/>
                            </a:rPr>
                            <m:t>∙ℏ</m:t>
                          </m:r>
                        </m:num>
                        <m:den>
                          <m:r>
                            <a:rPr lang="de-DE" sz="1000" b="0" i="1" smtClean="0">
                              <a:latin typeface="Cambria Math" panose="02040503050406030204" pitchFamily="18" charset="0"/>
                              <a:ea typeface="Cambria Math" panose="02040503050406030204" pitchFamily="18" charset="0"/>
                            </a:rPr>
                            <m:t>2∙</m:t>
                          </m:r>
                          <m:sSub>
                            <m:sSubPr>
                              <m:ctrlPr>
                                <a:rPr lang="de-DE" sz="1000" b="0" i="1" smtClean="0">
                                  <a:latin typeface="Cambria Math" panose="02040503050406030204" pitchFamily="18" charset="0"/>
                                  <a:ea typeface="Cambria Math" panose="02040503050406030204" pitchFamily="18" charset="0"/>
                                </a:rPr>
                              </m:ctrlPr>
                            </m:sSubPr>
                            <m:e>
                              <m:r>
                                <a:rPr lang="de-DE" sz="1000" b="0" i="1" smtClean="0">
                                  <a:latin typeface="Cambria Math" panose="02040503050406030204" pitchFamily="18" charset="0"/>
                                  <a:ea typeface="Cambria Math" panose="02040503050406030204" pitchFamily="18" charset="0"/>
                                </a:rPr>
                                <m:t>𝑚</m:t>
                              </m:r>
                            </m:e>
                            <m:sub>
                              <m:r>
                                <a:rPr lang="de-DE" sz="1000" b="0" i="1" smtClean="0">
                                  <a:latin typeface="Cambria Math" panose="02040503050406030204" pitchFamily="18" charset="0"/>
                                  <a:ea typeface="Cambria Math" panose="02040503050406030204" pitchFamily="18" charset="0"/>
                                </a:rPr>
                                <m:t>𝑞</m:t>
                              </m:r>
                            </m:sub>
                          </m:sSub>
                          <m:r>
                            <a:rPr lang="de-DE" sz="1000" b="0" i="1" smtClean="0">
                              <a:latin typeface="Cambria Math" panose="02040503050406030204" pitchFamily="18" charset="0"/>
                              <a:ea typeface="Cambria Math" panose="02040503050406030204" pitchFamily="18" charset="0"/>
                            </a:rPr>
                            <m:t>∙</m:t>
                          </m:r>
                          <m:r>
                            <a:rPr lang="de-DE" sz="1000" b="0" i="1" smtClean="0">
                              <a:latin typeface="Cambria Math" panose="02040503050406030204" pitchFamily="18" charset="0"/>
                              <a:ea typeface="Cambria Math" panose="02040503050406030204" pitchFamily="18" charset="0"/>
                            </a:rPr>
                            <m:t>𝑐</m:t>
                          </m:r>
                        </m:den>
                      </m:f>
                      <m:r>
                        <a:rPr lang="de-DE" sz="1000" b="0" i="1" smtClean="0">
                          <a:latin typeface="Cambria Math" panose="02040503050406030204" pitchFamily="18" charset="0"/>
                          <a:ea typeface="Cambria Math" panose="02040503050406030204" pitchFamily="18" charset="0"/>
                        </a:rPr>
                        <m:t>∙</m:t>
                      </m:r>
                      <m:r>
                        <a:rPr lang="de-DE" sz="1000" b="0" i="1" smtClean="0">
                          <a:latin typeface="Cambria Math" panose="02040503050406030204" pitchFamily="18" charset="0"/>
                          <a:ea typeface="Cambria Math" panose="02040503050406030204" pitchFamily="18" charset="0"/>
                        </a:rPr>
                        <m:t>𝑠</m:t>
                      </m:r>
                      <m:r>
                        <a:rPr lang="de-DE" sz="1000" b="0" i="1" smtClean="0">
                          <a:latin typeface="Cambria Math" panose="02040503050406030204" pitchFamily="18" charset="0"/>
                          <a:ea typeface="Cambria Math" panose="02040503050406030204" pitchFamily="18" charset="0"/>
                        </a:rPr>
                        <m:t>=−2∙</m:t>
                      </m:r>
                      <m:sSub>
                        <m:sSubPr>
                          <m:ctrlPr>
                            <a:rPr lang="de-DE" sz="1000" b="0" i="1" smtClean="0">
                              <a:latin typeface="Cambria Math" panose="02040503050406030204" pitchFamily="18" charset="0"/>
                              <a:ea typeface="Cambria Math" panose="02040503050406030204" pitchFamily="18" charset="0"/>
                            </a:rPr>
                          </m:ctrlPr>
                        </m:sSubPr>
                        <m:e>
                          <m:r>
                            <a:rPr lang="de-DE" sz="1000" b="0" i="1" smtClean="0">
                              <a:latin typeface="Cambria Math" panose="02040503050406030204" pitchFamily="18" charset="0"/>
                              <a:ea typeface="Cambria Math" panose="02040503050406030204" pitchFamily="18" charset="0"/>
                            </a:rPr>
                            <m:t>𝜇</m:t>
                          </m:r>
                        </m:e>
                        <m:sub>
                          <m:r>
                            <a:rPr lang="de-DE" sz="1000" b="0" i="1" smtClean="0">
                              <a:latin typeface="Cambria Math" panose="02040503050406030204" pitchFamily="18" charset="0"/>
                              <a:ea typeface="Cambria Math" panose="02040503050406030204" pitchFamily="18" charset="0"/>
                            </a:rPr>
                            <m:t>𝐾</m:t>
                          </m:r>
                        </m:sub>
                      </m:sSub>
                      <m:r>
                        <a:rPr lang="de-DE" sz="1000" b="0" i="1" smtClean="0">
                          <a:latin typeface="Cambria Math" panose="02040503050406030204" pitchFamily="18" charset="0"/>
                          <a:ea typeface="Cambria Math" panose="02040503050406030204" pitchFamily="18" charset="0"/>
                        </a:rPr>
                        <m:t>∙</m:t>
                      </m:r>
                      <m:r>
                        <a:rPr lang="de-DE" sz="1000" b="0" i="1" smtClean="0">
                          <a:latin typeface="Cambria Math" panose="02040503050406030204" pitchFamily="18" charset="0"/>
                          <a:ea typeface="Cambria Math" panose="02040503050406030204" pitchFamily="18" charset="0"/>
                        </a:rPr>
                        <m:t>𝑠</m:t>
                      </m:r>
                    </m:oMath>
                  </m:oMathPara>
                </a14:m>
                <a:endParaRPr lang="de-DE" sz="10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731200" y="1656000"/>
                <a:ext cx="2000804" cy="348557"/>
              </a:xfrm>
              <a:prstGeom prst="rect">
                <a:avLst/>
              </a:prstGeom>
              <a:blipFill>
                <a:blip r:embed="rId15"/>
                <a:stretch>
                  <a:fillRect l="-915" r="-610" b="-8772"/>
                </a:stretch>
              </a:blipFill>
            </p:spPr>
            <p:txBody>
              <a:bodyPr/>
              <a:lstStyle/>
              <a:p>
                <a:r>
                  <a:rPr lang="de-DE">
                    <a:noFill/>
                  </a:rPr>
                  <a:t> </a:t>
                </a:r>
              </a:p>
            </p:txBody>
          </p:sp>
        </mc:Fallback>
      </mc:AlternateContent>
      <p:pic>
        <p:nvPicPr>
          <p:cNvPr id="20" name="Grafik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690183" cy="683514"/>
          </a:xfrm>
          <a:prstGeom prst="rect">
            <a:avLst/>
          </a:prstGeom>
        </p:spPr>
      </p:pic>
    </p:spTree>
    <p:extLst>
      <p:ext uri="{BB962C8B-B14F-4D97-AF65-F5344CB8AC3E}">
        <p14:creationId xmlns:p14="http://schemas.microsoft.com/office/powerpoint/2010/main" val="126598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three structures of the shell model</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2185988"/>
            <a:ext cx="3527425" cy="3049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725" y="3559175"/>
            <a:ext cx="1057275"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4778375"/>
            <a:ext cx="1176338" cy="1160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350" y="4778375"/>
            <a:ext cx="128905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6363" y="990600"/>
            <a:ext cx="1036637" cy="1044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2743200" y="5224463"/>
            <a:ext cx="3657600" cy="152400"/>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15411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nuclear force</a:t>
            </a:r>
            <a:endParaRPr lang="en-US" dirty="0"/>
          </a:p>
        </p:txBody>
      </p:sp>
      <p:pic>
        <p:nvPicPr>
          <p:cNvPr id="4" name="Picture 2" descr="The Feynman diagram shows a proton scattering from a neutron. In the process , the proton becomes a neutron and the neutron becomes a proton. The details of the interaction are explained in the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00" y="720000"/>
            <a:ext cx="2743200" cy="26407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00" y="3600000"/>
            <a:ext cx="5579745" cy="269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1" y="900000"/>
            <a:ext cx="4716096"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nuclear force is short-range (nuclear mass), but does not allow for compression of nuclear matter.</a:t>
            </a:r>
            <a:endParaRPr lang="en-US" sz="16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1800000" y="1589949"/>
            <a:ext cx="1829027"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Yukawa – potential:</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01" y="1620000"/>
            <a:ext cx="800100" cy="113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1800000" y="2054950"/>
                <a:ext cx="2705549" cy="61093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𝑉</m:t>
                      </m:r>
                      <m:r>
                        <a:rPr lang="de-DE" b="0" i="1" baseline="-25000" smtClean="0">
                          <a:solidFill>
                            <a:srgbClr val="0000CC"/>
                          </a:solidFill>
                          <a:latin typeface="Cambria Math"/>
                        </a:rPr>
                        <m:t>0</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rPr>
                            <m:t>𝑟</m:t>
                          </m:r>
                        </m:e>
                      </m:d>
                      <m:r>
                        <a:rPr lang="de-DE" b="0" i="1" smtClean="0">
                          <a:solidFill>
                            <a:srgbClr val="0000CC"/>
                          </a:solidFill>
                          <a:latin typeface="Cambria Math"/>
                        </a:rPr>
                        <m:t>=</m:t>
                      </m:r>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𝑔</m:t>
                          </m:r>
                        </m:e>
                        <m:sub>
                          <m:r>
                            <a:rPr lang="de-DE" b="0" i="1" smtClean="0">
                              <a:solidFill>
                                <a:srgbClr val="0000CC"/>
                              </a:solidFill>
                              <a:latin typeface="Cambria Math"/>
                            </a:rPr>
                            <m:t>𝑠</m:t>
                          </m:r>
                        </m:sub>
                      </m:sSub>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𝑟</m:t>
                          </m:r>
                        </m:den>
                      </m:f>
                      <m:r>
                        <a:rPr lang="de-DE" b="0" i="1" smtClean="0">
                          <a:solidFill>
                            <a:srgbClr val="0000CC"/>
                          </a:solidFill>
                          <a:latin typeface="Cambria Math"/>
                          <a:ea typeface="Cambria Math"/>
                        </a:rPr>
                        <m:t>∙</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𝑒</m:t>
                          </m:r>
                        </m:e>
                        <m:sup>
                          <m:r>
                            <a:rPr lang="de-DE" b="0" i="1" smtClean="0">
                              <a:solidFill>
                                <a:srgbClr val="0000CC"/>
                              </a:solidFill>
                              <a:latin typeface="Cambria Math"/>
                              <a:ea typeface="Cambria Math"/>
                            </a:rPr>
                            <m:t>−</m:t>
                          </m:r>
                          <m:d>
                            <m:dPr>
                              <m:ctrlPr>
                                <a:rPr lang="de-DE" b="0" i="1" smtClean="0">
                                  <a:solidFill>
                                    <a:srgbClr val="0000CC"/>
                                  </a:solidFill>
                                  <a:latin typeface="Cambria Math" panose="02040503050406030204" pitchFamily="18" charset="0"/>
                                  <a:ea typeface="Cambria Math"/>
                                </a:rPr>
                              </m:ctrlPr>
                            </m:dPr>
                            <m:e>
                              <m:f>
                                <m:fPr>
                                  <m:ctrlPr>
                                    <a:rPr lang="de-DE" b="0" i="1" smtClean="0">
                                      <a:solidFill>
                                        <a:srgbClr val="0000CC"/>
                                      </a:solidFill>
                                      <a:latin typeface="Cambria Math" panose="02040503050406030204" pitchFamily="18" charset="0"/>
                                      <a:ea typeface="Cambria Math"/>
                                    </a:rPr>
                                  </m:ctrlPr>
                                </m:fPr>
                                <m:num>
                                  <m:sSub>
                                    <m:sSubPr>
                                      <m:ctrlPr>
                                        <a:rPr lang="de-DE" b="0" i="1" smtClean="0">
                                          <a:solidFill>
                                            <a:srgbClr val="0000CC"/>
                                          </a:solidFill>
                                          <a:latin typeface="Cambria Math" panose="02040503050406030204" pitchFamily="18" charset="0"/>
                                          <a:ea typeface="Cambria Math"/>
                                        </a:rPr>
                                      </m:ctrlPr>
                                    </m:sSubPr>
                                    <m:e>
                                      <m:r>
                                        <a:rPr lang="de-DE" b="0" i="1" smtClean="0">
                                          <a:solidFill>
                                            <a:srgbClr val="0000CC"/>
                                          </a:solidFill>
                                          <a:latin typeface="Cambria Math"/>
                                          <a:ea typeface="Cambria Math"/>
                                        </a:rPr>
                                        <m:t>𝑚</m:t>
                                      </m:r>
                                    </m:e>
                                    <m:sub>
                                      <m:r>
                                        <a:rPr lang="de-DE" b="0" i="1" smtClean="0">
                                          <a:solidFill>
                                            <a:srgbClr val="0000CC"/>
                                          </a:solidFill>
                                          <a:latin typeface="Cambria Math"/>
                                          <a:ea typeface="Cambria Math"/>
                                        </a:rPr>
                                        <m:t>𝜋</m:t>
                                      </m:r>
                                    </m:sub>
                                  </m:sSub>
                                  <m:r>
                                    <a:rPr lang="de-DE" b="0" i="1" smtClean="0">
                                      <a:solidFill>
                                        <a:srgbClr val="0000CC"/>
                                      </a:solidFill>
                                      <a:latin typeface="Cambria Math"/>
                                      <a:ea typeface="Cambria Math"/>
                                    </a:rPr>
                                    <m:t>𝑐</m:t>
                                  </m:r>
                                </m:num>
                                <m:den>
                                  <m:r>
                                    <a:rPr lang="de-DE" b="0" i="1" smtClean="0">
                                      <a:solidFill>
                                        <a:srgbClr val="0000CC"/>
                                      </a:solidFill>
                                      <a:latin typeface="Cambria Math"/>
                                      <a:ea typeface="Cambria Math"/>
                                    </a:rPr>
                                    <m:t>ℏ</m:t>
                                  </m:r>
                                </m:den>
                              </m:f>
                            </m:e>
                          </m:d>
                          <m:r>
                            <a:rPr lang="de-DE" b="0" i="1" smtClean="0">
                              <a:solidFill>
                                <a:srgbClr val="0000CC"/>
                              </a:solidFill>
                              <a:latin typeface="Cambria Math"/>
                              <a:ea typeface="Cambria Math"/>
                            </a:rPr>
                            <m:t>∙</m:t>
                          </m:r>
                          <m:r>
                            <a:rPr lang="de-DE" b="0" i="1" smtClean="0">
                              <a:solidFill>
                                <a:srgbClr val="0000CC"/>
                              </a:solidFill>
                              <a:latin typeface="Cambria Math"/>
                              <a:ea typeface="Cambria Math"/>
                            </a:rPr>
                            <m:t>𝑟</m:t>
                          </m:r>
                        </m:sup>
                      </m:sSup>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1800000" y="2054950"/>
                <a:ext cx="2705549" cy="610936"/>
              </a:xfrm>
              <a:prstGeom prst="rect">
                <a:avLst/>
              </a:prstGeom>
              <a:blipFill rotWithShape="1">
                <a:blip r:embed="rId6"/>
                <a:stretch>
                  <a:fillRect/>
                </a:stretch>
              </a:blipFill>
              <a:ln>
                <a:solidFill>
                  <a:srgbClr val="FF0000"/>
                </a:solidFill>
              </a:ln>
            </p:spPr>
            <p:txBody>
              <a:bodyPr/>
              <a:lstStyle/>
              <a:p>
                <a:r>
                  <a:rPr lang="en-US">
                    <a:noFill/>
                  </a:rPr>
                  <a:t> </a:t>
                </a:r>
              </a:p>
            </p:txBody>
          </p:sp>
        </mc:Fallback>
      </mc:AlternateContent>
      <p:sp>
        <p:nvSpPr>
          <p:cNvPr id="7" name="Textfeld 6"/>
          <p:cNvSpPr txBox="1"/>
          <p:nvPr/>
        </p:nvSpPr>
        <p:spPr>
          <a:xfrm>
            <a:off x="5004000" y="3420000"/>
            <a:ext cx="305139" cy="626701"/>
          </a:xfrm>
          <a:prstGeom prst="rect">
            <a:avLst/>
          </a:prstGeom>
          <a:noFill/>
        </p:spPr>
        <p:txBody>
          <a:bodyPr wrap="none" lIns="36000" tIns="36000" rIns="36000" bIns="36000" rtlCol="0">
            <a:spAutoFit/>
          </a:bodyPr>
          <a:lstStyle/>
          <a:p>
            <a:r>
              <a:rPr lang="el-GR" sz="3600" dirty="0" smtClean="0">
                <a:solidFill>
                  <a:srgbClr val="FF0000"/>
                </a:solidFill>
                <a:latin typeface="Times New Roman"/>
                <a:cs typeface="Times New Roman"/>
              </a:rPr>
              <a:t>π</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Textfeld 9"/>
          <p:cNvSpPr txBox="1"/>
          <p:nvPr/>
        </p:nvSpPr>
        <p:spPr>
          <a:xfrm>
            <a:off x="1764000" y="4572000"/>
            <a:ext cx="321169" cy="626701"/>
          </a:xfrm>
          <a:prstGeom prst="rect">
            <a:avLst/>
          </a:prstGeom>
          <a:noFill/>
        </p:spPr>
        <p:txBody>
          <a:bodyPr wrap="none" lIns="36000" tIns="36000" rIns="36000" bIns="36000" rtlCol="0">
            <a:spAutoFit/>
          </a:bodyPr>
          <a:lstStyle/>
          <a:p>
            <a:r>
              <a:rPr lang="el-GR" sz="3600" dirty="0">
                <a:solidFill>
                  <a:srgbClr val="FF0000"/>
                </a:solidFill>
                <a:latin typeface="Times New Roman"/>
                <a:cs typeface="Times New Roman"/>
              </a:rPr>
              <a:t>σ</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1332000" y="2880000"/>
            <a:ext cx="723522" cy="626701"/>
          </a:xfrm>
          <a:prstGeom prst="rect">
            <a:avLst/>
          </a:prstGeom>
          <a:noFill/>
        </p:spPr>
        <p:txBody>
          <a:bodyPr wrap="none" lIns="36000" tIns="36000" rIns="36000" bIns="36000" rtlCol="0">
            <a:spAutoFit/>
          </a:bodyPr>
          <a:lstStyle/>
          <a:p>
            <a:r>
              <a:rPr lang="el-GR" sz="3600" dirty="0" smtClean="0">
                <a:solidFill>
                  <a:srgbClr val="FF0000"/>
                </a:solidFill>
                <a:latin typeface="Times New Roman"/>
                <a:cs typeface="Times New Roman"/>
              </a:rPr>
              <a:t>ω</a:t>
            </a:r>
            <a:r>
              <a:rPr lang="de-DE" sz="3600" dirty="0" smtClean="0">
                <a:solidFill>
                  <a:srgbClr val="FF0000"/>
                </a:solidFill>
                <a:latin typeface="Times New Roman"/>
                <a:cs typeface="Times New Roman"/>
              </a:rPr>
              <a:t>,</a:t>
            </a:r>
            <a:r>
              <a:rPr lang="el-GR" sz="3600" dirty="0" smtClean="0">
                <a:solidFill>
                  <a:srgbClr val="FF0000"/>
                </a:solidFill>
                <a:latin typeface="Times New Roman"/>
                <a:cs typeface="Times New Roman"/>
              </a:rPr>
              <a:t>ρ</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6840000" y="5796000"/>
            <a:ext cx="1919115"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400" b="1" i="1" dirty="0">
                <a:solidFill>
                  <a:srgbClr val="333399"/>
                </a:solidFill>
                <a:latin typeface="Times New Roman" pitchFamily="18" charset="0"/>
                <a:cs typeface="Arial" charset="0"/>
              </a:rPr>
              <a:t>m(</a:t>
            </a:r>
            <a:r>
              <a:rPr lang="el-GR" altLang="de-DE" sz="1400" b="1" i="1" dirty="0">
                <a:solidFill>
                  <a:srgbClr val="333399"/>
                </a:solidFill>
                <a:latin typeface="Times New Roman" pitchFamily="18" charset="0"/>
                <a:cs typeface="Times New Roman" pitchFamily="18" charset="0"/>
              </a:rPr>
              <a:t>π</a:t>
            </a:r>
            <a:r>
              <a:rPr lang="en-US" altLang="de-DE" sz="1400" b="1" i="1" dirty="0">
                <a:solidFill>
                  <a:srgbClr val="333399"/>
                </a:solidFill>
                <a:latin typeface="Times New Roman" pitchFamily="18" charset="0"/>
                <a:cs typeface="Times New Roman" pitchFamily="18" charset="0"/>
              </a:rPr>
              <a:t>) ≈ 140 MeV/c</a:t>
            </a:r>
            <a:r>
              <a:rPr lang="en-US" altLang="de-DE" sz="1400" b="1" i="1" baseline="30000" dirty="0">
                <a:solidFill>
                  <a:srgbClr val="333399"/>
                </a:solidFill>
                <a:latin typeface="Times New Roman" pitchFamily="18" charset="0"/>
                <a:cs typeface="Times New Roman" pitchFamily="18" charset="0"/>
              </a:rPr>
              <a:t>2</a:t>
            </a:r>
          </a:p>
          <a:p>
            <a:r>
              <a:rPr lang="en-US" altLang="de-DE" sz="1400" b="1" i="1" dirty="0">
                <a:solidFill>
                  <a:srgbClr val="333399"/>
                </a:solidFill>
                <a:latin typeface="Times New Roman" pitchFamily="18" charset="0"/>
                <a:cs typeface="Times New Roman" pitchFamily="18" charset="0"/>
              </a:rPr>
              <a:t>m(</a:t>
            </a:r>
            <a:r>
              <a:rPr lang="el-GR" altLang="de-DE" sz="1400" b="1" i="1" dirty="0">
                <a:solidFill>
                  <a:srgbClr val="333399"/>
                </a:solidFill>
                <a:latin typeface="Times New Roman" pitchFamily="18" charset="0"/>
                <a:cs typeface="Times New Roman" pitchFamily="18" charset="0"/>
              </a:rPr>
              <a:t>σ</a:t>
            </a:r>
            <a:r>
              <a:rPr lang="en-US" altLang="de-DE" sz="1400" b="1" i="1" dirty="0">
                <a:solidFill>
                  <a:srgbClr val="333399"/>
                </a:solidFill>
                <a:latin typeface="Times New Roman" pitchFamily="18" charset="0"/>
                <a:cs typeface="Times New Roman" pitchFamily="18" charset="0"/>
              </a:rPr>
              <a:t>) ≈ 500-600 MeV/c</a:t>
            </a:r>
            <a:r>
              <a:rPr lang="en-US" altLang="de-DE" sz="1400" b="1" i="1" baseline="30000" dirty="0">
                <a:solidFill>
                  <a:srgbClr val="333399"/>
                </a:solidFill>
                <a:latin typeface="Times New Roman" pitchFamily="18" charset="0"/>
                <a:cs typeface="Times New Roman" pitchFamily="18" charset="0"/>
              </a:rPr>
              <a:t>2</a:t>
            </a:r>
          </a:p>
          <a:p>
            <a:r>
              <a:rPr lang="en-US" altLang="de-DE" sz="1400" b="1" i="1" dirty="0">
                <a:solidFill>
                  <a:srgbClr val="333399"/>
                </a:solidFill>
                <a:latin typeface="Times New Roman" pitchFamily="18" charset="0"/>
                <a:cs typeface="Times New Roman" pitchFamily="18" charset="0"/>
              </a:rPr>
              <a:t>m(</a:t>
            </a:r>
            <a:r>
              <a:rPr lang="el-GR" altLang="de-DE" sz="1400" b="1" i="1" dirty="0">
                <a:solidFill>
                  <a:srgbClr val="333399"/>
                </a:solidFill>
                <a:latin typeface="Times New Roman" pitchFamily="18" charset="0"/>
                <a:cs typeface="Times New Roman" pitchFamily="18" charset="0"/>
              </a:rPr>
              <a:t>ω</a:t>
            </a:r>
            <a:r>
              <a:rPr lang="en-US" altLang="de-DE" sz="1400" b="1" i="1" dirty="0">
                <a:solidFill>
                  <a:srgbClr val="333399"/>
                </a:solidFill>
                <a:latin typeface="Times New Roman" pitchFamily="18" charset="0"/>
                <a:cs typeface="Times New Roman" pitchFamily="18" charset="0"/>
              </a:rPr>
              <a:t>) ≈ 784 MeV/c</a:t>
            </a:r>
            <a:r>
              <a:rPr lang="en-US" altLang="de-DE" sz="1400" b="1" i="1" baseline="30000" dirty="0">
                <a:solidFill>
                  <a:srgbClr val="333399"/>
                </a:solidFill>
                <a:latin typeface="Times New Roman" pitchFamily="18" charset="0"/>
                <a:cs typeface="Times New Roman" pitchFamily="18" charset="0"/>
              </a:rPr>
              <a:t>2</a:t>
            </a:r>
          </a:p>
        </p:txBody>
      </p:sp>
    </p:spTree>
    <p:extLst>
      <p:ext uri="{BB962C8B-B14F-4D97-AF65-F5344CB8AC3E}">
        <p14:creationId xmlns:p14="http://schemas.microsoft.com/office/powerpoint/2010/main" val="381576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9" name="Picture 2" descr="ev%20nucl%20stru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000" y="720002"/>
            <a:ext cx="6555740" cy="56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50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952"/>
          <a:stretch>
            <a:fillRect/>
          </a:stretch>
        </p:blipFill>
        <p:spPr bwMode="auto">
          <a:xfrm>
            <a:off x="0" y="152400"/>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smtClean="0"/>
              <a:t>Systematics of the </a:t>
            </a:r>
            <a:r>
              <a:rPr lang="en-US" dirty="0" err="1" smtClean="0"/>
              <a:t>Te</a:t>
            </a:r>
            <a:r>
              <a:rPr lang="en-US" dirty="0" smtClean="0"/>
              <a:t> isotopes (Z=52)</a:t>
            </a:r>
            <a:endParaRPr lang="en-US" dirty="0"/>
          </a:p>
        </p:txBody>
      </p:sp>
      <p:sp>
        <p:nvSpPr>
          <p:cNvPr id="5" name="Text Box 3"/>
          <p:cNvSpPr txBox="1">
            <a:spLocks noChangeArrowheads="1"/>
          </p:cNvSpPr>
          <p:nvPr/>
        </p:nvSpPr>
        <p:spPr bwMode="auto">
          <a:xfrm>
            <a:off x="-92075" y="5486400"/>
            <a:ext cx="7931150"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solidFill>
                  <a:srgbClr val="000000"/>
                </a:solidFill>
                <a:cs typeface="Arial" charset="0"/>
              </a:rPr>
              <a:t> Neutron number</a:t>
            </a:r>
            <a:r>
              <a:rPr lang="en-US" altLang="de-DE">
                <a:solidFill>
                  <a:srgbClr val="FF0000"/>
                </a:solidFill>
                <a:cs typeface="Arial" charset="0"/>
              </a:rPr>
              <a:t>       </a:t>
            </a:r>
            <a:r>
              <a:rPr lang="en-US" altLang="de-DE">
                <a:solidFill>
                  <a:srgbClr val="000000"/>
                </a:solidFill>
                <a:cs typeface="Arial" charset="0"/>
              </a:rPr>
              <a:t>68</a:t>
            </a:r>
            <a:r>
              <a:rPr lang="en-US" altLang="de-DE">
                <a:solidFill>
                  <a:srgbClr val="FF0000"/>
                </a:solidFill>
                <a:cs typeface="Arial" charset="0"/>
              </a:rPr>
              <a:t>        </a:t>
            </a:r>
            <a:r>
              <a:rPr lang="en-US" altLang="de-DE">
                <a:solidFill>
                  <a:srgbClr val="000000"/>
                </a:solidFill>
                <a:cs typeface="Arial" charset="0"/>
              </a:rPr>
              <a:t>70        72       74       76        78          80        82</a:t>
            </a:r>
            <a:endParaRPr lang="en-US" altLang="de-DE">
              <a:solidFill>
                <a:srgbClr val="FF0000"/>
              </a:solidFill>
              <a:cs typeface="Arial" charset="0"/>
            </a:endParaRPr>
          </a:p>
        </p:txBody>
      </p:sp>
      <p:sp>
        <p:nvSpPr>
          <p:cNvPr id="6" name="Text Box 4"/>
          <p:cNvSpPr txBox="1">
            <a:spLocks noChangeArrowheads="1"/>
          </p:cNvSpPr>
          <p:nvPr/>
        </p:nvSpPr>
        <p:spPr bwMode="auto">
          <a:xfrm>
            <a:off x="-76200" y="5943600"/>
            <a:ext cx="7880350"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a:solidFill>
                  <a:srgbClr val="FF0000"/>
                </a:solidFill>
                <a:cs typeface="Arial" charset="0"/>
              </a:rPr>
              <a:t> </a:t>
            </a:r>
            <a:r>
              <a:rPr lang="en-US" altLang="de-DE">
                <a:solidFill>
                  <a:srgbClr val="000000"/>
                </a:solidFill>
                <a:cs typeface="Arial" charset="0"/>
              </a:rPr>
              <a:t>Val. Neutr. number</a:t>
            </a:r>
            <a:r>
              <a:rPr lang="en-US" altLang="de-DE">
                <a:solidFill>
                  <a:srgbClr val="FF0000"/>
                </a:solidFill>
                <a:cs typeface="Arial" charset="0"/>
              </a:rPr>
              <a:t>  </a:t>
            </a:r>
            <a:r>
              <a:rPr lang="en-US" altLang="de-DE">
                <a:solidFill>
                  <a:srgbClr val="000000"/>
                </a:solidFill>
                <a:cs typeface="Arial" charset="0"/>
              </a:rPr>
              <a:t>14</a:t>
            </a:r>
            <a:r>
              <a:rPr lang="en-US" altLang="de-DE">
                <a:solidFill>
                  <a:srgbClr val="FF0000"/>
                </a:solidFill>
                <a:cs typeface="Arial" charset="0"/>
              </a:rPr>
              <a:t>        </a:t>
            </a:r>
            <a:r>
              <a:rPr lang="en-US" altLang="de-DE">
                <a:solidFill>
                  <a:srgbClr val="000000"/>
                </a:solidFill>
                <a:cs typeface="Arial" charset="0"/>
              </a:rPr>
              <a:t>12        10         8         6          4            2          0</a:t>
            </a:r>
            <a:endParaRPr lang="en-US" altLang="de-DE">
              <a:solidFill>
                <a:srgbClr val="FF0000"/>
              </a:solidFill>
              <a:cs typeface="Arial" charset="0"/>
            </a:endParaRPr>
          </a:p>
        </p:txBody>
      </p:sp>
    </p:spTree>
    <p:extLst>
      <p:ext uri="{BB962C8B-B14F-4D97-AF65-F5344CB8AC3E}">
        <p14:creationId xmlns:p14="http://schemas.microsoft.com/office/powerpoint/2010/main" val="426030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Systematics of the </a:t>
            </a:r>
            <a:r>
              <a:rPr lang="en-US" dirty="0" err="1" smtClean="0"/>
              <a:t>Te</a:t>
            </a:r>
            <a:r>
              <a:rPr lang="en-US" dirty="0" smtClean="0"/>
              <a:t> isotopes (Z=52)</a:t>
            </a:r>
            <a:endParaRPr lang="en-US" dirty="0"/>
          </a:p>
        </p:txBody>
      </p:sp>
      <p:sp>
        <p:nvSpPr>
          <p:cNvPr id="7" name="Line 2"/>
          <p:cNvSpPr>
            <a:spLocks noChangeAspect="1" noChangeShapeType="1"/>
          </p:cNvSpPr>
          <p:nvPr/>
        </p:nvSpPr>
        <p:spPr bwMode="auto">
          <a:xfrm>
            <a:off x="1798638" y="459263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p:cNvSpPr>
            <a:spLocks noChangeAspect="1" noChangeShapeType="1"/>
          </p:cNvSpPr>
          <p:nvPr/>
        </p:nvSpPr>
        <p:spPr bwMode="auto">
          <a:xfrm>
            <a:off x="1798638" y="378618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p:cNvSpPr>
            <a:spLocks noChangeAspect="1" noChangeShapeType="1"/>
          </p:cNvSpPr>
          <p:nvPr/>
        </p:nvSpPr>
        <p:spPr bwMode="auto">
          <a:xfrm>
            <a:off x="1798638" y="3006725"/>
            <a:ext cx="719137"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5"/>
          <p:cNvSpPr>
            <a:spLocks noChangeAspect="1" noChangeShapeType="1"/>
          </p:cNvSpPr>
          <p:nvPr/>
        </p:nvSpPr>
        <p:spPr bwMode="auto">
          <a:xfrm>
            <a:off x="1798638" y="2919413"/>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
          <p:cNvSpPr>
            <a:spLocks noChangeAspect="1" noChangeShapeType="1"/>
          </p:cNvSpPr>
          <p:nvPr/>
        </p:nvSpPr>
        <p:spPr bwMode="auto">
          <a:xfrm>
            <a:off x="1798638" y="2865438"/>
            <a:ext cx="719137"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7"/>
          <p:cNvSpPr>
            <a:spLocks noChangeAspect="1" noChangeShapeType="1"/>
          </p:cNvSpPr>
          <p:nvPr/>
        </p:nvSpPr>
        <p:spPr bwMode="auto">
          <a:xfrm>
            <a:off x="4572000" y="45926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Aspect="1" noChangeShapeType="1"/>
          </p:cNvSpPr>
          <p:nvPr/>
        </p:nvSpPr>
        <p:spPr bwMode="auto">
          <a:xfrm>
            <a:off x="7197725" y="45926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p:cNvSpPr>
            <a:spLocks noChangeAspect="1" noChangeShapeType="1"/>
          </p:cNvSpPr>
          <p:nvPr/>
        </p:nvSpPr>
        <p:spPr bwMode="auto">
          <a:xfrm>
            <a:off x="4572000" y="3384550"/>
            <a:ext cx="71913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p:cNvSpPr>
            <a:spLocks noChangeAspect="1" noChangeShapeType="1"/>
          </p:cNvSpPr>
          <p:nvPr/>
        </p:nvSpPr>
        <p:spPr bwMode="auto">
          <a:xfrm>
            <a:off x="4572000" y="2308225"/>
            <a:ext cx="71913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p:cNvSpPr>
            <a:spLocks noChangeAspect="1" noChangeShapeType="1"/>
          </p:cNvSpPr>
          <p:nvPr/>
        </p:nvSpPr>
        <p:spPr bwMode="auto">
          <a:xfrm>
            <a:off x="4572000" y="22431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p:cNvSpPr>
            <a:spLocks noChangeAspect="1" noChangeShapeType="1"/>
          </p:cNvSpPr>
          <p:nvPr/>
        </p:nvSpPr>
        <p:spPr bwMode="auto">
          <a:xfrm>
            <a:off x="7197725" y="275113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3"/>
          <p:cNvSpPr>
            <a:spLocks noChangeAspect="1" noChangeShapeType="1"/>
          </p:cNvSpPr>
          <p:nvPr/>
        </p:nvSpPr>
        <p:spPr bwMode="auto">
          <a:xfrm>
            <a:off x="7197725" y="232568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4"/>
          <p:cNvSpPr>
            <a:spLocks noChangeAspect="1" noChangeShapeType="1"/>
          </p:cNvSpPr>
          <p:nvPr/>
        </p:nvSpPr>
        <p:spPr bwMode="auto">
          <a:xfrm>
            <a:off x="7197725" y="2160588"/>
            <a:ext cx="719138"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5"/>
          <p:cNvSpPr txBox="1">
            <a:spLocks noChangeArrowheads="1"/>
          </p:cNvSpPr>
          <p:nvPr/>
        </p:nvSpPr>
        <p:spPr bwMode="auto">
          <a:xfrm>
            <a:off x="1295400"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1" name="Text Box 16"/>
          <p:cNvSpPr txBox="1">
            <a:spLocks noChangeArrowheads="1"/>
          </p:cNvSpPr>
          <p:nvPr/>
        </p:nvSpPr>
        <p:spPr bwMode="auto">
          <a:xfrm>
            <a:off x="1295400" y="26892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22" name="Text Box 17"/>
          <p:cNvSpPr txBox="1">
            <a:spLocks noChangeArrowheads="1"/>
          </p:cNvSpPr>
          <p:nvPr/>
        </p:nvSpPr>
        <p:spPr bwMode="auto">
          <a:xfrm>
            <a:off x="1079500" y="2762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23" name="Text Box 18"/>
          <p:cNvSpPr txBox="1">
            <a:spLocks noChangeArrowheads="1"/>
          </p:cNvSpPr>
          <p:nvPr/>
        </p:nvSpPr>
        <p:spPr bwMode="auto">
          <a:xfrm>
            <a:off x="1295400" y="36036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24" name="Text Box 19"/>
          <p:cNvSpPr txBox="1">
            <a:spLocks noChangeArrowheads="1"/>
          </p:cNvSpPr>
          <p:nvPr/>
        </p:nvSpPr>
        <p:spPr bwMode="auto">
          <a:xfrm>
            <a:off x="863600" y="284003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5" name="Text Box 20"/>
          <p:cNvSpPr txBox="1">
            <a:spLocks noChangeArrowheads="1"/>
          </p:cNvSpPr>
          <p:nvPr/>
        </p:nvSpPr>
        <p:spPr bwMode="auto">
          <a:xfrm>
            <a:off x="1770063"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120</a:t>
            </a:r>
            <a:r>
              <a:rPr lang="de-DE" altLang="de-DE" sz="2000" b="1">
                <a:solidFill>
                  <a:srgbClr val="0000CC"/>
                </a:solidFill>
                <a:latin typeface="Times New Roman" pitchFamily="18" charset="0"/>
                <a:cs typeface="Arial" charset="0"/>
              </a:rPr>
              <a:t>Te</a:t>
            </a:r>
          </a:p>
        </p:txBody>
      </p:sp>
      <p:sp>
        <p:nvSpPr>
          <p:cNvPr id="26" name="Text Box 21"/>
          <p:cNvSpPr txBox="1">
            <a:spLocks noChangeArrowheads="1"/>
          </p:cNvSpPr>
          <p:nvPr/>
        </p:nvSpPr>
        <p:spPr bwMode="auto">
          <a:xfrm>
            <a:off x="4610100"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130</a:t>
            </a:r>
            <a:r>
              <a:rPr lang="de-DE" altLang="de-DE" sz="2000" b="1">
                <a:solidFill>
                  <a:srgbClr val="0000CC"/>
                </a:solidFill>
                <a:latin typeface="Times New Roman" pitchFamily="18" charset="0"/>
                <a:cs typeface="Arial" charset="0"/>
              </a:rPr>
              <a:t>Te</a:t>
            </a:r>
          </a:p>
        </p:txBody>
      </p:sp>
      <p:sp>
        <p:nvSpPr>
          <p:cNvPr id="27" name="Text Box 22"/>
          <p:cNvSpPr txBox="1">
            <a:spLocks noChangeArrowheads="1"/>
          </p:cNvSpPr>
          <p:nvPr/>
        </p:nvSpPr>
        <p:spPr bwMode="auto">
          <a:xfrm>
            <a:off x="7170738" y="47736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000" b="1" baseline="30000">
                <a:solidFill>
                  <a:srgbClr val="0000CC"/>
                </a:solidFill>
                <a:latin typeface="Times New Roman" pitchFamily="18" charset="0"/>
                <a:cs typeface="Arial" charset="0"/>
              </a:rPr>
              <a:t>134</a:t>
            </a:r>
            <a:r>
              <a:rPr lang="de-DE" altLang="de-DE" sz="2000" b="1">
                <a:solidFill>
                  <a:srgbClr val="0000CC"/>
                </a:solidFill>
                <a:latin typeface="Times New Roman" pitchFamily="18" charset="0"/>
                <a:cs typeface="Arial" charset="0"/>
              </a:rPr>
              <a:t>Te</a:t>
            </a:r>
          </a:p>
        </p:txBody>
      </p:sp>
      <p:sp>
        <p:nvSpPr>
          <p:cNvPr id="28" name="Text Box 23"/>
          <p:cNvSpPr txBox="1">
            <a:spLocks noChangeArrowheads="1"/>
          </p:cNvSpPr>
          <p:nvPr/>
        </p:nvSpPr>
        <p:spPr bwMode="auto">
          <a:xfrm>
            <a:off x="4067175"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29" name="Text Box 24"/>
          <p:cNvSpPr txBox="1">
            <a:spLocks noChangeArrowheads="1"/>
          </p:cNvSpPr>
          <p:nvPr/>
        </p:nvSpPr>
        <p:spPr bwMode="auto">
          <a:xfrm>
            <a:off x="6656388" y="441325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0</a:t>
            </a:r>
            <a:r>
              <a:rPr lang="de-DE" altLang="de-DE" baseline="30000">
                <a:solidFill>
                  <a:srgbClr val="000000"/>
                </a:solidFill>
                <a:latin typeface="Times New Roman" pitchFamily="18" charset="0"/>
                <a:cs typeface="Arial" charset="0"/>
              </a:rPr>
              <a:t>+</a:t>
            </a:r>
          </a:p>
        </p:txBody>
      </p:sp>
      <p:sp>
        <p:nvSpPr>
          <p:cNvPr id="30" name="Text Box 25"/>
          <p:cNvSpPr txBox="1">
            <a:spLocks noChangeArrowheads="1"/>
          </p:cNvSpPr>
          <p:nvPr/>
        </p:nvSpPr>
        <p:spPr bwMode="auto">
          <a:xfrm>
            <a:off x="6692900" y="25527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1" name="Text Box 26"/>
          <p:cNvSpPr txBox="1">
            <a:spLocks noChangeArrowheads="1"/>
          </p:cNvSpPr>
          <p:nvPr/>
        </p:nvSpPr>
        <p:spPr bwMode="auto">
          <a:xfrm>
            <a:off x="4067175" y="32004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2" name="Text Box 27"/>
          <p:cNvSpPr txBox="1">
            <a:spLocks noChangeArrowheads="1"/>
          </p:cNvSpPr>
          <p:nvPr/>
        </p:nvSpPr>
        <p:spPr bwMode="auto">
          <a:xfrm>
            <a:off x="3851275" y="213518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2</a:t>
            </a:r>
            <a:r>
              <a:rPr lang="de-DE" altLang="de-DE" baseline="30000">
                <a:solidFill>
                  <a:srgbClr val="000000"/>
                </a:solidFill>
                <a:latin typeface="Times New Roman" pitchFamily="18" charset="0"/>
                <a:cs typeface="Arial" charset="0"/>
              </a:rPr>
              <a:t>+</a:t>
            </a:r>
          </a:p>
        </p:txBody>
      </p:sp>
      <p:sp>
        <p:nvSpPr>
          <p:cNvPr id="33" name="Text Box 28"/>
          <p:cNvSpPr txBox="1">
            <a:spLocks noChangeArrowheads="1"/>
          </p:cNvSpPr>
          <p:nvPr/>
        </p:nvSpPr>
        <p:spPr bwMode="auto">
          <a:xfrm>
            <a:off x="6692900" y="2185988"/>
            <a:ext cx="384175" cy="36671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34" name="Text Box 29"/>
          <p:cNvSpPr txBox="1">
            <a:spLocks noChangeArrowheads="1"/>
          </p:cNvSpPr>
          <p:nvPr/>
        </p:nvSpPr>
        <p:spPr bwMode="auto">
          <a:xfrm>
            <a:off x="4067175" y="2041525"/>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4</a:t>
            </a:r>
            <a:r>
              <a:rPr lang="de-DE" altLang="de-DE" baseline="30000">
                <a:solidFill>
                  <a:srgbClr val="000000"/>
                </a:solidFill>
                <a:latin typeface="Times New Roman" pitchFamily="18" charset="0"/>
                <a:cs typeface="Arial" charset="0"/>
              </a:rPr>
              <a:t>+</a:t>
            </a:r>
          </a:p>
        </p:txBody>
      </p:sp>
      <p:sp>
        <p:nvSpPr>
          <p:cNvPr id="35" name="Text Box 30"/>
          <p:cNvSpPr txBox="1">
            <a:spLocks noChangeArrowheads="1"/>
          </p:cNvSpPr>
          <p:nvPr/>
        </p:nvSpPr>
        <p:spPr bwMode="auto">
          <a:xfrm>
            <a:off x="6692900" y="1905000"/>
            <a:ext cx="384175" cy="36671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000000"/>
                </a:solidFill>
                <a:latin typeface="Times New Roman" pitchFamily="18" charset="0"/>
                <a:cs typeface="Arial" charset="0"/>
              </a:rPr>
              <a:t>6</a:t>
            </a:r>
            <a:r>
              <a:rPr lang="de-DE" altLang="de-DE" baseline="30000">
                <a:solidFill>
                  <a:srgbClr val="000000"/>
                </a:solidFill>
                <a:latin typeface="Times New Roman" pitchFamily="18" charset="0"/>
                <a:cs typeface="Arial" charset="0"/>
              </a:rPr>
              <a:t>+</a:t>
            </a:r>
          </a:p>
        </p:txBody>
      </p:sp>
      <p:sp>
        <p:nvSpPr>
          <p:cNvPr id="36" name="Text Box 31"/>
          <p:cNvSpPr txBox="1">
            <a:spLocks noChangeArrowheads="1"/>
          </p:cNvSpPr>
          <p:nvPr/>
        </p:nvSpPr>
        <p:spPr bwMode="auto">
          <a:xfrm>
            <a:off x="0" y="5930900"/>
            <a:ext cx="9144000" cy="457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a:solidFill>
                  <a:srgbClr val="000000"/>
                </a:solidFill>
                <a:latin typeface="Times New Roman" pitchFamily="18" charset="0"/>
                <a:cs typeface="Arial" charset="0"/>
              </a:rPr>
              <a:t> Case of few valence nucleons: lowering of energies, development of multiplets.  </a:t>
            </a:r>
            <a:r>
              <a:rPr lang="en-US" altLang="de-DE" b="1">
                <a:solidFill>
                  <a:srgbClr val="FF0000"/>
                </a:solidFill>
                <a:latin typeface="Times New Roman" pitchFamily="18" charset="0"/>
                <a:cs typeface="Arial" charset="0"/>
              </a:rPr>
              <a:t>R</a:t>
            </a:r>
            <a:r>
              <a:rPr lang="en-US" altLang="de-DE" b="1" baseline="-25000">
                <a:solidFill>
                  <a:srgbClr val="FF0000"/>
                </a:solidFill>
                <a:latin typeface="Times New Roman" pitchFamily="18" charset="0"/>
                <a:cs typeface="Arial" charset="0"/>
              </a:rPr>
              <a:t>4/2 </a:t>
            </a:r>
            <a:r>
              <a:rPr lang="en-US" altLang="de-DE" sz="2400" b="1">
                <a:solidFill>
                  <a:srgbClr val="FF0000"/>
                </a:solidFill>
                <a:latin typeface="Times New Roman" pitchFamily="18" charset="0"/>
                <a:cs typeface="Arial" charset="0"/>
                <a:sym typeface="Wingdings" pitchFamily="2" charset="2"/>
              </a:rPr>
              <a:t>→</a:t>
            </a:r>
            <a:r>
              <a:rPr lang="en-US" altLang="de-DE" b="1">
                <a:solidFill>
                  <a:srgbClr val="FF0000"/>
                </a:solidFill>
                <a:latin typeface="Times New Roman" pitchFamily="18" charset="0"/>
                <a:cs typeface="Arial" charset="0"/>
                <a:sym typeface="Wingdings" pitchFamily="2" charset="2"/>
              </a:rPr>
              <a:t>  ~2-2.4</a:t>
            </a:r>
            <a:endParaRPr lang="en-US" altLang="de-DE" b="1">
              <a:solidFill>
                <a:srgbClr val="FF0000"/>
              </a:solidFill>
              <a:latin typeface="Times New Roman" pitchFamily="18" charset="0"/>
              <a:cs typeface="Arial" charset="0"/>
            </a:endParaRPr>
          </a:p>
        </p:txBody>
      </p:sp>
      <p:sp>
        <p:nvSpPr>
          <p:cNvPr id="37" name="Text Box 32"/>
          <p:cNvSpPr txBox="1">
            <a:spLocks noChangeArrowheads="1"/>
          </p:cNvSpPr>
          <p:nvPr/>
        </p:nvSpPr>
        <p:spPr bwMode="auto">
          <a:xfrm>
            <a:off x="2698750" y="3630613"/>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0.56</a:t>
            </a:r>
          </a:p>
        </p:txBody>
      </p:sp>
      <p:sp>
        <p:nvSpPr>
          <p:cNvPr id="38" name="Text Box 33"/>
          <p:cNvSpPr txBox="1">
            <a:spLocks noChangeArrowheads="1"/>
          </p:cNvSpPr>
          <p:nvPr/>
        </p:nvSpPr>
        <p:spPr bwMode="auto">
          <a:xfrm>
            <a:off x="2698750" y="2913063"/>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1.10</a:t>
            </a:r>
          </a:p>
        </p:txBody>
      </p:sp>
      <p:sp>
        <p:nvSpPr>
          <p:cNvPr id="39" name="Text Box 34"/>
          <p:cNvSpPr txBox="1">
            <a:spLocks noChangeArrowheads="1"/>
          </p:cNvSpPr>
          <p:nvPr/>
        </p:nvSpPr>
        <p:spPr bwMode="auto">
          <a:xfrm>
            <a:off x="2698750" y="26241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1.16</a:t>
            </a:r>
          </a:p>
        </p:txBody>
      </p:sp>
      <p:sp>
        <p:nvSpPr>
          <p:cNvPr id="40" name="Text Box 35"/>
          <p:cNvSpPr txBox="1">
            <a:spLocks noChangeArrowheads="1"/>
          </p:cNvSpPr>
          <p:nvPr/>
        </p:nvSpPr>
        <p:spPr bwMode="auto">
          <a:xfrm>
            <a:off x="2698750" y="27686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1.20</a:t>
            </a:r>
          </a:p>
        </p:txBody>
      </p:sp>
      <p:sp>
        <p:nvSpPr>
          <p:cNvPr id="41" name="Text Box 36"/>
          <p:cNvSpPr txBox="1">
            <a:spLocks noChangeArrowheads="1"/>
          </p:cNvSpPr>
          <p:nvPr/>
        </p:nvSpPr>
        <p:spPr bwMode="auto">
          <a:xfrm>
            <a:off x="5397500" y="32258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0.84</a:t>
            </a:r>
          </a:p>
        </p:txBody>
      </p:sp>
      <p:sp>
        <p:nvSpPr>
          <p:cNvPr id="42" name="Text Box 37"/>
          <p:cNvSpPr txBox="1">
            <a:spLocks noChangeArrowheads="1"/>
          </p:cNvSpPr>
          <p:nvPr/>
        </p:nvSpPr>
        <p:spPr bwMode="auto">
          <a:xfrm>
            <a:off x="5397500" y="21923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1.59</a:t>
            </a:r>
          </a:p>
        </p:txBody>
      </p:sp>
      <p:sp>
        <p:nvSpPr>
          <p:cNvPr id="43" name="Text Box 38"/>
          <p:cNvSpPr txBox="1">
            <a:spLocks noChangeArrowheads="1"/>
          </p:cNvSpPr>
          <p:nvPr/>
        </p:nvSpPr>
        <p:spPr bwMode="auto">
          <a:xfrm>
            <a:off x="5397500" y="19764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1.63</a:t>
            </a:r>
          </a:p>
        </p:txBody>
      </p:sp>
      <p:sp>
        <p:nvSpPr>
          <p:cNvPr id="44" name="Text Box 39"/>
          <p:cNvSpPr txBox="1">
            <a:spLocks noChangeArrowheads="1"/>
          </p:cNvSpPr>
          <p:nvPr/>
        </p:nvSpPr>
        <p:spPr bwMode="auto">
          <a:xfrm>
            <a:off x="7988300" y="2032000"/>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1.69</a:t>
            </a:r>
          </a:p>
        </p:txBody>
      </p:sp>
      <p:sp>
        <p:nvSpPr>
          <p:cNvPr id="45" name="Text Box 40"/>
          <p:cNvSpPr txBox="1">
            <a:spLocks noChangeArrowheads="1"/>
          </p:cNvSpPr>
          <p:nvPr/>
        </p:nvSpPr>
        <p:spPr bwMode="auto">
          <a:xfrm>
            <a:off x="7988300" y="2192338"/>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1.58</a:t>
            </a:r>
          </a:p>
        </p:txBody>
      </p:sp>
      <p:sp>
        <p:nvSpPr>
          <p:cNvPr id="46" name="Text Box 41"/>
          <p:cNvSpPr txBox="1">
            <a:spLocks noChangeArrowheads="1"/>
          </p:cNvSpPr>
          <p:nvPr/>
        </p:nvSpPr>
        <p:spPr bwMode="auto">
          <a:xfrm>
            <a:off x="7988300" y="2613025"/>
            <a:ext cx="528638" cy="3048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cs typeface="Arial" charset="0"/>
              </a:rPr>
              <a:t>1.28</a:t>
            </a:r>
          </a:p>
        </p:txBody>
      </p:sp>
      <p:pic>
        <p:nvPicPr>
          <p:cNvPr id="47"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915988"/>
            <a:ext cx="7874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Object 43"/>
          <p:cNvGraphicFramePr>
            <a:graphicFrameLocks noChangeAspect="1"/>
          </p:cNvGraphicFramePr>
          <p:nvPr/>
        </p:nvGraphicFramePr>
        <p:xfrm>
          <a:off x="1781175" y="914400"/>
          <a:ext cx="695325" cy="620713"/>
        </p:xfrm>
        <a:graphic>
          <a:graphicData uri="http://schemas.openxmlformats.org/presentationml/2006/ole">
            <mc:AlternateContent xmlns:mc="http://schemas.openxmlformats.org/markup-compatibility/2006">
              <mc:Choice xmlns:v="urn:schemas-microsoft-com:vml" Requires="v">
                <p:oleObj spid="_x0000_s20511" name="Photo Editor Photo" r:id="rId5" imgW="1162212" imgH="1038370" progId="MSPhotoEd.3">
                  <p:embed/>
                </p:oleObj>
              </mc:Choice>
              <mc:Fallback>
                <p:oleObj name="Photo Editor Photo" r:id="rId5" imgW="1162212" imgH="103837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1175" y="914400"/>
                        <a:ext cx="69532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8878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Experimental observables in even-even nuclei</a:t>
            </a:r>
            <a:endParaRPr lang="en-US" dirty="0"/>
          </a:p>
        </p:txBody>
      </p:sp>
      <p:graphicFrame>
        <p:nvGraphicFramePr>
          <p:cNvPr id="49" name="Object 3"/>
          <p:cNvGraphicFramePr>
            <a:graphicFrameLocks noChangeAspect="1"/>
          </p:cNvGraphicFramePr>
          <p:nvPr/>
        </p:nvGraphicFramePr>
        <p:xfrm>
          <a:off x="5562600" y="1828800"/>
          <a:ext cx="2073275" cy="428625"/>
        </p:xfrm>
        <a:graphic>
          <a:graphicData uri="http://schemas.openxmlformats.org/presentationml/2006/ole">
            <mc:AlternateContent xmlns:mc="http://schemas.openxmlformats.org/markup-compatibility/2006">
              <mc:Choice xmlns:v="urn:schemas-microsoft-com:vml" Requires="v">
                <p:oleObj spid="_x0000_s21622" name="Equation" r:id="rId4" imgW="1663700" imgH="342900" progId="Equation.DSMT4">
                  <p:embed/>
                </p:oleObj>
              </mc:Choice>
              <mc:Fallback>
                <p:oleObj name="Equation" r:id="rId4" imgW="1663700" imgH="3429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828800"/>
                        <a:ext cx="20732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Line 4"/>
          <p:cNvSpPr>
            <a:spLocks noChangeShapeType="1"/>
          </p:cNvSpPr>
          <p:nvPr/>
        </p:nvSpPr>
        <p:spPr bwMode="auto">
          <a:xfrm>
            <a:off x="3365500" y="1027113"/>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
          <p:cNvSpPr>
            <a:spLocks noChangeShapeType="1"/>
          </p:cNvSpPr>
          <p:nvPr/>
        </p:nvSpPr>
        <p:spPr bwMode="auto">
          <a:xfrm>
            <a:off x="3365500" y="3240088"/>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6"/>
          <p:cNvSpPr>
            <a:spLocks noChangeShapeType="1"/>
          </p:cNvSpPr>
          <p:nvPr/>
        </p:nvSpPr>
        <p:spPr bwMode="auto">
          <a:xfrm>
            <a:off x="3314700" y="4692650"/>
            <a:ext cx="25749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AutoShape 7"/>
          <p:cNvSpPr>
            <a:spLocks noChangeArrowheads="1"/>
          </p:cNvSpPr>
          <p:nvPr/>
        </p:nvSpPr>
        <p:spPr bwMode="auto">
          <a:xfrm>
            <a:off x="4173538" y="1046163"/>
            <a:ext cx="630237" cy="2193925"/>
          </a:xfrm>
          <a:prstGeom prst="downArrow">
            <a:avLst>
              <a:gd name="adj1" fmla="val 50000"/>
              <a:gd name="adj2" fmla="val 87028"/>
            </a:avLst>
          </a:prstGeom>
          <a:solidFill>
            <a:srgbClr val="0000FF"/>
          </a:solidFill>
          <a:ln w="9525">
            <a:solidFill>
              <a:srgbClr val="0000FF"/>
            </a:solidFill>
            <a:miter lim="800000"/>
            <a:headEnd/>
            <a:tailEnd/>
          </a:ln>
        </p:spPr>
        <p:txBody>
          <a:bodyPr/>
          <a:lstStyle/>
          <a:p>
            <a:pPr algn="ctr"/>
            <a:endParaRPr lang="de-DE" altLang="de-DE">
              <a:latin typeface="Times New Roman" pitchFamily="18" charset="0"/>
              <a:cs typeface="Arial" charset="0"/>
            </a:endParaRPr>
          </a:p>
        </p:txBody>
      </p:sp>
      <p:sp>
        <p:nvSpPr>
          <p:cNvPr id="54" name="AutoShape 8"/>
          <p:cNvSpPr>
            <a:spLocks noChangeArrowheads="1"/>
          </p:cNvSpPr>
          <p:nvPr/>
        </p:nvSpPr>
        <p:spPr bwMode="auto">
          <a:xfrm>
            <a:off x="4173538" y="3259138"/>
            <a:ext cx="630237" cy="1433512"/>
          </a:xfrm>
          <a:prstGeom prst="downArrow">
            <a:avLst>
              <a:gd name="adj1" fmla="val 50000"/>
              <a:gd name="adj2" fmla="val 56864"/>
            </a:avLst>
          </a:prstGeom>
          <a:solidFill>
            <a:srgbClr val="0000FF"/>
          </a:solidFill>
          <a:ln w="9525">
            <a:solidFill>
              <a:srgbClr val="0000FF"/>
            </a:solidFill>
            <a:miter lim="800000"/>
            <a:headEnd/>
            <a:tailEnd/>
          </a:ln>
        </p:spPr>
        <p:txBody>
          <a:bodyPr/>
          <a:lstStyle/>
          <a:p>
            <a:endParaRPr lang="en-US"/>
          </a:p>
        </p:txBody>
      </p:sp>
      <p:sp>
        <p:nvSpPr>
          <p:cNvPr id="55" name="Text Box 9"/>
          <p:cNvSpPr txBox="1">
            <a:spLocks noChangeArrowheads="1"/>
          </p:cNvSpPr>
          <p:nvPr/>
        </p:nvSpPr>
        <p:spPr bwMode="auto">
          <a:xfrm>
            <a:off x="2554288" y="838200"/>
            <a:ext cx="10096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1000</a:t>
            </a:r>
            <a:endParaRPr lang="en-US" altLang="de-DE">
              <a:solidFill>
                <a:srgbClr val="000000"/>
              </a:solidFill>
              <a:latin typeface="Times New Roman" pitchFamily="18" charset="0"/>
              <a:cs typeface="Arial" charset="0"/>
            </a:endParaRPr>
          </a:p>
        </p:txBody>
      </p:sp>
      <p:sp>
        <p:nvSpPr>
          <p:cNvPr id="56" name="Text Box 10"/>
          <p:cNvSpPr txBox="1">
            <a:spLocks noChangeArrowheads="1"/>
          </p:cNvSpPr>
          <p:nvPr/>
        </p:nvSpPr>
        <p:spPr bwMode="auto">
          <a:xfrm>
            <a:off x="5889625" y="838200"/>
            <a:ext cx="90805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4</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57" name="Text Box 11"/>
          <p:cNvSpPr txBox="1">
            <a:spLocks noChangeArrowheads="1"/>
          </p:cNvSpPr>
          <p:nvPr/>
        </p:nvSpPr>
        <p:spPr bwMode="auto">
          <a:xfrm>
            <a:off x="5889625" y="3049588"/>
            <a:ext cx="9080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2</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58" name="Text Box 12"/>
          <p:cNvSpPr txBox="1">
            <a:spLocks noChangeArrowheads="1"/>
          </p:cNvSpPr>
          <p:nvPr/>
        </p:nvSpPr>
        <p:spPr bwMode="auto">
          <a:xfrm>
            <a:off x="3011488" y="4503738"/>
            <a:ext cx="3540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0</a:t>
            </a:r>
            <a:endParaRPr lang="en-US" altLang="de-DE">
              <a:solidFill>
                <a:srgbClr val="000000"/>
              </a:solidFill>
              <a:latin typeface="Times New Roman" pitchFamily="18" charset="0"/>
              <a:cs typeface="Arial" charset="0"/>
            </a:endParaRPr>
          </a:p>
        </p:txBody>
      </p:sp>
      <p:sp>
        <p:nvSpPr>
          <p:cNvPr id="59" name="Text Box 13"/>
          <p:cNvSpPr txBox="1">
            <a:spLocks noChangeArrowheads="1"/>
          </p:cNvSpPr>
          <p:nvPr/>
        </p:nvSpPr>
        <p:spPr bwMode="auto">
          <a:xfrm>
            <a:off x="2662238" y="3049588"/>
            <a:ext cx="9096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000" b="1">
                <a:solidFill>
                  <a:srgbClr val="000000"/>
                </a:solidFill>
                <a:latin typeface="Times New Roman" pitchFamily="18" charset="0"/>
                <a:cs typeface="Times New Roman" pitchFamily="18" charset="0"/>
              </a:rPr>
              <a:t>400</a:t>
            </a:r>
            <a:endParaRPr lang="en-US" altLang="de-DE">
              <a:solidFill>
                <a:srgbClr val="000000"/>
              </a:solidFill>
              <a:latin typeface="Times New Roman" pitchFamily="18" charset="0"/>
              <a:cs typeface="Arial" charset="0"/>
            </a:endParaRPr>
          </a:p>
        </p:txBody>
      </p:sp>
      <p:sp>
        <p:nvSpPr>
          <p:cNvPr id="60" name="Text Box 14"/>
          <p:cNvSpPr txBox="1">
            <a:spLocks noChangeArrowheads="1"/>
          </p:cNvSpPr>
          <p:nvPr/>
        </p:nvSpPr>
        <p:spPr bwMode="auto">
          <a:xfrm>
            <a:off x="5838825" y="4503738"/>
            <a:ext cx="9096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a:solidFill>
                  <a:srgbClr val="000000"/>
                </a:solidFill>
                <a:latin typeface="Times New Roman" pitchFamily="18" charset="0"/>
                <a:cs typeface="Times New Roman" pitchFamily="18" charset="0"/>
              </a:rPr>
              <a:t>0</a:t>
            </a:r>
            <a:r>
              <a:rPr lang="en-US" altLang="de-DE" sz="2400" b="1" baseline="30000">
                <a:solidFill>
                  <a:srgbClr val="000000"/>
                </a:solidFill>
                <a:latin typeface="Times New Roman" pitchFamily="18" charset="0"/>
                <a:cs typeface="Times New Roman" pitchFamily="18" charset="0"/>
              </a:rPr>
              <a:t>+</a:t>
            </a:r>
            <a:endParaRPr lang="en-US" altLang="de-DE" sz="2400">
              <a:solidFill>
                <a:srgbClr val="000000"/>
              </a:solidFill>
              <a:latin typeface="Times New Roman" pitchFamily="18" charset="0"/>
              <a:cs typeface="Arial" charset="0"/>
            </a:endParaRPr>
          </a:p>
        </p:txBody>
      </p:sp>
      <p:sp>
        <p:nvSpPr>
          <p:cNvPr id="61" name="Text Box 15"/>
          <p:cNvSpPr txBox="1">
            <a:spLocks noChangeArrowheads="1"/>
          </p:cNvSpPr>
          <p:nvPr/>
        </p:nvSpPr>
        <p:spPr bwMode="auto">
          <a:xfrm>
            <a:off x="2362200" y="5105400"/>
            <a:ext cx="1447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i="1">
                <a:solidFill>
                  <a:srgbClr val="0000CC"/>
                </a:solidFill>
                <a:latin typeface="Times New Roman" pitchFamily="18" charset="0"/>
                <a:cs typeface="Times New Roman" pitchFamily="18" charset="0"/>
              </a:rPr>
              <a:t>E ( </a:t>
            </a:r>
            <a:r>
              <a:rPr lang="en-US" altLang="de-DE" sz="2400" b="1">
                <a:solidFill>
                  <a:srgbClr val="0000CC"/>
                </a:solidFill>
                <a:latin typeface="Times New Roman" pitchFamily="18" charset="0"/>
                <a:cs typeface="Times New Roman" pitchFamily="18" charset="0"/>
              </a:rPr>
              <a:t>keV)</a:t>
            </a:r>
            <a:endParaRPr lang="en-US" altLang="de-DE" sz="2400">
              <a:solidFill>
                <a:srgbClr val="0000CC"/>
              </a:solidFill>
              <a:latin typeface="Times New Roman" pitchFamily="18" charset="0"/>
              <a:cs typeface="Arial" charset="0"/>
            </a:endParaRPr>
          </a:p>
        </p:txBody>
      </p:sp>
      <p:sp>
        <p:nvSpPr>
          <p:cNvPr id="62" name="Text Box 16"/>
          <p:cNvSpPr txBox="1">
            <a:spLocks noChangeArrowheads="1"/>
          </p:cNvSpPr>
          <p:nvPr/>
        </p:nvSpPr>
        <p:spPr bwMode="auto">
          <a:xfrm>
            <a:off x="5943600" y="5008563"/>
            <a:ext cx="501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de-DE" sz="2400" b="1" i="1">
                <a:solidFill>
                  <a:srgbClr val="0000CC"/>
                </a:solidFill>
                <a:latin typeface="Times New Roman" pitchFamily="18" charset="0"/>
                <a:cs typeface="Times New Roman" pitchFamily="18" charset="0"/>
              </a:rPr>
              <a:t>J</a:t>
            </a:r>
            <a:r>
              <a:rPr lang="en-US" altLang="de-DE" sz="2400" b="1" i="1" baseline="30000">
                <a:solidFill>
                  <a:srgbClr val="0000CC"/>
                </a:solidFill>
                <a:latin typeface="Times New Roman" pitchFamily="18" charset="0"/>
                <a:cs typeface="Times New Roman" pitchFamily="18" charset="0"/>
              </a:rPr>
              <a:t>π</a:t>
            </a:r>
            <a:endParaRPr lang="en-US" altLang="de-DE" sz="2400">
              <a:solidFill>
                <a:srgbClr val="0000CC"/>
              </a:solidFill>
              <a:latin typeface="Times New Roman" pitchFamily="18" charset="0"/>
              <a:cs typeface="Arial" charset="0"/>
            </a:endParaRPr>
          </a:p>
        </p:txBody>
      </p:sp>
      <p:sp>
        <p:nvSpPr>
          <p:cNvPr id="63" name="Text Box 17"/>
          <p:cNvSpPr txBox="1">
            <a:spLocks noChangeArrowheads="1"/>
          </p:cNvSpPr>
          <p:nvPr/>
        </p:nvSpPr>
        <p:spPr bwMode="auto">
          <a:xfrm>
            <a:off x="5788025" y="1785938"/>
            <a:ext cx="18796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4" name="Text Box 18"/>
          <p:cNvSpPr txBox="1">
            <a:spLocks noChangeArrowheads="1"/>
          </p:cNvSpPr>
          <p:nvPr/>
        </p:nvSpPr>
        <p:spPr bwMode="auto">
          <a:xfrm>
            <a:off x="5824538" y="3744913"/>
            <a:ext cx="18716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5" name="Rectangle 19"/>
          <p:cNvSpPr>
            <a:spLocks noChangeArrowheads="1"/>
          </p:cNvSpPr>
          <p:nvPr/>
        </p:nvSpPr>
        <p:spPr bwMode="auto">
          <a:xfrm>
            <a:off x="4548188" y="8334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66" name="Object 20"/>
          <p:cNvGraphicFramePr>
            <a:graphicFrameLocks noChangeAspect="1"/>
          </p:cNvGraphicFramePr>
          <p:nvPr/>
        </p:nvGraphicFramePr>
        <p:xfrm>
          <a:off x="5562600" y="3733800"/>
          <a:ext cx="2065338" cy="428625"/>
        </p:xfrm>
        <a:graphic>
          <a:graphicData uri="http://schemas.openxmlformats.org/presentationml/2006/ole">
            <mc:AlternateContent xmlns:mc="http://schemas.openxmlformats.org/markup-compatibility/2006">
              <mc:Choice xmlns:v="urn:schemas-microsoft-com:vml" Requires="v">
                <p:oleObj spid="_x0000_s21623" name="Equation" r:id="rId6" imgW="1651000" imgH="342900" progId="Equation.DSMT4">
                  <p:embed/>
                </p:oleObj>
              </mc:Choice>
              <mc:Fallback>
                <p:oleObj name="Equation" r:id="rId6" imgW="1651000" imgH="342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733800"/>
                        <a:ext cx="2065338"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Rectangle 21"/>
          <p:cNvSpPr>
            <a:spLocks noChangeArrowheads="1"/>
          </p:cNvSpPr>
          <p:nvPr/>
        </p:nvSpPr>
        <p:spPr bwMode="auto">
          <a:xfrm>
            <a:off x="4548188" y="117633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graphicFrame>
        <p:nvGraphicFramePr>
          <p:cNvPr id="68" name="Object 22"/>
          <p:cNvGraphicFramePr>
            <a:graphicFrameLocks noChangeAspect="1"/>
          </p:cNvGraphicFramePr>
          <p:nvPr/>
        </p:nvGraphicFramePr>
        <p:xfrm>
          <a:off x="395288" y="1492250"/>
          <a:ext cx="2368550" cy="1144588"/>
        </p:xfrm>
        <a:graphic>
          <a:graphicData uri="http://schemas.openxmlformats.org/presentationml/2006/ole">
            <mc:AlternateContent xmlns:mc="http://schemas.openxmlformats.org/markup-compatibility/2006">
              <mc:Choice xmlns:v="urn:schemas-microsoft-com:vml" Requires="v">
                <p:oleObj spid="_x0000_s21624" name="Equation" r:id="rId8" imgW="825480" imgH="457200" progId="Equation.3">
                  <p:embed/>
                </p:oleObj>
              </mc:Choice>
              <mc:Fallback>
                <p:oleObj name="Equation" r:id="rId8" imgW="82548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1492250"/>
                        <a:ext cx="2368550" cy="11445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23"/>
          <p:cNvGraphicFramePr>
            <a:graphicFrameLocks noChangeAspect="1"/>
          </p:cNvGraphicFramePr>
          <p:nvPr/>
        </p:nvGraphicFramePr>
        <p:xfrm>
          <a:off x="2051050" y="5661025"/>
          <a:ext cx="5359400" cy="863600"/>
        </p:xfrm>
        <a:graphic>
          <a:graphicData uri="http://schemas.openxmlformats.org/presentationml/2006/ole">
            <mc:AlternateContent xmlns:mc="http://schemas.openxmlformats.org/markup-compatibility/2006">
              <mc:Choice xmlns:v="urn:schemas-microsoft-com:vml" Requires="v">
                <p:oleObj spid="_x0000_s21625" name="Equation" r:id="rId10" imgW="2679480" imgH="431640" progId="Equation.3">
                  <p:embed/>
                </p:oleObj>
              </mc:Choice>
              <mc:Fallback>
                <p:oleObj name="Equation" r:id="rId10" imgW="267948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1050" y="5661025"/>
                        <a:ext cx="53594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3656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de-DE" smtClean="0"/>
              <a:t>Deuteron</a:t>
            </a:r>
            <a:endParaRPr lang="en-US" altLang="de-DE" smtClean="0">
              <a:cs typeface="Times New Roman" panose="02020603050405020304" pitchFamily="18" charset="0"/>
            </a:endParaRPr>
          </a:p>
        </p:txBody>
      </p:sp>
      <p:pic>
        <p:nvPicPr>
          <p:cNvPr id="532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200150"/>
            <a:ext cx="42291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Text Box 6"/>
          <p:cNvSpPr txBox="1">
            <a:spLocks noChangeArrowheads="1"/>
          </p:cNvSpPr>
          <p:nvPr/>
        </p:nvSpPr>
        <p:spPr bwMode="auto">
          <a:xfrm>
            <a:off x="273050" y="762000"/>
            <a:ext cx="58181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Possible</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combinations of the spins and the relative orbital angular momenta:</a:t>
            </a:r>
          </a:p>
        </p:txBody>
      </p:sp>
      <p:grpSp>
        <p:nvGrpSpPr>
          <p:cNvPr id="4" name="Gruppieren 3"/>
          <p:cNvGrpSpPr>
            <a:grpSpLocks/>
          </p:cNvGrpSpPr>
          <p:nvPr/>
        </p:nvGrpSpPr>
        <p:grpSpPr bwMode="auto">
          <a:xfrm>
            <a:off x="273050" y="4887913"/>
            <a:ext cx="6723063" cy="1169987"/>
            <a:chOff x="273050" y="4887915"/>
            <a:chExt cx="6723063" cy="1169988"/>
          </a:xfrm>
        </p:grpSpPr>
        <p:sp>
          <p:nvSpPr>
            <p:cNvPr id="53265" name="Rectangle 36"/>
            <p:cNvSpPr>
              <a:spLocks noChangeArrowheads="1"/>
            </p:cNvSpPr>
            <p:nvPr/>
          </p:nvSpPr>
          <p:spPr bwMode="auto">
            <a:xfrm>
              <a:off x="3276000" y="5791203"/>
              <a:ext cx="381000" cy="2286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3266" name="Rectangle 35"/>
            <p:cNvSpPr>
              <a:spLocks noChangeArrowheads="1"/>
            </p:cNvSpPr>
            <p:nvPr/>
          </p:nvSpPr>
          <p:spPr bwMode="auto">
            <a:xfrm>
              <a:off x="2574000" y="5791203"/>
              <a:ext cx="381000" cy="2286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3267" name="Rectangle 34"/>
            <p:cNvSpPr>
              <a:spLocks noChangeArrowheads="1"/>
            </p:cNvSpPr>
            <p:nvPr/>
          </p:nvSpPr>
          <p:spPr bwMode="auto">
            <a:xfrm>
              <a:off x="338138" y="4935540"/>
              <a:ext cx="468000" cy="2286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3268" name="Text Box 28"/>
            <p:cNvSpPr txBox="1">
              <a:spLocks noChangeArrowheads="1"/>
            </p:cNvSpPr>
            <p:nvPr/>
          </p:nvSpPr>
          <p:spPr bwMode="auto">
            <a:xfrm>
              <a:off x="273050" y="4887915"/>
              <a:ext cx="6721475"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Parit</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y  of the deuteron: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Properties of the emitted gamma radiation following neutron capture on proton results, that the parity of the deuteron is positive (</a:t>
              </a:r>
              <a:r>
                <a:rPr kumimoji="0" lang="el-GR"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Properties of the spherical harmonics for the parity are (-1)</a:t>
              </a:r>
              <a:r>
                <a:rPr kumimoji="0" lang="en-US" altLang="de-DE" sz="1400" b="0" i="0" u="none" strike="noStrike" kern="1200" cap="none" spc="0" normalizeH="0" baseline="3000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ℓ </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+1 and hence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only even angular momenta of ℓ = 0 and ℓ = 2 can occur.</a:t>
              </a:r>
            </a:p>
          </p:txBody>
        </p:sp>
        <p:sp>
          <p:nvSpPr>
            <p:cNvPr id="53269" name="Text Box 29"/>
            <p:cNvSpPr txBox="1">
              <a:spLocks noChangeArrowheads="1"/>
            </p:cNvSpPr>
            <p:nvPr/>
          </p:nvSpPr>
          <p:spPr bwMode="auto">
            <a:xfrm>
              <a:off x="5867400" y="5529265"/>
              <a:ext cx="11287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Arial" panose="020B0604020202020204" pitchFamily="34" charset="0"/>
                </a:rPr>
                <a:t>experiment !</a:t>
              </a:r>
            </a:p>
          </p:txBody>
        </p:sp>
      </p:grpSp>
      <p:sp>
        <p:nvSpPr>
          <p:cNvPr id="513066" name="Line 42"/>
          <p:cNvSpPr>
            <a:spLocks noChangeShapeType="1"/>
          </p:cNvSpPr>
          <p:nvPr/>
        </p:nvSpPr>
        <p:spPr bwMode="auto">
          <a:xfrm flipV="1">
            <a:off x="2667000" y="1981200"/>
            <a:ext cx="54102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13067" name="Line 43"/>
          <p:cNvSpPr>
            <a:spLocks noChangeShapeType="1"/>
          </p:cNvSpPr>
          <p:nvPr/>
        </p:nvSpPr>
        <p:spPr bwMode="auto">
          <a:xfrm>
            <a:off x="2667000" y="1981200"/>
            <a:ext cx="54102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13069" name="Line 45"/>
          <p:cNvSpPr>
            <a:spLocks noChangeShapeType="1"/>
          </p:cNvSpPr>
          <p:nvPr/>
        </p:nvSpPr>
        <p:spPr bwMode="auto">
          <a:xfrm flipV="1">
            <a:off x="2667000" y="2667000"/>
            <a:ext cx="54102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13070" name="Line 46"/>
          <p:cNvSpPr>
            <a:spLocks noChangeShapeType="1"/>
          </p:cNvSpPr>
          <p:nvPr/>
        </p:nvSpPr>
        <p:spPr bwMode="auto">
          <a:xfrm>
            <a:off x="2667000" y="2667000"/>
            <a:ext cx="54102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13071" name="Text Box 47"/>
          <p:cNvSpPr txBox="1">
            <a:spLocks noChangeArrowheads="1"/>
          </p:cNvSpPr>
          <p:nvPr/>
        </p:nvSpPr>
        <p:spPr bwMode="auto">
          <a:xfrm>
            <a:off x="506413" y="2292350"/>
            <a:ext cx="1781175" cy="523875"/>
          </a:xfrm>
          <a:prstGeom prst="rect">
            <a:avLst/>
          </a:prstGeom>
          <a:solidFill>
            <a:srgbClr val="FFFF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The nuclear force 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spin dependent</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3" name="Textfeld 2"/>
          <p:cNvSpPr txBox="1">
            <a:spLocks noRot="1" noChangeAspect="1" noMove="1" noResize="1" noEditPoints="1" noAdjustHandles="1" noChangeArrowheads="1" noChangeShapeType="1" noTextEdit="1"/>
          </p:cNvSpPr>
          <p:nvPr/>
        </p:nvSpPr>
        <p:spPr>
          <a:xfrm>
            <a:off x="2649600" y="1522800"/>
            <a:ext cx="1935081" cy="184474"/>
          </a:xfrm>
          <a:prstGeom prst="rect">
            <a:avLst/>
          </a:prstGeom>
          <a:blipFill>
            <a:blip r:embed="rId4"/>
            <a:stretch>
              <a:fillRect l="-315" t="-3333" r="-1262" b="-2666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a:t>
            </a:r>
          </a:p>
        </p:txBody>
      </p:sp>
      <p:sp>
        <p:nvSpPr>
          <p:cNvPr id="30" name="Textfeld 29"/>
          <p:cNvSpPr txBox="1">
            <a:spLocks noRot="1" noChangeAspect="1" noMove="1" noResize="1" noEditPoints="1" noAdjustHandles="1" noChangeArrowheads="1" noChangeShapeType="1" noTextEdit="1"/>
          </p:cNvSpPr>
          <p:nvPr/>
        </p:nvSpPr>
        <p:spPr>
          <a:xfrm>
            <a:off x="2649600" y="2149200"/>
            <a:ext cx="2226828" cy="184474"/>
          </a:xfrm>
          <a:prstGeom prst="rect">
            <a:avLst/>
          </a:prstGeom>
          <a:blipFill>
            <a:blip r:embed="rId5"/>
            <a:stretch>
              <a:fillRect l="-274" t="-3333" r="-1096" b="-2666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a:t>
            </a:r>
          </a:p>
        </p:txBody>
      </p:sp>
      <p:sp>
        <p:nvSpPr>
          <p:cNvPr id="31" name="Textfeld 30"/>
          <p:cNvSpPr txBox="1">
            <a:spLocks noRot="1" noChangeAspect="1" noMove="1" noResize="1" noEditPoints="1" noAdjustHandles="1" noChangeArrowheads="1" noChangeShapeType="1" noTextEdit="1"/>
          </p:cNvSpPr>
          <p:nvPr/>
        </p:nvSpPr>
        <p:spPr>
          <a:xfrm>
            <a:off x="2649600" y="2833200"/>
            <a:ext cx="1935081" cy="184474"/>
          </a:xfrm>
          <a:prstGeom prst="rect">
            <a:avLst/>
          </a:prstGeom>
          <a:blipFill>
            <a:blip r:embed="rId6"/>
            <a:stretch>
              <a:fillRect l="-315" t="-3333" r="-1262" b="-2666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a:t>
            </a:r>
          </a:p>
        </p:txBody>
      </p:sp>
      <p:sp>
        <p:nvSpPr>
          <p:cNvPr id="32" name="Textfeld 31"/>
          <p:cNvSpPr txBox="1">
            <a:spLocks noRot="1" noChangeAspect="1" noMove="1" noResize="1" noEditPoints="1" noAdjustHandles="1" noChangeArrowheads="1" noChangeShapeType="1" noTextEdit="1"/>
          </p:cNvSpPr>
          <p:nvPr/>
        </p:nvSpPr>
        <p:spPr>
          <a:xfrm>
            <a:off x="2649600" y="3564000"/>
            <a:ext cx="1935081" cy="184474"/>
          </a:xfrm>
          <a:prstGeom prst="rect">
            <a:avLst/>
          </a:prstGeom>
          <a:blipFill>
            <a:blip r:embed="rId7"/>
            <a:stretch>
              <a:fillRect l="-315" t="-3333" r="-1262" b="-2666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a:t>
            </a:r>
          </a:p>
        </p:txBody>
      </p:sp>
      <p:grpSp>
        <p:nvGrpSpPr>
          <p:cNvPr id="6" name="Gruppieren 5"/>
          <p:cNvGrpSpPr/>
          <p:nvPr/>
        </p:nvGrpSpPr>
        <p:grpSpPr>
          <a:xfrm>
            <a:off x="273050" y="4419600"/>
            <a:ext cx="6203950" cy="307975"/>
            <a:chOff x="273050" y="4419600"/>
            <a:chExt cx="6203950" cy="307975"/>
          </a:xfrm>
        </p:grpSpPr>
        <p:sp>
          <p:nvSpPr>
            <p:cNvPr id="53270" name="Rectangle 32"/>
            <p:cNvSpPr>
              <a:spLocks noChangeArrowheads="1"/>
            </p:cNvSpPr>
            <p:nvPr/>
          </p:nvSpPr>
          <p:spPr bwMode="auto">
            <a:xfrm>
              <a:off x="1404000" y="4478338"/>
              <a:ext cx="900000" cy="2286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3271" name="Rectangle 27"/>
            <p:cNvSpPr>
              <a:spLocks noChangeArrowheads="1"/>
            </p:cNvSpPr>
            <p:nvPr/>
          </p:nvSpPr>
          <p:spPr bwMode="auto">
            <a:xfrm>
              <a:off x="3581999" y="4478338"/>
              <a:ext cx="304800" cy="22860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1" i="1" u="none" strike="noStrike" kern="1200" cap="none" spc="0" normalizeH="0" baseline="0" noProof="0" smtClean="0">
                <a:ln>
                  <a:noFill/>
                </a:ln>
                <a:solidFill>
                  <a:srgbClr val="336699"/>
                </a:solidFill>
                <a:effectLst/>
                <a:uLnTx/>
                <a:uFillTx/>
                <a:latin typeface="Arial" panose="020B0604020202020204" pitchFamily="34" charset="0"/>
                <a:ea typeface="+mn-ea"/>
                <a:cs typeface="Arial" panose="020B0604020202020204" pitchFamily="34" charset="0"/>
              </a:endParaRPr>
            </a:p>
          </p:txBody>
        </p:sp>
        <p:sp>
          <p:nvSpPr>
            <p:cNvPr id="53272" name="Text Box 22"/>
            <p:cNvSpPr txBox="1">
              <a:spLocks noChangeArrowheads="1"/>
            </p:cNvSpPr>
            <p:nvPr/>
          </p:nvSpPr>
          <p:spPr bwMode="auto">
            <a:xfrm>
              <a:off x="273050" y="4419600"/>
              <a:ext cx="38401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The measured nuclear spin of the deuteron is J=1</a:t>
              </a:r>
            </a:p>
          </p:txBody>
        </p:sp>
        <p:sp>
          <p:nvSpPr>
            <p:cNvPr id="53274" name="Text Box 25"/>
            <p:cNvSpPr txBox="1">
              <a:spLocks noChangeArrowheads="1"/>
            </p:cNvSpPr>
            <p:nvPr/>
          </p:nvSpPr>
          <p:spPr bwMode="auto">
            <a:xfrm>
              <a:off x="5303837" y="4419600"/>
              <a:ext cx="1173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Arial" panose="020B0604020202020204" pitchFamily="34" charset="0"/>
                </a:rPr>
                <a:t>experiment !</a:t>
              </a:r>
            </a:p>
          </p:txBody>
        </p:sp>
        <mc:AlternateContent xmlns:mc="http://schemas.openxmlformats.org/markup-compatibility/2006" xmlns:a14="http://schemas.microsoft.com/office/drawing/2010/main">
          <mc:Choice Requires="a14">
            <p:sp>
              <p:nvSpPr>
                <p:cNvPr id="5" name="Textfeld 4"/>
                <p:cNvSpPr txBox="1"/>
                <p:nvPr/>
              </p:nvSpPr>
              <p:spPr>
                <a:xfrm>
                  <a:off x="4027847" y="4461926"/>
                  <a:ext cx="1275990" cy="221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de-DE" sz="1200" i="1" smtClean="0">
                                <a:latin typeface="Cambria Math" panose="02040503050406030204" pitchFamily="18" charset="0"/>
                              </a:rPr>
                            </m:ctrlPr>
                          </m:dPr>
                          <m:e>
                            <m:sSup>
                              <m:sSupPr>
                                <m:ctrlPr>
                                  <a:rPr lang="de-DE" sz="1200" i="1" smtClean="0">
                                    <a:latin typeface="Cambria Math" panose="02040503050406030204" pitchFamily="18" charset="0"/>
                                  </a:rPr>
                                </m:ctrlPr>
                              </m:sSupPr>
                              <m:e>
                                <m:acc>
                                  <m:accPr>
                                    <m:chr m:val="⃗"/>
                                    <m:ctrlPr>
                                      <a:rPr lang="de-DE" sz="1200" i="1" smtClean="0">
                                        <a:latin typeface="Cambria Math" panose="02040503050406030204" pitchFamily="18" charset="0"/>
                                      </a:rPr>
                                    </m:ctrlPr>
                                  </m:accPr>
                                  <m:e>
                                    <m:r>
                                      <a:rPr lang="de-DE" sz="1200" b="0" i="1" smtClean="0">
                                        <a:latin typeface="Cambria Math" panose="02040503050406030204" pitchFamily="18" charset="0"/>
                                      </a:rPr>
                                      <m:t>𝐽</m:t>
                                    </m:r>
                                  </m:e>
                                </m:acc>
                              </m:e>
                              <m:sup>
                                <m:r>
                                  <a:rPr lang="de-DE" sz="1200" b="0" i="1" smtClean="0">
                                    <a:latin typeface="Cambria Math" panose="02040503050406030204" pitchFamily="18" charset="0"/>
                                  </a:rPr>
                                  <m:t>2</m:t>
                                </m:r>
                              </m:sup>
                            </m:sSup>
                          </m:e>
                        </m:d>
                        <m:r>
                          <a:rPr lang="de-DE" sz="1200" b="0" i="1" smtClean="0">
                            <a:latin typeface="Cambria Math" panose="02040503050406030204" pitchFamily="18" charset="0"/>
                          </a:rPr>
                          <m:t>=</m:t>
                        </m:r>
                        <m:r>
                          <a:rPr lang="de-DE" sz="1200" b="0" i="1" smtClean="0">
                            <a:latin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+1</m:t>
                            </m:r>
                          </m:e>
                        </m:d>
                        <m:sSup>
                          <m:sSupPr>
                            <m:ctrlPr>
                              <a:rPr lang="de-DE" sz="1200" b="0" i="1" smtClean="0">
                                <a:latin typeface="Cambria Math" panose="02040503050406030204" pitchFamily="18" charset="0"/>
                                <a:ea typeface="Cambria Math" panose="02040503050406030204" pitchFamily="18" charset="0"/>
                              </a:rPr>
                            </m:ctrlPr>
                          </m:sSupPr>
                          <m:e>
                            <m:r>
                              <a:rPr lang="de-DE" sz="1200" b="0" i="1" smtClean="0">
                                <a:latin typeface="Cambria Math" panose="02040503050406030204" pitchFamily="18" charset="0"/>
                                <a:ea typeface="Cambria Math" panose="02040503050406030204" pitchFamily="18" charset="0"/>
                              </a:rPr>
                              <m:t>ℏ</m:t>
                            </m:r>
                          </m:e>
                          <m:sup>
                            <m:r>
                              <a:rPr lang="de-DE" sz="1200" b="0" i="1" smtClean="0">
                                <a:latin typeface="Cambria Math" panose="02040503050406030204" pitchFamily="18" charset="0"/>
                                <a:ea typeface="Cambria Math" panose="02040503050406030204" pitchFamily="18" charset="0"/>
                              </a:rPr>
                              <m:t>2</m:t>
                            </m:r>
                          </m:sup>
                        </m:sSup>
                      </m:oMath>
                    </m:oMathPara>
                  </a14:m>
                  <a:endParaRPr lang="de-DE"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4027847" y="4461926"/>
                  <a:ext cx="1275990" cy="221023"/>
                </a:xfrm>
                <a:prstGeom prst="rect">
                  <a:avLst/>
                </a:prstGeom>
                <a:blipFill>
                  <a:blip r:embed="rId8"/>
                  <a:stretch>
                    <a:fillRect t="-25000" r="-478" b="-19444"/>
                  </a:stretch>
                </a:blipFill>
              </p:spPr>
              <p:txBody>
                <a:bodyPr/>
                <a:lstStyle/>
                <a:p>
                  <a:r>
                    <a:rPr lang="de-DE">
                      <a:noFill/>
                    </a:rPr>
                    <a:t> </a:t>
                  </a:r>
                </a:p>
              </p:txBody>
            </p:sp>
          </mc:Fallback>
        </mc:AlternateContent>
      </p:grpSp>
    </p:spTree>
    <p:extLst>
      <p:ext uri="{BB962C8B-B14F-4D97-AF65-F5344CB8AC3E}">
        <p14:creationId xmlns:p14="http://schemas.microsoft.com/office/powerpoint/2010/main" val="1903388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13067"/>
                                        </p:tgtEl>
                                        <p:attrNameLst>
                                          <p:attrName>style.visibility</p:attrName>
                                        </p:attrNameLst>
                                      </p:cBhvr>
                                      <p:to>
                                        <p:strVal val="visible"/>
                                      </p:to>
                                    </p:set>
                                    <p:animEffect transition="in" filter="dissolve">
                                      <p:cBhvr>
                                        <p:cTn id="9" dur="1000"/>
                                        <p:tgtEl>
                                          <p:spTgt spid="513067"/>
                                        </p:tgtEl>
                                      </p:cBhvr>
                                    </p:animEffect>
                                  </p:childTnLst>
                                </p:cTn>
                              </p:par>
                              <p:par>
                                <p:cTn id="10" presetID="9" presetClass="entr" presetSubtype="0" fill="hold" nodeType="withEffect">
                                  <p:stCondLst>
                                    <p:cond delay="0"/>
                                  </p:stCondLst>
                                  <p:childTnLst>
                                    <p:set>
                                      <p:cBhvr>
                                        <p:cTn id="11" dur="1" fill="hold">
                                          <p:stCondLst>
                                            <p:cond delay="0"/>
                                          </p:stCondLst>
                                        </p:cTn>
                                        <p:tgtEl>
                                          <p:spTgt spid="513066"/>
                                        </p:tgtEl>
                                        <p:attrNameLst>
                                          <p:attrName>style.visibility</p:attrName>
                                        </p:attrNameLst>
                                      </p:cBhvr>
                                      <p:to>
                                        <p:strVal val="visible"/>
                                      </p:to>
                                    </p:set>
                                    <p:animEffect transition="in" filter="dissolve">
                                      <p:cBhvr>
                                        <p:cTn id="12" dur="1000"/>
                                        <p:tgtEl>
                                          <p:spTgt spid="5130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513070"/>
                                        </p:tgtEl>
                                        <p:attrNameLst>
                                          <p:attrName>style.visibility</p:attrName>
                                        </p:attrNameLst>
                                      </p:cBhvr>
                                      <p:to>
                                        <p:strVal val="visible"/>
                                      </p:to>
                                    </p:set>
                                    <p:animEffect transition="in" filter="dissolve">
                                      <p:cBhvr>
                                        <p:cTn id="19" dur="1000"/>
                                        <p:tgtEl>
                                          <p:spTgt spid="513070"/>
                                        </p:tgtEl>
                                      </p:cBhvr>
                                    </p:animEffect>
                                  </p:childTnLst>
                                </p:cTn>
                              </p:par>
                              <p:par>
                                <p:cTn id="20" presetID="9" presetClass="entr" presetSubtype="0" fill="hold" nodeType="withEffect">
                                  <p:stCondLst>
                                    <p:cond delay="0"/>
                                  </p:stCondLst>
                                  <p:childTnLst>
                                    <p:set>
                                      <p:cBhvr>
                                        <p:cTn id="21" dur="1" fill="hold">
                                          <p:stCondLst>
                                            <p:cond delay="0"/>
                                          </p:stCondLst>
                                        </p:cTn>
                                        <p:tgtEl>
                                          <p:spTgt spid="513069"/>
                                        </p:tgtEl>
                                        <p:attrNameLst>
                                          <p:attrName>style.visibility</p:attrName>
                                        </p:attrNameLst>
                                      </p:cBhvr>
                                      <p:to>
                                        <p:strVal val="visible"/>
                                      </p:to>
                                    </p:set>
                                    <p:animEffect transition="in" filter="dissolve">
                                      <p:cBhvr>
                                        <p:cTn id="22" dur="1000"/>
                                        <p:tgtEl>
                                          <p:spTgt spid="51306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de-DE" smtClean="0"/>
              <a:t>Deuteron: magnetic moment</a:t>
            </a:r>
            <a:endParaRPr lang="en-US" altLang="de-DE" smtClean="0">
              <a:cs typeface="Times New Roman" panose="02020603050405020304" pitchFamily="18" charset="0"/>
            </a:endParaRPr>
          </a:p>
        </p:txBody>
      </p:sp>
      <p:graphicFrame>
        <p:nvGraphicFramePr>
          <p:cNvPr id="54275" name="Object 27"/>
          <p:cNvGraphicFramePr>
            <a:graphicFrameLocks noGrp="1" noChangeAspect="1"/>
          </p:cNvGraphicFramePr>
          <p:nvPr>
            <p:ph sz="half" idx="4294967295"/>
            <p:extLst/>
          </p:nvPr>
        </p:nvGraphicFramePr>
        <p:xfrm>
          <a:off x="1296530" y="1457325"/>
          <a:ext cx="977900" cy="219075"/>
        </p:xfrm>
        <a:graphic>
          <a:graphicData uri="http://schemas.openxmlformats.org/presentationml/2006/ole">
            <mc:AlternateContent xmlns:mc="http://schemas.openxmlformats.org/markup-compatibility/2006">
              <mc:Choice xmlns:v="urn:schemas-microsoft-com:vml" Requires="v">
                <p:oleObj spid="_x0000_s25609" name="Equation" r:id="rId4" imgW="964781" imgH="215806" progId="Equation.3">
                  <p:embed/>
                </p:oleObj>
              </mc:Choice>
              <mc:Fallback>
                <p:oleObj name="Equation" r:id="rId4" imgW="964781" imgH="215806" progId="Equation.3">
                  <p:embed/>
                  <p:pic>
                    <p:nvPicPr>
                      <p:cNvPr id="54275"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530" y="1457325"/>
                        <a:ext cx="977900" cy="2190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6" name="Text Box 26"/>
          <p:cNvSpPr txBox="1">
            <a:spLocks noChangeArrowheads="1"/>
          </p:cNvSpPr>
          <p:nvPr/>
        </p:nvSpPr>
        <p:spPr bwMode="auto">
          <a:xfrm>
            <a:off x="273050" y="773113"/>
            <a:ext cx="8397875" cy="954087"/>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 measured</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nuclear spin</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of the deuteron is</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J = 1</a:t>
            </a:r>
          </a:p>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parit</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y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 the deuteron is</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positive</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only even</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angular momenta ℓ = 0</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and</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ℓ = 2</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magnetic moment</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of the deuteron, which can be determined by e.g. nuclear magnetic resonance (NMR),</a:t>
            </a:r>
          </a:p>
          <a:p>
            <a:pPr marL="0" marR="0" lvl="0" indent="0" algn="l" defTabSz="914400" rtl="0" eaLnBrk="1" fontAlgn="base" latinLnBrk="0" hangingPunct="1">
              <a:lnSpc>
                <a:spcPct val="100000"/>
              </a:lnSpc>
              <a:spcBef>
                <a:spcPct val="0"/>
              </a:spcBef>
              <a:spcAft>
                <a:spcPct val="0"/>
              </a:spcAft>
              <a:buClr>
                <a:srgbClr val="FF0000"/>
              </a:buClr>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results to: </a:t>
            </a:r>
          </a:p>
        </p:txBody>
      </p:sp>
      <p:sp>
        <p:nvSpPr>
          <p:cNvPr id="520221" name="Text Box 29"/>
          <p:cNvSpPr txBox="1">
            <a:spLocks noChangeArrowheads="1"/>
          </p:cNvSpPr>
          <p:nvPr/>
        </p:nvSpPr>
        <p:spPr bwMode="auto">
          <a:xfrm>
            <a:off x="182563" y="1906588"/>
            <a:ext cx="8931275" cy="5238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The </a:t>
            </a:r>
            <a:r>
              <a:rPr kumimoji="0" lang="en-US" altLang="de-DE" sz="1400" b="1" i="1" u="none" strike="noStrike" kern="1200" cap="none" spc="0" normalizeH="0" baseline="0" noProof="0" smtClean="0">
                <a:ln>
                  <a:noFill/>
                </a:ln>
                <a:solidFill>
                  <a:srgbClr val="0000CC"/>
                </a:solidFill>
                <a:effectLst/>
                <a:uLnTx/>
                <a:uFillTx/>
                <a:latin typeface="Times New Roman" panose="02020603050405020304" pitchFamily="18" charset="0"/>
                <a:ea typeface="+mn-ea"/>
                <a:cs typeface="Arial" panose="020B0604020202020204" pitchFamily="34" charset="0"/>
              </a:rPr>
              <a:t>gyromagnetic factor g</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is the proportionality constant between the </a:t>
            </a:r>
            <a:r>
              <a:rPr kumimoji="0" lang="en-US" altLang="de-DE" sz="1400" b="1" i="1" u="none" strike="noStrike" kern="1200" cap="none" spc="0" normalizeH="0" baseline="0" noProof="0" smtClean="0">
                <a:ln>
                  <a:noFill/>
                </a:ln>
                <a:solidFill>
                  <a:srgbClr val="0000FF"/>
                </a:solidFill>
                <a:effectLst/>
                <a:uLnTx/>
                <a:uFillTx/>
                <a:latin typeface="Times New Roman" panose="02020603050405020304" pitchFamily="18" charset="0"/>
                <a:ea typeface="+mn-ea"/>
                <a:cs typeface="Arial" panose="020B0604020202020204" pitchFamily="34" charset="0"/>
              </a:rPr>
              <a:t>magnetic moment</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of a particle and the </a:t>
            </a:r>
            <a:r>
              <a:rPr kumimoji="0" lang="en-US" altLang="de-DE" sz="1400" b="1" i="1" u="none" strike="noStrike" kern="1200" cap="none" spc="0" normalizeH="0" baseline="0" noProof="0" smtClean="0">
                <a:ln>
                  <a:noFill/>
                </a:ln>
                <a:solidFill>
                  <a:srgbClr val="0000FF"/>
                </a:solidFill>
                <a:effectLst/>
                <a:uLnTx/>
                <a:uFillTx/>
                <a:latin typeface="Times New Roman" panose="02020603050405020304" pitchFamily="18" charset="0"/>
                <a:ea typeface="+mn-ea"/>
                <a:cs typeface="Arial" panose="020B0604020202020204" pitchFamily="34" charset="0"/>
              </a:rPr>
              <a:t>spin</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(in case of the deuteron angular momentum g = 1):</a:t>
            </a:r>
            <a:endParaRPr kumimoji="0" lang="en-US" altLang="de-DE" sz="1400" b="1" i="1" u="none" strike="noStrike" kern="1200" cap="none" spc="0" normalizeH="0" baseline="0" noProof="0" smtClean="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20223" name="Text Box 31"/>
          <p:cNvSpPr txBox="1">
            <a:spLocks noChangeArrowheads="1"/>
          </p:cNvSpPr>
          <p:nvPr/>
        </p:nvSpPr>
        <p:spPr bwMode="auto">
          <a:xfrm>
            <a:off x="182563" y="2919413"/>
            <a:ext cx="8931275" cy="9842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denotes the spin operator and                         the nuclear magneton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8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F</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or a point-like proton (s=1/2) one expects g = 2. The inner structure of a proton (</a:t>
            </a:r>
            <a:r>
              <a:rPr kumimoji="0" lang="en-US" altLang="de-DE"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uud</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and neutron (</a:t>
            </a:r>
            <a:r>
              <a:rPr kumimoji="0" lang="en-US" altLang="de-DE" sz="1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udd</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shows in the experimental values</a:t>
            </a:r>
          </a:p>
        </p:txBody>
      </p:sp>
      <p:sp>
        <p:nvSpPr>
          <p:cNvPr id="520226" name="Text Box 34"/>
          <p:cNvSpPr txBox="1">
            <a:spLocks noChangeArrowheads="1"/>
          </p:cNvSpPr>
          <p:nvPr/>
        </p:nvSpPr>
        <p:spPr bwMode="auto">
          <a:xfrm>
            <a:off x="3006725" y="3657600"/>
            <a:ext cx="3165475" cy="34607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g</a:t>
            </a:r>
            <a:r>
              <a:rPr kumimoji="0" lang="en-US" altLang="de-DE" sz="16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s</a:t>
            </a:r>
            <a:r>
              <a:rPr kumimoji="0" lang="en-US" altLang="de-DE" sz="1600" b="0" i="0" u="none" strike="noStrike" kern="1200" cap="none" spc="0" normalizeH="0" baseline="30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proton</a:t>
            </a:r>
            <a:r>
              <a:rPr kumimoji="0" lang="en-US" altLang="de-DE"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 5.5857,   g</a:t>
            </a:r>
            <a:r>
              <a:rPr kumimoji="0" lang="en-US" altLang="de-DE" sz="1600" b="0" i="0" u="none" strike="noStrike" kern="1200" cap="none" spc="0" normalizeH="0" baseline="-25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s</a:t>
            </a:r>
            <a:r>
              <a:rPr kumimoji="0" lang="en-US" altLang="de-DE" sz="1600" b="0" i="0" u="none" strike="noStrike" kern="1200" cap="none" spc="0" normalizeH="0" baseline="30000" noProof="0" smtClean="0">
                <a:ln>
                  <a:noFill/>
                </a:ln>
                <a:solidFill>
                  <a:srgbClr val="000000"/>
                </a:solidFill>
                <a:effectLst/>
                <a:uLnTx/>
                <a:uFillTx/>
                <a:latin typeface="Times New Roman" panose="02020603050405020304" pitchFamily="18" charset="0"/>
                <a:ea typeface="+mn-ea"/>
                <a:cs typeface="Arial" panose="020B0604020202020204" pitchFamily="34" charset="0"/>
              </a:rPr>
              <a:t>neutron</a:t>
            </a:r>
            <a:r>
              <a:rPr kumimoji="0" lang="en-US" altLang="de-DE" sz="1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 -3.8261 </a:t>
            </a:r>
          </a:p>
        </p:txBody>
      </p:sp>
      <p:sp>
        <p:nvSpPr>
          <p:cNvPr id="520227" name="Text Box 35"/>
          <p:cNvSpPr txBox="1">
            <a:spLocks noChangeArrowheads="1"/>
          </p:cNvSpPr>
          <p:nvPr/>
        </p:nvSpPr>
        <p:spPr bwMode="auto">
          <a:xfrm>
            <a:off x="182563" y="4114800"/>
            <a:ext cx="86566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For a parallel alignment of the nucleon spin </a:t>
            </a:r>
            <a:r>
              <a:rPr kumimoji="0" lang="en-US" altLang="de-DE" sz="1400" b="1" i="1" u="none" strike="noStrike" kern="1200" cap="none" spc="0" normalizeH="0" baseline="0" noProof="0" smtClean="0">
                <a:ln>
                  <a:noFill/>
                </a:ln>
                <a:solidFill>
                  <a:srgbClr val="0000CC"/>
                </a:solidFill>
                <a:effectLst/>
                <a:uLnTx/>
                <a:uFillTx/>
                <a:latin typeface="Times New Roman" panose="02020603050405020304" pitchFamily="18" charset="0"/>
                <a:ea typeface="+mn-ea"/>
                <a:cs typeface="Arial" panose="020B0604020202020204" pitchFamily="34" charset="0"/>
              </a:rPr>
              <a:t>S = 1</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and an assumed angular momentum of </a:t>
            </a:r>
            <a:r>
              <a:rPr kumimoji="0" lang="en-US" altLang="de-DE" sz="1400" b="1" i="1" u="none" strike="noStrike" kern="1200" cap="none" spc="0" normalizeH="0" baseline="0" noProof="0" smtClean="0">
                <a:ln>
                  <a:noFill/>
                </a:ln>
                <a:solidFill>
                  <a:srgbClr val="0000CC"/>
                </a:solidFill>
                <a:effectLst/>
                <a:uLnTx/>
                <a:uFillTx/>
                <a:latin typeface="Times New Roman" panose="02020603050405020304" pitchFamily="18" charset="0"/>
                <a:ea typeface="+mn-ea"/>
                <a:cs typeface="Arial" panose="020B0604020202020204" pitchFamily="34" charset="0"/>
              </a:rPr>
              <a:t>ℓ = 0</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or </a:t>
            </a:r>
            <a:r>
              <a:rPr kumimoji="0" lang="en-US" altLang="de-DE" sz="1400" b="1" i="1" u="none" strike="noStrike" kern="1200" cap="none" spc="0" normalizeH="0" baseline="0" noProof="0" smtClean="0">
                <a:ln>
                  <a:noFill/>
                </a:ln>
                <a:solidFill>
                  <a:srgbClr val="0000CC"/>
                </a:solidFill>
                <a:effectLst/>
                <a:uLnTx/>
                <a:uFillTx/>
                <a:latin typeface="Times New Roman" panose="02020603050405020304" pitchFamily="18" charset="0"/>
                <a:ea typeface="+mn-ea"/>
                <a:cs typeface="Arial" panose="020B0604020202020204" pitchFamily="34" charset="0"/>
              </a:rPr>
              <a:t>ℓ = 2</a:t>
            </a:r>
            <a:r>
              <a:rPr kumimoji="0" lang="en-US"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one obtains for the sum of the magnetic moment for proton and neutron</a:t>
            </a:r>
            <a:endPar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20236" name="Text Box 44"/>
          <p:cNvSpPr txBox="1">
            <a:spLocks noChangeArrowheads="1"/>
          </p:cNvSpPr>
          <p:nvPr/>
        </p:nvSpPr>
        <p:spPr bwMode="auto">
          <a:xfrm>
            <a:off x="4584700" y="5194300"/>
            <a:ext cx="4051300" cy="830263"/>
          </a:xfrm>
          <a:prstGeom prst="rect">
            <a:avLst/>
          </a:prstGeom>
          <a:solidFill>
            <a:srgbClr val="FFFF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 wave function of the deuteron consists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96% of the ℓ = 0 state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4% of the ℓ = 2 state</a:t>
            </a:r>
            <a:endParaRPr kumimoji="0" lang="en-US" altLang="de-DE"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p:cNvSpPr txBox="1"/>
              <p:nvPr/>
            </p:nvSpPr>
            <p:spPr>
              <a:xfrm>
                <a:off x="2626816" y="2437200"/>
                <a:ext cx="2101794" cy="402098"/>
              </a:xfrm>
              <a:prstGeom prst="rect">
                <a:avLst/>
              </a:prstGeom>
              <a:solidFill>
                <a:srgbClr val="FFFF99"/>
              </a:solidFill>
              <a:ln>
                <a:solidFill>
                  <a:srgbClr val="00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sz="1200" i="1" smtClean="0">
                              <a:latin typeface="Cambria Math" panose="02040503050406030204" pitchFamily="18" charset="0"/>
                            </a:rPr>
                          </m:ctrlPr>
                        </m:accPr>
                        <m:e>
                          <m:r>
                            <a:rPr lang="de-DE" sz="1200" i="1" smtClean="0">
                              <a:latin typeface="Cambria Math" panose="02040503050406030204" pitchFamily="18" charset="0"/>
                              <a:ea typeface="Cambria Math" panose="02040503050406030204" pitchFamily="18" charset="0"/>
                            </a:rPr>
                            <m:t>𝜇</m:t>
                          </m:r>
                        </m:e>
                      </m:acc>
                      <m:r>
                        <a:rPr lang="de-DE" sz="1200" b="0" i="1" smtClean="0">
                          <a:latin typeface="Cambria Math" panose="02040503050406030204" pitchFamily="18" charset="0"/>
                        </a:rPr>
                        <m:t>=</m:t>
                      </m:r>
                      <m:r>
                        <a:rPr lang="de-DE" sz="1200" b="0" i="1" smtClean="0">
                          <a:latin typeface="Cambria Math" panose="02040503050406030204" pitchFamily="18" charset="0"/>
                        </a:rPr>
                        <m:t>𝑔</m:t>
                      </m:r>
                      <m:r>
                        <a:rPr lang="de-DE" sz="1200" b="0" i="1" smtClean="0">
                          <a:latin typeface="Cambria Math" panose="02040503050406030204" pitchFamily="18" charset="0"/>
                          <a:ea typeface="Cambria Math" panose="02040503050406030204" pitchFamily="18" charset="0"/>
                        </a:rPr>
                        <m:t>∙</m:t>
                      </m:r>
                      <m:f>
                        <m:fPr>
                          <m:ctrlPr>
                            <a:rPr lang="de-DE" sz="1200" b="0" i="1" smtClean="0">
                              <a:latin typeface="Cambria Math" panose="02040503050406030204" pitchFamily="18" charset="0"/>
                              <a:ea typeface="Cambria Math" panose="02040503050406030204" pitchFamily="18" charset="0"/>
                            </a:rPr>
                          </m:ctrlPr>
                        </m:fPr>
                        <m:num>
                          <m:r>
                            <a:rPr lang="de-DE" sz="1200" b="0" i="1" smtClean="0">
                              <a:latin typeface="Cambria Math" panose="02040503050406030204" pitchFamily="18" charset="0"/>
                              <a:ea typeface="Cambria Math" panose="02040503050406030204" pitchFamily="18" charset="0"/>
                            </a:rPr>
                            <m:t>𝑒</m:t>
                          </m:r>
                          <m:r>
                            <a:rPr lang="de-DE" sz="1200" b="0" i="1" smtClean="0">
                              <a:latin typeface="Cambria Math" panose="02040503050406030204" pitchFamily="18" charset="0"/>
                              <a:ea typeface="Cambria Math" panose="02040503050406030204" pitchFamily="18" charset="0"/>
                            </a:rPr>
                            <m:t>∙ℏ</m:t>
                          </m:r>
                        </m:num>
                        <m:den>
                          <m:r>
                            <a:rPr lang="de-DE" sz="1200" b="0" i="1" smtClean="0">
                              <a:latin typeface="Cambria Math" panose="02040503050406030204" pitchFamily="18" charset="0"/>
                              <a:ea typeface="Cambria Math" panose="02040503050406030204" pitchFamily="18" charset="0"/>
                            </a:rPr>
                            <m:t>2∙</m:t>
                          </m:r>
                          <m:sSub>
                            <m:sSubPr>
                              <m:ctrlPr>
                                <a:rPr lang="de-DE" sz="1200" b="0" i="1" smtClean="0">
                                  <a:latin typeface="Cambria Math" panose="02040503050406030204" pitchFamily="18" charset="0"/>
                                  <a:ea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𝑚</m:t>
                              </m:r>
                            </m:e>
                            <m:sub>
                              <m:r>
                                <a:rPr lang="de-DE" sz="1200" b="0" i="1" smtClean="0">
                                  <a:latin typeface="Cambria Math" panose="02040503050406030204" pitchFamily="18" charset="0"/>
                                  <a:ea typeface="Cambria Math" panose="02040503050406030204" pitchFamily="18" charset="0"/>
                                </a:rPr>
                                <m:t>𝑝</m:t>
                              </m:r>
                            </m:sub>
                          </m:sSub>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𝑐</m:t>
                          </m:r>
                        </m:den>
                      </m:f>
                      <m:r>
                        <a:rPr lang="de-DE" sz="1200" b="0" i="1" smtClean="0">
                          <a:latin typeface="Cambria Math" panose="02040503050406030204" pitchFamily="18" charset="0"/>
                          <a:ea typeface="Cambria Math" panose="02040503050406030204" pitchFamily="18" charset="0"/>
                        </a:rPr>
                        <m:t>∙</m:t>
                      </m:r>
                      <m:acc>
                        <m:accPr>
                          <m:chr m:val="⃗"/>
                          <m:ctrlPr>
                            <a:rPr lang="de-DE" sz="1200" b="0" i="1" smtClean="0">
                              <a:latin typeface="Cambria Math" panose="02040503050406030204" pitchFamily="18" charset="0"/>
                              <a:ea typeface="Cambria Math" panose="02040503050406030204" pitchFamily="18" charset="0"/>
                            </a:rPr>
                          </m:ctrlPr>
                        </m:accPr>
                        <m:e>
                          <m:r>
                            <a:rPr lang="de-DE" sz="1200" b="0" i="1" smtClean="0">
                              <a:latin typeface="Cambria Math" panose="02040503050406030204" pitchFamily="18" charset="0"/>
                              <a:ea typeface="Cambria Math" panose="02040503050406030204" pitchFamily="18" charset="0"/>
                            </a:rPr>
                            <m:t>𝑆</m:t>
                          </m:r>
                        </m:e>
                      </m:acc>
                      <m:r>
                        <a:rPr lang="de-DE"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𝑔</m:t>
                      </m:r>
                      <m:r>
                        <a:rPr lang="de-DE" sz="1200" b="0" i="1" smtClean="0">
                          <a:latin typeface="Cambria Math" panose="02040503050406030204" pitchFamily="18" charset="0"/>
                          <a:ea typeface="Cambria Math" panose="02040503050406030204" pitchFamily="18" charset="0"/>
                        </a:rPr>
                        <m:t>∙</m:t>
                      </m:r>
                      <m:sSub>
                        <m:sSubPr>
                          <m:ctrlPr>
                            <a:rPr lang="de-DE" sz="1200" b="0" i="1" smtClean="0">
                              <a:latin typeface="Cambria Math" panose="02040503050406030204" pitchFamily="18" charset="0"/>
                              <a:ea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𝜇</m:t>
                          </m:r>
                        </m:e>
                        <m:sub>
                          <m:r>
                            <a:rPr lang="de-DE" sz="1200" b="0" i="1" smtClean="0">
                              <a:latin typeface="Cambria Math" panose="02040503050406030204" pitchFamily="18" charset="0"/>
                              <a:ea typeface="Cambria Math" panose="02040503050406030204" pitchFamily="18" charset="0"/>
                            </a:rPr>
                            <m:t>𝐾</m:t>
                          </m:r>
                        </m:sub>
                      </m:sSub>
                      <m:r>
                        <a:rPr lang="de-DE" sz="1200" b="0" i="1" smtClean="0">
                          <a:latin typeface="Cambria Math" panose="02040503050406030204" pitchFamily="18" charset="0"/>
                          <a:ea typeface="Cambria Math" panose="02040503050406030204" pitchFamily="18" charset="0"/>
                        </a:rPr>
                        <m:t>∙</m:t>
                      </m:r>
                      <m:acc>
                        <m:accPr>
                          <m:chr m:val="⃗"/>
                          <m:ctrlPr>
                            <a:rPr lang="de-DE" sz="1200" b="0" i="1" smtClean="0">
                              <a:latin typeface="Cambria Math" panose="02040503050406030204" pitchFamily="18" charset="0"/>
                              <a:ea typeface="Cambria Math" panose="02040503050406030204" pitchFamily="18" charset="0"/>
                            </a:rPr>
                          </m:ctrlPr>
                        </m:accPr>
                        <m:e>
                          <m:r>
                            <a:rPr lang="de-DE" sz="1200" b="0" i="1" smtClean="0">
                              <a:latin typeface="Cambria Math" panose="02040503050406030204" pitchFamily="18" charset="0"/>
                              <a:ea typeface="Cambria Math" panose="02040503050406030204" pitchFamily="18" charset="0"/>
                            </a:rPr>
                            <m:t>𝑆</m:t>
                          </m:r>
                        </m:e>
                      </m:acc>
                    </m:oMath>
                  </m:oMathPara>
                </a14:m>
                <a:endParaRPr lang="de-DE" sz="1200" dirty="0"/>
              </a:p>
            </p:txBody>
          </p:sp>
        </mc:Choice>
        <mc:Fallback xmlns="">
          <p:sp>
            <p:nvSpPr>
              <p:cNvPr id="2" name="Textfeld 1"/>
              <p:cNvSpPr txBox="1">
                <a:spLocks noRot="1" noChangeAspect="1" noMove="1" noResize="1" noEditPoints="1" noAdjustHandles="1" noChangeArrowheads="1" noChangeShapeType="1" noTextEdit="1"/>
              </p:cNvSpPr>
              <p:nvPr/>
            </p:nvSpPr>
            <p:spPr>
              <a:xfrm>
                <a:off x="2626816" y="2437200"/>
                <a:ext cx="2101794" cy="402098"/>
              </a:xfrm>
              <a:prstGeom prst="rect">
                <a:avLst/>
              </a:prstGeom>
              <a:blipFill>
                <a:blip r:embed="rId6"/>
                <a:stretch>
                  <a:fillRect l="-1153" t="-1471" r="-10086" b="-5882"/>
                </a:stretch>
              </a:blipFill>
              <a:ln>
                <a:solidFill>
                  <a:srgbClr val="00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279761" y="2920620"/>
                <a:ext cx="179216" cy="312458"/>
              </a:xfrm>
              <a:prstGeom prst="rect">
                <a:avLst/>
              </a:prstGeom>
              <a:solidFill>
                <a:srgbClr val="FFFF99"/>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𝑆</m:t>
                          </m:r>
                        </m:e>
                      </m:acc>
                    </m:oMath>
                  </m:oMathPara>
                </a14:m>
                <a:endParaRPr lang="de-DE" dirty="0"/>
              </a:p>
            </p:txBody>
          </p:sp>
        </mc:Choice>
        <mc:Fallback xmlns="">
          <p:sp>
            <p:nvSpPr>
              <p:cNvPr id="3" name="Textfeld 2"/>
              <p:cNvSpPr txBox="1">
                <a:spLocks noRot="1" noChangeAspect="1" noMove="1" noResize="1" noEditPoints="1" noAdjustHandles="1" noChangeArrowheads="1" noChangeShapeType="1" noTextEdit="1"/>
              </p:cNvSpPr>
              <p:nvPr/>
            </p:nvSpPr>
            <p:spPr>
              <a:xfrm>
                <a:off x="279761" y="2920620"/>
                <a:ext cx="179216" cy="312458"/>
              </a:xfrm>
              <a:prstGeom prst="rect">
                <a:avLst/>
              </a:prstGeom>
              <a:blipFill>
                <a:blip r:embed="rId7"/>
                <a:stretch>
                  <a:fillRect l="-34483" t="-43137" r="-110345" b="-78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2613107" y="2889559"/>
                <a:ext cx="1001300" cy="402098"/>
              </a:xfrm>
              <a:prstGeom prst="rect">
                <a:avLst/>
              </a:prstGeom>
              <a:solidFill>
                <a:srgbClr val="FFFF99"/>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200" i="1" smtClean="0">
                              <a:latin typeface="Cambria Math" panose="02040503050406030204" pitchFamily="18" charset="0"/>
                            </a:rPr>
                          </m:ctrlPr>
                        </m:sSubPr>
                        <m:e>
                          <m:r>
                            <a:rPr lang="de-DE" sz="1200" i="1" smtClean="0">
                              <a:latin typeface="Cambria Math" panose="02040503050406030204" pitchFamily="18" charset="0"/>
                              <a:ea typeface="Cambria Math" panose="02040503050406030204" pitchFamily="18" charset="0"/>
                            </a:rPr>
                            <m:t>𝜇</m:t>
                          </m:r>
                        </m:e>
                        <m:sub>
                          <m:r>
                            <a:rPr lang="de-DE" sz="1200" b="0" i="1" smtClean="0">
                              <a:latin typeface="Cambria Math" panose="02040503050406030204" pitchFamily="18" charset="0"/>
                            </a:rPr>
                            <m:t>𝐾</m:t>
                          </m:r>
                        </m:sub>
                      </m:sSub>
                      <m:r>
                        <a:rPr lang="de-DE" sz="1200" b="0" i="1" smtClean="0">
                          <a:latin typeface="Cambria Math" panose="02040503050406030204" pitchFamily="18" charset="0"/>
                        </a:rPr>
                        <m:t>=</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𝑒</m:t>
                          </m:r>
                          <m:r>
                            <a:rPr lang="de-DE" sz="1200" b="0" i="1" smtClean="0">
                              <a:latin typeface="Cambria Math" panose="02040503050406030204" pitchFamily="18" charset="0"/>
                              <a:ea typeface="Cambria Math" panose="02040503050406030204" pitchFamily="18" charset="0"/>
                            </a:rPr>
                            <m:t>∙ℏ</m:t>
                          </m:r>
                        </m:num>
                        <m:den>
                          <m:r>
                            <a:rPr lang="de-DE" sz="1200" b="0" i="1" smtClean="0">
                              <a:latin typeface="Cambria Math" panose="02040503050406030204" pitchFamily="18" charset="0"/>
                            </a:rPr>
                            <m:t>2</m:t>
                          </m:r>
                          <m:r>
                            <a:rPr lang="de-DE" sz="1200" b="0" i="1" smtClean="0">
                              <a:latin typeface="Cambria Math" panose="02040503050406030204" pitchFamily="18" charset="0"/>
                              <a:ea typeface="Cambria Math" panose="02040503050406030204" pitchFamily="18" charset="0"/>
                            </a:rPr>
                            <m:t>∙</m:t>
                          </m:r>
                          <m:sSub>
                            <m:sSubPr>
                              <m:ctrlPr>
                                <a:rPr lang="de-DE" sz="1200" b="0" i="1" smtClean="0">
                                  <a:latin typeface="Cambria Math" panose="02040503050406030204" pitchFamily="18" charset="0"/>
                                  <a:ea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𝑚</m:t>
                              </m:r>
                            </m:e>
                            <m:sub>
                              <m:r>
                                <a:rPr lang="de-DE" sz="1200" b="0" i="1" smtClean="0">
                                  <a:latin typeface="Cambria Math" panose="02040503050406030204" pitchFamily="18" charset="0"/>
                                  <a:ea typeface="Cambria Math" panose="02040503050406030204" pitchFamily="18" charset="0"/>
                                </a:rPr>
                                <m:t>𝑝</m:t>
                              </m:r>
                            </m:sub>
                          </m:sSub>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𝑐</m:t>
                          </m:r>
                        </m:den>
                      </m:f>
                    </m:oMath>
                  </m:oMathPara>
                </a14:m>
                <a:endParaRPr lang="de-DE" sz="1200" dirty="0"/>
              </a:p>
            </p:txBody>
          </p:sp>
        </mc:Choice>
        <mc:Fallback xmlns="">
          <p:sp>
            <p:nvSpPr>
              <p:cNvPr id="4" name="Textfeld 3"/>
              <p:cNvSpPr txBox="1">
                <a:spLocks noRot="1" noChangeAspect="1" noMove="1" noResize="1" noEditPoints="1" noAdjustHandles="1" noChangeArrowheads="1" noChangeShapeType="1" noTextEdit="1"/>
              </p:cNvSpPr>
              <p:nvPr/>
            </p:nvSpPr>
            <p:spPr>
              <a:xfrm>
                <a:off x="2613107" y="2889559"/>
                <a:ext cx="1001300" cy="402098"/>
              </a:xfrm>
              <a:prstGeom prst="rect">
                <a:avLst/>
              </a:prstGeom>
              <a:blipFill>
                <a:blip r:embed="rId8"/>
                <a:stretch>
                  <a:fillRect l="-3049" t="-3030" r="-1220" b="-90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432000" y="4694400"/>
                <a:ext cx="8320675" cy="34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200" i="1" smtClean="0">
                              <a:latin typeface="Cambria Math" panose="02040503050406030204" pitchFamily="18" charset="0"/>
                            </a:rPr>
                          </m:ctrlPr>
                        </m:sSubSupPr>
                        <m:e>
                          <m:r>
                            <a:rPr lang="de-DE" sz="1200" i="1" smtClean="0">
                              <a:latin typeface="Cambria Math" panose="02040503050406030204" pitchFamily="18" charset="0"/>
                              <a:ea typeface="Cambria Math" panose="02040503050406030204" pitchFamily="18" charset="0"/>
                            </a:rPr>
                            <m:t>𝜇</m:t>
                          </m:r>
                        </m:e>
                        <m:sub>
                          <m:r>
                            <a:rPr lang="de-DE" sz="1200" b="0" i="1" smtClean="0">
                              <a:latin typeface="Cambria Math" panose="02040503050406030204" pitchFamily="18" charset="0"/>
                            </a:rPr>
                            <m:t>𝑑𝑒𝑢𝑡𝑒𝑟𝑜𝑛</m:t>
                          </m:r>
                        </m:sub>
                        <m:sup>
                          <m:r>
                            <a:rPr lang="de-DE" sz="1200" b="0" i="1" smtClean="0">
                              <a:latin typeface="Cambria Math" panose="02040503050406030204" pitchFamily="18" charset="0"/>
                            </a:rPr>
                            <m:t>𝐽</m:t>
                          </m:r>
                          <m:r>
                            <a:rPr lang="de-DE" sz="1200" b="0" i="1" smtClean="0">
                              <a:latin typeface="Cambria Math" panose="02040503050406030204" pitchFamily="18" charset="0"/>
                            </a:rPr>
                            <m:t>,ℓ,</m:t>
                          </m:r>
                          <m:r>
                            <a:rPr lang="de-DE" sz="1200" b="0" i="1" smtClean="0">
                              <a:latin typeface="Cambria Math" panose="02040503050406030204" pitchFamily="18" charset="0"/>
                              <a:ea typeface="Cambria Math" panose="02040503050406030204" pitchFamily="18" charset="0"/>
                            </a:rPr>
                            <m:t>𝑆</m:t>
                          </m:r>
                        </m:sup>
                      </m:sSubSup>
                      <m:r>
                        <a:rPr lang="de-DE" sz="1200" b="0" i="1" smtClean="0">
                          <a:latin typeface="Cambria Math" panose="02040503050406030204" pitchFamily="18" charset="0"/>
                        </a:rPr>
                        <m:t>=</m:t>
                      </m:r>
                      <m:f>
                        <m:fPr>
                          <m:ctrlPr>
                            <a:rPr lang="de-DE" sz="1200" b="0" i="1" smtClean="0">
                              <a:latin typeface="Cambria Math" panose="02040503050406030204" pitchFamily="18" charset="0"/>
                            </a:rPr>
                          </m:ctrlPr>
                        </m:fPr>
                        <m:num>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ea typeface="Cambria Math" panose="02040503050406030204" pitchFamily="18" charset="0"/>
                                </a:rPr>
                                <m:t>𝜇</m:t>
                              </m:r>
                            </m:e>
                            <m:sub>
                              <m:r>
                                <a:rPr lang="de-DE" sz="1200" b="0" i="1" smtClean="0">
                                  <a:latin typeface="Cambria Math" panose="02040503050406030204" pitchFamily="18" charset="0"/>
                                </a:rPr>
                                <m:t>𝑁</m:t>
                              </m:r>
                            </m:sub>
                          </m:sSub>
                        </m:num>
                        <m:den>
                          <m:r>
                            <a:rPr lang="de-DE" sz="1200" b="0" i="1" smtClean="0">
                              <a:latin typeface="Cambria Math" panose="02040503050406030204" pitchFamily="18" charset="0"/>
                            </a:rPr>
                            <m:t>4</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+1</m:t>
                              </m:r>
                            </m:e>
                          </m:d>
                        </m:den>
                      </m:f>
                      <m:d>
                        <m:dPr>
                          <m:begChr m:val="{"/>
                          <m:endChr m:val="}"/>
                          <m:ctrlPr>
                            <a:rPr lang="de-DE" sz="1200" b="0" i="1" smtClean="0">
                              <a:latin typeface="Cambria Math" panose="02040503050406030204" pitchFamily="18" charset="0"/>
                            </a:rPr>
                          </m:ctrlPr>
                        </m:dPr>
                        <m:e>
                          <m:d>
                            <m:dPr>
                              <m:ctrlPr>
                                <a:rPr lang="de-DE" sz="1200" b="0" i="1" smtClean="0">
                                  <a:latin typeface="Cambria Math" panose="02040503050406030204" pitchFamily="18" charset="0"/>
                                </a:rPr>
                              </m:ctrlPr>
                            </m:dPr>
                            <m:e>
                              <m:sSubSup>
                                <m:sSubSupPr>
                                  <m:ctrlPr>
                                    <a:rPr lang="de-DE" sz="1200" b="0" i="1" smtClean="0">
                                      <a:latin typeface="Cambria Math" panose="02040503050406030204" pitchFamily="18" charset="0"/>
                                    </a:rPr>
                                  </m:ctrlPr>
                                </m:sSubSupPr>
                                <m:e>
                                  <m:r>
                                    <a:rPr lang="de-DE" sz="1200" b="0" i="1" smtClean="0">
                                      <a:latin typeface="Cambria Math" panose="02040503050406030204" pitchFamily="18" charset="0"/>
                                    </a:rPr>
                                    <m:t>𝑔</m:t>
                                  </m:r>
                                </m:e>
                                <m:sub>
                                  <m:r>
                                    <a:rPr lang="de-DE" sz="1200" b="0" i="1" smtClean="0">
                                      <a:latin typeface="Cambria Math" panose="02040503050406030204" pitchFamily="18" charset="0"/>
                                    </a:rPr>
                                    <m:t>𝑠</m:t>
                                  </m:r>
                                </m:sub>
                                <m:sup>
                                  <m:r>
                                    <a:rPr lang="de-DE" sz="1200" b="0" i="1" smtClean="0">
                                      <a:latin typeface="Cambria Math" panose="02040503050406030204" pitchFamily="18" charset="0"/>
                                    </a:rPr>
                                    <m:t>𝑝𝑟𝑜𝑡𝑜𝑛</m:t>
                                  </m:r>
                                </m:sup>
                              </m:sSubSup>
                              <m:r>
                                <a:rPr lang="de-DE" sz="1200" b="0" i="1" smtClean="0">
                                  <a:latin typeface="Cambria Math" panose="02040503050406030204" pitchFamily="18" charset="0"/>
                                </a:rPr>
                                <m:t>+</m:t>
                              </m:r>
                              <m:sSubSup>
                                <m:sSubSupPr>
                                  <m:ctrlPr>
                                    <a:rPr lang="de-DE" sz="1200" b="0" i="1" smtClean="0">
                                      <a:latin typeface="Cambria Math" panose="02040503050406030204" pitchFamily="18" charset="0"/>
                                    </a:rPr>
                                  </m:ctrlPr>
                                </m:sSubSupPr>
                                <m:e>
                                  <m:r>
                                    <a:rPr lang="de-DE" sz="1200" b="0" i="1" smtClean="0">
                                      <a:latin typeface="Cambria Math" panose="02040503050406030204" pitchFamily="18" charset="0"/>
                                    </a:rPr>
                                    <m:t>𝑔</m:t>
                                  </m:r>
                                </m:e>
                                <m:sub>
                                  <m:r>
                                    <a:rPr lang="de-DE" sz="1200" b="0" i="1" smtClean="0">
                                      <a:latin typeface="Cambria Math" panose="02040503050406030204" pitchFamily="18" charset="0"/>
                                    </a:rPr>
                                    <m:t>𝑠</m:t>
                                  </m:r>
                                </m:sub>
                                <m:sup>
                                  <m:r>
                                    <a:rPr lang="de-DE" sz="1200" b="0" i="1" smtClean="0">
                                      <a:latin typeface="Cambria Math" panose="02040503050406030204" pitchFamily="18" charset="0"/>
                                    </a:rPr>
                                    <m:t>𝑛𝑒𝑢𝑡𝑟𝑜𝑛</m:t>
                                  </m:r>
                                </m:sup>
                              </m:sSubSup>
                            </m:e>
                          </m:d>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+1</m:t>
                                  </m:r>
                                </m:e>
                              </m:d>
                              <m:r>
                                <a:rPr lang="de-DE" sz="1200" b="0" i="1" smtClean="0">
                                  <a:latin typeface="Cambria Math" panose="02040503050406030204" pitchFamily="18" charset="0"/>
                                  <a:ea typeface="Cambria Math" panose="02040503050406030204" pitchFamily="18" charset="0"/>
                                </a:rPr>
                                <m:t>−ℓ∙</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ℓ+1</m:t>
                                  </m:r>
                                </m:e>
                              </m:d>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𝑆</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𝑆</m:t>
                                  </m:r>
                                  <m:r>
                                    <a:rPr lang="de-DE" sz="1200" b="0" i="1" smtClean="0">
                                      <a:latin typeface="Cambria Math" panose="02040503050406030204" pitchFamily="18" charset="0"/>
                                      <a:ea typeface="Cambria Math" panose="02040503050406030204" pitchFamily="18" charset="0"/>
                                    </a:rPr>
                                    <m:t>+1</m:t>
                                  </m:r>
                                </m:e>
                              </m:d>
                            </m:e>
                          </m:d>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𝐽</m:t>
                              </m:r>
                              <m:r>
                                <a:rPr lang="de-DE" sz="1200" b="0" i="1" smtClean="0">
                                  <a:latin typeface="Cambria Math" panose="02040503050406030204" pitchFamily="18" charset="0"/>
                                  <a:ea typeface="Cambria Math" panose="02040503050406030204" pitchFamily="18" charset="0"/>
                                </a:rPr>
                                <m:t>+1</m:t>
                              </m:r>
                            </m:e>
                          </m:d>
                          <m:r>
                            <a:rPr lang="de-DE" sz="1200" b="0" i="1" smtClean="0">
                              <a:latin typeface="Cambria Math" panose="02040503050406030204" pitchFamily="18" charset="0"/>
                              <a:ea typeface="Cambria Math" panose="02040503050406030204" pitchFamily="18" charset="0"/>
                            </a:rPr>
                            <m:t>+ℓ∙</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ℓ+1</m:t>
                              </m:r>
                            </m:e>
                          </m:d>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𝑆</m:t>
                          </m:r>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𝑆</m:t>
                              </m:r>
                              <m:r>
                                <a:rPr lang="de-DE" sz="1200" b="0" i="1" smtClean="0">
                                  <a:latin typeface="Cambria Math" panose="02040503050406030204" pitchFamily="18" charset="0"/>
                                  <a:ea typeface="Cambria Math" panose="02040503050406030204" pitchFamily="18" charset="0"/>
                                </a:rPr>
                                <m:t>+1</m:t>
                              </m:r>
                            </m:e>
                          </m:d>
                        </m:e>
                      </m:d>
                    </m:oMath>
                  </m:oMathPara>
                </a14:m>
                <a:endParaRPr lang="de-DE" sz="1200" dirty="0"/>
              </a:p>
            </p:txBody>
          </p:sp>
        </mc:Choice>
        <mc:Fallback xmlns="">
          <p:sp>
            <p:nvSpPr>
              <p:cNvPr id="5" name="Textfeld 4"/>
              <p:cNvSpPr txBox="1">
                <a:spLocks noRot="1" noChangeAspect="1" noMove="1" noResize="1" noEditPoints="1" noAdjustHandles="1" noChangeArrowheads="1" noChangeShapeType="1" noTextEdit="1"/>
              </p:cNvSpPr>
              <p:nvPr/>
            </p:nvSpPr>
            <p:spPr>
              <a:xfrm>
                <a:off x="432000" y="4694400"/>
                <a:ext cx="8320675" cy="342786"/>
              </a:xfrm>
              <a:prstGeom prst="rect">
                <a:avLst/>
              </a:prstGeom>
              <a:blipFill>
                <a:blip r:embed="rId9"/>
                <a:stretch>
                  <a:fillRect t="-3571" b="-178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32000" y="5434686"/>
                <a:ext cx="3758721" cy="2650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0000CC"/>
                              </a:solidFill>
                              <a:latin typeface="Cambria Math" panose="02040503050406030204" pitchFamily="18" charset="0"/>
                            </a:rPr>
                          </m:ctrlPr>
                        </m:sSubSupPr>
                        <m:e>
                          <m:r>
                            <a:rPr lang="de-DE" sz="1400" i="1" smtClean="0">
                              <a:solidFill>
                                <a:srgbClr val="0000CC"/>
                              </a:solidFill>
                              <a:latin typeface="Cambria Math" panose="02040503050406030204" pitchFamily="18" charset="0"/>
                              <a:ea typeface="Cambria Math" panose="02040503050406030204" pitchFamily="18" charset="0"/>
                            </a:rPr>
                            <m:t>𝜇</m:t>
                          </m:r>
                        </m:e>
                        <m:sub>
                          <m:r>
                            <a:rPr lang="de-DE" sz="1400" b="0" i="1" smtClean="0">
                              <a:solidFill>
                                <a:srgbClr val="0000CC"/>
                              </a:solidFill>
                              <a:latin typeface="Cambria Math" panose="02040503050406030204" pitchFamily="18" charset="0"/>
                            </a:rPr>
                            <m:t>𝑑𝑒𝑢𝑡𝑒𝑟𝑜𝑛</m:t>
                          </m:r>
                        </m:sub>
                        <m:sup>
                          <m:r>
                            <a:rPr lang="de-DE" sz="1400" b="0" i="1" smtClean="0">
                              <a:solidFill>
                                <a:srgbClr val="0000CC"/>
                              </a:solidFill>
                              <a:latin typeface="Cambria Math" panose="02040503050406030204" pitchFamily="18" charset="0"/>
                            </a:rPr>
                            <m:t>𝐽</m:t>
                          </m:r>
                          <m:r>
                            <a:rPr lang="de-DE" sz="1400" b="0" i="1" smtClean="0">
                              <a:solidFill>
                                <a:srgbClr val="0000CC"/>
                              </a:solidFill>
                              <a:latin typeface="Cambria Math" panose="02040503050406030204" pitchFamily="18" charset="0"/>
                            </a:rPr>
                            <m:t>=1,ℓ=0,</m:t>
                          </m:r>
                          <m:r>
                            <a:rPr lang="de-DE" sz="1400" b="0" i="1" smtClean="0">
                              <a:solidFill>
                                <a:srgbClr val="0000CC"/>
                              </a:solidFill>
                              <a:latin typeface="Cambria Math" panose="02040503050406030204" pitchFamily="18" charset="0"/>
                              <a:ea typeface="Cambria Math" panose="02040503050406030204" pitchFamily="18" charset="0"/>
                            </a:rPr>
                            <m:t>𝑆</m:t>
                          </m:r>
                          <m:r>
                            <a:rPr lang="de-DE" sz="1400" b="0" i="1" smtClean="0">
                              <a:solidFill>
                                <a:srgbClr val="0000CC"/>
                              </a:solidFill>
                              <a:latin typeface="Cambria Math" panose="02040503050406030204" pitchFamily="18" charset="0"/>
                              <a:ea typeface="Cambria Math" panose="02040503050406030204" pitchFamily="18" charset="0"/>
                            </a:rPr>
                            <m:t>=1</m:t>
                          </m:r>
                        </m:sup>
                      </m:sSubSup>
                      <m:r>
                        <a:rPr lang="de-DE" sz="1400" b="0" i="1" smtClean="0">
                          <a:solidFill>
                            <a:srgbClr val="0000CC"/>
                          </a:solidFill>
                          <a:latin typeface="Cambria Math" panose="02040503050406030204" pitchFamily="18" charset="0"/>
                        </a:rPr>
                        <m:t>=</m:t>
                      </m:r>
                      <m:f>
                        <m:fPr>
                          <m:type m:val="lin"/>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panose="02040503050406030204" pitchFamily="18" charset="0"/>
                            </a:rPr>
                            <m:t>1</m:t>
                          </m:r>
                        </m:num>
                        <m:den>
                          <m:r>
                            <a:rPr lang="de-DE" sz="1400" b="0" i="1" smtClean="0">
                              <a:solidFill>
                                <a:srgbClr val="0000CC"/>
                              </a:solidFill>
                              <a:latin typeface="Cambria Math" panose="02040503050406030204" pitchFamily="18" charset="0"/>
                            </a:rPr>
                            <m:t>2</m:t>
                          </m:r>
                        </m:den>
                      </m:f>
                      <m:r>
                        <a:rPr lang="de-DE" sz="1400" b="0" i="1" smtClean="0">
                          <a:solidFill>
                            <a:srgbClr val="0000CC"/>
                          </a:solidFill>
                          <a:latin typeface="Cambria Math" panose="02040503050406030204" pitchFamily="18" charset="0"/>
                          <a:ea typeface="Cambria Math" panose="02040503050406030204" pitchFamily="18" charset="0"/>
                        </a:rPr>
                        <m:t>∙</m:t>
                      </m:r>
                      <m:d>
                        <m:dPr>
                          <m:ctrlPr>
                            <a:rPr lang="de-DE" sz="1400" b="0" i="1" smtClean="0">
                              <a:solidFill>
                                <a:srgbClr val="0000CC"/>
                              </a:solidFill>
                              <a:latin typeface="Cambria Math" panose="02040503050406030204" pitchFamily="18" charset="0"/>
                              <a:ea typeface="Cambria Math" panose="02040503050406030204" pitchFamily="18" charset="0"/>
                            </a:rPr>
                          </m:ctrlPr>
                        </m:dPr>
                        <m:e>
                          <m:sSubSup>
                            <m:sSubSupPr>
                              <m:ctrlPr>
                                <a:rPr lang="de-DE" sz="1400" b="0" i="1" smtClean="0">
                                  <a:solidFill>
                                    <a:srgbClr val="0000CC"/>
                                  </a:solidFill>
                                  <a:latin typeface="Cambria Math" panose="02040503050406030204" pitchFamily="18" charset="0"/>
                                  <a:ea typeface="Cambria Math" panose="02040503050406030204" pitchFamily="18" charset="0"/>
                                </a:rPr>
                              </m:ctrlPr>
                            </m:sSubSupPr>
                            <m:e>
                              <m:r>
                                <a:rPr lang="de-DE" sz="1400" b="0" i="1" smtClean="0">
                                  <a:solidFill>
                                    <a:srgbClr val="0000CC"/>
                                  </a:solidFill>
                                  <a:latin typeface="Cambria Math" panose="02040503050406030204" pitchFamily="18" charset="0"/>
                                  <a:ea typeface="Cambria Math" panose="02040503050406030204" pitchFamily="18" charset="0"/>
                                </a:rPr>
                                <m:t>𝑔</m:t>
                              </m:r>
                            </m:e>
                            <m:sub>
                              <m:r>
                                <a:rPr lang="de-DE" sz="1400" b="0" i="1" smtClean="0">
                                  <a:solidFill>
                                    <a:srgbClr val="0000CC"/>
                                  </a:solidFill>
                                  <a:latin typeface="Cambria Math" panose="02040503050406030204" pitchFamily="18" charset="0"/>
                                  <a:ea typeface="Cambria Math" panose="02040503050406030204" pitchFamily="18" charset="0"/>
                                </a:rPr>
                                <m:t>𝑠</m:t>
                              </m:r>
                            </m:sub>
                            <m:sup>
                              <m:r>
                                <a:rPr lang="de-DE" sz="1400" b="0" i="1" smtClean="0">
                                  <a:solidFill>
                                    <a:srgbClr val="0000CC"/>
                                  </a:solidFill>
                                  <a:latin typeface="Cambria Math" panose="02040503050406030204" pitchFamily="18" charset="0"/>
                                  <a:ea typeface="Cambria Math" panose="02040503050406030204" pitchFamily="18" charset="0"/>
                                </a:rPr>
                                <m:t>𝑝𝑟𝑜𝑡𝑜𝑛</m:t>
                              </m:r>
                            </m:sup>
                          </m:sSubSup>
                          <m:r>
                            <a:rPr lang="de-DE" sz="1400" b="0" i="1" smtClean="0">
                              <a:solidFill>
                                <a:srgbClr val="0000CC"/>
                              </a:solidFill>
                              <a:latin typeface="Cambria Math" panose="02040503050406030204" pitchFamily="18" charset="0"/>
                              <a:ea typeface="Cambria Math" panose="02040503050406030204" pitchFamily="18" charset="0"/>
                            </a:rPr>
                            <m:t>+</m:t>
                          </m:r>
                          <m:sSubSup>
                            <m:sSubSupPr>
                              <m:ctrlPr>
                                <a:rPr lang="de-DE" sz="1400" b="0" i="1" smtClean="0">
                                  <a:solidFill>
                                    <a:srgbClr val="0000CC"/>
                                  </a:solidFill>
                                  <a:latin typeface="Cambria Math" panose="02040503050406030204" pitchFamily="18" charset="0"/>
                                  <a:ea typeface="Cambria Math" panose="02040503050406030204" pitchFamily="18" charset="0"/>
                                </a:rPr>
                              </m:ctrlPr>
                            </m:sSubSupPr>
                            <m:e>
                              <m:r>
                                <a:rPr lang="de-DE" sz="1400" b="0" i="1" smtClean="0">
                                  <a:solidFill>
                                    <a:srgbClr val="0000CC"/>
                                  </a:solidFill>
                                  <a:latin typeface="Cambria Math" panose="02040503050406030204" pitchFamily="18" charset="0"/>
                                  <a:ea typeface="Cambria Math" panose="02040503050406030204" pitchFamily="18" charset="0"/>
                                </a:rPr>
                                <m:t>𝑔</m:t>
                              </m:r>
                            </m:e>
                            <m:sub>
                              <m:r>
                                <a:rPr lang="de-DE" sz="1400" b="0" i="1" smtClean="0">
                                  <a:solidFill>
                                    <a:srgbClr val="0000CC"/>
                                  </a:solidFill>
                                  <a:latin typeface="Cambria Math" panose="02040503050406030204" pitchFamily="18" charset="0"/>
                                  <a:ea typeface="Cambria Math" panose="02040503050406030204" pitchFamily="18" charset="0"/>
                                </a:rPr>
                                <m:t>𝑠</m:t>
                              </m:r>
                            </m:sub>
                            <m:sup>
                              <m:r>
                                <a:rPr lang="de-DE" sz="1400" b="0" i="1" smtClean="0">
                                  <a:solidFill>
                                    <a:srgbClr val="0000CC"/>
                                  </a:solidFill>
                                  <a:latin typeface="Cambria Math" panose="02040503050406030204" pitchFamily="18" charset="0"/>
                                  <a:ea typeface="Cambria Math" panose="02040503050406030204" pitchFamily="18" charset="0"/>
                                </a:rPr>
                                <m:t>𝑛𝑒𝑢𝑡𝑟𝑜𝑛</m:t>
                              </m:r>
                            </m:sup>
                          </m:sSubSup>
                        </m:e>
                      </m:d>
                      <m:r>
                        <a:rPr lang="de-DE" sz="1400" b="0" i="1" smtClean="0">
                          <a:solidFill>
                            <a:srgbClr val="0000CC"/>
                          </a:solidFill>
                          <a:latin typeface="Cambria Math" panose="02040503050406030204" pitchFamily="18" charset="0"/>
                          <a:ea typeface="Cambria Math" panose="02040503050406030204" pitchFamily="18" charset="0"/>
                        </a:rPr>
                        <m:t>=0.88</m:t>
                      </m:r>
                    </m:oMath>
                  </m:oMathPara>
                </a14:m>
                <a:endParaRPr lang="de-DE" sz="14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432000" y="5434686"/>
                <a:ext cx="3758721" cy="265009"/>
              </a:xfrm>
              <a:prstGeom prst="rect">
                <a:avLst/>
              </a:prstGeom>
              <a:blipFill>
                <a:blip r:embed="rId10"/>
                <a:stretch>
                  <a:fillRect l="-812" t="-113953" r="-649" b="-19534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32000" y="5760000"/>
                <a:ext cx="4072525" cy="2650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sz="1400" i="1" smtClean="0">
                              <a:solidFill>
                                <a:srgbClr val="0000CC"/>
                              </a:solidFill>
                              <a:latin typeface="Cambria Math" panose="02040503050406030204" pitchFamily="18" charset="0"/>
                            </a:rPr>
                          </m:ctrlPr>
                        </m:sSubSupPr>
                        <m:e>
                          <m:r>
                            <a:rPr lang="de-DE" sz="1400" i="1" smtClean="0">
                              <a:solidFill>
                                <a:srgbClr val="0000CC"/>
                              </a:solidFill>
                              <a:latin typeface="Cambria Math" panose="02040503050406030204" pitchFamily="18" charset="0"/>
                              <a:ea typeface="Cambria Math" panose="02040503050406030204" pitchFamily="18" charset="0"/>
                            </a:rPr>
                            <m:t>𝜇</m:t>
                          </m:r>
                        </m:e>
                        <m:sub>
                          <m:r>
                            <a:rPr lang="de-DE" sz="1400" b="0" i="1" smtClean="0">
                              <a:solidFill>
                                <a:srgbClr val="0000CC"/>
                              </a:solidFill>
                              <a:latin typeface="Cambria Math" panose="02040503050406030204" pitchFamily="18" charset="0"/>
                            </a:rPr>
                            <m:t>𝑑𝑒𝑢𝑡𝑒𝑟𝑜𝑛</m:t>
                          </m:r>
                        </m:sub>
                        <m:sup>
                          <m:r>
                            <a:rPr lang="de-DE" sz="1400" b="0" i="1" smtClean="0">
                              <a:solidFill>
                                <a:srgbClr val="0000CC"/>
                              </a:solidFill>
                              <a:latin typeface="Cambria Math" panose="02040503050406030204" pitchFamily="18" charset="0"/>
                            </a:rPr>
                            <m:t>𝐽</m:t>
                          </m:r>
                          <m:r>
                            <a:rPr lang="de-DE" sz="1400" b="0" i="1" smtClean="0">
                              <a:solidFill>
                                <a:srgbClr val="0000CC"/>
                              </a:solidFill>
                              <a:latin typeface="Cambria Math" panose="02040503050406030204" pitchFamily="18" charset="0"/>
                            </a:rPr>
                            <m:t>=1,ℓ=2,</m:t>
                          </m:r>
                          <m:r>
                            <a:rPr lang="de-DE" sz="1400" b="0" i="1" smtClean="0">
                              <a:solidFill>
                                <a:srgbClr val="0000CC"/>
                              </a:solidFill>
                              <a:latin typeface="Cambria Math" panose="02040503050406030204" pitchFamily="18" charset="0"/>
                              <a:ea typeface="Cambria Math" panose="02040503050406030204" pitchFamily="18" charset="0"/>
                            </a:rPr>
                            <m:t>𝑆</m:t>
                          </m:r>
                          <m:r>
                            <a:rPr lang="de-DE" sz="1400" b="0" i="1" smtClean="0">
                              <a:solidFill>
                                <a:srgbClr val="0000CC"/>
                              </a:solidFill>
                              <a:latin typeface="Cambria Math" panose="02040503050406030204" pitchFamily="18" charset="0"/>
                              <a:ea typeface="Cambria Math" panose="02040503050406030204" pitchFamily="18" charset="0"/>
                            </a:rPr>
                            <m:t>=1</m:t>
                          </m:r>
                        </m:sup>
                      </m:sSubSup>
                      <m:r>
                        <a:rPr lang="de-DE" sz="1400" b="0" i="1" smtClean="0">
                          <a:solidFill>
                            <a:srgbClr val="0000CC"/>
                          </a:solidFill>
                          <a:latin typeface="Cambria Math" panose="02040503050406030204" pitchFamily="18" charset="0"/>
                        </a:rPr>
                        <m:t>=</m:t>
                      </m:r>
                      <m:f>
                        <m:fPr>
                          <m:type m:val="lin"/>
                          <m:ctrlPr>
                            <a:rPr lang="de-DE" sz="1400" b="0" i="1" smtClean="0">
                              <a:solidFill>
                                <a:srgbClr val="0000CC"/>
                              </a:solidFill>
                              <a:latin typeface="Cambria Math" panose="02040503050406030204" pitchFamily="18" charset="0"/>
                            </a:rPr>
                          </m:ctrlPr>
                        </m:fPr>
                        <m:num>
                          <m:r>
                            <a:rPr lang="de-DE" sz="1400" b="0" i="1" smtClean="0">
                              <a:solidFill>
                                <a:srgbClr val="0000CC"/>
                              </a:solidFill>
                              <a:latin typeface="Cambria Math" panose="02040503050406030204" pitchFamily="18" charset="0"/>
                            </a:rPr>
                            <m:t>1</m:t>
                          </m:r>
                        </m:num>
                        <m:den>
                          <m:r>
                            <a:rPr lang="de-DE" sz="1400" b="0" i="1" smtClean="0">
                              <a:solidFill>
                                <a:srgbClr val="0000CC"/>
                              </a:solidFill>
                              <a:latin typeface="Cambria Math" panose="02040503050406030204" pitchFamily="18" charset="0"/>
                            </a:rPr>
                            <m:t>4</m:t>
                          </m:r>
                        </m:den>
                      </m:f>
                      <m:r>
                        <a:rPr lang="de-DE" sz="1400" b="0" i="1" smtClean="0">
                          <a:solidFill>
                            <a:srgbClr val="0000CC"/>
                          </a:solidFill>
                          <a:latin typeface="Cambria Math" panose="02040503050406030204" pitchFamily="18" charset="0"/>
                          <a:ea typeface="Cambria Math" panose="02040503050406030204" pitchFamily="18" charset="0"/>
                        </a:rPr>
                        <m:t>∙</m:t>
                      </m:r>
                      <m:d>
                        <m:dPr>
                          <m:ctrlPr>
                            <a:rPr lang="de-DE" sz="1400" b="0" i="1" smtClean="0">
                              <a:solidFill>
                                <a:srgbClr val="0000CC"/>
                              </a:solidFill>
                              <a:latin typeface="Cambria Math" panose="02040503050406030204" pitchFamily="18" charset="0"/>
                              <a:ea typeface="Cambria Math" panose="02040503050406030204" pitchFamily="18" charset="0"/>
                            </a:rPr>
                          </m:ctrlPr>
                        </m:dPr>
                        <m:e>
                          <m:r>
                            <a:rPr lang="de-DE" sz="1400" b="0" i="1" smtClean="0">
                              <a:solidFill>
                                <a:srgbClr val="0000CC"/>
                              </a:solidFill>
                              <a:latin typeface="Cambria Math" panose="02040503050406030204" pitchFamily="18" charset="0"/>
                              <a:ea typeface="Cambria Math" panose="02040503050406030204" pitchFamily="18" charset="0"/>
                            </a:rPr>
                            <m:t>3−</m:t>
                          </m:r>
                          <m:sSubSup>
                            <m:sSubSupPr>
                              <m:ctrlPr>
                                <a:rPr lang="de-DE" sz="1400" b="0" i="1" smtClean="0">
                                  <a:solidFill>
                                    <a:srgbClr val="0000CC"/>
                                  </a:solidFill>
                                  <a:latin typeface="Cambria Math" panose="02040503050406030204" pitchFamily="18" charset="0"/>
                                  <a:ea typeface="Cambria Math" panose="02040503050406030204" pitchFamily="18" charset="0"/>
                                </a:rPr>
                              </m:ctrlPr>
                            </m:sSubSupPr>
                            <m:e>
                              <m:r>
                                <a:rPr lang="de-DE" sz="1400" b="0" i="1" smtClean="0">
                                  <a:solidFill>
                                    <a:srgbClr val="0000CC"/>
                                  </a:solidFill>
                                  <a:latin typeface="Cambria Math" panose="02040503050406030204" pitchFamily="18" charset="0"/>
                                  <a:ea typeface="Cambria Math" panose="02040503050406030204" pitchFamily="18" charset="0"/>
                                </a:rPr>
                                <m:t>𝑔</m:t>
                              </m:r>
                            </m:e>
                            <m:sub>
                              <m:r>
                                <a:rPr lang="de-DE" sz="1400" b="0" i="1" smtClean="0">
                                  <a:solidFill>
                                    <a:srgbClr val="0000CC"/>
                                  </a:solidFill>
                                  <a:latin typeface="Cambria Math" panose="02040503050406030204" pitchFamily="18" charset="0"/>
                                  <a:ea typeface="Cambria Math" panose="02040503050406030204" pitchFamily="18" charset="0"/>
                                </a:rPr>
                                <m:t>𝑠</m:t>
                              </m:r>
                            </m:sub>
                            <m:sup>
                              <m:r>
                                <a:rPr lang="de-DE" sz="1400" b="0" i="1" smtClean="0">
                                  <a:solidFill>
                                    <a:srgbClr val="0000CC"/>
                                  </a:solidFill>
                                  <a:latin typeface="Cambria Math" panose="02040503050406030204" pitchFamily="18" charset="0"/>
                                  <a:ea typeface="Cambria Math" panose="02040503050406030204" pitchFamily="18" charset="0"/>
                                </a:rPr>
                                <m:t>𝑝𝑟𝑜𝑡𝑜𝑛</m:t>
                              </m:r>
                            </m:sup>
                          </m:sSubSup>
                          <m:r>
                            <a:rPr lang="de-DE" sz="1400" b="0" i="1" smtClean="0">
                              <a:solidFill>
                                <a:srgbClr val="0000CC"/>
                              </a:solidFill>
                              <a:latin typeface="Cambria Math" panose="02040503050406030204" pitchFamily="18" charset="0"/>
                              <a:ea typeface="Cambria Math" panose="02040503050406030204" pitchFamily="18" charset="0"/>
                            </a:rPr>
                            <m:t>−</m:t>
                          </m:r>
                          <m:sSubSup>
                            <m:sSubSupPr>
                              <m:ctrlPr>
                                <a:rPr lang="de-DE" sz="1400" b="0" i="1" smtClean="0">
                                  <a:solidFill>
                                    <a:srgbClr val="0000CC"/>
                                  </a:solidFill>
                                  <a:latin typeface="Cambria Math" panose="02040503050406030204" pitchFamily="18" charset="0"/>
                                  <a:ea typeface="Cambria Math" panose="02040503050406030204" pitchFamily="18" charset="0"/>
                                </a:rPr>
                              </m:ctrlPr>
                            </m:sSubSupPr>
                            <m:e>
                              <m:r>
                                <a:rPr lang="de-DE" sz="1400" b="0" i="1" smtClean="0">
                                  <a:solidFill>
                                    <a:srgbClr val="0000CC"/>
                                  </a:solidFill>
                                  <a:latin typeface="Cambria Math" panose="02040503050406030204" pitchFamily="18" charset="0"/>
                                  <a:ea typeface="Cambria Math" panose="02040503050406030204" pitchFamily="18" charset="0"/>
                                </a:rPr>
                                <m:t>𝑔</m:t>
                              </m:r>
                            </m:e>
                            <m:sub>
                              <m:r>
                                <a:rPr lang="de-DE" sz="1400" b="0" i="1" smtClean="0">
                                  <a:solidFill>
                                    <a:srgbClr val="0000CC"/>
                                  </a:solidFill>
                                  <a:latin typeface="Cambria Math" panose="02040503050406030204" pitchFamily="18" charset="0"/>
                                  <a:ea typeface="Cambria Math" panose="02040503050406030204" pitchFamily="18" charset="0"/>
                                </a:rPr>
                                <m:t>𝑠</m:t>
                              </m:r>
                            </m:sub>
                            <m:sup>
                              <m:r>
                                <a:rPr lang="de-DE" sz="1400" b="0" i="1" smtClean="0">
                                  <a:solidFill>
                                    <a:srgbClr val="0000CC"/>
                                  </a:solidFill>
                                  <a:latin typeface="Cambria Math" panose="02040503050406030204" pitchFamily="18" charset="0"/>
                                  <a:ea typeface="Cambria Math" panose="02040503050406030204" pitchFamily="18" charset="0"/>
                                </a:rPr>
                                <m:t>𝑛𝑒𝑢𝑡𝑟𝑜𝑛</m:t>
                              </m:r>
                            </m:sup>
                          </m:sSubSup>
                        </m:e>
                      </m:d>
                      <m:r>
                        <a:rPr lang="de-DE" sz="1400" b="0" i="1" smtClean="0">
                          <a:solidFill>
                            <a:srgbClr val="0000CC"/>
                          </a:solidFill>
                          <a:latin typeface="Cambria Math" panose="02040503050406030204" pitchFamily="18" charset="0"/>
                          <a:ea typeface="Cambria Math" panose="02040503050406030204" pitchFamily="18" charset="0"/>
                        </a:rPr>
                        <m:t>=0.31</m:t>
                      </m:r>
                    </m:oMath>
                  </m:oMathPara>
                </a14:m>
                <a:endParaRPr lang="de-DE" sz="1400"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432000" y="5760000"/>
                <a:ext cx="4072525" cy="265009"/>
              </a:xfrm>
              <a:prstGeom prst="rect">
                <a:avLst/>
              </a:prstGeom>
              <a:blipFill>
                <a:blip r:embed="rId11"/>
                <a:stretch>
                  <a:fillRect l="-749" t="-113953" r="-449" b="-195349"/>
                </a:stretch>
              </a:blipFill>
            </p:spPr>
            <p:txBody>
              <a:bodyPr/>
              <a:lstStyle/>
              <a:p>
                <a:r>
                  <a:rPr lang="de-DE">
                    <a:noFill/>
                  </a:rPr>
                  <a:t> </a:t>
                </a:r>
              </a:p>
            </p:txBody>
          </p:sp>
        </mc:Fallback>
      </mc:AlternateContent>
    </p:spTree>
    <p:extLst>
      <p:ext uri="{BB962C8B-B14F-4D97-AF65-F5344CB8AC3E}">
        <p14:creationId xmlns:p14="http://schemas.microsoft.com/office/powerpoint/2010/main" val="3625744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0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02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02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0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21" grpId="0"/>
      <p:bldP spid="520223" grpId="0"/>
      <p:bldP spid="520226" grpId="0" animBg="1"/>
      <p:bldP spid="520227" grpId="0"/>
      <p:bldP spid="520236" grpId="0" animBg="1"/>
      <p:bldP spid="2" grpId="0" animBg="1"/>
      <p:bldP spid="3" grpId="0" animBg="1"/>
      <p:bldP spid="4"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de-DE" smtClean="0"/>
              <a:t>Deuteron: quadrupole moment</a:t>
            </a:r>
            <a:endParaRPr lang="en-US" altLang="de-DE" smtClean="0">
              <a:cs typeface="Times New Roman" panose="02020603050405020304" pitchFamily="18" charset="0"/>
            </a:endParaRPr>
          </a:p>
        </p:txBody>
      </p:sp>
      <p:graphicFrame>
        <p:nvGraphicFramePr>
          <p:cNvPr id="57347" name="Object 3"/>
          <p:cNvGraphicFramePr>
            <a:graphicFrameLocks noGrp="1" noChangeAspect="1"/>
          </p:cNvGraphicFramePr>
          <p:nvPr>
            <p:ph sz="half" idx="4294967295"/>
            <p:extLst/>
          </p:nvPr>
        </p:nvGraphicFramePr>
        <p:xfrm>
          <a:off x="3933825" y="1251743"/>
          <a:ext cx="977900" cy="219075"/>
        </p:xfrm>
        <a:graphic>
          <a:graphicData uri="http://schemas.openxmlformats.org/presentationml/2006/ole">
            <mc:AlternateContent xmlns:mc="http://schemas.openxmlformats.org/markup-compatibility/2006">
              <mc:Choice xmlns:v="urn:schemas-microsoft-com:vml" Requires="v">
                <p:oleObj spid="_x0000_s26633" name="Equation" r:id="rId4" imgW="904885" imgH="161859" progId="Equation.3">
                  <p:embed/>
                </p:oleObj>
              </mc:Choice>
              <mc:Fallback>
                <p:oleObj name="Equation" r:id="rId4" imgW="904885" imgH="161859" progId="Equation.3">
                  <p:embed/>
                  <p:pic>
                    <p:nvPicPr>
                      <p:cNvPr id="573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825" y="1251743"/>
                        <a:ext cx="977900" cy="2190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8" name="Text Box 4"/>
          <p:cNvSpPr txBox="1">
            <a:spLocks noChangeArrowheads="1"/>
          </p:cNvSpPr>
          <p:nvPr/>
        </p:nvSpPr>
        <p:spPr bwMode="auto">
          <a:xfrm>
            <a:off x="273050" y="776288"/>
            <a:ext cx="8718550" cy="1169987"/>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 measured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nuclear spin</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of the deuteron is</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J = 1</a:t>
            </a:r>
          </a:p>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parit</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y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 the deuteron is</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positive</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only even</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angular momenta ℓ = 0</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and</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ℓ = 2</a:t>
            </a:r>
            <a:r>
              <a:rPr kumimoji="0" lang="en-US" altLang="de-DE"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magnetic moment</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of the deuteron yields to </a:t>
            </a:r>
            <a:r>
              <a:rPr kumimoji="0" lang="en-US" altLang="de-DE" sz="140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angular momentum has to </a:t>
            </a:r>
            <a:r>
              <a:rPr kumimoji="0" lang="en-US" altLang="de-DE" sz="1400" b="1"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4%</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value of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ℓ = 2</a:t>
            </a:r>
            <a:endPar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rgbClr val="FF0000"/>
              </a:buClr>
              <a:buSzTx/>
              <a:buFontTx/>
              <a:buChar char="•"/>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The deuteron is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not spherical</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
                <a:srgbClr val="FF0000"/>
              </a:buClr>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It has an experimentally determined </a:t>
            </a:r>
            <a:r>
              <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quadrupole moment</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of </a:t>
            </a:r>
            <a:r>
              <a:rPr kumimoji="0" lang="en-US" altLang="de-DE"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Q = 0.00282 </a:t>
            </a:r>
            <a:r>
              <a:rPr kumimoji="0" lang="en-US" altLang="de-DE" sz="1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eb</a:t>
            </a:r>
            <a:r>
              <a:rPr kumimoji="0" lang="en-US" altLang="de-DE"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de-DE" sz="1400" b="1"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27376" name="Text Box 16"/>
          <p:cNvSpPr txBox="1">
            <a:spLocks noChangeArrowheads="1"/>
          </p:cNvSpPr>
          <p:nvPr/>
        </p:nvSpPr>
        <p:spPr bwMode="auto">
          <a:xfrm>
            <a:off x="455613" y="2743200"/>
            <a:ext cx="7442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 free neutron and a free proton have no electric quadrupole moment.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The deuteron can only possess a quadrupole moment because of its angular momentum of  </a:t>
            </a:r>
            <a:r>
              <a:rPr kumimoji="0" lang="en-US" altLang="de-DE" sz="1400" b="1" i="1"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Arial" panose="020B0604020202020204" pitchFamily="34" charset="0"/>
              </a:rPr>
              <a:t>ℓ = 2</a:t>
            </a: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Arial" panose="020B0604020202020204" pitchFamily="34" charset="0"/>
              </a:rPr>
              <a:t>A pure ℓ = 0 wave function has a vanishing quadrupole moment, because of its rotational symmetry.</a:t>
            </a:r>
            <a:endParaRPr kumimoji="0" lang="en-US" altLang="de-DE"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27378" name="Text Box 18"/>
          <p:cNvSpPr txBox="1">
            <a:spLocks noChangeArrowheads="1"/>
          </p:cNvSpPr>
          <p:nvPr/>
        </p:nvSpPr>
        <p:spPr bwMode="auto">
          <a:xfrm>
            <a:off x="455613" y="4332288"/>
            <a:ext cx="8378825" cy="1323975"/>
          </a:xfrm>
          <a:prstGeom prst="rect">
            <a:avLst/>
          </a:prstGeom>
          <a:solidFill>
            <a:srgbClr val="FFFF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3399"/>
              </a:buClr>
              <a:buChar char="•"/>
              <a:defRPr sz="2000">
                <a:solidFill>
                  <a:srgbClr val="003399"/>
                </a:solidFill>
                <a:latin typeface="Arial" panose="020B0604020202020204" pitchFamily="34" charset="0"/>
              </a:defRPr>
            </a:lvl1pPr>
            <a:lvl2pPr marL="742950" indent="-285750">
              <a:spcBef>
                <a:spcPct val="20000"/>
              </a:spcBef>
              <a:buClr>
                <a:srgbClr val="000000"/>
              </a:buClr>
              <a:buChar char="-"/>
              <a:defRPr sz="2000">
                <a:solidFill>
                  <a:srgbClr val="000000"/>
                </a:solidFill>
                <a:latin typeface="Arial" panose="020B0604020202020204" pitchFamily="34" charset="0"/>
              </a:defRPr>
            </a:lvl2pPr>
            <a:lvl3pPr marL="1143000" indent="-228600">
              <a:spcBef>
                <a:spcPct val="20000"/>
              </a:spcBef>
              <a:buClr>
                <a:srgbClr val="000000"/>
              </a:buClr>
              <a:buChar char="•"/>
              <a:defRPr>
                <a:solidFill>
                  <a:srgbClr val="000000"/>
                </a:solidFill>
                <a:latin typeface="Arial" panose="020B0604020202020204" pitchFamily="34" charset="0"/>
              </a:defRPr>
            </a:lvl3pPr>
            <a:lvl4pPr marL="1600200" indent="-228600">
              <a:spcBef>
                <a:spcPct val="20000"/>
              </a:spcBef>
              <a:buClr>
                <a:srgbClr val="000000"/>
              </a:buClr>
              <a:buChar char="•"/>
              <a:defRPr sz="1600">
                <a:solidFill>
                  <a:srgbClr val="000000"/>
                </a:solidFill>
                <a:latin typeface="Arial" panose="020B0604020202020204" pitchFamily="34" charset="0"/>
              </a:defRPr>
            </a:lvl4pPr>
            <a:lvl5pPr marL="2057400" indent="-228600">
              <a:spcBef>
                <a:spcPct val="20000"/>
              </a:spcBef>
              <a:buClr>
                <a:srgbClr val="000000"/>
              </a:buClr>
              <a:buChar char="•"/>
              <a:defRPr sz="1600">
                <a:solidFill>
                  <a:srgbClr val="000000"/>
                </a:solidFill>
                <a:latin typeface="Arial" panose="020B0604020202020204" pitchFamily="34" charset="0"/>
              </a:defRPr>
            </a:lvl5pPr>
            <a:lvl6pPr marL="25146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6pPr>
            <a:lvl7pPr marL="29718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7pPr>
            <a:lvl8pPr marL="34290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8pPr>
            <a:lvl9pPr marL="3886200" indent="-228600" eaLnBrk="0" fontAlgn="base" hangingPunct="0">
              <a:spcBef>
                <a:spcPct val="20000"/>
              </a:spcBef>
              <a:spcAft>
                <a:spcPct val="0"/>
              </a:spcAft>
              <a:buClr>
                <a:srgbClr val="000000"/>
              </a:buClr>
              <a:buChar char="•"/>
              <a:defRPr sz="1600">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The nuclear force is </a:t>
            </a: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Arial" panose="020B0604020202020204" pitchFamily="34" charset="0"/>
              </a:rPr>
              <a:t>spin dependent</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nuclear forces must raise a  torsional moment, that depend on the </a:t>
            </a: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radius</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r</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and the </a:t>
            </a:r>
            <a:r>
              <a:rPr kumimoji="0" lang="en-US"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angle</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l-GR" altLang="de-DE" sz="1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θ</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If the nuclear force depends on r and </a:t>
            </a:r>
            <a:r>
              <a:rPr kumimoji="0" lang="el-GR"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θ</a:t>
            </a:r>
            <a:r>
              <a:rPr kumimoji="0" lang="en-US" altLang="de-DE"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 then there is a non-central force component a </a:t>
            </a:r>
            <a:r>
              <a:rPr kumimoji="0" lang="en-US" altLang="de-DE" sz="2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Tensor force</a:t>
            </a:r>
          </a:p>
        </p:txBody>
      </p:sp>
      <p:pic>
        <p:nvPicPr>
          <p:cNvPr id="52738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052638"/>
            <a:ext cx="1447800" cy="11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feld 1"/>
              <p:cNvSpPr txBox="1"/>
              <p:nvPr/>
            </p:nvSpPr>
            <p:spPr>
              <a:xfrm>
                <a:off x="2614612" y="3435350"/>
                <a:ext cx="2432653" cy="484428"/>
              </a:xfrm>
              <a:prstGeom prst="rect">
                <a:avLst/>
              </a:prstGeom>
              <a:solidFill>
                <a:srgbClr val="FFFF99"/>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panose="02040503050406030204" pitchFamily="18" charset="0"/>
                            </a:rPr>
                            <m:t>𝑄</m:t>
                          </m:r>
                        </m:e>
                        <m:sub>
                          <m:r>
                            <a:rPr lang="de-DE" sz="1200" b="0" i="1" smtClean="0">
                              <a:latin typeface="Cambria Math" panose="02040503050406030204" pitchFamily="18" charset="0"/>
                            </a:rPr>
                            <m:t>𝑧𝑧</m:t>
                          </m:r>
                        </m:sub>
                      </m:sSub>
                      <m:r>
                        <a:rPr lang="de-DE" sz="1200" b="0" i="1" smtClean="0">
                          <a:latin typeface="Cambria Math" panose="02040503050406030204" pitchFamily="18" charset="0"/>
                        </a:rPr>
                        <m:t>=</m:t>
                      </m:r>
                      <m:nary>
                        <m:naryPr>
                          <m:limLoc m:val="undOvr"/>
                          <m:subHide m:val="on"/>
                          <m:supHide m:val="on"/>
                          <m:ctrlPr>
                            <a:rPr lang="de-DE" sz="1200" b="0" i="1" smtClean="0">
                              <a:latin typeface="Cambria Math" panose="02040503050406030204" pitchFamily="18" charset="0"/>
                            </a:rPr>
                          </m:ctrlPr>
                        </m:naryPr>
                        <m:sub/>
                        <m:sup/>
                        <m:e>
                          <m:r>
                            <a:rPr lang="de-DE" sz="1200" b="0" i="1" smtClean="0">
                              <a:latin typeface="Cambria Math" panose="02040503050406030204" pitchFamily="18" charset="0"/>
                              <a:ea typeface="Cambria Math" panose="02040503050406030204" pitchFamily="18" charset="0"/>
                            </a:rPr>
                            <m:t>𝜌</m:t>
                          </m:r>
                          <m:d>
                            <m:dPr>
                              <m:ctrlPr>
                                <a:rPr lang="de-DE" sz="1200" b="0" i="1" smtClean="0">
                                  <a:latin typeface="Cambria Math" panose="02040503050406030204" pitchFamily="18" charset="0"/>
                                  <a:ea typeface="Cambria Math" panose="02040503050406030204" pitchFamily="18" charset="0"/>
                                </a:rPr>
                              </m:ctrlPr>
                            </m:dPr>
                            <m:e>
                              <m:acc>
                                <m:accPr>
                                  <m:chr m:val="⃗"/>
                                  <m:ctrlPr>
                                    <a:rPr lang="de-DE" sz="1200" b="0" i="1" smtClean="0">
                                      <a:latin typeface="Cambria Math" panose="02040503050406030204" pitchFamily="18" charset="0"/>
                                      <a:ea typeface="Cambria Math" panose="02040503050406030204" pitchFamily="18" charset="0"/>
                                    </a:rPr>
                                  </m:ctrlPr>
                                </m:accPr>
                                <m:e>
                                  <m:r>
                                    <a:rPr lang="de-DE" sz="1200" b="0" i="1" smtClean="0">
                                      <a:latin typeface="Cambria Math" panose="02040503050406030204" pitchFamily="18" charset="0"/>
                                      <a:ea typeface="Cambria Math" panose="02040503050406030204" pitchFamily="18" charset="0"/>
                                    </a:rPr>
                                    <m:t>𝑟</m:t>
                                  </m:r>
                                </m:e>
                              </m:acc>
                            </m:e>
                          </m:d>
                        </m:e>
                      </m:nary>
                      <m:r>
                        <a:rPr lang="de-DE" sz="1200" b="0" i="1" smtClean="0">
                          <a:latin typeface="Cambria Math" panose="02040503050406030204" pitchFamily="18" charset="0"/>
                          <a:ea typeface="Cambria Math" panose="02040503050406030204" pitchFamily="18" charset="0"/>
                        </a:rPr>
                        <m:t>∙</m:t>
                      </m:r>
                      <m:sSup>
                        <m:sSupPr>
                          <m:ctrlPr>
                            <a:rPr lang="de-DE" sz="1200" b="0" i="1" smtClean="0">
                              <a:latin typeface="Cambria Math" panose="02040503050406030204" pitchFamily="18" charset="0"/>
                              <a:ea typeface="Cambria Math" panose="02040503050406030204" pitchFamily="18" charset="0"/>
                            </a:rPr>
                          </m:ctrlPr>
                        </m:sSupPr>
                        <m:e>
                          <m:r>
                            <a:rPr lang="de-DE" sz="1200" b="0" i="1" smtClean="0">
                              <a:latin typeface="Cambria Math" panose="02040503050406030204" pitchFamily="18" charset="0"/>
                              <a:ea typeface="Cambria Math" panose="02040503050406030204" pitchFamily="18" charset="0"/>
                            </a:rPr>
                            <m:t>𝑟</m:t>
                          </m:r>
                        </m:e>
                        <m:sup>
                          <m:r>
                            <a:rPr lang="de-DE" sz="1200" b="0" i="1" smtClean="0">
                              <a:latin typeface="Cambria Math" panose="02040503050406030204" pitchFamily="18" charset="0"/>
                              <a:ea typeface="Cambria Math" panose="02040503050406030204" pitchFamily="18" charset="0"/>
                            </a:rPr>
                            <m:t>2</m:t>
                          </m:r>
                        </m:sup>
                      </m:sSup>
                      <m:r>
                        <a:rPr lang="de-DE" sz="1200" b="0" i="1" smtClean="0">
                          <a:latin typeface="Cambria Math" panose="02040503050406030204" pitchFamily="18" charset="0"/>
                          <a:ea typeface="Cambria Math" panose="02040503050406030204" pitchFamily="18" charset="0"/>
                        </a:rPr>
                        <m:t>∙</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3∙</m:t>
                          </m:r>
                          <m:sSup>
                            <m:sSupPr>
                              <m:ctrlPr>
                                <a:rPr lang="de-DE" sz="1200" b="0" i="1" smtClean="0">
                                  <a:latin typeface="Cambria Math" panose="02040503050406030204" pitchFamily="18" charset="0"/>
                                  <a:ea typeface="Cambria Math" panose="02040503050406030204" pitchFamily="18" charset="0"/>
                                </a:rPr>
                              </m:ctrlPr>
                            </m:sSupPr>
                            <m:e>
                              <m:r>
                                <a:rPr lang="de-DE" sz="1200" b="0" i="1" smtClean="0">
                                  <a:latin typeface="Cambria Math" panose="02040503050406030204" pitchFamily="18" charset="0"/>
                                  <a:ea typeface="Cambria Math" panose="02040503050406030204" pitchFamily="18" charset="0"/>
                                </a:rPr>
                                <m:t>𝑐𝑜𝑠</m:t>
                              </m:r>
                            </m:e>
                            <m:sup>
                              <m:r>
                                <a:rPr lang="de-DE" sz="1200" b="0" i="1" smtClean="0">
                                  <a:latin typeface="Cambria Math" panose="02040503050406030204" pitchFamily="18" charset="0"/>
                                  <a:ea typeface="Cambria Math" panose="02040503050406030204" pitchFamily="18" charset="0"/>
                                </a:rPr>
                                <m:t>2</m:t>
                              </m:r>
                            </m:sup>
                          </m:sSup>
                          <m:r>
                            <a:rPr lang="de-DE" sz="1200" b="0" i="1" smtClean="0">
                              <a:latin typeface="Cambria Math" panose="02040503050406030204" pitchFamily="18" charset="0"/>
                              <a:ea typeface="Cambria Math" panose="02040503050406030204" pitchFamily="18" charset="0"/>
                            </a:rPr>
                            <m:t>𝜃</m:t>
                          </m:r>
                          <m:r>
                            <a:rPr lang="de-DE" sz="1200" b="0" i="1" smtClean="0">
                              <a:latin typeface="Cambria Math" panose="02040503050406030204" pitchFamily="18" charset="0"/>
                              <a:ea typeface="Cambria Math" panose="02040503050406030204" pitchFamily="18" charset="0"/>
                            </a:rPr>
                            <m:t>−1</m:t>
                          </m:r>
                        </m:e>
                      </m:d>
                      <m:r>
                        <a:rPr lang="de-DE" sz="1200" b="0" i="1" smtClean="0">
                          <a:latin typeface="Cambria Math" panose="02040503050406030204" pitchFamily="18" charset="0"/>
                          <a:ea typeface="Cambria Math" panose="02040503050406030204" pitchFamily="18" charset="0"/>
                        </a:rPr>
                        <m:t>𝑑</m:t>
                      </m:r>
                      <m:r>
                        <a:rPr lang="de-DE" sz="1200" b="0" i="1" smtClean="0">
                          <a:latin typeface="Cambria Math" panose="02040503050406030204" pitchFamily="18" charset="0"/>
                          <a:ea typeface="Cambria Math" panose="02040503050406030204" pitchFamily="18" charset="0"/>
                        </a:rPr>
                        <m:t>𝜏</m:t>
                      </m:r>
                    </m:oMath>
                  </m:oMathPara>
                </a14:m>
                <a:endParaRPr lang="de-DE" sz="1200" dirty="0"/>
              </a:p>
            </p:txBody>
          </p:sp>
        </mc:Choice>
        <mc:Fallback xmlns="">
          <p:sp>
            <p:nvSpPr>
              <p:cNvPr id="2" name="Textfeld 1"/>
              <p:cNvSpPr txBox="1">
                <a:spLocks noRot="1" noChangeAspect="1" noMove="1" noResize="1" noEditPoints="1" noAdjustHandles="1" noChangeArrowheads="1" noChangeShapeType="1" noTextEdit="1"/>
              </p:cNvSpPr>
              <p:nvPr/>
            </p:nvSpPr>
            <p:spPr>
              <a:xfrm>
                <a:off x="2614612" y="3435350"/>
                <a:ext cx="2432653" cy="484428"/>
              </a:xfrm>
              <a:prstGeom prst="rect">
                <a:avLst/>
              </a:prstGeom>
              <a:blipFill>
                <a:blip r:embed="rId8"/>
                <a:stretch>
                  <a:fillRect l="-8772" t="-159494" r="-752" b="-220253"/>
                </a:stretch>
              </a:blipFill>
            </p:spPr>
            <p:txBody>
              <a:bodyPr/>
              <a:lstStyle/>
              <a:p>
                <a:r>
                  <a:rPr lang="de-DE">
                    <a:noFill/>
                  </a:rPr>
                  <a:t> </a:t>
                </a:r>
              </a:p>
            </p:txBody>
          </p:sp>
        </mc:Fallback>
      </mc:AlternateContent>
    </p:spTree>
    <p:extLst>
      <p:ext uri="{BB962C8B-B14F-4D97-AF65-F5344CB8AC3E}">
        <p14:creationId xmlns:p14="http://schemas.microsoft.com/office/powerpoint/2010/main" val="1036390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73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7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76" grpId="0"/>
      <p:bldP spid="52737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deuteron</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000" y="720000"/>
            <a:ext cx="2952750"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elle 2"/>
          <p:cNvGraphicFramePr>
            <a:graphicFrameLocks noGrp="1"/>
          </p:cNvGraphicFramePr>
          <p:nvPr>
            <p:extLst>
              <p:ext uri="{D42A27DB-BD31-4B8C-83A1-F6EECF244321}">
                <p14:modId xmlns:p14="http://schemas.microsoft.com/office/powerpoint/2010/main" val="2774910765"/>
              </p:ext>
            </p:extLst>
          </p:nvPr>
        </p:nvGraphicFramePr>
        <p:xfrm>
          <a:off x="900000" y="849888"/>
          <a:ext cx="3023928" cy="3149600"/>
        </p:xfrm>
        <a:graphic>
          <a:graphicData uri="http://schemas.openxmlformats.org/drawingml/2006/table">
            <a:tbl>
              <a:tblPr firstRow="1" bandRow="1">
                <a:tableStyleId>{2D5ABB26-0587-4C30-8999-92F81FD0307C}</a:tableStyleId>
              </a:tblPr>
              <a:tblGrid>
                <a:gridCol w="215983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tblGrid>
              <a:tr h="237848">
                <a:tc>
                  <a:txBody>
                    <a:bodyPr/>
                    <a:lstStyle/>
                    <a:p>
                      <a:pPr algn="ctr"/>
                      <a:r>
                        <a:rPr lang="en-US" sz="1600" dirty="0" smtClean="0">
                          <a:latin typeface="Times New Roman" panose="02020603050405020304" pitchFamily="18" charset="0"/>
                          <a:cs typeface="Times New Roman" panose="02020603050405020304" pitchFamily="18" charset="0"/>
                        </a:rPr>
                        <a:t>mass (MeV/c</a:t>
                      </a:r>
                      <a:r>
                        <a:rPr lang="en-US" sz="1600" baseline="300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1875.61</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90600">
                <a:tc>
                  <a:txBody>
                    <a:bodyPr/>
                    <a:lstStyle/>
                    <a:p>
                      <a:pPr algn="ctr"/>
                      <a:r>
                        <a:rPr lang="en-US" sz="1600" dirty="0" smtClean="0">
                          <a:latin typeface="Times New Roman" panose="02020603050405020304" pitchFamily="18" charset="0"/>
                          <a:cs typeface="Times New Roman" panose="02020603050405020304" pitchFamily="18" charset="0"/>
                        </a:rPr>
                        <a:t>charge (e)</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143352">
                <a:tc>
                  <a:txBody>
                    <a:bodyPr/>
                    <a:lstStyle/>
                    <a:p>
                      <a:pPr algn="ctr"/>
                      <a:r>
                        <a:rPr lang="en-US" sz="1600" dirty="0" smtClean="0">
                          <a:latin typeface="Times New Roman" panose="02020603050405020304" pitchFamily="18" charset="0"/>
                          <a:cs typeface="Times New Roman" panose="02020603050405020304" pitchFamily="18" charset="0"/>
                        </a:rPr>
                        <a:t>I</a:t>
                      </a:r>
                      <a:r>
                        <a:rPr lang="el-GR" sz="1600" baseline="30000" dirty="0" smtClean="0">
                          <a:latin typeface="Times New Roman"/>
                          <a:cs typeface="Times New Roman"/>
                        </a:rPr>
                        <a:t>π</a:t>
                      </a:r>
                      <a:endParaRPr lang="en-US" sz="1600" baseline="300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1</a:t>
                      </a:r>
                      <a:r>
                        <a:rPr lang="en-US" sz="1600" baseline="30000" dirty="0" smtClean="0">
                          <a:latin typeface="Times New Roman" panose="02020603050405020304" pitchFamily="18" charset="0"/>
                          <a:cs typeface="Times New Roman" panose="02020603050405020304" pitchFamily="18" charset="0"/>
                        </a:rPr>
                        <a:t>+</a:t>
                      </a:r>
                      <a:endParaRPr lang="en-US" sz="1600" baseline="0" dirty="0" smtClean="0">
                        <a:latin typeface="Times New Roman" panose="02020603050405020304" pitchFamily="18" charset="0"/>
                        <a:cs typeface="Times New Roman" panose="02020603050405020304" pitchFamily="18" charset="0"/>
                      </a:endParaRPr>
                    </a:p>
                    <a:p>
                      <a:pPr algn="ctr"/>
                      <a:endParaRPr lang="en-US" sz="1600" baseline="300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40120">
                <a:tc>
                  <a:txBody>
                    <a:bodyPr/>
                    <a:lstStyle/>
                    <a:p>
                      <a:pPr algn="ctr"/>
                      <a:r>
                        <a:rPr lang="en-US" sz="1600" dirty="0" smtClean="0">
                          <a:latin typeface="Times New Roman" panose="02020603050405020304" pitchFamily="18" charset="0"/>
                          <a:cs typeface="Times New Roman" panose="02020603050405020304" pitchFamily="18" charset="0"/>
                        </a:rPr>
                        <a:t>binding energy (MeV)</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2.2245</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02064">
                <a:tc>
                  <a:txBody>
                    <a:bodyPr/>
                    <a:lstStyle/>
                    <a:p>
                      <a:pPr algn="ctr"/>
                      <a:r>
                        <a:rPr lang="en-US" sz="1600" dirty="0" smtClean="0">
                          <a:latin typeface="Times New Roman" panose="02020603050405020304" pitchFamily="18" charset="0"/>
                          <a:cs typeface="Times New Roman" panose="02020603050405020304" pitchFamily="18" charset="0"/>
                        </a:rPr>
                        <a:t>magnetic moment (</a:t>
                      </a:r>
                      <a:r>
                        <a:rPr lang="el-GR" sz="1600" dirty="0" smtClean="0">
                          <a:latin typeface="Times New Roman"/>
                          <a:cs typeface="Times New Roman"/>
                        </a:rPr>
                        <a:t>μ</a:t>
                      </a:r>
                      <a:r>
                        <a:rPr lang="de-DE" sz="1600" baseline="-25000" dirty="0" smtClean="0">
                          <a:latin typeface="Times New Roman"/>
                          <a:cs typeface="Times New Roman"/>
                        </a:rPr>
                        <a:t>N</a:t>
                      </a:r>
                      <a:r>
                        <a:rPr lang="de-DE" sz="1600" dirty="0" smtClean="0">
                          <a:latin typeface="Times New Roman"/>
                          <a:cs typeface="Times New Roman"/>
                        </a:rPr>
                        <a:t>)</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0.8574</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0">
                <a:tc>
                  <a:txBody>
                    <a:bodyPr/>
                    <a:lstStyle/>
                    <a:p>
                      <a:pPr algn="ctr"/>
                      <a:r>
                        <a:rPr lang="en-US" sz="1600" dirty="0" smtClean="0">
                          <a:latin typeface="Times New Roman" panose="02020603050405020304" pitchFamily="18" charset="0"/>
                          <a:cs typeface="Times New Roman" panose="02020603050405020304" pitchFamily="18" charset="0"/>
                        </a:rPr>
                        <a:t>quadrupole moment (b)</a:t>
                      </a:r>
                      <a:endParaRPr lang="en-US" sz="16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0.0029</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4" name="Textfeld 3"/>
              <p:cNvSpPr txBox="1"/>
              <p:nvPr/>
            </p:nvSpPr>
            <p:spPr>
              <a:xfrm>
                <a:off x="3852000" y="3060000"/>
                <a:ext cx="5009833" cy="341440"/>
              </a:xfrm>
              <a:prstGeom prst="rect">
                <a:avLst/>
              </a:prstGeom>
              <a:noFill/>
            </p:spPr>
            <p:txBody>
              <a:bodyPr wrap="none" rtlCol="0">
                <a:spAutoFit/>
              </a:bodyPr>
              <a:lstStyle/>
              <a:p>
                <a:r>
                  <a:rPr lang="de-DE" sz="1600" dirty="0" smtClean="0">
                    <a:solidFill>
                      <a:srgbClr val="0000CC"/>
                    </a:solidFill>
                    <a:latin typeface="Times New Roman" panose="02020603050405020304" pitchFamily="18" charset="0"/>
                    <a:cs typeface="Times New Roman" panose="02020603050405020304" pitchFamily="18" charset="0"/>
                  </a:rPr>
                  <a:t>0.8798 </a:t>
                </a:r>
                <a:r>
                  <a:rPr lang="el-GR" sz="1600" dirty="0" smtClean="0">
                    <a:latin typeface="Times New Roman"/>
                    <a:cs typeface="Times New Roman"/>
                  </a:rPr>
                  <a:t>μ</a:t>
                </a:r>
                <a:r>
                  <a:rPr lang="de-DE" sz="1600" baseline="-25000" dirty="0" smtClean="0">
                    <a:latin typeface="Times New Roman"/>
                    <a:cs typeface="Times New Roman"/>
                  </a:rPr>
                  <a:t>N</a:t>
                </a:r>
                <a:r>
                  <a:rPr lang="de-DE" sz="1600" dirty="0" smtClean="0">
                    <a:latin typeface="Times New Roman"/>
                    <a:cs typeface="Times New Roman"/>
                  </a:rPr>
                  <a:t> = </a:t>
                </a:r>
                <a:r>
                  <a:rPr lang="el-GR" sz="1600" dirty="0" smtClean="0">
                    <a:solidFill>
                      <a:srgbClr val="0000CC"/>
                    </a:solidFill>
                    <a:latin typeface="Times New Roman" panose="02020603050405020304" pitchFamily="18" charset="0"/>
                    <a:cs typeface="Times New Roman" panose="02020603050405020304" pitchFamily="18" charset="0"/>
                  </a:rPr>
                  <a:t>μ</a:t>
                </a:r>
                <a:r>
                  <a:rPr lang="de-DE" sz="1600" baseline="-25000" dirty="0" smtClean="0">
                    <a:solidFill>
                      <a:srgbClr val="0000CC"/>
                    </a:solidFill>
                    <a:latin typeface="Times New Roman" panose="02020603050405020304" pitchFamily="18" charset="0"/>
                    <a:cs typeface="Times New Roman" panose="02020603050405020304" pitchFamily="18" charset="0"/>
                  </a:rPr>
                  <a:t>S</a:t>
                </a:r>
                <a:r>
                  <a:rPr lang="de-DE" sz="1600" dirty="0" smtClean="0">
                    <a:latin typeface="Times New Roman" panose="02020603050405020304" pitchFamily="18" charset="0"/>
                    <a:cs typeface="Times New Roman" panose="02020603050405020304" pitchFamily="18" charset="0"/>
                  </a:rPr>
                  <a:t> (</a:t>
                </a:r>
                <a14:m>
                  <m:oMath xmlns:m="http://schemas.openxmlformats.org/officeDocument/2006/math">
                    <m:sPre>
                      <m:sPrePr>
                        <m:ctrlPr>
                          <a:rPr lang="de-DE" sz="1600" i="1" smtClean="0">
                            <a:solidFill>
                              <a:srgbClr val="FF0000"/>
                            </a:solidFill>
                            <a:latin typeface="Cambria Math" panose="02040503050406030204" pitchFamily="18" charset="0"/>
                            <a:cs typeface="Times New Roman" panose="02020603050405020304" pitchFamily="18" charset="0"/>
                          </a:rPr>
                        </m:ctrlPr>
                      </m:sPrePr>
                      <m:sub>
                        <m:r>
                          <a:rPr lang="de-DE" sz="1600" i="1" smtClean="0">
                            <a:solidFill>
                              <a:srgbClr val="FF0000"/>
                            </a:solidFill>
                            <a:latin typeface="Cambria Math"/>
                            <a:cs typeface="Times New Roman" panose="02020603050405020304" pitchFamily="18" charset="0"/>
                          </a:rPr>
                          <m:t>1</m:t>
                        </m:r>
                      </m:sub>
                      <m:sup>
                        <m:r>
                          <a:rPr lang="de-DE" sz="1600" b="0" i="1" smtClean="0">
                            <a:solidFill>
                              <a:srgbClr val="FF0000"/>
                            </a:solidFill>
                            <a:latin typeface="Cambria Math"/>
                            <a:cs typeface="Times New Roman" panose="02020603050405020304" pitchFamily="18" charset="0"/>
                          </a:rPr>
                          <m:t>2</m:t>
                        </m:r>
                      </m:sup>
                      <m:e>
                        <m:r>
                          <a:rPr lang="de-DE" sz="1600" b="0" i="1" smtClean="0">
                            <a:solidFill>
                              <a:srgbClr val="FF0000"/>
                            </a:solidFill>
                            <a:latin typeface="Cambria Math"/>
                            <a:cs typeface="Times New Roman" panose="02020603050405020304" pitchFamily="18" charset="0"/>
                          </a:rPr>
                          <m:t>𝐻</m:t>
                        </m:r>
                      </m:e>
                    </m:sPre>
                  </m:oMath>
                </a14:m>
                <a:r>
                  <a:rPr lang="de-DE" sz="1600" dirty="0" smtClean="0">
                    <a:latin typeface="Times New Roman" panose="02020603050405020304" pitchFamily="18" charset="0"/>
                    <a:cs typeface="Times New Roman" panose="02020603050405020304" pitchFamily="18" charset="0"/>
                  </a:rPr>
                  <a:t>) </a:t>
                </a:r>
                <a:r>
                  <a:rPr lang="de-DE" sz="1000" dirty="0" smtClean="0">
                    <a:latin typeface="Times New Roman"/>
                    <a:cs typeface="Times New Roman"/>
                  </a:rPr>
                  <a:t>→ </a:t>
                </a:r>
                <a:r>
                  <a:rPr lang="en-US" sz="1000" dirty="0" smtClean="0">
                    <a:latin typeface="Times New Roman"/>
                    <a:cs typeface="Times New Roman"/>
                  </a:rPr>
                  <a:t>the deuteron can not be a pure </a:t>
                </a:r>
                <a:r>
                  <a:rPr lang="en-US" sz="1000" b="1" i="1" dirty="0" smtClean="0">
                    <a:latin typeface="Times New Roman"/>
                    <a:cs typeface="Times New Roman"/>
                  </a:rPr>
                  <a:t>s</a:t>
                </a:r>
                <a:r>
                  <a:rPr lang="en-US" sz="1000" dirty="0" smtClean="0">
                    <a:latin typeface="Times New Roman"/>
                    <a:cs typeface="Times New Roman"/>
                  </a:rPr>
                  <a:t> state! </a:t>
                </a:r>
                <a:r>
                  <a:rPr lang="en-US" sz="1000" dirty="0" smtClean="0">
                    <a:solidFill>
                      <a:srgbClr val="FF0000"/>
                    </a:solidFill>
                    <a:latin typeface="Times New Roman"/>
                    <a:cs typeface="Times New Roman"/>
                  </a:rPr>
                  <a:t>~ 96% s and 4% d</a:t>
                </a:r>
                <a:r>
                  <a:rPr lang="en-US" sz="1000" dirty="0" smtClean="0">
                    <a:latin typeface="Times New Roman"/>
                    <a:cs typeface="Times New Roman"/>
                  </a:rPr>
                  <a:t>.</a:t>
                </a:r>
                <a:endParaRPr lang="en-US" sz="1000" dirty="0">
                  <a:latin typeface="Times New Roman" panose="02020603050405020304" pitchFamily="18" charset="0"/>
                  <a:cs typeface="Times New Roman" panose="02020603050405020304" pitchFamily="18" charset="0"/>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3852000" y="3060000"/>
                <a:ext cx="5009833" cy="341440"/>
              </a:xfrm>
              <a:prstGeom prst="rect">
                <a:avLst/>
              </a:prstGeom>
              <a:blipFill rotWithShape="1">
                <a:blip r:embed="rId4"/>
                <a:stretch>
                  <a:fillRect l="-730" t="-3571" b="-23214"/>
                </a:stretch>
              </a:blipFill>
            </p:spPr>
            <p:txBody>
              <a:bodyPr/>
              <a:lstStyle/>
              <a:p>
                <a:r>
                  <a:rPr lang="en-US">
                    <a:noFill/>
                  </a:rPr>
                  <a:t> </a:t>
                </a:r>
              </a:p>
            </p:txBody>
          </p:sp>
        </mc:Fallback>
      </mc:AlternateContent>
      <p:sp>
        <p:nvSpPr>
          <p:cNvPr id="5" name="Textfeld 4"/>
          <p:cNvSpPr txBox="1"/>
          <p:nvPr/>
        </p:nvSpPr>
        <p:spPr>
          <a:xfrm>
            <a:off x="3852000" y="3661200"/>
            <a:ext cx="294183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r>
              <a:rPr lang="en-US" sz="1600" dirty="0" smtClean="0">
                <a:solidFill>
                  <a:srgbClr val="0000CC"/>
                </a:solidFill>
                <a:latin typeface="Times New Roman" panose="02020603050405020304" pitchFamily="18" charset="0"/>
                <a:cs typeface="Times New Roman" panose="02020603050405020304" pitchFamily="18" charset="0"/>
              </a:rPr>
              <a:t>not spherical </a:t>
            </a:r>
            <a:r>
              <a:rPr lang="en-US" sz="1000" dirty="0" smtClean="0">
                <a:latin typeface="Times New Roman" panose="02020603050405020304" pitchFamily="18" charset="0"/>
                <a:cs typeface="Times New Roman" panose="02020603050405020304" pitchFamily="18" charset="0"/>
              </a:rPr>
              <a:t>consistent with </a:t>
            </a:r>
            <a:r>
              <a:rPr lang="en-US" sz="1000" dirty="0" smtClean="0">
                <a:solidFill>
                  <a:srgbClr val="FF0000"/>
                </a:solidFill>
                <a:latin typeface="Times New Roman" panose="02020603050405020304" pitchFamily="18" charset="0"/>
                <a:cs typeface="Times New Roman" panose="02020603050405020304" pitchFamily="18" charset="0"/>
              </a:rPr>
              <a:t>s/d-ratio = 96/4</a:t>
            </a:r>
            <a:endParaRPr lang="en-US" sz="1000" dirty="0">
              <a:solidFill>
                <a:srgbClr val="FF0000"/>
              </a:solidFill>
              <a:latin typeface="Times New Roman" panose="02020603050405020304" pitchFamily="18" charset="0"/>
              <a:cs typeface="Times New Roman" panose="02020603050405020304" pitchFamily="18" charset="0"/>
            </a:endParaRPr>
          </a:p>
        </p:txBody>
      </p:sp>
      <p:grpSp>
        <p:nvGrpSpPr>
          <p:cNvPr id="8" name="Gruppieren 7"/>
          <p:cNvGrpSpPr/>
          <p:nvPr/>
        </p:nvGrpSpPr>
        <p:grpSpPr>
          <a:xfrm>
            <a:off x="4032000" y="1884156"/>
            <a:ext cx="872119" cy="698564"/>
            <a:chOff x="4032000" y="1884156"/>
            <a:chExt cx="872119" cy="698564"/>
          </a:xfrm>
        </p:grpSpPr>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0646" y="1884156"/>
              <a:ext cx="430721" cy="69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oben 5"/>
            <p:cNvSpPr/>
            <p:nvPr/>
          </p:nvSpPr>
          <p:spPr>
            <a:xfrm>
              <a:off x="4032000" y="1908000"/>
              <a:ext cx="144016" cy="298884"/>
            </a:xfrm>
            <a:prstGeom prst="up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feil nach oben 8"/>
            <p:cNvSpPr/>
            <p:nvPr/>
          </p:nvSpPr>
          <p:spPr>
            <a:xfrm>
              <a:off x="4032000" y="2268000"/>
              <a:ext cx="144016" cy="298884"/>
            </a:xfrm>
            <a:prstGeom prst="up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p:cNvSpPr txBox="1"/>
            <p:nvPr/>
          </p:nvSpPr>
          <p:spPr>
            <a:xfrm>
              <a:off x="4716000" y="1908000"/>
              <a:ext cx="188119" cy="276999"/>
            </a:xfrm>
            <a:prstGeom prst="rect">
              <a:avLst/>
            </a:prstGeom>
            <a:noFill/>
          </p:spPr>
          <p:txBody>
            <a:bodyPr wrap="none" lIns="36000" tIns="0" rIns="36000" bIns="0"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n</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4716000" y="2196000"/>
              <a:ext cx="188119" cy="276999"/>
            </a:xfrm>
            <a:prstGeom prst="rect">
              <a:avLst/>
            </a:prstGeom>
            <a:noFill/>
          </p:spPr>
          <p:txBody>
            <a:bodyPr wrap="none" lIns="36000" tIns="0" rIns="36000" bIns="0" rtlCol="0">
              <a:spAutoFit/>
            </a:bodyPr>
            <a:lstStyle/>
            <a:p>
              <a:r>
                <a:rPr lang="en-US" dirty="0">
                  <a:solidFill>
                    <a:srgbClr val="0000CC"/>
                  </a:solidFill>
                  <a:latin typeface="Times New Roman" panose="02020603050405020304" pitchFamily="18" charset="0"/>
                  <a:cs typeface="Times New Roman" panose="02020603050405020304" pitchFamily="18" charset="0"/>
                </a:rPr>
                <a:t>p</a:t>
              </a:r>
            </a:p>
          </p:txBody>
        </p:sp>
      </p:grpSp>
      <p:sp>
        <p:nvSpPr>
          <p:cNvPr id="10" name="Textfeld 9"/>
          <p:cNvSpPr txBox="1"/>
          <p:nvPr/>
        </p:nvSpPr>
        <p:spPr>
          <a:xfrm>
            <a:off x="720000" y="6237312"/>
            <a:ext cx="661751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The deuteron is an ideal candidate for  tests of our basic understanding of nuclear physics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5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Structure of the nuclear force</a:t>
            </a:r>
            <a:endParaRPr lang="en-US" dirty="0"/>
          </a:p>
        </p:txBody>
      </p:sp>
      <p:sp>
        <p:nvSpPr>
          <p:cNvPr id="7" name="Textfeld 6"/>
          <p:cNvSpPr txBox="1"/>
          <p:nvPr/>
        </p:nvSpPr>
        <p:spPr>
          <a:xfrm>
            <a:off x="720001" y="900000"/>
            <a:ext cx="7884448" cy="584775"/>
          </a:xfrm>
          <a:prstGeom prst="rect">
            <a:avLst/>
          </a:prstGeom>
          <a:noFill/>
        </p:spPr>
        <p:txBody>
          <a:bodyPr wrap="squar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Structure of the nuclear force </a:t>
            </a:r>
            <a:r>
              <a:rPr lang="en-US" sz="1600" dirty="0" smtClean="0">
                <a:latin typeface="Times New Roman" panose="02020603050405020304" pitchFamily="18" charset="0"/>
                <a:cs typeface="Times New Roman" panose="02020603050405020304" pitchFamily="18" charset="0"/>
              </a:rPr>
              <a:t>is more complex than e.g. Coulomb force. It results from its structure as residual interaction of the colorless nucleons.</a:t>
            </a:r>
            <a:endParaRPr lang="en-US"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20000" y="1620000"/>
            <a:ext cx="1579013"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central force V</a:t>
            </a:r>
            <a:r>
              <a:rPr lang="en-US" sz="1600" baseline="-25000" dirty="0" smtClean="0">
                <a:latin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cs typeface="Times New Roman" panose="02020603050405020304" pitchFamily="18" charset="0"/>
              </a:rPr>
              <a:t>(r)</a:t>
            </a:r>
            <a:endParaRPr lang="en-US" sz="16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20000" y="2340000"/>
            <a:ext cx="2449957"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spin dependent central force</a:t>
            </a:r>
            <a:endParaRPr lang="en-US" sz="16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720001" y="3060000"/>
            <a:ext cx="2028367"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not central tensor force</a:t>
            </a:r>
            <a:endParaRPr lang="en-US" sz="1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20000" y="3780000"/>
            <a:ext cx="1739826" cy="318924"/>
          </a:xfrm>
          <a:prstGeom prst="rect">
            <a:avLst/>
          </a:prstGeom>
          <a:solidFill>
            <a:srgbClr val="FFFF00"/>
          </a:solidFill>
        </p:spPr>
        <p:txBody>
          <a:bodyPr wrap="none" lIns="36000" tIns="36000" rIns="36000" bIns="36000" rtlCol="0">
            <a:spAutoFit/>
          </a:bodyPr>
          <a:lstStyle/>
          <a:p>
            <a:r>
              <a:rPr lang="en-US" sz="1600" dirty="0" smtClean="0">
                <a:latin typeface="Times New Roman" panose="02020603050405020304" pitchFamily="18" charset="0"/>
                <a:cs typeface="Times New Roman" panose="02020603050405020304" pitchFamily="18" charset="0"/>
              </a:rPr>
              <a:t>spin-orbit (</a:t>
            </a:r>
            <a:r>
              <a:rPr lang="en-US" sz="1600" dirty="0" smtClean="0">
                <a:latin typeface="Times New Roman"/>
                <a:cs typeface="Times New Roman"/>
              </a:rPr>
              <a:t>ℓ·s) term</a:t>
            </a:r>
            <a:endParaRPr lang="en-US" sz="16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720000" y="1944000"/>
            <a:ext cx="412003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deuteron properties (96% </a:t>
            </a:r>
            <a:r>
              <a:rPr lang="en-US" sz="1600" baseline="30000" dirty="0" smtClean="0">
                <a:solidFill>
                  <a:srgbClr val="FF0000"/>
                </a:solidFill>
                <a:latin typeface="Times New Roman" panose="02020603050405020304" pitchFamily="18" charset="0"/>
                <a:cs typeface="Times New Roman" panose="02020603050405020304" pitchFamily="18" charset="0"/>
              </a:rPr>
              <a:t>3</a:t>
            </a:r>
            <a:r>
              <a:rPr lang="en-US" sz="1600" dirty="0">
                <a:solidFill>
                  <a:srgbClr val="FF0000"/>
                </a:solidFill>
                <a:latin typeface="Times New Roman" panose="02020603050405020304" pitchFamily="18" charset="0"/>
                <a:cs typeface="Times New Roman" panose="02020603050405020304" pitchFamily="18" charset="0"/>
              </a:rPr>
              <a:t>S</a:t>
            </a:r>
            <a:r>
              <a:rPr lang="en-US" sz="1600" baseline="-25000" dirty="0" smtClean="0">
                <a:solidFill>
                  <a:srgbClr val="FF0000"/>
                </a:solidFill>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state)</a:t>
            </a:r>
            <a:endParaRPr lang="en-US"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720000" y="2658398"/>
            <a:ext cx="519084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neutron-proton scattering (spin-spin interaction)</a:t>
            </a:r>
            <a:endParaRPr lang="en-US" sz="1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720000" y="3384000"/>
            <a:ext cx="411843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deuteron properties (4% </a:t>
            </a:r>
            <a:r>
              <a:rPr lang="en-US" sz="1600" baseline="30000" dirty="0" smtClean="0">
                <a:solidFill>
                  <a:srgbClr val="FF0000"/>
                </a:solidFill>
                <a:latin typeface="Times New Roman" panose="02020603050405020304" pitchFamily="18" charset="0"/>
                <a:cs typeface="Times New Roman" panose="02020603050405020304" pitchFamily="18" charset="0"/>
              </a:rPr>
              <a:t>3</a:t>
            </a:r>
            <a:r>
              <a:rPr lang="en-US" sz="1600" dirty="0" smtClean="0">
                <a:solidFill>
                  <a:srgbClr val="FF0000"/>
                </a:solidFill>
                <a:latin typeface="Times New Roman" panose="02020603050405020304" pitchFamily="18" charset="0"/>
                <a:cs typeface="Times New Roman" panose="02020603050405020304" pitchFamily="18" charset="0"/>
              </a:rPr>
              <a:t>D</a:t>
            </a:r>
            <a:r>
              <a:rPr lang="en-US" sz="1600" baseline="-25000" dirty="0" smtClean="0">
                <a:solidFill>
                  <a:srgbClr val="FF0000"/>
                </a:solidFill>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state)</a:t>
            </a:r>
            <a:endParaRPr lang="en-US" sz="1600" dirty="0">
              <a:latin typeface="Times New Roman" panose="02020603050405020304" pitchFamily="18" charset="0"/>
              <a:cs typeface="Times New Roman" panose="02020603050405020304" pitchFamily="18" charset="0"/>
            </a:endParaRPr>
          </a:p>
        </p:txBody>
      </p:sp>
      <p:sp>
        <p:nvSpPr>
          <p:cNvPr id="14" name="Textfeld 13"/>
          <p:cNvSpPr txBox="1"/>
          <p:nvPr/>
        </p:nvSpPr>
        <p:spPr>
          <a:xfrm>
            <a:off x="720000" y="4104000"/>
            <a:ext cx="5615640"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results from scattering of polarized protons (left/right asymmetry)</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040000" y="1944000"/>
                <a:ext cx="790858" cy="36234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sup>
                          <m:r>
                            <a:rPr lang="de-DE" sz="1600" b="0" i="1" smtClean="0">
                              <a:latin typeface="Cambria Math"/>
                            </a:rPr>
                            <m:t>2</m:t>
                          </m:r>
                          <m:r>
                            <a:rPr lang="de-DE" sz="1600" b="0" i="1" smtClean="0">
                              <a:latin typeface="Cambria Math"/>
                            </a:rPr>
                            <m:t>𝑆</m:t>
                          </m:r>
                          <m:r>
                            <a:rPr lang="de-DE" sz="1600" b="0" i="1" smtClean="0">
                              <a:latin typeface="Cambria Math"/>
                            </a:rPr>
                            <m:t>+1</m:t>
                          </m:r>
                        </m:sup>
                        <m:e>
                          <m:sSub>
                            <m:sSubPr>
                              <m:ctrlPr>
                                <a:rPr lang="en-US" sz="1600" i="1" smtClean="0">
                                  <a:latin typeface="Cambria Math" panose="02040503050406030204" pitchFamily="18" charset="0"/>
                                </a:rPr>
                              </m:ctrlPr>
                            </m:sSubPr>
                            <m:e>
                              <m:r>
                                <a:rPr lang="de-DE" sz="1600" b="0" i="1" smtClean="0">
                                  <a:latin typeface="Cambria Math"/>
                                </a:rPr>
                                <m:t>𝐿</m:t>
                              </m:r>
                            </m:e>
                            <m:sub>
                              <m:r>
                                <a:rPr lang="de-DE" sz="1600" b="0" i="1" smtClean="0">
                                  <a:latin typeface="Cambria Math"/>
                                </a:rPr>
                                <m:t>𝐽</m:t>
                              </m:r>
                            </m:sub>
                          </m:sSub>
                        </m:e>
                      </m:sPre>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5040000" y="1944000"/>
                <a:ext cx="790858" cy="362343"/>
              </a:xfrm>
              <a:prstGeom prst="rect">
                <a:avLst/>
              </a:prstGeom>
              <a:blipFill rotWithShape="1">
                <a:blip r:embed="rId3"/>
                <a:stretch>
                  <a:fillRect b="-1639"/>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5040000" y="3384000"/>
                <a:ext cx="790858" cy="36234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1600" i="1" smtClean="0">
                              <a:latin typeface="Cambria Math" panose="02040503050406030204" pitchFamily="18" charset="0"/>
                            </a:rPr>
                          </m:ctrlPr>
                        </m:sPrePr>
                        <m:sub/>
                        <m:sup>
                          <m:r>
                            <a:rPr lang="de-DE" sz="1600" b="0" i="1" smtClean="0">
                              <a:latin typeface="Cambria Math"/>
                            </a:rPr>
                            <m:t>2</m:t>
                          </m:r>
                          <m:r>
                            <a:rPr lang="de-DE" sz="1600" b="0" i="1" smtClean="0">
                              <a:latin typeface="Cambria Math"/>
                            </a:rPr>
                            <m:t>𝑆</m:t>
                          </m:r>
                          <m:r>
                            <a:rPr lang="de-DE" sz="1600" b="0" i="1" smtClean="0">
                              <a:latin typeface="Cambria Math"/>
                            </a:rPr>
                            <m:t>+1</m:t>
                          </m:r>
                        </m:sup>
                        <m:e>
                          <m:sSub>
                            <m:sSubPr>
                              <m:ctrlPr>
                                <a:rPr lang="en-US" sz="1600" i="1" smtClean="0">
                                  <a:latin typeface="Cambria Math" panose="02040503050406030204" pitchFamily="18" charset="0"/>
                                </a:rPr>
                              </m:ctrlPr>
                            </m:sSubPr>
                            <m:e>
                              <m:r>
                                <a:rPr lang="de-DE" sz="1600" b="0" i="1" smtClean="0">
                                  <a:latin typeface="Cambria Math"/>
                                </a:rPr>
                                <m:t>𝐿</m:t>
                              </m:r>
                            </m:e>
                            <m:sub>
                              <m:r>
                                <a:rPr lang="de-DE" sz="1600" b="0" i="1" smtClean="0">
                                  <a:latin typeface="Cambria Math"/>
                                </a:rPr>
                                <m:t>𝐽</m:t>
                              </m:r>
                            </m:sub>
                          </m:sSub>
                        </m:e>
                      </m:sPre>
                    </m:oMath>
                  </m:oMathPara>
                </a14:m>
                <a:endParaRPr lang="en-US" sz="16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5040000" y="3384000"/>
                <a:ext cx="790858" cy="362343"/>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720000" y="4695095"/>
                <a:ext cx="3473244" cy="15422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𝑉</m:t>
                      </m:r>
                      <m:d>
                        <m:dPr>
                          <m:ctrlPr>
                            <a:rPr lang="de-DE" sz="1400" b="0" i="1" smtClean="0">
                              <a:latin typeface="Cambria Math" panose="02040503050406030204" pitchFamily="18" charset="0"/>
                            </a:rPr>
                          </m:ctrlPr>
                        </m:dPr>
                        <m:e>
                          <m:r>
                            <a:rPr lang="de-DE" sz="1400" b="0" i="1" smtClean="0">
                              <a:latin typeface="Cambria Math"/>
                            </a:rPr>
                            <m:t>𝑟</m:t>
                          </m:r>
                        </m:e>
                      </m:d>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𝑉</m:t>
                          </m:r>
                        </m:e>
                        <m:sub>
                          <m:r>
                            <a:rPr lang="de-DE" sz="1400" b="0" i="1" smtClean="0">
                              <a:latin typeface="Cambria Math"/>
                            </a:rPr>
                            <m:t>0</m:t>
                          </m:r>
                        </m:sub>
                      </m:sSub>
                      <m:d>
                        <m:dPr>
                          <m:ctrlPr>
                            <a:rPr lang="de-DE" sz="1400" b="0" i="1" smtClean="0">
                              <a:latin typeface="Cambria Math" panose="02040503050406030204" pitchFamily="18" charset="0"/>
                            </a:rPr>
                          </m:ctrlPr>
                        </m:dPr>
                        <m:e>
                          <m:r>
                            <a:rPr lang="de-DE" sz="1400" b="0" i="1" smtClean="0">
                              <a:latin typeface="Cambria Math"/>
                            </a:rPr>
                            <m:t>𝑟</m:t>
                          </m:r>
                        </m:e>
                      </m:d>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0"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rPr>
                            <m:t>𝑉</m:t>
                          </m:r>
                        </m:e>
                        <m:sub>
                          <m:r>
                            <a:rPr lang="de-DE" sz="1400" b="0" i="1" smtClean="0">
                              <a:latin typeface="Cambria Math"/>
                            </a:rPr>
                            <m:t>𝑠𝑠</m:t>
                          </m:r>
                        </m:sub>
                      </m:sSub>
                      <m:d>
                        <m:dPr>
                          <m:ctrlPr>
                            <a:rPr lang="de-DE" sz="1400" b="0" i="1" smtClean="0">
                              <a:latin typeface="Cambria Math" panose="02040503050406030204" pitchFamily="18" charset="0"/>
                            </a:rPr>
                          </m:ctrlPr>
                        </m:dPr>
                        <m:e>
                          <m:r>
                            <a:rPr lang="de-DE" sz="1400" b="0" i="1" smtClean="0">
                              <a:latin typeface="Cambria Math"/>
                            </a:rPr>
                            <m:t>𝑟</m:t>
                          </m:r>
                        </m:e>
                      </m:d>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1"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rPr>
                            <m:t>𝑉</m:t>
                          </m:r>
                        </m:e>
                        <m:sub>
                          <m:r>
                            <a:rPr lang="de-DE" sz="1400" b="0" i="1" smtClean="0">
                              <a:latin typeface="Cambria Math"/>
                            </a:rPr>
                            <m:t>𝑇</m:t>
                          </m:r>
                        </m:sub>
                      </m:sSub>
                      <m:d>
                        <m:dPr>
                          <m:ctrlPr>
                            <a:rPr lang="de-DE" sz="1400" b="0" i="1" smtClean="0">
                              <a:latin typeface="Cambria Math" panose="02040503050406030204" pitchFamily="18" charset="0"/>
                            </a:rPr>
                          </m:ctrlPr>
                        </m:dPr>
                        <m:e>
                          <m:r>
                            <a:rPr lang="de-DE" sz="1400" b="0" i="1" smtClean="0">
                              <a:latin typeface="Cambria Math"/>
                            </a:rPr>
                            <m:t>𝑟</m:t>
                          </m:r>
                        </m:e>
                      </m:d>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3</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f>
                        <m:fPr>
                          <m:ctrlPr>
                            <a:rPr lang="de-DE" sz="1400" b="0" i="1" smtClean="0">
                              <a:latin typeface="Cambria Math" panose="02040503050406030204" pitchFamily="18" charset="0"/>
                              <a:ea typeface="Cambria Math"/>
                            </a:rPr>
                          </m:ctrlPr>
                        </m:fPr>
                        <m:num>
                          <m:d>
                            <m:dPr>
                              <m:ctrlPr>
                                <a:rPr lang="de-DE" sz="1400" b="0" i="1" smtClean="0">
                                  <a:latin typeface="Cambria Math" panose="02040503050406030204" pitchFamily="18" charset="0"/>
                                  <a:ea typeface="Cambria Math"/>
                                </a:rPr>
                              </m:ctrlPr>
                            </m:dPr>
                            <m:e>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𝑥</m:t>
                                  </m:r>
                                </m:e>
                              </m:acc>
                            </m:e>
                          </m:d>
                          <m:d>
                            <m:dPr>
                              <m:ctrlPr>
                                <a:rPr lang="de-DE" sz="1400" b="0" i="1" smtClean="0">
                                  <a:latin typeface="Cambria Math" panose="02040503050406030204" pitchFamily="18" charset="0"/>
                                  <a:ea typeface="Cambria Math"/>
                                </a:rPr>
                              </m:ctrlPr>
                            </m:dPr>
                            <m:e>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𝑥</m:t>
                                  </m:r>
                                </m:e>
                              </m:acc>
                            </m:e>
                          </m:d>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𝑟</m:t>
                              </m:r>
                            </m:e>
                            <m:sup>
                              <m:r>
                                <a:rPr lang="de-DE" sz="1400" b="0" i="1" smtClean="0">
                                  <a:latin typeface="Cambria Math"/>
                                  <a:ea typeface="Cambria Math"/>
                                </a:rPr>
                                <m:t>2</m:t>
                              </m:r>
                            </m:sup>
                          </m:sSup>
                        </m:den>
                      </m:f>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2</m:t>
                              </m:r>
                            </m:sub>
                          </m:sSub>
                        </m:e>
                      </m:acc>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de-DE" sz="1400" b="0" i="1" smtClean="0">
                          <a:latin typeface="Cambria Math"/>
                        </a:rPr>
                        <m:t>           +</m:t>
                      </m:r>
                      <m:sSub>
                        <m:sSubPr>
                          <m:ctrlPr>
                            <a:rPr lang="de-DE" sz="1400" b="0" i="1" smtClean="0">
                              <a:latin typeface="Cambria Math" panose="02040503050406030204" pitchFamily="18" charset="0"/>
                            </a:rPr>
                          </m:ctrlPr>
                        </m:sSubPr>
                        <m:e>
                          <m:r>
                            <a:rPr lang="de-DE" sz="1400" b="0" i="1" smtClean="0">
                              <a:latin typeface="Cambria Math"/>
                            </a:rPr>
                            <m:t>𝑉</m:t>
                          </m:r>
                        </m:e>
                        <m:sub>
                          <m:r>
                            <a:rPr lang="de-DE" sz="1400" b="0" i="1" smtClean="0">
                              <a:latin typeface="Cambria Math"/>
                              <a:ea typeface="Cambria Math"/>
                            </a:rPr>
                            <m:t>ℓ</m:t>
                          </m:r>
                          <m:r>
                            <a:rPr lang="de-DE" sz="1400" b="0" i="1" smtClean="0">
                              <a:latin typeface="Cambria Math"/>
                              <a:ea typeface="Cambria Math"/>
                            </a:rPr>
                            <m:t>𝑠</m:t>
                          </m:r>
                        </m:sub>
                      </m:sSub>
                      <m:d>
                        <m:dPr>
                          <m:ctrlPr>
                            <a:rPr lang="de-DE" sz="1400" b="0" i="1" smtClean="0">
                              <a:latin typeface="Cambria Math" panose="02040503050406030204" pitchFamily="18" charset="0"/>
                            </a:rPr>
                          </m:ctrlPr>
                        </m:dPr>
                        <m:e>
                          <m:r>
                            <a:rPr lang="de-DE" sz="1400" b="0" i="1" smtClean="0">
                              <a:latin typeface="Cambria Math"/>
                            </a:rPr>
                            <m:t>𝑟</m:t>
                          </m:r>
                        </m:e>
                      </m:d>
                      <m:r>
                        <a:rPr lang="de-DE" sz="1400" b="0" i="1" smtClean="0">
                          <a:latin typeface="Cambria Math"/>
                          <a:ea typeface="Cambria Math"/>
                        </a:rPr>
                        <m:t>∙</m:t>
                      </m:r>
                      <m:d>
                        <m:dPr>
                          <m:ctrlPr>
                            <a:rPr lang="de-DE" sz="1400" b="0" i="1" smtClean="0">
                              <a:latin typeface="Cambria Math" panose="02040503050406030204" pitchFamily="18" charset="0"/>
                              <a:ea typeface="Cambria Math"/>
                            </a:rPr>
                          </m:ctrlPr>
                        </m:dPr>
                        <m:e>
                          <m:acc>
                            <m:accPr>
                              <m:chr m:val="⃗"/>
                              <m:ctrlPr>
                                <a:rPr lang="de-DE" sz="1400" b="0" i="1" smtClean="0">
                                  <a:latin typeface="Cambria Math" panose="02040503050406030204" pitchFamily="18" charset="0"/>
                                  <a:ea typeface="Cambria Math"/>
                                </a:rPr>
                              </m:ctrlPr>
                            </m:acc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𝑠</m:t>
                                  </m:r>
                                </m:e>
                                <m:sub>
                                  <m:r>
                                    <a:rPr lang="de-DE" sz="1400" b="0" i="1" smtClean="0">
                                      <a:latin typeface="Cambria Math"/>
                                      <a:ea typeface="Cambria Math"/>
                                    </a:rPr>
                                    <m:t>1</m:t>
                                  </m:r>
                                </m:sub>
                              </m:sSub>
                            </m:e>
                          </m:acc>
                          <m:r>
                            <a:rPr lang="de-DE" sz="1400" b="0" i="1" smtClean="0">
                              <a:latin typeface="Cambria Math"/>
                            </a:rPr>
                            <m:t>+</m:t>
                          </m:r>
                          <m:acc>
                            <m:accPr>
                              <m:chr m:val="⃗"/>
                              <m:ctrlPr>
                                <a:rPr lang="de-DE" sz="1400" b="0" i="1" smtClean="0">
                                  <a:latin typeface="Cambria Math" panose="02040503050406030204" pitchFamily="18" charset="0"/>
                                </a:rPr>
                              </m:ctrlPr>
                            </m:accPr>
                            <m:e>
                              <m:sSub>
                                <m:sSubPr>
                                  <m:ctrlPr>
                                    <a:rPr lang="de-DE" sz="1400" b="0" i="1" smtClean="0">
                                      <a:latin typeface="Cambria Math" panose="02040503050406030204" pitchFamily="18" charset="0"/>
                                    </a:rPr>
                                  </m:ctrlPr>
                                </m:sSubPr>
                                <m:e>
                                  <m:r>
                                    <a:rPr lang="de-DE" sz="1400" b="0" i="1" smtClean="0">
                                      <a:latin typeface="Cambria Math"/>
                                    </a:rPr>
                                    <m:t>𝑠</m:t>
                                  </m:r>
                                </m:e>
                                <m:sub>
                                  <m:r>
                                    <a:rPr lang="de-DE" sz="1400" b="0" i="1" smtClean="0">
                                      <a:latin typeface="Cambria Math"/>
                                    </a:rPr>
                                    <m:t>2</m:t>
                                  </m:r>
                                </m:sub>
                              </m:sSub>
                            </m:e>
                          </m:acc>
                        </m:e>
                      </m:d>
                      <m:r>
                        <a:rPr lang="de-DE" sz="1400" b="0" i="1" smtClean="0">
                          <a:latin typeface="Cambria Math"/>
                          <a:ea typeface="Cambria Math"/>
                        </a:rPr>
                        <m:t>∙</m:t>
                      </m:r>
                      <m:acc>
                        <m:accPr>
                          <m:chr m:val="⃗"/>
                          <m:ctrlPr>
                            <a:rPr lang="de-DE" sz="1400" b="0" i="1" smtClean="0">
                              <a:latin typeface="Cambria Math" panose="02040503050406030204" pitchFamily="18" charset="0"/>
                              <a:ea typeface="Cambria Math"/>
                            </a:rPr>
                          </m:ctrlPr>
                        </m:accPr>
                        <m:e>
                          <m:r>
                            <a:rPr lang="de-DE" sz="1400" b="0" i="1" smtClean="0">
                              <a:latin typeface="Cambria Math"/>
                              <a:ea typeface="Cambria Math"/>
                            </a:rPr>
                            <m:t>ℓ</m:t>
                          </m:r>
                        </m:e>
                      </m:acc>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ℏ</m:t>
                              </m:r>
                            </m:e>
                            <m:sup>
                              <m:r>
                                <a:rPr lang="de-DE" sz="1400" b="0" i="1" smtClean="0">
                                  <a:latin typeface="Cambria Math"/>
                                  <a:ea typeface="Cambria Math"/>
                                </a:rPr>
                                <m:t>2</m:t>
                              </m:r>
                            </m:sup>
                          </m:sSup>
                        </m:den>
                      </m:f>
                    </m:oMath>
                  </m:oMathPara>
                </a14:m>
                <a:endParaRPr lang="de-DE" sz="1400" b="0" dirty="0" smtClean="0"/>
              </a:p>
            </p:txBody>
          </p:sp>
        </mc:Choice>
        <mc:Fallback xmlns="">
          <p:sp>
            <p:nvSpPr>
              <p:cNvPr id="4" name="Textfeld 3"/>
              <p:cNvSpPr txBox="1">
                <a:spLocks noRot="1" noChangeAspect="1" noMove="1" noResize="1" noEditPoints="1" noAdjustHandles="1" noChangeArrowheads="1" noChangeShapeType="1" noTextEdit="1"/>
              </p:cNvSpPr>
              <p:nvPr/>
            </p:nvSpPr>
            <p:spPr>
              <a:xfrm>
                <a:off x="720000" y="4695095"/>
                <a:ext cx="3473244" cy="1542217"/>
              </a:xfrm>
              <a:prstGeom prst="rect">
                <a:avLst/>
              </a:prstGeom>
              <a:blipFill rotWithShape="1">
                <a:blip r:embed="rId5"/>
                <a:stretch>
                  <a:fillRect/>
                </a:stretch>
              </a:blipFill>
            </p:spPr>
            <p:txBody>
              <a:bodyPr/>
              <a:lstStyle/>
              <a:p>
                <a:r>
                  <a:rPr lang="en-US">
                    <a:noFill/>
                  </a:rPr>
                  <a:t> </a:t>
                </a:r>
              </a:p>
            </p:txBody>
          </p:sp>
        </mc:Fallback>
      </mc:AlternateContent>
      <p:sp>
        <p:nvSpPr>
          <p:cNvPr id="6" name="Textfeld 5"/>
          <p:cNvSpPr txBox="1"/>
          <p:nvPr/>
        </p:nvSpPr>
        <p:spPr>
          <a:xfrm>
            <a:off x="4140000" y="4695095"/>
            <a:ext cx="2008883" cy="1508105"/>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central potential </a:t>
            </a:r>
          </a:p>
          <a:p>
            <a:r>
              <a:rPr lang="en-US" sz="1600" dirty="0" smtClean="0">
                <a:solidFill>
                  <a:srgbClr val="0000CC"/>
                </a:solidFill>
                <a:latin typeface="Times New Roman" panose="02020603050405020304" pitchFamily="18" charset="0"/>
                <a:cs typeface="Times New Roman" panose="02020603050405020304" pitchFamily="18" charset="0"/>
              </a:rPr>
              <a:t>spin-spin interaction</a:t>
            </a:r>
            <a:r>
              <a:rPr lang="en-US" sz="2000" dirty="0" smtClean="0">
                <a:solidFill>
                  <a:srgbClr val="0000CC"/>
                </a:solidFill>
                <a:latin typeface="Times New Roman" panose="02020603050405020304" pitchFamily="18" charset="0"/>
                <a:cs typeface="Times New Roman" panose="02020603050405020304" pitchFamily="18" charset="0"/>
              </a:rPr>
              <a:t> </a:t>
            </a:r>
            <a:endParaRPr lang="en-US" sz="1600" dirty="0" smtClean="0">
              <a:solidFill>
                <a:srgbClr val="0000CC"/>
              </a:solidFill>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tensor force</a:t>
            </a:r>
            <a:r>
              <a:rPr lang="en-US" sz="2800" dirty="0">
                <a:solidFill>
                  <a:srgbClr val="0000CC"/>
                </a:solidFill>
                <a:latin typeface="Times New Roman" panose="02020603050405020304" pitchFamily="18" charset="0"/>
                <a:cs typeface="Times New Roman" panose="02020603050405020304" pitchFamily="18" charset="0"/>
              </a:rPr>
              <a:t> </a:t>
            </a:r>
            <a:endParaRPr lang="en-US" sz="2400" dirty="0" smtClean="0">
              <a:solidFill>
                <a:srgbClr val="0000CC"/>
              </a:solidFill>
              <a:latin typeface="Times New Roman" panose="02020603050405020304" pitchFamily="18" charset="0"/>
              <a:cs typeface="Times New Roman" panose="02020603050405020304" pitchFamily="18" charset="0"/>
            </a:endParaRPr>
          </a:p>
          <a:p>
            <a:r>
              <a:rPr lang="en-US" sz="1600" dirty="0" smtClean="0">
                <a:solidFill>
                  <a:srgbClr val="0000CC"/>
                </a:solidFill>
                <a:latin typeface="Times New Roman" panose="02020603050405020304" pitchFamily="18" charset="0"/>
                <a:cs typeface="Times New Roman" panose="02020603050405020304" pitchFamily="18" charset="0"/>
              </a:rPr>
              <a:t>spin-orbit interaction</a:t>
            </a:r>
            <a:r>
              <a:rPr lang="en-US" sz="28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30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6485</Words>
  <Application>Microsoft Office PowerPoint</Application>
  <PresentationFormat>Bildschirmpräsentation (4:3)</PresentationFormat>
  <Paragraphs>689</Paragraphs>
  <Slides>43</Slides>
  <Notes>40</Notes>
  <HiddenSlides>9</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43</vt:i4>
      </vt:variant>
    </vt:vector>
  </HeadingPairs>
  <TitlesOfParts>
    <vt:vector size="53" baseType="lpstr">
      <vt:lpstr>Arial</vt:lpstr>
      <vt:lpstr>Arial Unicode MS</vt:lpstr>
      <vt:lpstr>Calibri</vt:lpstr>
      <vt:lpstr>Cambria Math</vt:lpstr>
      <vt:lpstr>Symbol</vt:lpstr>
      <vt:lpstr>Times New Roman</vt:lpstr>
      <vt:lpstr>Wingdings</vt:lpstr>
      <vt:lpstr>1_Larissa</vt:lpstr>
      <vt:lpstr>Equation</vt:lpstr>
      <vt:lpstr>Photo Editor Photo</vt:lpstr>
      <vt:lpstr>Outline: Nuclear shell model</vt:lpstr>
      <vt:lpstr>Nuclear shell model</vt:lpstr>
      <vt:lpstr>Themes and challenges in modern science</vt:lpstr>
      <vt:lpstr>The nuclear force</vt:lpstr>
      <vt:lpstr>Deuteron</vt:lpstr>
      <vt:lpstr>Deuteron: magnetic moment</vt:lpstr>
      <vt:lpstr>Deuteron: quadrupole moment</vt:lpstr>
      <vt:lpstr>The deuteron</vt:lpstr>
      <vt:lpstr>Structure of the nuclear force</vt:lpstr>
      <vt:lpstr>Structure of the nuclear force</vt:lpstr>
      <vt:lpstr>Many-body forces</vt:lpstr>
      <vt:lpstr>The Fermi gas model</vt:lpstr>
      <vt:lpstr>Number of nucleon states</vt:lpstr>
      <vt:lpstr>Fermi momentum</vt:lpstr>
      <vt:lpstr>Nucleon potential</vt:lpstr>
      <vt:lpstr>Kinetic energy</vt:lpstr>
      <vt:lpstr>Binding energy</vt:lpstr>
      <vt:lpstr>The Fermi gas model and the neutron star</vt:lpstr>
      <vt:lpstr>Shell structure in nuclei</vt:lpstr>
      <vt:lpstr>Shell structure in nuclei</vt:lpstr>
      <vt:lpstr>2-neutron binding energies = 2-neutron ´separation´ energies</vt:lpstr>
      <vt:lpstr>Shell structure in nuclei</vt:lpstr>
      <vt:lpstr>Shell structure in nuclei</vt:lpstr>
      <vt:lpstr>Nuclear Shell Model</vt:lpstr>
      <vt:lpstr>Nuclear potential</vt:lpstr>
      <vt:lpstr>Nuclear shell model</vt:lpstr>
      <vt:lpstr>Woods-Saxon potential</vt:lpstr>
      <vt:lpstr>Woods-Saxon potential (jj-coupling)</vt:lpstr>
      <vt:lpstr>Woods-Saxon potential</vt:lpstr>
      <vt:lpstr>Shell model – mass dependence of single-particle energies</vt:lpstr>
      <vt:lpstr>Single-particle energies</vt:lpstr>
      <vt:lpstr>Success of the extreme single-particle shell model</vt:lpstr>
      <vt:lpstr>Success of the extreme single-particle shell model</vt:lpstr>
      <vt:lpstr>Success of the extreme single-particle shell model</vt:lpstr>
      <vt:lpstr>Success of the extreme single-particle shell model</vt:lpstr>
      <vt:lpstr>Magnetic moments: Schmidt lines</vt:lpstr>
      <vt:lpstr>Magnetic moment classical description</vt:lpstr>
      <vt:lpstr>Quark model</vt:lpstr>
      <vt:lpstr>The three structures of the shell model</vt:lpstr>
      <vt:lpstr>PowerPoint-Präsentation</vt:lpstr>
      <vt:lpstr>Systematics of the Te isotopes (Z=52)</vt:lpstr>
      <vt:lpstr>Systematics of the Te isotopes (Z=52)</vt:lpstr>
      <vt:lpstr>Experimental observables in even-even nuclei</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499</cp:revision>
  <dcterms:created xsi:type="dcterms:W3CDTF">2016-04-06T12:04:03Z</dcterms:created>
  <dcterms:modified xsi:type="dcterms:W3CDTF">2022-05-14T12:26:34Z</dcterms:modified>
</cp:coreProperties>
</file>