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13" r:id="rId2"/>
    <p:sldId id="293" r:id="rId3"/>
    <p:sldId id="294" r:id="rId4"/>
    <p:sldId id="295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7" r:id="rId16"/>
    <p:sldId id="329" r:id="rId17"/>
    <p:sldId id="328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24" r:id="rId26"/>
    <p:sldId id="325" r:id="rId27"/>
    <p:sldId id="326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00CC"/>
    <a:srgbClr val="CCCCFF"/>
    <a:srgbClr val="C1A7F1"/>
    <a:srgbClr val="CC99FF"/>
    <a:srgbClr val="339933"/>
    <a:srgbClr val="D1EDFF"/>
    <a:srgbClr val="CCECFF"/>
    <a:srgbClr val="CCFF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383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84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50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92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8774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869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18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80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422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12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60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19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80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7" Type="http://schemas.openxmlformats.org/officeDocument/2006/relationships/image" Target="../media/image121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0.png"/><Relationship Id="rId11" Type="http://schemas.openxmlformats.org/officeDocument/2006/relationships/image" Target="../media/image3.wmf"/><Relationship Id="rId5" Type="http://schemas.openxmlformats.org/officeDocument/2006/relationships/image" Target="../media/image1190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4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12" Type="http://schemas.openxmlformats.org/officeDocument/2006/relationships/image" Target="../media/image14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Transient magnetic field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091994" y="5373216"/>
            <a:ext cx="49600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measure magnetic moments?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 beam energy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precision of </a:t>
            </a:r>
            <a:r>
              <a:rPr lang="el-GR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–angular correlation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g-factor measurements using </a:t>
            </a:r>
            <a:r>
              <a:rPr lang="el-GR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-transfer reaction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86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measure the precession of a </a:t>
            </a:r>
            <a:r>
              <a:rPr lang="el-GR" dirty="0" smtClean="0"/>
              <a:t>γ</a:t>
            </a:r>
            <a:r>
              <a:rPr lang="en-US" dirty="0" smtClean="0"/>
              <a:t>-ray angular correlation with </a:t>
            </a:r>
            <a:r>
              <a:rPr lang="en-US" dirty="0" err="1" smtClean="0"/>
              <a:t>PreSPEC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Rectángulo 25"/>
          <p:cNvSpPr/>
          <p:nvPr/>
        </p:nvSpPr>
        <p:spPr>
          <a:xfrm>
            <a:off x="7502525" y="3383062"/>
            <a:ext cx="579438" cy="10937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4" name="Rectángulo 24"/>
          <p:cNvSpPr/>
          <p:nvPr/>
        </p:nvSpPr>
        <p:spPr>
          <a:xfrm>
            <a:off x="5483225" y="3373537"/>
            <a:ext cx="487363" cy="10937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cxnSp>
        <p:nvCxnSpPr>
          <p:cNvPr id="5" name="15 Conector recto"/>
          <p:cNvCxnSpPr/>
          <p:nvPr/>
        </p:nvCxnSpPr>
        <p:spPr>
          <a:xfrm>
            <a:off x="5408613" y="4464150"/>
            <a:ext cx="2917825" cy="1746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8 CuadroTexto"/>
          <p:cNvSpPr txBox="1">
            <a:spLocks noChangeArrowheads="1"/>
          </p:cNvSpPr>
          <p:nvPr/>
        </p:nvSpPr>
        <p:spPr bwMode="auto">
          <a:xfrm>
            <a:off x="3452813" y="836712"/>
            <a:ext cx="827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de-DE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134</a:t>
            </a:r>
            <a:r>
              <a:rPr lang="es-ES" altLang="de-DE" b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</a:p>
        </p:txBody>
      </p:sp>
      <p:sp>
        <p:nvSpPr>
          <p:cNvPr id="7" name="9 CuadroTexto"/>
          <p:cNvSpPr txBox="1">
            <a:spLocks noChangeArrowheads="1"/>
          </p:cNvSpPr>
          <p:nvPr/>
        </p:nvSpPr>
        <p:spPr bwMode="auto">
          <a:xfrm>
            <a:off x="7353300" y="1359000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de-DE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134</a:t>
            </a:r>
            <a:r>
              <a:rPr lang="es-ES" altLang="de-DE" b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</a:p>
        </p:txBody>
      </p:sp>
      <p:sp>
        <p:nvSpPr>
          <p:cNvPr id="8" name="17 CuadroTexto"/>
          <p:cNvSpPr txBox="1">
            <a:spLocks noChangeArrowheads="1"/>
          </p:cNvSpPr>
          <p:nvPr/>
        </p:nvSpPr>
        <p:spPr bwMode="auto">
          <a:xfrm>
            <a:off x="6011863" y="5783362"/>
            <a:ext cx="1627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de-D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angle </a:t>
            </a:r>
            <a:r>
              <a:rPr lang="es-ES" altLang="de-DE" sz="2000" b="1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s-ES" altLang="de-D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(deg)</a:t>
            </a:r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 rot="16200000">
            <a:off x="4302126" y="2000349"/>
            <a:ext cx="101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de-DE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s-ES" altLang="de-DE" sz="20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r>
              <a:rPr lang="es-ES" altLang="de-DE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altLang="de-DE" sz="2000" b="1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s-ES" altLang="de-DE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7 CuadroTexto"/>
          <p:cNvSpPr txBox="1">
            <a:spLocks noChangeArrowheads="1"/>
          </p:cNvSpPr>
          <p:nvPr/>
        </p:nvSpPr>
        <p:spPr bwMode="auto">
          <a:xfrm rot="16200000">
            <a:off x="4139407" y="4206181"/>
            <a:ext cx="1474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de-DE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S" altLang="de-DE" sz="20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</a:t>
            </a:r>
            <a:r>
              <a:rPr lang="es-ES" altLang="de-DE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altLang="de-DE" sz="2000" b="1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s-ES" altLang="de-DE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s-ES" altLang="de-DE" sz="20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S" altLang="de-DE" sz="2000" b="1" baseline="3000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altLang="de-DE" sz="20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grpSp>
        <p:nvGrpSpPr>
          <p:cNvPr id="11" name="Agrupar 45"/>
          <p:cNvGrpSpPr/>
          <p:nvPr/>
        </p:nvGrpSpPr>
        <p:grpSpPr>
          <a:xfrm>
            <a:off x="4787831" y="4962274"/>
            <a:ext cx="4222011" cy="860425"/>
            <a:chOff x="394076" y="5816077"/>
            <a:chExt cx="4222011" cy="860425"/>
          </a:xfrm>
          <a:scene3d>
            <a:camera prst="orthographicFront">
              <a:rot lat="0" lon="0" rev="960000"/>
            </a:camera>
            <a:lightRig rig="threePt" dir="t"/>
          </a:scene3d>
        </p:grpSpPr>
        <p:sp>
          <p:nvSpPr>
            <p:cNvPr id="12" name="31 Rectángulo redondeado"/>
            <p:cNvSpPr/>
            <p:nvPr/>
          </p:nvSpPr>
          <p:spPr>
            <a:xfrm>
              <a:off x="394076" y="5816077"/>
              <a:ext cx="4222011" cy="86042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3" name="27 CuadroTexto"/>
            <p:cNvSpPr txBox="1">
              <a:spLocks noChangeArrowheads="1"/>
            </p:cNvSpPr>
            <p:nvPr/>
          </p:nvSpPr>
          <p:spPr bwMode="auto">
            <a:xfrm>
              <a:off x="462338" y="5874814"/>
              <a:ext cx="41148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2000" dirty="0">
                  <a:latin typeface="Times New Roman" pitchFamily="-106" charset="0"/>
                  <a:ea typeface="Times New Roman" pitchFamily="-106" charset="0"/>
                  <a:cs typeface="Times New Roman" pitchFamily="-106" charset="0"/>
                </a:rPr>
                <a:t>Only angular range </a:t>
              </a:r>
              <a:r>
                <a:rPr lang="es-ES" sz="2000" b="1" dirty="0">
                  <a:solidFill>
                    <a:srgbClr val="FF0000"/>
                  </a:solidFill>
                  <a:latin typeface="Times New Roman" pitchFamily="-106" charset="0"/>
                  <a:ea typeface="Times New Roman" pitchFamily="-106" charset="0"/>
                  <a:cs typeface="Times New Roman" pitchFamily="-106" charset="0"/>
                  <a:sym typeface="Symbol" pitchFamily="-106" charset="2"/>
                </a:rPr>
                <a:t>40</a:t>
              </a:r>
              <a:r>
                <a:rPr lang="es-ES" sz="2000" b="1" baseline="30000" dirty="0">
                  <a:solidFill>
                    <a:srgbClr val="FF0000"/>
                  </a:solidFill>
                  <a:latin typeface="Times New Roman" pitchFamily="-106" charset="0"/>
                  <a:ea typeface="Times New Roman" pitchFamily="-106" charset="0"/>
                  <a:cs typeface="Times New Roman" pitchFamily="-106" charset="0"/>
                  <a:sym typeface="Symbol" pitchFamily="-106" charset="2"/>
                </a:rPr>
                <a:t>º </a:t>
              </a:r>
              <a:r>
                <a:rPr lang="es-ES" sz="2000" dirty="0">
                  <a:latin typeface="Times New Roman" pitchFamily="-106" charset="0"/>
                  <a:ea typeface="Times New Roman" pitchFamily="-106" charset="0"/>
                  <a:cs typeface="Times New Roman" pitchFamily="-106" charset="0"/>
                  <a:sym typeface="Symbol" pitchFamily="-106" charset="2"/>
                </a:rPr>
                <a:t>and </a:t>
              </a:r>
              <a:r>
                <a:rPr lang="es-ES" sz="2000" b="1" dirty="0">
                  <a:solidFill>
                    <a:srgbClr val="FF0000"/>
                  </a:solidFill>
                  <a:latin typeface="Times New Roman" pitchFamily="-106" charset="0"/>
                  <a:ea typeface="Times New Roman" pitchFamily="-106" charset="0"/>
                  <a:cs typeface="Times New Roman" pitchFamily="-106" charset="0"/>
                  <a:sym typeface="Symbol" pitchFamily="-106" charset="2"/>
                </a:rPr>
                <a:t>120</a:t>
              </a:r>
              <a:r>
                <a:rPr lang="es-ES" sz="2000" b="1" baseline="30000" dirty="0">
                  <a:solidFill>
                    <a:srgbClr val="FF0000"/>
                  </a:solidFill>
                  <a:latin typeface="Times New Roman" pitchFamily="-106" charset="0"/>
                  <a:ea typeface="Times New Roman" pitchFamily="-106" charset="0"/>
                  <a:cs typeface="Times New Roman" pitchFamily="-106" charset="0"/>
                  <a:sym typeface="Symbol" pitchFamily="-106" charset="2"/>
                </a:rPr>
                <a:t>º</a:t>
              </a:r>
            </a:p>
            <a:p>
              <a:pPr>
                <a:defRPr/>
              </a:pPr>
              <a:r>
                <a:rPr lang="es-ES" sz="2000" dirty="0">
                  <a:latin typeface="Times New Roman" pitchFamily="-106" charset="0"/>
                  <a:ea typeface="Times New Roman" pitchFamily="-106" charset="0"/>
                  <a:cs typeface="Times New Roman" pitchFamily="-106" charset="0"/>
                  <a:sym typeface="Symbol" pitchFamily="-106" charset="2"/>
                </a:rPr>
                <a:t>useful for precession measurement !</a:t>
              </a:r>
              <a:r>
                <a:rPr lang="es-ES" sz="2000" baseline="30000" dirty="0">
                  <a:latin typeface="Times New Roman" pitchFamily="-106" charset="0"/>
                  <a:ea typeface="Times New Roman" pitchFamily="-106" charset="0"/>
                  <a:cs typeface="Times New Roman" pitchFamily="-106" charset="0"/>
                  <a:sym typeface="Symbol" pitchFamily="-106" charset="2"/>
                </a:rPr>
                <a:t> </a:t>
              </a:r>
              <a:endParaRPr lang="es-ES" sz="2000" baseline="30000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endParaRPr>
            </a:p>
          </p:txBody>
        </p:sp>
      </p:grpSp>
      <p:sp>
        <p:nvSpPr>
          <p:cNvPr id="14" name="CuadroTexto 28"/>
          <p:cNvSpPr txBox="1">
            <a:spLocks noChangeArrowheads="1"/>
          </p:cNvSpPr>
          <p:nvPr/>
        </p:nvSpPr>
        <p:spPr bwMode="auto">
          <a:xfrm>
            <a:off x="504825" y="1236762"/>
            <a:ext cx="3386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Xe primary beam @ 500 MeV/u</a:t>
            </a:r>
          </a:p>
          <a:p>
            <a:pPr eaLnBrk="1" hangingPunct="1"/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2.5 g/cm</a:t>
            </a:r>
            <a:r>
              <a:rPr lang="es-ES_tradnl" altLang="de-DE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 Be target</a:t>
            </a:r>
          </a:p>
        </p:txBody>
      </p:sp>
      <p:sp>
        <p:nvSpPr>
          <p:cNvPr id="15" name="Rectángulo 29"/>
          <p:cNvSpPr/>
          <p:nvPr/>
        </p:nvSpPr>
        <p:spPr>
          <a:xfrm>
            <a:off x="1222375" y="2328962"/>
            <a:ext cx="2217738" cy="7715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6" name="CuadroTexto 30"/>
          <p:cNvSpPr txBox="1">
            <a:spLocks noChangeArrowheads="1"/>
          </p:cNvSpPr>
          <p:nvPr/>
        </p:nvSpPr>
        <p:spPr bwMode="auto">
          <a:xfrm>
            <a:off x="201613" y="2762350"/>
            <a:ext cx="1000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100 MeV/u</a:t>
            </a:r>
          </a:p>
        </p:txBody>
      </p:sp>
      <p:sp>
        <p:nvSpPr>
          <p:cNvPr id="17" name="CuadroTexto 31"/>
          <p:cNvSpPr txBox="1">
            <a:spLocks noChangeArrowheads="1"/>
          </p:cNvSpPr>
          <p:nvPr/>
        </p:nvSpPr>
        <p:spPr bwMode="auto">
          <a:xfrm>
            <a:off x="2981325" y="2043212"/>
            <a:ext cx="911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62 MeV/u</a:t>
            </a:r>
          </a:p>
        </p:txBody>
      </p:sp>
      <p:sp>
        <p:nvSpPr>
          <p:cNvPr id="18" name="CuadroTexto 32"/>
          <p:cNvSpPr txBox="1">
            <a:spLocks noChangeArrowheads="1"/>
          </p:cNvSpPr>
          <p:nvPr/>
        </p:nvSpPr>
        <p:spPr bwMode="auto">
          <a:xfrm>
            <a:off x="1652588" y="2541687"/>
            <a:ext cx="1525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600">
                <a:latin typeface="Times New Roman" panose="02020603050405020304" pitchFamily="18" charset="0"/>
                <a:cs typeface="Times New Roman" panose="02020603050405020304" pitchFamily="18" charset="0"/>
              </a:rPr>
              <a:t>400 mg/cm</a:t>
            </a:r>
            <a:r>
              <a:rPr lang="es-ES_tradnl" altLang="de-DE" sz="1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_tradnl" altLang="de-D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Gd </a:t>
            </a:r>
            <a:endParaRPr lang="es-ES_tradnl" altLang="de-DE" sz="1600"/>
          </a:p>
        </p:txBody>
      </p:sp>
      <p:sp>
        <p:nvSpPr>
          <p:cNvPr id="19" name="CuadroTexto 33"/>
          <p:cNvSpPr txBox="1">
            <a:spLocks noChangeArrowheads="1"/>
          </p:cNvSpPr>
          <p:nvPr/>
        </p:nvSpPr>
        <p:spPr bwMode="auto">
          <a:xfrm>
            <a:off x="1760538" y="3073500"/>
            <a:ext cx="1044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83.5 MeV/u</a:t>
            </a:r>
          </a:p>
        </p:txBody>
      </p:sp>
      <p:sp>
        <p:nvSpPr>
          <p:cNvPr id="20" name="CuadroTexto 34"/>
          <p:cNvSpPr txBox="1">
            <a:spLocks noChangeArrowheads="1"/>
          </p:cNvSpPr>
          <p:nvPr/>
        </p:nvSpPr>
        <p:spPr bwMode="auto">
          <a:xfrm>
            <a:off x="2017713" y="2043212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4.1 ps</a:t>
            </a:r>
          </a:p>
        </p:txBody>
      </p:sp>
      <p:sp>
        <p:nvSpPr>
          <p:cNvPr id="21" name="CuadroTexto 35"/>
          <p:cNvSpPr txBox="1">
            <a:spLocks noChangeArrowheads="1"/>
          </p:cNvSpPr>
          <p:nvPr/>
        </p:nvSpPr>
        <p:spPr bwMode="auto">
          <a:xfrm>
            <a:off x="3663950" y="3073500"/>
            <a:ext cx="1082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400">
                <a:latin typeface="Symbol" panose="05050102010706020507" pitchFamily="18" charset="2"/>
              </a:rPr>
              <a:t>t </a:t>
            </a:r>
            <a:r>
              <a:rPr lang="es-ES_tradnl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= 3.0(2) ps</a:t>
            </a:r>
          </a:p>
        </p:txBody>
      </p:sp>
      <p:sp>
        <p:nvSpPr>
          <p:cNvPr id="22" name="CuadroTexto 36"/>
          <p:cNvSpPr txBox="1">
            <a:spLocks noChangeArrowheads="1"/>
          </p:cNvSpPr>
          <p:nvPr/>
        </p:nvSpPr>
        <p:spPr bwMode="auto">
          <a:xfrm>
            <a:off x="2808288" y="307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2.3 ps</a:t>
            </a:r>
          </a:p>
        </p:txBody>
      </p:sp>
      <p:sp>
        <p:nvSpPr>
          <p:cNvPr id="23" name="Flecha derecha 39"/>
          <p:cNvSpPr/>
          <p:nvPr/>
        </p:nvSpPr>
        <p:spPr>
          <a:xfrm>
            <a:off x="642938" y="2633762"/>
            <a:ext cx="579437" cy="16192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24" name="CuadroTexto 40"/>
          <p:cNvSpPr txBox="1">
            <a:spLocks noChangeArrowheads="1"/>
          </p:cNvSpPr>
          <p:nvPr/>
        </p:nvSpPr>
        <p:spPr bwMode="auto">
          <a:xfrm>
            <a:off x="465138" y="2305150"/>
            <a:ext cx="679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134</a:t>
            </a:r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</a:p>
        </p:txBody>
      </p:sp>
      <p:sp>
        <p:nvSpPr>
          <p:cNvPr id="25" name="CuadroTexto 46"/>
          <p:cNvSpPr txBox="1">
            <a:spLocks noChangeArrowheads="1"/>
          </p:cNvSpPr>
          <p:nvPr/>
        </p:nvSpPr>
        <p:spPr bwMode="auto">
          <a:xfrm>
            <a:off x="419100" y="5619850"/>
            <a:ext cx="4124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800" b="1">
                <a:solidFill>
                  <a:srgbClr val="FF0000"/>
                </a:solidFill>
                <a:latin typeface="Comic Sans MS" panose="030F0702030302020204" pitchFamily="66" charset="0"/>
              </a:rPr>
              <a:t>Full simulation performed using the</a:t>
            </a:r>
          </a:p>
          <a:p>
            <a:pPr eaLnBrk="1" hangingPunct="1"/>
            <a:r>
              <a:rPr lang="es-ES_tradnl" altLang="de-DE" sz="1800" b="1">
                <a:solidFill>
                  <a:srgbClr val="FF0000"/>
                </a:solidFill>
                <a:latin typeface="Comic Sans MS" panose="030F0702030302020204" pitchFamily="66" charset="0"/>
              </a:rPr>
              <a:t>code GKINT by A. Stuchbery</a:t>
            </a:r>
          </a:p>
        </p:txBody>
      </p:sp>
      <p:sp>
        <p:nvSpPr>
          <p:cNvPr id="26" name="CuadroTexto 49"/>
          <p:cNvSpPr txBox="1">
            <a:spLocks noChangeArrowheads="1"/>
          </p:cNvSpPr>
          <p:nvPr/>
        </p:nvSpPr>
        <p:spPr bwMode="auto">
          <a:xfrm>
            <a:off x="5932488" y="3525937"/>
            <a:ext cx="160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8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of merit</a:t>
            </a:r>
          </a:p>
        </p:txBody>
      </p:sp>
      <p:sp>
        <p:nvSpPr>
          <p:cNvPr id="27" name="Rectángulo redondeado 52"/>
          <p:cNvSpPr/>
          <p:nvPr/>
        </p:nvSpPr>
        <p:spPr>
          <a:xfrm>
            <a:off x="411163" y="3648175"/>
            <a:ext cx="4056062" cy="1812925"/>
          </a:xfrm>
          <a:prstGeom prst="roundRect">
            <a:avLst/>
          </a:prstGeom>
          <a:solidFill>
            <a:srgbClr val="F2F2F2"/>
          </a:solidFill>
          <a:ln>
            <a:solidFill>
              <a:srgbClr val="29160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28" name="CuadroTexto 37"/>
          <p:cNvSpPr txBox="1">
            <a:spLocks noChangeArrowheads="1"/>
          </p:cNvSpPr>
          <p:nvPr/>
        </p:nvSpPr>
        <p:spPr bwMode="auto">
          <a:xfrm>
            <a:off x="498475" y="4111725"/>
            <a:ext cx="2698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6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ES_tradnl" altLang="de-DE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lang="es-ES_tradnl" altLang="de-D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= 1.4 ps,  v/Zv</a:t>
            </a:r>
            <a:r>
              <a:rPr lang="es-ES_tradnl" altLang="de-DE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ES_tradnl" altLang="de-D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= 1.07-0.93</a:t>
            </a:r>
          </a:p>
        </p:txBody>
      </p:sp>
      <p:sp>
        <p:nvSpPr>
          <p:cNvPr id="29" name="CuadroTexto 42"/>
          <p:cNvSpPr txBox="1">
            <a:spLocks noChangeArrowheads="1"/>
          </p:cNvSpPr>
          <p:nvPr/>
        </p:nvSpPr>
        <p:spPr bwMode="auto">
          <a:xfrm>
            <a:off x="498475" y="4473675"/>
            <a:ext cx="311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600" b="1">
                <a:solidFill>
                  <a:srgbClr val="FF0000"/>
                </a:solidFill>
                <a:latin typeface="Symbol" panose="05050102010706020507" pitchFamily="18" charset="2"/>
              </a:rPr>
              <a:t>Df</a:t>
            </a:r>
            <a:r>
              <a:rPr lang="es-ES_tradnl" altLang="de-DE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/g = 129 mrad</a:t>
            </a:r>
            <a:r>
              <a:rPr lang="es-ES_tradnl" altLang="de-DE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es-ES_tradnl" altLang="de-DE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ave</a:t>
            </a:r>
            <a:r>
              <a:rPr lang="es-ES_tradnl" altLang="de-D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= 1.9 kTesla</a:t>
            </a:r>
          </a:p>
        </p:txBody>
      </p:sp>
      <p:sp>
        <p:nvSpPr>
          <p:cNvPr id="30" name="CuadroTexto 51"/>
          <p:cNvSpPr txBox="1">
            <a:spLocks noChangeArrowheads="1"/>
          </p:cNvSpPr>
          <p:nvPr/>
        </p:nvSpPr>
        <p:spPr bwMode="auto">
          <a:xfrm>
            <a:off x="498475" y="3718025"/>
            <a:ext cx="1547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600" u="sng">
                <a:latin typeface="Times New Roman" panose="02020603050405020304" pitchFamily="18" charset="0"/>
                <a:cs typeface="Times New Roman" panose="02020603050405020304" pitchFamily="18" charset="0"/>
              </a:rPr>
              <a:t>Including decay:</a:t>
            </a:r>
          </a:p>
        </p:txBody>
      </p:sp>
      <p:sp>
        <p:nvSpPr>
          <p:cNvPr id="31" name="CuadroTexto 54"/>
          <p:cNvSpPr txBox="1">
            <a:spLocks noChangeArrowheads="1"/>
          </p:cNvSpPr>
          <p:nvPr/>
        </p:nvSpPr>
        <p:spPr bwMode="auto">
          <a:xfrm>
            <a:off x="498475" y="4834037"/>
            <a:ext cx="39354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N=7500 </a:t>
            </a:r>
            <a:r>
              <a:rPr lang="es-ES_tradnl" altLang="de-DE" sz="1600">
                <a:latin typeface="Times New Roman" panose="02020603050405020304" pitchFamily="18" charset="0"/>
                <a:cs typeface="Times New Roman" panose="02020603050405020304" pitchFamily="18" charset="0"/>
              </a:rPr>
              <a:t>photopeak counts per field per day in</a:t>
            </a:r>
          </a:p>
          <a:p>
            <a:pPr eaLnBrk="1" hangingPunct="1"/>
            <a:r>
              <a:rPr lang="es-ES_tradnl" altLang="de-DE" sz="1600">
                <a:latin typeface="Times New Roman" panose="02020603050405020304" pitchFamily="18" charset="0"/>
                <a:cs typeface="Times New Roman" panose="02020603050405020304" pitchFamily="18" charset="0"/>
              </a:rPr>
              <a:t>Clusters A, D and E</a:t>
            </a:r>
          </a:p>
        </p:txBody>
      </p:sp>
      <p:pic>
        <p:nvPicPr>
          <p:cNvPr id="32" name="Imagen 56" descr="Snapshot 2009-10-15 15-02-26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2182" r="2475" b="1607"/>
          <a:stretch>
            <a:fillRect/>
          </a:stretch>
        </p:blipFill>
        <p:spPr bwMode="auto">
          <a:xfrm>
            <a:off x="5526088" y="2255937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CuadroTexto 57"/>
          <p:cNvSpPr txBox="1">
            <a:spLocks noChangeArrowheads="1"/>
          </p:cNvSpPr>
          <p:nvPr/>
        </p:nvSpPr>
        <p:spPr bwMode="auto">
          <a:xfrm>
            <a:off x="5535613" y="1940025"/>
            <a:ext cx="1039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600">
                <a:latin typeface="Times New Roman" panose="02020603050405020304" pitchFamily="18" charset="0"/>
                <a:cs typeface="Times New Roman" panose="02020603050405020304" pitchFamily="18" charset="0"/>
              </a:rPr>
              <a:t>LYCCA-0</a:t>
            </a:r>
          </a:p>
        </p:txBody>
      </p:sp>
      <p:sp>
        <p:nvSpPr>
          <p:cNvPr id="34" name="CuadroTexto 58"/>
          <p:cNvSpPr txBox="1">
            <a:spLocks noChangeArrowheads="1"/>
          </p:cNvSpPr>
          <p:nvPr/>
        </p:nvSpPr>
        <p:spPr bwMode="auto">
          <a:xfrm>
            <a:off x="6188075" y="2238475"/>
            <a:ext cx="461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1.5º</a:t>
            </a:r>
            <a:endParaRPr lang="es-ES_tradnl" altLang="de-DE" sz="14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uadroTexto 59"/>
          <p:cNvSpPr txBox="1">
            <a:spLocks noChangeArrowheads="1"/>
          </p:cNvSpPr>
          <p:nvPr/>
        </p:nvSpPr>
        <p:spPr bwMode="auto">
          <a:xfrm>
            <a:off x="6483350" y="2592487"/>
            <a:ext cx="461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2.1º</a:t>
            </a:r>
            <a:endParaRPr lang="es-ES_tradnl" altLang="de-DE" sz="14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Elipse 60"/>
          <p:cNvSpPr>
            <a:spLocks noChangeArrowheads="1"/>
          </p:cNvSpPr>
          <p:nvPr/>
        </p:nvSpPr>
        <p:spPr bwMode="auto">
          <a:xfrm>
            <a:off x="6477000" y="2721075"/>
            <a:ext cx="58738" cy="587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s-ES_tradn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" name="Elipse 61"/>
          <p:cNvSpPr>
            <a:spLocks noChangeArrowheads="1"/>
          </p:cNvSpPr>
          <p:nvPr/>
        </p:nvSpPr>
        <p:spPr bwMode="auto">
          <a:xfrm>
            <a:off x="6235700" y="2479775"/>
            <a:ext cx="58738" cy="587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s-ES_tradn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" name="CuadroTexto 62"/>
          <p:cNvSpPr txBox="1">
            <a:spLocks noChangeArrowheads="1"/>
          </p:cNvSpPr>
          <p:nvPr/>
        </p:nvSpPr>
        <p:spPr bwMode="auto">
          <a:xfrm>
            <a:off x="6737350" y="2997300"/>
            <a:ext cx="798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0.1º-1.7º</a:t>
            </a:r>
            <a:endParaRPr lang="es-ES_tradnl" altLang="de-DE" sz="14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99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of the </a:t>
            </a:r>
            <a:r>
              <a:rPr lang="en-US" dirty="0" err="1" smtClean="0"/>
              <a:t>PreSPEC</a:t>
            </a:r>
            <a:r>
              <a:rPr lang="en-US" dirty="0" smtClean="0"/>
              <a:t> Ge-array</a:t>
            </a:r>
            <a:endParaRPr lang="en-US" dirty="0"/>
          </a:p>
        </p:txBody>
      </p:sp>
      <p:sp>
        <p:nvSpPr>
          <p:cNvPr id="3" name="8 CuadroTexto"/>
          <p:cNvSpPr txBox="1">
            <a:spLocks noChangeArrowheads="1"/>
          </p:cNvSpPr>
          <p:nvPr/>
        </p:nvSpPr>
        <p:spPr bwMode="auto">
          <a:xfrm>
            <a:off x="3417888" y="2443833"/>
            <a:ext cx="827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de-DE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134</a:t>
            </a:r>
            <a:r>
              <a:rPr lang="es-ES" altLang="de-DE" b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</a:p>
        </p:txBody>
      </p:sp>
      <p:cxnSp>
        <p:nvCxnSpPr>
          <p:cNvPr id="4" name="29 Conector recto"/>
          <p:cNvCxnSpPr/>
          <p:nvPr/>
        </p:nvCxnSpPr>
        <p:spPr>
          <a:xfrm>
            <a:off x="5322888" y="3866233"/>
            <a:ext cx="3467100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30 CuadroTexto"/>
          <p:cNvSpPr txBox="1">
            <a:spLocks noChangeArrowheads="1"/>
          </p:cNvSpPr>
          <p:nvPr/>
        </p:nvSpPr>
        <p:spPr bwMode="auto">
          <a:xfrm>
            <a:off x="8328025" y="1380208"/>
            <a:ext cx="325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de-DE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6" name="31 CuadroTexto"/>
          <p:cNvSpPr txBox="1">
            <a:spLocks noChangeArrowheads="1"/>
          </p:cNvSpPr>
          <p:nvPr/>
        </p:nvSpPr>
        <p:spPr bwMode="auto">
          <a:xfrm>
            <a:off x="8321675" y="2310483"/>
            <a:ext cx="33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de-DE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" name="32 CuadroTexto"/>
          <p:cNvSpPr txBox="1">
            <a:spLocks noChangeArrowheads="1"/>
          </p:cNvSpPr>
          <p:nvPr/>
        </p:nvSpPr>
        <p:spPr bwMode="auto">
          <a:xfrm>
            <a:off x="8440738" y="2783558"/>
            <a:ext cx="350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de-DE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33 CuadroTexto"/>
          <p:cNvSpPr txBox="1">
            <a:spLocks noChangeArrowheads="1"/>
          </p:cNvSpPr>
          <p:nvPr/>
        </p:nvSpPr>
        <p:spPr bwMode="auto">
          <a:xfrm>
            <a:off x="5381625" y="2737520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de-DE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34 CuadroTexto"/>
          <p:cNvSpPr txBox="1">
            <a:spLocks noChangeArrowheads="1"/>
          </p:cNvSpPr>
          <p:nvPr/>
        </p:nvSpPr>
        <p:spPr bwMode="auto">
          <a:xfrm>
            <a:off x="5408613" y="343602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de-DE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10" name="35 CuadroTexto"/>
          <p:cNvSpPr txBox="1">
            <a:spLocks noChangeArrowheads="1"/>
          </p:cNvSpPr>
          <p:nvPr/>
        </p:nvSpPr>
        <p:spPr bwMode="auto">
          <a:xfrm>
            <a:off x="8440738" y="337093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de-DE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cxnSp>
        <p:nvCxnSpPr>
          <p:cNvPr id="11" name="28 Conector recto"/>
          <p:cNvCxnSpPr/>
          <p:nvPr/>
        </p:nvCxnSpPr>
        <p:spPr>
          <a:xfrm>
            <a:off x="5321300" y="2642270"/>
            <a:ext cx="3465513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26 Grupo"/>
          <p:cNvGrpSpPr>
            <a:grpSpLocks/>
          </p:cNvGrpSpPr>
          <p:nvPr/>
        </p:nvGrpSpPr>
        <p:grpSpPr bwMode="auto">
          <a:xfrm>
            <a:off x="4357688" y="976983"/>
            <a:ext cx="4768850" cy="3656012"/>
            <a:chOff x="3990971" y="1746913"/>
            <a:chExt cx="4768850" cy="3655337"/>
          </a:xfrm>
        </p:grpSpPr>
        <p:sp>
          <p:nvSpPr>
            <p:cNvPr id="13" name="16 Elipse"/>
            <p:cNvSpPr/>
            <p:nvPr/>
          </p:nvSpPr>
          <p:spPr>
            <a:xfrm>
              <a:off x="5295896" y="4299142"/>
              <a:ext cx="1244600" cy="425371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4" name="14 Elipse"/>
            <p:cNvSpPr/>
            <p:nvPr/>
          </p:nvSpPr>
          <p:spPr>
            <a:xfrm>
              <a:off x="5295896" y="3315073"/>
              <a:ext cx="1244600" cy="425371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" name="17 Elipse"/>
            <p:cNvSpPr/>
            <p:nvPr/>
          </p:nvSpPr>
          <p:spPr>
            <a:xfrm>
              <a:off x="5295896" y="1848494"/>
              <a:ext cx="1244600" cy="425371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6" name="18 Elipse"/>
            <p:cNvSpPr/>
            <p:nvPr/>
          </p:nvSpPr>
          <p:spPr>
            <a:xfrm>
              <a:off x="6815133" y="2189743"/>
              <a:ext cx="1160463" cy="266651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7" name="21 Elipse"/>
            <p:cNvSpPr/>
            <p:nvPr/>
          </p:nvSpPr>
          <p:spPr>
            <a:xfrm>
              <a:off x="6815133" y="3157939"/>
              <a:ext cx="1160463" cy="265064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8" name="22 Elipse"/>
            <p:cNvSpPr/>
            <p:nvPr/>
          </p:nvSpPr>
          <p:spPr>
            <a:xfrm>
              <a:off x="7064371" y="3405544"/>
              <a:ext cx="1158875" cy="265064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9" name="23 Elipse"/>
            <p:cNvSpPr/>
            <p:nvPr/>
          </p:nvSpPr>
          <p:spPr>
            <a:xfrm>
              <a:off x="7064371" y="4383263"/>
              <a:ext cx="1158875" cy="266651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0" name="24 Rectángulo"/>
            <p:cNvSpPr/>
            <p:nvPr/>
          </p:nvSpPr>
          <p:spPr>
            <a:xfrm>
              <a:off x="5138733" y="1746913"/>
              <a:ext cx="1568450" cy="450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25 Rectángulo"/>
            <p:cNvSpPr/>
            <p:nvPr/>
          </p:nvSpPr>
          <p:spPr>
            <a:xfrm>
              <a:off x="5376858" y="4646740"/>
              <a:ext cx="1112838" cy="123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graphicFrame>
          <p:nvGraphicFramePr>
            <p:cNvPr id="22" name="Object 2"/>
            <p:cNvGraphicFramePr>
              <a:graphicFrameLocks noChangeAspect="1"/>
            </p:cNvGraphicFramePr>
            <p:nvPr/>
          </p:nvGraphicFramePr>
          <p:xfrm>
            <a:off x="3990971" y="1914513"/>
            <a:ext cx="4768850" cy="3487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r:id="rId3" imgW="3977280" imgH="2908800" progId="">
                    <p:embed/>
                  </p:oleObj>
                </mc:Choice>
                <mc:Fallback>
                  <p:oleObj r:id="rId3" imgW="3977280" imgH="2908800" progId="">
                    <p:embed/>
                    <p:pic>
                      <p:nvPicPr>
                        <p:cNvPr id="2355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0971" y="1914513"/>
                          <a:ext cx="4768850" cy="3487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43 Grupo"/>
          <p:cNvGrpSpPr>
            <a:grpSpLocks/>
          </p:cNvGrpSpPr>
          <p:nvPr/>
        </p:nvGrpSpPr>
        <p:grpSpPr bwMode="auto">
          <a:xfrm>
            <a:off x="495300" y="908720"/>
            <a:ext cx="3994150" cy="3879850"/>
            <a:chOff x="0" y="1490930"/>
            <a:chExt cx="3994031" cy="3880282"/>
          </a:xfrm>
        </p:grpSpPr>
        <p:grpSp>
          <p:nvGrpSpPr>
            <p:cNvPr id="24" name="11 Grupo"/>
            <p:cNvGrpSpPr>
              <a:grpSpLocks/>
            </p:cNvGrpSpPr>
            <p:nvPr/>
          </p:nvGrpSpPr>
          <p:grpSpPr bwMode="auto">
            <a:xfrm>
              <a:off x="0" y="1490930"/>
              <a:ext cx="3994031" cy="3880282"/>
              <a:chOff x="569343" y="1571612"/>
              <a:chExt cx="3994031" cy="3880282"/>
            </a:xfrm>
          </p:grpSpPr>
          <p:pic>
            <p:nvPicPr>
              <p:cNvPr id="31" name="Picture 3" descr="cluster_positio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52" r="15218"/>
              <a:stretch>
                <a:fillRect/>
              </a:stretch>
            </p:blipFill>
            <p:spPr bwMode="auto">
              <a:xfrm>
                <a:off x="714348" y="1571612"/>
                <a:ext cx="3786214" cy="3856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5 Rectángulo"/>
              <p:cNvSpPr/>
              <p:nvPr/>
            </p:nvSpPr>
            <p:spPr>
              <a:xfrm>
                <a:off x="3642651" y="1643058"/>
                <a:ext cx="785790" cy="214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33" name="6 Rectángulo"/>
              <p:cNvSpPr/>
              <p:nvPr/>
            </p:nvSpPr>
            <p:spPr>
              <a:xfrm>
                <a:off x="569343" y="1630357"/>
                <a:ext cx="1293774" cy="4397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34" name="7 Rectángulo"/>
              <p:cNvSpPr/>
              <p:nvPr/>
            </p:nvSpPr>
            <p:spPr>
              <a:xfrm>
                <a:off x="621729" y="4469123"/>
                <a:ext cx="809601" cy="2413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35" name="8 Rectángulo"/>
              <p:cNvSpPr/>
              <p:nvPr/>
            </p:nvSpPr>
            <p:spPr>
              <a:xfrm>
                <a:off x="3787110" y="5107369"/>
                <a:ext cx="776264" cy="344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36" name="9 Rectángulo"/>
              <p:cNvSpPr/>
              <p:nvPr/>
            </p:nvSpPr>
            <p:spPr>
              <a:xfrm>
                <a:off x="3925218" y="3527630"/>
                <a:ext cx="603232" cy="1476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37" name="10 Rectángulo"/>
              <p:cNvSpPr/>
              <p:nvPr/>
            </p:nvSpPr>
            <p:spPr>
              <a:xfrm>
                <a:off x="647129" y="3519692"/>
                <a:ext cx="655617" cy="18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  <p:sp>
          <p:nvSpPr>
            <p:cNvPr id="25" name="37 Elipse"/>
            <p:cNvSpPr/>
            <p:nvPr/>
          </p:nvSpPr>
          <p:spPr>
            <a:xfrm>
              <a:off x="2312919" y="3308820"/>
              <a:ext cx="144458" cy="20481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6" name="38 Elipse"/>
            <p:cNvSpPr/>
            <p:nvPr/>
          </p:nvSpPr>
          <p:spPr>
            <a:xfrm>
              <a:off x="1687463" y="3311996"/>
              <a:ext cx="142871" cy="20481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7" name="39 Elipse"/>
            <p:cNvSpPr/>
            <p:nvPr/>
          </p:nvSpPr>
          <p:spPr>
            <a:xfrm>
              <a:off x="1308061" y="3170692"/>
              <a:ext cx="142871" cy="204811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8" name="40 Elipse"/>
            <p:cNvSpPr/>
            <p:nvPr/>
          </p:nvSpPr>
          <p:spPr>
            <a:xfrm>
              <a:off x="1377909" y="3596189"/>
              <a:ext cx="144459" cy="204811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9" name="41 Elipse"/>
            <p:cNvSpPr/>
            <p:nvPr/>
          </p:nvSpPr>
          <p:spPr>
            <a:xfrm>
              <a:off x="2601835" y="3605715"/>
              <a:ext cx="142871" cy="204811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0" name="42 Elipse"/>
            <p:cNvSpPr/>
            <p:nvPr/>
          </p:nvSpPr>
          <p:spPr>
            <a:xfrm>
              <a:off x="2693908" y="3177043"/>
              <a:ext cx="142871" cy="204811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sp>
        <p:nvSpPr>
          <p:cNvPr id="38" name="49 Rectángulo redondeado"/>
          <p:cNvSpPr/>
          <p:nvPr/>
        </p:nvSpPr>
        <p:spPr>
          <a:xfrm>
            <a:off x="3616325" y="948408"/>
            <a:ext cx="1428750" cy="4302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9" name="48 CuadroTexto"/>
          <p:cNvSpPr txBox="1">
            <a:spLocks noChangeArrowheads="1"/>
          </p:cNvSpPr>
          <p:nvPr/>
        </p:nvSpPr>
        <p:spPr bwMode="auto">
          <a:xfrm>
            <a:off x="3675063" y="953170"/>
            <a:ext cx="1344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de-D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PRESPEC</a:t>
            </a:r>
          </a:p>
        </p:txBody>
      </p:sp>
      <p:sp>
        <p:nvSpPr>
          <p:cNvPr id="40" name="53 CuadroTexto"/>
          <p:cNvSpPr txBox="1">
            <a:spLocks noChangeArrowheads="1"/>
          </p:cNvSpPr>
          <p:nvPr/>
        </p:nvSpPr>
        <p:spPr bwMode="auto">
          <a:xfrm>
            <a:off x="5437188" y="1853283"/>
            <a:ext cx="1576387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de-DE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s-ES" altLang="de-DE" sz="1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ES" altLang="de-DE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de-DE" sz="18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  </a:t>
            </a:r>
            <a:r>
              <a:rPr lang="es-ES" altLang="de-DE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40</a:t>
            </a:r>
            <a:r>
              <a:rPr lang="es-ES" altLang="de-DE" sz="1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ES" altLang="de-DE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41" name="31 Rectángulo redondeado"/>
          <p:cNvSpPr/>
          <p:nvPr/>
        </p:nvSpPr>
        <p:spPr>
          <a:xfrm>
            <a:off x="3592513" y="5072733"/>
            <a:ext cx="5330825" cy="74612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2" name="27 CuadroTexto"/>
          <p:cNvSpPr txBox="1">
            <a:spLocks noChangeArrowheads="1"/>
          </p:cNvSpPr>
          <p:nvPr/>
        </p:nvSpPr>
        <p:spPr bwMode="auto">
          <a:xfrm>
            <a:off x="3595688" y="5069558"/>
            <a:ext cx="5313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de-DE" sz="2000">
                <a:latin typeface="Times New Roman" panose="02020603050405020304" pitchFamily="18" charset="0"/>
                <a:cs typeface="Times New Roman" panose="02020603050405020304" pitchFamily="18" charset="0"/>
              </a:rPr>
              <a:t>All Ge crystals in the range </a:t>
            </a:r>
            <a:r>
              <a:rPr lang="es-ES" altLang="de-DE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40</a:t>
            </a:r>
            <a:r>
              <a:rPr lang="es-ES" altLang="de-DE" sz="20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º </a:t>
            </a:r>
            <a:r>
              <a:rPr lang="es-ES" altLang="de-DE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and </a:t>
            </a:r>
            <a:r>
              <a:rPr lang="es-ES" altLang="de-DE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three pairs</a:t>
            </a:r>
          </a:p>
          <a:p>
            <a:pPr eaLnBrk="1" hangingPunct="1"/>
            <a:r>
              <a:rPr lang="es-ES" altLang="de-DE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of Cluster detectors close to the horizontal plane</a:t>
            </a:r>
            <a:r>
              <a:rPr lang="es-ES" altLang="de-DE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s-ES" altLang="de-DE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!</a:t>
            </a:r>
            <a:r>
              <a:rPr lang="es-ES" altLang="de-DE" sz="2000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s-ES" altLang="de-DE" sz="20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CuadroTexto 104"/>
          <p:cNvSpPr txBox="1"/>
          <p:nvPr/>
        </p:nvSpPr>
        <p:spPr>
          <a:xfrm>
            <a:off x="501478" y="3976738"/>
            <a:ext cx="4665310" cy="707886"/>
          </a:xfrm>
          <a:prstGeom prst="rect">
            <a:avLst/>
          </a:prstGeom>
          <a:solidFill>
            <a:srgbClr val="FFFFFF"/>
          </a:solidFill>
          <a:scene3d>
            <a:camera prst="orthographicFront">
              <a:rot lat="0" lon="0" rev="1080000"/>
            </a:camera>
            <a:lightRig rig="threePt" dir="t"/>
          </a:scene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2000" dirty="0" err="1">
                <a:solidFill>
                  <a:srgbClr val="FF0000"/>
                </a:solidFill>
                <a:latin typeface="Comic Sans MS"/>
                <a:ea typeface="ＭＳ Ｐゴシック" pitchFamily="-106" charset="-128"/>
                <a:cs typeface="Comic Sans MS"/>
              </a:rPr>
              <a:t>The</a:t>
            </a:r>
            <a:r>
              <a:rPr lang="es-ES_tradnl" sz="2000" dirty="0">
                <a:solidFill>
                  <a:srgbClr val="FF0000"/>
                </a:solidFill>
                <a:latin typeface="Comic Sans MS"/>
                <a:ea typeface="ＭＳ Ｐゴシック" pitchFamily="-106" charset="-128"/>
                <a:cs typeface="Comic Sans MS"/>
              </a:rPr>
              <a:t> RISING array </a:t>
            </a:r>
            <a:r>
              <a:rPr lang="es-ES_tradnl" sz="2000" dirty="0" err="1">
                <a:solidFill>
                  <a:srgbClr val="FF0000"/>
                </a:solidFill>
                <a:latin typeface="Comic Sans MS"/>
                <a:ea typeface="ＭＳ Ｐゴシック" pitchFamily="-106" charset="-128"/>
                <a:cs typeface="Comic Sans MS"/>
              </a:rPr>
              <a:t>is</a:t>
            </a:r>
            <a:r>
              <a:rPr lang="es-ES_tradnl" sz="2000" dirty="0">
                <a:solidFill>
                  <a:srgbClr val="FF0000"/>
                </a:solidFill>
                <a:latin typeface="Comic Sans MS"/>
                <a:ea typeface="ＭＳ Ｐゴシック" pitchFamily="-106" charset="-128"/>
                <a:cs typeface="Comic Sans MS"/>
              </a:rPr>
              <a:t> </a:t>
            </a:r>
            <a:r>
              <a:rPr lang="es-ES_tradnl" sz="2000" dirty="0" err="1">
                <a:solidFill>
                  <a:srgbClr val="FF0000"/>
                </a:solidFill>
                <a:latin typeface="Comic Sans MS"/>
                <a:ea typeface="ＭＳ Ｐゴシック" pitchFamily="-106" charset="-128"/>
                <a:cs typeface="Comic Sans MS"/>
              </a:rPr>
              <a:t>very</a:t>
            </a:r>
            <a:r>
              <a:rPr lang="es-ES_tradnl" sz="2000" dirty="0">
                <a:solidFill>
                  <a:srgbClr val="FF0000"/>
                </a:solidFill>
                <a:latin typeface="Comic Sans MS"/>
                <a:ea typeface="ＭＳ Ｐゴシック" pitchFamily="-106" charset="-128"/>
                <a:cs typeface="Comic Sans MS"/>
              </a:rPr>
              <a:t> </a:t>
            </a:r>
            <a:r>
              <a:rPr lang="es-ES_tradnl" sz="2000" dirty="0" err="1">
                <a:solidFill>
                  <a:srgbClr val="FF0000"/>
                </a:solidFill>
                <a:latin typeface="Comic Sans MS"/>
                <a:ea typeface="ＭＳ Ｐゴシック" pitchFamily="-106" charset="-128"/>
                <a:cs typeface="Comic Sans MS"/>
              </a:rPr>
              <a:t>well</a:t>
            </a:r>
            <a:r>
              <a:rPr lang="es-ES_tradnl" sz="2000" dirty="0">
                <a:solidFill>
                  <a:srgbClr val="FF0000"/>
                </a:solidFill>
                <a:latin typeface="Comic Sans MS"/>
                <a:ea typeface="ＭＳ Ｐゴシック" pitchFamily="-106" charset="-128"/>
                <a:cs typeface="Comic Sans MS"/>
              </a:rPr>
              <a:t> </a:t>
            </a:r>
            <a:r>
              <a:rPr lang="es-ES_tradnl" sz="2000" dirty="0" err="1">
                <a:solidFill>
                  <a:srgbClr val="FF0000"/>
                </a:solidFill>
                <a:latin typeface="Comic Sans MS"/>
                <a:ea typeface="ＭＳ Ｐゴシック" pitchFamily="-106" charset="-128"/>
                <a:cs typeface="Comic Sans MS"/>
              </a:rPr>
              <a:t>suited</a:t>
            </a:r>
            <a:endParaRPr lang="es-ES_tradnl" sz="2000" dirty="0">
              <a:solidFill>
                <a:srgbClr val="FF0000"/>
              </a:solidFill>
              <a:latin typeface="Comic Sans MS"/>
              <a:ea typeface="ＭＳ Ｐゴシック" pitchFamily="-106" charset="-128"/>
              <a:cs typeface="Comic Sans MS"/>
            </a:endParaRPr>
          </a:p>
          <a:p>
            <a:pPr algn="ctr">
              <a:defRPr/>
            </a:pPr>
            <a:r>
              <a:rPr lang="es-ES_tradnl" sz="2000" dirty="0" err="1">
                <a:solidFill>
                  <a:srgbClr val="FF0000"/>
                </a:solidFill>
                <a:latin typeface="Comic Sans MS"/>
                <a:ea typeface="ＭＳ Ｐゴシック" pitchFamily="-106" charset="-128"/>
                <a:cs typeface="Comic Sans MS"/>
              </a:rPr>
              <a:t>for</a:t>
            </a:r>
            <a:r>
              <a:rPr lang="es-ES_tradnl" sz="2000" dirty="0">
                <a:solidFill>
                  <a:srgbClr val="FF0000"/>
                </a:solidFill>
                <a:latin typeface="Comic Sans MS"/>
                <a:ea typeface="ＭＳ Ｐゴシック" pitchFamily="-106" charset="-128"/>
                <a:cs typeface="Comic Sans MS"/>
              </a:rPr>
              <a:t> </a:t>
            </a:r>
            <a:r>
              <a:rPr lang="es-ES_tradnl" sz="2000" dirty="0" err="1">
                <a:solidFill>
                  <a:srgbClr val="FF0000"/>
                </a:solidFill>
                <a:latin typeface="Comic Sans MS"/>
                <a:ea typeface="ＭＳ Ｐゴシック" pitchFamily="-106" charset="-128"/>
                <a:cs typeface="Comic Sans MS"/>
              </a:rPr>
              <a:t>such</a:t>
            </a:r>
            <a:r>
              <a:rPr lang="es-ES_tradnl" sz="2000" dirty="0">
                <a:solidFill>
                  <a:srgbClr val="FF0000"/>
                </a:solidFill>
                <a:latin typeface="Comic Sans MS"/>
                <a:ea typeface="ＭＳ Ｐゴシック" pitchFamily="-106" charset="-128"/>
                <a:cs typeface="Comic Sans MS"/>
              </a:rPr>
              <a:t> a </a:t>
            </a:r>
            <a:r>
              <a:rPr lang="es-ES_tradnl" sz="2000" dirty="0" err="1">
                <a:solidFill>
                  <a:srgbClr val="FF0000"/>
                </a:solidFill>
                <a:latin typeface="Comic Sans MS"/>
                <a:ea typeface="ＭＳ Ｐゴシック" pitchFamily="-106" charset="-128"/>
                <a:cs typeface="Comic Sans MS"/>
              </a:rPr>
              <a:t>precession</a:t>
            </a:r>
            <a:r>
              <a:rPr lang="es-ES_tradnl" sz="2000" dirty="0">
                <a:solidFill>
                  <a:srgbClr val="FF0000"/>
                </a:solidFill>
                <a:latin typeface="Comic Sans MS"/>
                <a:ea typeface="ＭＳ Ｐゴシック" pitchFamily="-106" charset="-128"/>
                <a:cs typeface="Comic Sans MS"/>
              </a:rPr>
              <a:t> </a:t>
            </a:r>
            <a:r>
              <a:rPr lang="es-ES_tradnl" sz="2000" dirty="0" err="1">
                <a:solidFill>
                  <a:srgbClr val="FF0000"/>
                </a:solidFill>
                <a:latin typeface="Comic Sans MS"/>
                <a:ea typeface="ＭＳ Ｐゴシック" pitchFamily="-106" charset="-128"/>
                <a:cs typeface="Comic Sans MS"/>
              </a:rPr>
              <a:t>measurement</a:t>
            </a:r>
            <a:r>
              <a:rPr lang="es-ES_tradnl" sz="2000" dirty="0">
                <a:solidFill>
                  <a:srgbClr val="FF0000"/>
                </a:solidFill>
                <a:latin typeface="Comic Sans MS"/>
                <a:ea typeface="ＭＳ Ｐゴシック" pitchFamily="-106" charset="-128"/>
                <a:cs typeface="Comic Sans MS"/>
              </a:rPr>
              <a:t> !</a:t>
            </a:r>
          </a:p>
        </p:txBody>
      </p:sp>
      <p:grpSp>
        <p:nvGrpSpPr>
          <p:cNvPr id="44" name="49 Grupo"/>
          <p:cNvGrpSpPr>
            <a:grpSpLocks/>
          </p:cNvGrpSpPr>
          <p:nvPr/>
        </p:nvGrpSpPr>
        <p:grpSpPr bwMode="auto">
          <a:xfrm>
            <a:off x="436563" y="1223045"/>
            <a:ext cx="481012" cy="604838"/>
            <a:chOff x="765689" y="658906"/>
            <a:chExt cx="480320" cy="604821"/>
          </a:xfrm>
        </p:grpSpPr>
        <p:cxnSp>
          <p:nvCxnSpPr>
            <p:cNvPr id="45" name="44 Conector recto de flecha"/>
            <p:cNvCxnSpPr/>
            <p:nvPr/>
          </p:nvCxnSpPr>
          <p:spPr>
            <a:xfrm rot="16200000" flipV="1">
              <a:off x="531538" y="961318"/>
              <a:ext cx="469887" cy="158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48 Grupo"/>
            <p:cNvGrpSpPr>
              <a:grpSpLocks/>
            </p:cNvGrpSpPr>
            <p:nvPr/>
          </p:nvGrpSpPr>
          <p:grpSpPr bwMode="auto">
            <a:xfrm>
              <a:off x="833717" y="658906"/>
              <a:ext cx="412292" cy="604821"/>
              <a:chOff x="3106270" y="268941"/>
              <a:chExt cx="412292" cy="604821"/>
            </a:xfrm>
          </p:grpSpPr>
          <p:sp>
            <p:nvSpPr>
              <p:cNvPr id="47" name="45 CuadroTexto"/>
              <p:cNvSpPr txBox="1">
                <a:spLocks noChangeArrowheads="1"/>
              </p:cNvSpPr>
              <p:nvPr/>
            </p:nvSpPr>
            <p:spPr bwMode="auto">
              <a:xfrm>
                <a:off x="3118956" y="416574"/>
                <a:ext cx="386920" cy="457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s-ES" altLang="de-DE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48" name="47 CuadroTexto"/>
              <p:cNvSpPr txBox="1">
                <a:spLocks noChangeArrowheads="1"/>
              </p:cNvSpPr>
              <p:nvPr/>
            </p:nvSpPr>
            <p:spPr bwMode="auto">
              <a:xfrm>
                <a:off x="3106270" y="268941"/>
                <a:ext cx="4122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s-ES" altLang="de-DE" b="1">
                    <a:latin typeface="Calibri" panose="020F0502020204030204" pitchFamily="34" charset="0"/>
                    <a:sym typeface="Symbol" panose="05050102010706020507" pitchFamily="18" charset="2"/>
                  </a:rPr>
                  <a:t></a:t>
                </a:r>
                <a:endParaRPr lang="es-ES" altLang="de-DE" b="1"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202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uncertainty of the TF strength as a function of statistics/time</a:t>
            </a:r>
            <a:endParaRPr lang="en-US" dirty="0"/>
          </a:p>
        </p:txBody>
      </p:sp>
      <p:sp>
        <p:nvSpPr>
          <p:cNvPr id="3" name="Rectángulo redondeado 56"/>
          <p:cNvSpPr/>
          <p:nvPr/>
        </p:nvSpPr>
        <p:spPr>
          <a:xfrm>
            <a:off x="214313" y="5294982"/>
            <a:ext cx="5035550" cy="889000"/>
          </a:xfrm>
          <a:prstGeom prst="roundRect">
            <a:avLst/>
          </a:prstGeom>
          <a:solidFill>
            <a:srgbClr val="F2F2F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4" name="Rectángulo redondeado 54"/>
          <p:cNvSpPr/>
          <p:nvPr/>
        </p:nvSpPr>
        <p:spPr>
          <a:xfrm>
            <a:off x="6116638" y="2907382"/>
            <a:ext cx="1927225" cy="665163"/>
          </a:xfrm>
          <a:prstGeom prst="roundRect">
            <a:avLst/>
          </a:prstGeom>
          <a:solidFill>
            <a:srgbClr val="F2F2F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359410"/>
              </p:ext>
            </p:extLst>
          </p:nvPr>
        </p:nvGraphicFramePr>
        <p:xfrm>
          <a:off x="336550" y="908720"/>
          <a:ext cx="6138863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3" imgW="3981600" imgH="3005280" progId="">
                  <p:embed/>
                </p:oleObj>
              </mc:Choice>
              <mc:Fallback>
                <p:oleObj r:id="rId3" imgW="3981600" imgH="3005280" progId="">
                  <p:embed/>
                  <p:pic>
                    <p:nvPicPr>
                      <p:cNvPr id="327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908720"/>
                        <a:ext cx="6138863" cy="463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adroTexto 29"/>
          <p:cNvSpPr txBox="1">
            <a:spLocks noChangeArrowheads="1"/>
          </p:cNvSpPr>
          <p:nvPr/>
        </p:nvSpPr>
        <p:spPr bwMode="auto">
          <a:xfrm>
            <a:off x="2824163" y="4251995"/>
            <a:ext cx="652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 day</a:t>
            </a:r>
          </a:p>
        </p:txBody>
      </p:sp>
      <p:sp>
        <p:nvSpPr>
          <p:cNvPr id="7" name="CuadroTexto 31"/>
          <p:cNvSpPr txBox="1">
            <a:spLocks noChangeArrowheads="1"/>
          </p:cNvSpPr>
          <p:nvPr/>
        </p:nvSpPr>
        <p:spPr bwMode="auto">
          <a:xfrm>
            <a:off x="4405313" y="4251995"/>
            <a:ext cx="731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 days</a:t>
            </a:r>
          </a:p>
        </p:txBody>
      </p:sp>
      <p:sp>
        <p:nvSpPr>
          <p:cNvPr id="8" name="Elipse 32"/>
          <p:cNvSpPr/>
          <p:nvPr/>
        </p:nvSpPr>
        <p:spPr>
          <a:xfrm>
            <a:off x="4725988" y="3864645"/>
            <a:ext cx="157162" cy="15716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cxnSp>
        <p:nvCxnSpPr>
          <p:cNvPr id="9" name="Conector recto 35"/>
          <p:cNvCxnSpPr/>
          <p:nvPr/>
        </p:nvCxnSpPr>
        <p:spPr>
          <a:xfrm rot="10800000">
            <a:off x="1558925" y="3932907"/>
            <a:ext cx="3252788" cy="11113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38"/>
          <p:cNvSpPr txBox="1">
            <a:spLocks noChangeArrowheads="1"/>
          </p:cNvSpPr>
          <p:nvPr/>
        </p:nvSpPr>
        <p:spPr bwMode="auto">
          <a:xfrm>
            <a:off x="1619250" y="3888457"/>
            <a:ext cx="53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8 %</a:t>
            </a:r>
          </a:p>
        </p:txBody>
      </p:sp>
      <p:sp>
        <p:nvSpPr>
          <p:cNvPr id="11" name="Rectángulo 42"/>
          <p:cNvSpPr/>
          <p:nvPr/>
        </p:nvSpPr>
        <p:spPr>
          <a:xfrm>
            <a:off x="4213225" y="1616745"/>
            <a:ext cx="1339850" cy="1127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2" name="Rectángulo 39"/>
          <p:cNvSpPr>
            <a:spLocks noChangeArrowheads="1"/>
          </p:cNvSpPr>
          <p:nvPr/>
        </p:nvSpPr>
        <p:spPr bwMode="auto">
          <a:xfrm>
            <a:off x="4271963" y="1973932"/>
            <a:ext cx="1236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 b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ξ</a:t>
            </a:r>
            <a:r>
              <a:rPr lang="en-US" altLang="de-DE" sz="1800" b="1" baseline="-250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1s</a:t>
            </a:r>
            <a:r>
              <a:rPr lang="en-US" altLang="de-DE" sz="1800" b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= 0.1% </a:t>
            </a:r>
            <a:endParaRPr lang="es-ES_tradnl" altLang="de-DE" sz="1800">
              <a:solidFill>
                <a:srgbClr val="FF0000"/>
              </a:solidFill>
            </a:endParaRPr>
          </a:p>
        </p:txBody>
      </p:sp>
      <p:sp>
        <p:nvSpPr>
          <p:cNvPr id="13" name="Rectángulo 40"/>
          <p:cNvSpPr>
            <a:spLocks noChangeArrowheads="1"/>
          </p:cNvSpPr>
          <p:nvPr/>
        </p:nvSpPr>
        <p:spPr bwMode="auto">
          <a:xfrm>
            <a:off x="4271963" y="1597695"/>
            <a:ext cx="1236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ξ</a:t>
            </a:r>
            <a:r>
              <a:rPr lang="en-US" altLang="de-DE" sz="1800" b="1" baseline="-250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1s</a:t>
            </a:r>
            <a:r>
              <a:rPr lang="en-US" altLang="de-DE" sz="18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= 0.2% </a:t>
            </a:r>
            <a:endParaRPr lang="es-ES_tradnl" altLang="de-DE" sz="1800">
              <a:solidFill>
                <a:srgbClr val="0000FF"/>
              </a:solidFill>
            </a:endParaRPr>
          </a:p>
        </p:txBody>
      </p:sp>
      <p:sp>
        <p:nvSpPr>
          <p:cNvPr id="14" name="Rectángulo 41"/>
          <p:cNvSpPr>
            <a:spLocks noChangeArrowheads="1"/>
          </p:cNvSpPr>
          <p:nvPr/>
        </p:nvSpPr>
        <p:spPr bwMode="auto">
          <a:xfrm>
            <a:off x="4271963" y="2358107"/>
            <a:ext cx="1350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 b="1">
                <a:solidFill>
                  <a:srgbClr val="00FF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ξ</a:t>
            </a:r>
            <a:r>
              <a:rPr lang="en-US" altLang="de-DE" sz="1800" b="1" baseline="-25000">
                <a:solidFill>
                  <a:srgbClr val="00FF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1s</a:t>
            </a:r>
            <a:r>
              <a:rPr lang="en-US" altLang="de-DE" sz="1800" b="1">
                <a:solidFill>
                  <a:srgbClr val="00FF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= 0.05% </a:t>
            </a:r>
            <a:endParaRPr lang="es-ES_tradnl" altLang="de-DE" sz="1800">
              <a:solidFill>
                <a:srgbClr val="00FF00"/>
              </a:solidFill>
            </a:endParaRPr>
          </a:p>
        </p:txBody>
      </p:sp>
      <p:sp>
        <p:nvSpPr>
          <p:cNvPr id="15" name="CuadroTexto 43"/>
          <p:cNvSpPr txBox="1">
            <a:spLocks noChangeArrowheads="1"/>
          </p:cNvSpPr>
          <p:nvPr/>
        </p:nvSpPr>
        <p:spPr bwMode="auto">
          <a:xfrm>
            <a:off x="5884863" y="3801145"/>
            <a:ext cx="166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2000" b="1">
                <a:solidFill>
                  <a:srgbClr val="FF0000"/>
                </a:solidFill>
                <a:latin typeface="Comic Sans MS" panose="030F0702030302020204" pitchFamily="66" charset="0"/>
              </a:rPr>
              <a:t>Best guess !</a:t>
            </a:r>
          </a:p>
        </p:txBody>
      </p:sp>
      <p:sp>
        <p:nvSpPr>
          <p:cNvPr id="16" name="CuadroTexto 48"/>
          <p:cNvSpPr txBox="1">
            <a:spLocks noChangeArrowheads="1"/>
          </p:cNvSpPr>
          <p:nvPr/>
        </p:nvSpPr>
        <p:spPr bwMode="auto">
          <a:xfrm>
            <a:off x="6165850" y="1481807"/>
            <a:ext cx="2565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Large uncertainties in this</a:t>
            </a:r>
          </a:p>
          <a:p>
            <a:pPr eaLnBrk="1" hangingPunct="1"/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estimate due to: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 unknown field strength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 unclear rate limitations</a:t>
            </a:r>
          </a:p>
        </p:txBody>
      </p:sp>
      <p:sp>
        <p:nvSpPr>
          <p:cNvPr id="17" name="CuadroTexto 50"/>
          <p:cNvSpPr txBox="1">
            <a:spLocks noChangeArrowheads="1"/>
          </p:cNvSpPr>
          <p:nvPr/>
        </p:nvSpPr>
        <p:spPr bwMode="auto">
          <a:xfrm>
            <a:off x="312738" y="5328320"/>
            <a:ext cx="4873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>
                <a:solidFill>
                  <a:srgbClr val="FF0000"/>
                </a:solidFill>
                <a:latin typeface="Comic Sans MS" panose="030F0702030302020204" pitchFamily="66" charset="0"/>
              </a:rPr>
              <a:t>It is most important to see </a:t>
            </a:r>
            <a:r>
              <a:rPr lang="es-ES_tradnl" altLang="de-DE" b="1" u="sng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</a:p>
          <a:p>
            <a:pPr eaLnBrk="1" hangingPunct="1"/>
            <a:r>
              <a:rPr lang="es-ES_tradnl" altLang="de-DE" b="1" u="sng">
                <a:solidFill>
                  <a:srgbClr val="FF0000"/>
                </a:solidFill>
                <a:latin typeface="Comic Sans MS" panose="030F0702030302020204" pitchFamily="66" charset="0"/>
              </a:rPr>
              <a:t>effect</a:t>
            </a:r>
            <a:r>
              <a:rPr lang="es-ES_tradnl" altLang="de-DE" b="1">
                <a:solidFill>
                  <a:srgbClr val="FF0000"/>
                </a:solidFill>
                <a:latin typeface="Comic Sans MS" panose="030F0702030302020204" pitchFamily="66" charset="0"/>
              </a:rPr>
              <a:t> at all </a:t>
            </a:r>
            <a:r>
              <a:rPr lang="es-ES_tradnl" altLang="de-DE">
                <a:solidFill>
                  <a:srgbClr val="FF0000"/>
                </a:solidFill>
                <a:latin typeface="Comic Sans MS" panose="030F0702030302020204" pitchFamily="66" charset="0"/>
              </a:rPr>
              <a:t>for the first time !</a:t>
            </a:r>
          </a:p>
        </p:txBody>
      </p:sp>
      <p:sp>
        <p:nvSpPr>
          <p:cNvPr id="18" name="CuadroTexto 51"/>
          <p:cNvSpPr txBox="1">
            <a:spLocks noChangeArrowheads="1"/>
          </p:cNvSpPr>
          <p:nvPr/>
        </p:nvSpPr>
        <p:spPr bwMode="auto">
          <a:xfrm>
            <a:off x="6165850" y="2908970"/>
            <a:ext cx="1860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2 days or 60 shifts</a:t>
            </a:r>
          </a:p>
          <a:p>
            <a:pPr eaLnBrk="1" hangingPunct="1"/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of parasitic beam</a:t>
            </a:r>
          </a:p>
        </p:txBody>
      </p:sp>
      <p:cxnSp>
        <p:nvCxnSpPr>
          <p:cNvPr id="19" name="Conector recto de flecha 53"/>
          <p:cNvCxnSpPr/>
          <p:nvPr/>
        </p:nvCxnSpPr>
        <p:spPr>
          <a:xfrm rot="10800000" flipV="1">
            <a:off x="4878388" y="3304257"/>
            <a:ext cx="1190625" cy="58578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adroTexto 55"/>
          <p:cNvSpPr txBox="1">
            <a:spLocks noChangeArrowheads="1"/>
          </p:cNvSpPr>
          <p:nvPr/>
        </p:nvSpPr>
        <p:spPr bwMode="auto">
          <a:xfrm>
            <a:off x="5384800" y="5388645"/>
            <a:ext cx="375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we can do proper estimates</a:t>
            </a:r>
          </a:p>
          <a:p>
            <a:pPr eaLnBrk="1" hangingPunct="1"/>
            <a:r>
              <a:rPr lang="es-ES_tradnl" altLang="de-DE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real g(2</a:t>
            </a:r>
            <a:r>
              <a:rPr lang="es-ES_tradnl" altLang="de-DE" sz="2000" b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s-ES_tradnl" altLang="de-DE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measurements …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4730750" y="4833020"/>
            <a:ext cx="247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de-DE" sz="2000">
                <a:latin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6316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RISING fast-beam proposal in 2002</a:t>
            </a:r>
            <a:endParaRPr lang="en-US" dirty="0"/>
          </a:p>
        </p:txBody>
      </p:sp>
      <p:sp>
        <p:nvSpPr>
          <p:cNvPr id="3" name="Rectángulo 25"/>
          <p:cNvSpPr/>
          <p:nvPr/>
        </p:nvSpPr>
        <p:spPr>
          <a:xfrm>
            <a:off x="377825" y="3136876"/>
            <a:ext cx="5175250" cy="3235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pic>
        <p:nvPicPr>
          <p:cNvPr id="4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620688"/>
            <a:ext cx="5173662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16"/>
          <p:cNvSpPr txBox="1">
            <a:spLocks noChangeArrowheads="1"/>
          </p:cNvSpPr>
          <p:nvPr/>
        </p:nvSpPr>
        <p:spPr bwMode="auto">
          <a:xfrm>
            <a:off x="5695950" y="687363"/>
            <a:ext cx="3067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proposed and approved in 2002</a:t>
            </a:r>
          </a:p>
          <a:p>
            <a:pPr eaLnBrk="1" hangingPunct="1"/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comissioning run scheduled</a:t>
            </a:r>
          </a:p>
          <a:p>
            <a:pPr eaLnBrk="1" hangingPunct="1"/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in 2005</a:t>
            </a:r>
          </a:p>
        </p:txBody>
      </p:sp>
      <p:pic>
        <p:nvPicPr>
          <p:cNvPr id="6" name="Picture 14" descr="xe132_gebinnt"/>
          <p:cNvPicPr>
            <a:picLocks noChangeAspect="1" noChangeArrowheads="1"/>
          </p:cNvPicPr>
          <p:nvPr/>
        </p:nvPicPr>
        <p:blipFill>
          <a:blip r:embed="rId3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3149576"/>
            <a:ext cx="4551363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 rot="16200000">
            <a:off x="327818" y="4477520"/>
            <a:ext cx="677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counts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344738" y="6061051"/>
            <a:ext cx="1211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energy  [keV]</a:t>
            </a:r>
          </a:p>
        </p:txBody>
      </p:sp>
      <p:sp>
        <p:nvSpPr>
          <p:cNvPr id="9" name="CuadroTexto 26"/>
          <p:cNvSpPr txBox="1">
            <a:spLocks noChangeArrowheads="1"/>
          </p:cNvSpPr>
          <p:nvPr/>
        </p:nvSpPr>
        <p:spPr bwMode="auto">
          <a:xfrm>
            <a:off x="3784600" y="3382938"/>
            <a:ext cx="960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132</a:t>
            </a:r>
            <a:r>
              <a:rPr lang="es-ES_tradnl" altLang="de-DE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</a:p>
        </p:txBody>
      </p:sp>
      <p:sp>
        <p:nvSpPr>
          <p:cNvPr id="10" name="CuadroTexto 27"/>
          <p:cNvSpPr txBox="1">
            <a:spLocks noChangeArrowheads="1"/>
          </p:cNvSpPr>
          <p:nvPr/>
        </p:nvSpPr>
        <p:spPr bwMode="auto">
          <a:xfrm>
            <a:off x="1603375" y="3517876"/>
            <a:ext cx="8778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6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_tradnl" altLang="de-DE" sz="1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s-ES_tradnl" altLang="de-D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de-DE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0</a:t>
            </a:r>
            <a:r>
              <a:rPr lang="es-ES_tradnl" altLang="de-DE" sz="1600" baseline="30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endParaRPr lang="es-ES_tradnl" altLang="de-DE" sz="160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es-ES_tradnl" altLang="de-DE" sz="1600">
                <a:latin typeface="Times New Roman" panose="02020603050405020304" pitchFamily="18" charset="0"/>
                <a:cs typeface="Times New Roman" panose="02020603050405020304" pitchFamily="18" charset="0"/>
              </a:rPr>
              <a:t>667 keV</a:t>
            </a:r>
          </a:p>
        </p:txBody>
      </p:sp>
      <p:cxnSp>
        <p:nvCxnSpPr>
          <p:cNvPr id="11" name="Conector recto de flecha 30"/>
          <p:cNvCxnSpPr/>
          <p:nvPr/>
        </p:nvCxnSpPr>
        <p:spPr>
          <a:xfrm>
            <a:off x="1884363" y="3708376"/>
            <a:ext cx="165100" cy="3175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44"/>
          <p:cNvSpPr txBox="1">
            <a:spLocks noChangeArrowheads="1"/>
          </p:cNvSpPr>
          <p:nvPr/>
        </p:nvSpPr>
        <p:spPr bwMode="auto">
          <a:xfrm>
            <a:off x="3232150" y="4738663"/>
            <a:ext cx="1771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de-DE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Doppler corrected</a:t>
            </a:r>
          </a:p>
          <a:p>
            <a:pPr algn="ctr" eaLnBrk="1" hangingPunct="1"/>
            <a:r>
              <a:rPr lang="es-ES_tradnl" altLang="de-DE" sz="1600" b="1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s-ES_tradnl" altLang="de-DE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0.386</a:t>
            </a:r>
          </a:p>
        </p:txBody>
      </p:sp>
      <p:pic>
        <p:nvPicPr>
          <p:cNvPr id="13" name="Imagen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0"/>
          <a:stretch>
            <a:fillRect/>
          </a:stretch>
        </p:blipFill>
        <p:spPr bwMode="auto">
          <a:xfrm>
            <a:off x="5634038" y="1639863"/>
            <a:ext cx="3387725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46"/>
          <p:cNvSpPr txBox="1">
            <a:spLocks noChangeArrowheads="1"/>
          </p:cNvSpPr>
          <p:nvPr/>
        </p:nvSpPr>
        <p:spPr bwMode="auto">
          <a:xfrm>
            <a:off x="5734050" y="5189513"/>
            <a:ext cx="31623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de-DE" sz="2200">
                <a:solidFill>
                  <a:srgbClr val="FF0000"/>
                </a:solidFill>
                <a:latin typeface="Comic Sans MS" panose="030F0702030302020204" pitchFamily="66" charset="0"/>
              </a:rPr>
              <a:t>Stopped in 2005 after</a:t>
            </a:r>
          </a:p>
          <a:p>
            <a:pPr algn="ctr" eaLnBrk="1" hangingPunct="1"/>
            <a:r>
              <a:rPr lang="es-ES_tradnl" altLang="de-DE" sz="2200">
                <a:solidFill>
                  <a:srgbClr val="FF0000"/>
                </a:solidFill>
                <a:latin typeface="Comic Sans MS" panose="030F0702030302020204" pitchFamily="66" charset="0"/>
              </a:rPr>
              <a:t>only a few hours !</a:t>
            </a:r>
          </a:p>
        </p:txBody>
      </p:sp>
      <p:sp>
        <p:nvSpPr>
          <p:cNvPr id="15" name="CuadroTexto 47"/>
          <p:cNvSpPr txBox="1">
            <a:spLocks noChangeArrowheads="1"/>
          </p:cNvSpPr>
          <p:nvPr/>
        </p:nvSpPr>
        <p:spPr bwMode="auto">
          <a:xfrm>
            <a:off x="3810000" y="6029301"/>
            <a:ext cx="1693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600">
                <a:latin typeface="Times New Roman" panose="02020603050405020304" pitchFamily="18" charset="0"/>
                <a:cs typeface="Times New Roman" panose="02020603050405020304" pitchFamily="18" charset="0"/>
              </a:rPr>
              <a:t>Courtesy: J. Leske</a:t>
            </a:r>
          </a:p>
        </p:txBody>
      </p:sp>
    </p:spTree>
    <p:extLst>
      <p:ext uri="{BB962C8B-B14F-4D97-AF65-F5344CB8AC3E}">
        <p14:creationId xmlns:p14="http://schemas.microsoft.com/office/powerpoint/2010/main" val="16669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Conclusions</a:t>
            </a:r>
            <a:endParaRPr lang="en-US" dirty="0"/>
          </a:p>
        </p:txBody>
      </p:sp>
      <p:sp>
        <p:nvSpPr>
          <p:cNvPr id="3" name="Rectángulo redondeado 18"/>
          <p:cNvSpPr/>
          <p:nvPr/>
        </p:nvSpPr>
        <p:spPr>
          <a:xfrm>
            <a:off x="1149350" y="4082703"/>
            <a:ext cx="7135813" cy="1714500"/>
          </a:xfrm>
          <a:prstGeom prst="roundRect">
            <a:avLst/>
          </a:prstGeom>
          <a:solidFill>
            <a:srgbClr val="F2EEC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4" name="Rectángulo redondeado 17"/>
          <p:cNvSpPr/>
          <p:nvPr/>
        </p:nvSpPr>
        <p:spPr>
          <a:xfrm>
            <a:off x="401638" y="2380903"/>
            <a:ext cx="4003675" cy="1312862"/>
          </a:xfrm>
          <a:prstGeom prst="roundRect">
            <a:avLst/>
          </a:prstGeom>
          <a:solidFill>
            <a:srgbClr val="B7E0F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5" name="Rectángulo redondeado 16"/>
          <p:cNvSpPr/>
          <p:nvPr/>
        </p:nvSpPr>
        <p:spPr>
          <a:xfrm>
            <a:off x="4986338" y="1437928"/>
            <a:ext cx="3595687" cy="1611312"/>
          </a:xfrm>
          <a:prstGeom prst="roundRect">
            <a:avLst/>
          </a:prstGeom>
          <a:solidFill>
            <a:srgbClr val="D3FFE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6" name="Rectángulo redondeado 15"/>
          <p:cNvSpPr/>
          <p:nvPr/>
        </p:nvSpPr>
        <p:spPr>
          <a:xfrm>
            <a:off x="1347788" y="980728"/>
            <a:ext cx="3422650" cy="9985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7" name="CuadroTexto 23"/>
          <p:cNvSpPr txBox="1">
            <a:spLocks noChangeArrowheads="1"/>
          </p:cNvSpPr>
          <p:nvPr/>
        </p:nvSpPr>
        <p:spPr bwMode="auto">
          <a:xfrm>
            <a:off x="4967288" y="1491903"/>
            <a:ext cx="36322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de-DE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Transient fields </a:t>
            </a:r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(TF) largest</a:t>
            </a:r>
          </a:p>
          <a:p>
            <a:pPr algn="ctr" eaLnBrk="1" hangingPunct="1"/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around </a:t>
            </a:r>
            <a:r>
              <a:rPr lang="es-ES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1s electron velocity</a:t>
            </a:r>
          </a:p>
          <a:p>
            <a:pPr algn="ctr" eaLnBrk="1" hangingPunct="1"/>
            <a:endParaRPr lang="es-ES" altLang="de-DE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 Relativistic heavy ions “in principle”</a:t>
            </a:r>
          </a:p>
          <a:p>
            <a:pPr algn="ctr" eaLnBrk="1" hangingPunct="1"/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well suited for g(2</a:t>
            </a:r>
            <a:r>
              <a:rPr lang="es-ES_tradnl" altLang="de-DE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) measurements !</a:t>
            </a:r>
          </a:p>
        </p:txBody>
      </p:sp>
      <p:sp>
        <p:nvSpPr>
          <p:cNvPr id="8" name="CuadroTexto 25"/>
          <p:cNvSpPr txBox="1">
            <a:spLocks noChangeArrowheads="1"/>
          </p:cNvSpPr>
          <p:nvPr/>
        </p:nvSpPr>
        <p:spPr bwMode="auto">
          <a:xfrm>
            <a:off x="454025" y="2441228"/>
            <a:ext cx="39004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TF strength only known up to Z=16 (30)</a:t>
            </a:r>
          </a:p>
          <a:p>
            <a:pPr algn="ctr" eaLnBrk="1" hangingPunct="1"/>
            <a:endParaRPr lang="es-ES_tradnl" altLang="de-DE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 We need at least one calibration point</a:t>
            </a:r>
          </a:p>
          <a:p>
            <a:pPr algn="ctr" eaLnBrk="1" hangingPunct="1"/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to tackle the </a:t>
            </a:r>
            <a:r>
              <a:rPr lang="es-ES_tradnl" altLang="de-DE" sz="1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132</a:t>
            </a:r>
            <a:r>
              <a:rPr lang="es-ES_tradnl" altLang="de-DE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Sn region </a:t>
            </a:r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9" name="CuadroTexto 27"/>
          <p:cNvSpPr txBox="1">
            <a:spLocks noChangeArrowheads="1"/>
          </p:cNvSpPr>
          <p:nvPr/>
        </p:nvSpPr>
        <p:spPr bwMode="auto">
          <a:xfrm>
            <a:off x="2203450" y="4150965"/>
            <a:ext cx="454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60 shifts of parasitic Xe beam</a:t>
            </a:r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 sounds a lot, but:</a:t>
            </a:r>
          </a:p>
        </p:txBody>
      </p:sp>
      <p:sp>
        <p:nvSpPr>
          <p:cNvPr id="10" name="CuadroTexto 28"/>
          <p:cNvSpPr txBox="1">
            <a:spLocks noChangeArrowheads="1"/>
          </p:cNvSpPr>
          <p:nvPr/>
        </p:nvSpPr>
        <p:spPr bwMode="auto">
          <a:xfrm>
            <a:off x="1241425" y="4614515"/>
            <a:ext cx="40417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ES_tradnl" altLang="de-D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can run in parallel to long proton beamtimes</a:t>
            </a:r>
          </a:p>
          <a:p>
            <a:pPr eaLnBrk="1" hangingPunct="1"/>
            <a:r>
              <a:rPr lang="es-ES_tradnl" altLang="de-D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(HADES or FOPI)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_tradnl" altLang="de-D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Xe beams often requested by material science</a:t>
            </a:r>
          </a:p>
          <a:p>
            <a:pPr eaLnBrk="1" hangingPunct="1"/>
            <a:r>
              <a:rPr lang="es-ES_tradnl" altLang="de-D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community (</a:t>
            </a:r>
            <a:r>
              <a:rPr lang="es-ES_tradnl" altLang="de-DE" sz="1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132</a:t>
            </a:r>
            <a:r>
              <a:rPr lang="es-ES_tradnl" altLang="de-DE" sz="1600">
                <a:latin typeface="Times New Roman" panose="02020603050405020304" pitchFamily="18" charset="0"/>
                <a:cs typeface="Times New Roman" panose="02020603050405020304" pitchFamily="18" charset="0"/>
              </a:rPr>
              <a:t>Xe would be fine for us, too)</a:t>
            </a:r>
          </a:p>
        </p:txBody>
      </p:sp>
      <p:sp>
        <p:nvSpPr>
          <p:cNvPr id="11" name="CuadroTexto 29"/>
          <p:cNvSpPr txBox="1"/>
          <p:nvPr/>
        </p:nvSpPr>
        <p:spPr>
          <a:xfrm>
            <a:off x="3665178" y="3214522"/>
            <a:ext cx="1692891" cy="461665"/>
          </a:xfrm>
          <a:prstGeom prst="rect">
            <a:avLst/>
          </a:prstGeom>
          <a:noFill/>
          <a:scene3d>
            <a:camera prst="orthographicFront">
              <a:rot lat="0" lon="0" rev="72000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rgbClr val="FF0000"/>
                </a:solidFill>
                <a:latin typeface="Comic Sans MS"/>
                <a:ea typeface="ＭＳ Ｐゴシック" pitchFamily="-106" charset="-128"/>
                <a:cs typeface="Comic Sans MS"/>
              </a:rPr>
              <a:t>GSI </a:t>
            </a:r>
            <a:r>
              <a:rPr lang="es-ES_tradnl" b="1" dirty="0" err="1">
                <a:solidFill>
                  <a:srgbClr val="FF0000"/>
                </a:solidFill>
                <a:latin typeface="Comic Sans MS"/>
                <a:ea typeface="ＭＳ Ｐゴシック" pitchFamily="-106" charset="-128"/>
                <a:cs typeface="Comic Sans MS"/>
              </a:rPr>
              <a:t>only</a:t>
            </a:r>
            <a:r>
              <a:rPr lang="es-ES_tradnl" b="1" dirty="0">
                <a:solidFill>
                  <a:srgbClr val="FF0000"/>
                </a:solidFill>
                <a:latin typeface="Comic Sans MS"/>
                <a:ea typeface="ＭＳ Ｐゴシック" pitchFamily="-106" charset="-128"/>
                <a:cs typeface="Comic Sans MS"/>
              </a:rPr>
              <a:t> !</a:t>
            </a:r>
          </a:p>
        </p:txBody>
      </p:sp>
      <p:sp>
        <p:nvSpPr>
          <p:cNvPr id="12" name="CuadroTexto 9"/>
          <p:cNvSpPr txBox="1">
            <a:spLocks noChangeArrowheads="1"/>
          </p:cNvSpPr>
          <p:nvPr/>
        </p:nvSpPr>
        <p:spPr bwMode="auto">
          <a:xfrm>
            <a:off x="1354138" y="1020415"/>
            <a:ext cx="33909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de-DE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Magnetic moment information </a:t>
            </a:r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  <a:p>
            <a:pPr algn="ctr" eaLnBrk="1" hangingPunct="1"/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important (sometime E(2</a:t>
            </a:r>
            <a:r>
              <a:rPr lang="es-ES_tradnl" altLang="de-DE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) and</a:t>
            </a:r>
          </a:p>
          <a:p>
            <a:pPr algn="ctr" eaLnBrk="1" hangingPunct="1"/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B(E2) is not sufficient) !</a:t>
            </a:r>
          </a:p>
        </p:txBody>
      </p:sp>
      <p:sp>
        <p:nvSpPr>
          <p:cNvPr id="13" name="CuadroTexto 10"/>
          <p:cNvSpPr txBox="1">
            <a:spLocks noChangeArrowheads="1"/>
          </p:cNvSpPr>
          <p:nvPr/>
        </p:nvSpPr>
        <p:spPr bwMode="auto">
          <a:xfrm>
            <a:off x="5495925" y="4614515"/>
            <a:ext cx="2730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ES_tradnl" altLang="de-D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allows for additional LYCCA</a:t>
            </a:r>
          </a:p>
          <a:p>
            <a:pPr eaLnBrk="1" hangingPunct="1"/>
            <a:r>
              <a:rPr lang="es-ES_tradnl" altLang="de-D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tests in the mass 130 region  </a:t>
            </a:r>
          </a:p>
        </p:txBody>
      </p:sp>
      <p:sp>
        <p:nvSpPr>
          <p:cNvPr id="14" name="Flecha abajo 11"/>
          <p:cNvSpPr/>
          <p:nvPr/>
        </p:nvSpPr>
        <p:spPr>
          <a:xfrm>
            <a:off x="2139950" y="2846040"/>
            <a:ext cx="528638" cy="206375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5" name="Flecha abajo 12"/>
          <p:cNvSpPr/>
          <p:nvPr/>
        </p:nvSpPr>
        <p:spPr>
          <a:xfrm>
            <a:off x="6519863" y="2184053"/>
            <a:ext cx="527050" cy="204787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0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g-factor measurements using </a:t>
            </a:r>
            <a:r>
              <a:rPr lang="el-GR" dirty="0" smtClean="0"/>
              <a:t>α</a:t>
            </a:r>
            <a:r>
              <a:rPr lang="de-DE" dirty="0" smtClean="0"/>
              <a:t> </a:t>
            </a:r>
            <a:r>
              <a:rPr lang="en-US" dirty="0" smtClean="0"/>
              <a:t>transfer at UNILAC</a:t>
            </a:r>
            <a:endParaRPr lang="en-US" dirty="0"/>
          </a:p>
        </p:txBody>
      </p:sp>
      <p:sp>
        <p:nvSpPr>
          <p:cNvPr id="3" name="Freeform 6"/>
          <p:cNvSpPr>
            <a:spLocks noChangeArrowheads="1"/>
          </p:cNvSpPr>
          <p:nvPr/>
        </p:nvSpPr>
        <p:spPr bwMode="auto">
          <a:xfrm>
            <a:off x="0" y="6259488"/>
            <a:ext cx="9144000" cy="187325"/>
          </a:xfrm>
          <a:custGeom>
            <a:avLst/>
            <a:gdLst>
              <a:gd name="T0" fmla="*/ 28000 w 28001"/>
              <a:gd name="T1" fmla="*/ 446 h 572"/>
              <a:gd name="T2" fmla="*/ 26974 w 28001"/>
              <a:gd name="T3" fmla="*/ 446 h 572"/>
              <a:gd name="T4" fmla="*/ 26528 w 28001"/>
              <a:gd name="T5" fmla="*/ 0 h 572"/>
              <a:gd name="T6" fmla="*/ 20094 w 28001"/>
              <a:gd name="T7" fmla="*/ 3 h 572"/>
              <a:gd name="T8" fmla="*/ 19540 w 28001"/>
              <a:gd name="T9" fmla="*/ 561 h 572"/>
              <a:gd name="T10" fmla="*/ 0 w 28001"/>
              <a:gd name="T11" fmla="*/ 57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01" h="572">
                <a:moveTo>
                  <a:pt x="28000" y="446"/>
                </a:moveTo>
                <a:lnTo>
                  <a:pt x="26974" y="446"/>
                </a:lnTo>
                <a:lnTo>
                  <a:pt x="26528" y="0"/>
                </a:lnTo>
                <a:lnTo>
                  <a:pt x="20094" y="3"/>
                </a:lnTo>
                <a:lnTo>
                  <a:pt x="19540" y="561"/>
                </a:lnTo>
                <a:lnTo>
                  <a:pt x="0" y="571"/>
                </a:lnTo>
              </a:path>
            </a:pathLst>
          </a:custGeom>
          <a:noFill/>
          <a:ln w="144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897188" y="2570138"/>
            <a:ext cx="15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Freeform 12"/>
          <p:cNvSpPr>
            <a:spLocks noChangeArrowheads="1"/>
          </p:cNvSpPr>
          <p:nvPr/>
        </p:nvSpPr>
        <p:spPr bwMode="auto">
          <a:xfrm>
            <a:off x="769938" y="4302101"/>
            <a:ext cx="1198562" cy="1241425"/>
          </a:xfrm>
          <a:custGeom>
            <a:avLst/>
            <a:gdLst>
              <a:gd name="T0" fmla="*/ 11 w 3671"/>
              <a:gd name="T1" fmla="*/ 1025 h 3799"/>
              <a:gd name="T2" fmla="*/ 395 w 3671"/>
              <a:gd name="T3" fmla="*/ 1025 h 3799"/>
              <a:gd name="T4" fmla="*/ 395 w 3671"/>
              <a:gd name="T5" fmla="*/ 673 h 3799"/>
              <a:gd name="T6" fmla="*/ 918 w 3671"/>
              <a:gd name="T7" fmla="*/ 449 h 3799"/>
              <a:gd name="T8" fmla="*/ 918 w 3671"/>
              <a:gd name="T9" fmla="*/ 1025 h 3799"/>
              <a:gd name="T10" fmla="*/ 2022 w 3671"/>
              <a:gd name="T11" fmla="*/ 1025 h 3799"/>
              <a:gd name="T12" fmla="*/ 2280 w 3671"/>
              <a:gd name="T13" fmla="*/ 625 h 3799"/>
              <a:gd name="T14" fmla="*/ 2623 w 3671"/>
              <a:gd name="T15" fmla="*/ 281 h 3799"/>
              <a:gd name="T16" fmla="*/ 2466 w 3671"/>
              <a:gd name="T17" fmla="*/ 0 h 3799"/>
              <a:gd name="T18" fmla="*/ 3670 w 3671"/>
              <a:gd name="T19" fmla="*/ 137 h 3799"/>
              <a:gd name="T20" fmla="*/ 3019 w 3671"/>
              <a:gd name="T21" fmla="*/ 953 h 3799"/>
              <a:gd name="T22" fmla="*/ 2881 w 3671"/>
              <a:gd name="T23" fmla="*/ 762 h 3799"/>
              <a:gd name="T24" fmla="*/ 2752 w 3671"/>
              <a:gd name="T25" fmla="*/ 874 h 3799"/>
              <a:gd name="T26" fmla="*/ 2673 w 3671"/>
              <a:gd name="T27" fmla="*/ 1009 h 3799"/>
              <a:gd name="T28" fmla="*/ 3176 w 3671"/>
              <a:gd name="T29" fmla="*/ 1009 h 3799"/>
              <a:gd name="T30" fmla="*/ 2842 w 3671"/>
              <a:gd name="T31" fmla="*/ 1467 h 3799"/>
              <a:gd name="T32" fmla="*/ 2437 w 3671"/>
              <a:gd name="T33" fmla="*/ 1467 h 3799"/>
              <a:gd name="T34" fmla="*/ 2165 w 3671"/>
              <a:gd name="T35" fmla="*/ 2229 h 3799"/>
              <a:gd name="T36" fmla="*/ 2042 w 3671"/>
              <a:gd name="T37" fmla="*/ 2558 h 3799"/>
              <a:gd name="T38" fmla="*/ 1865 w 3671"/>
              <a:gd name="T39" fmla="*/ 2972 h 3799"/>
              <a:gd name="T40" fmla="*/ 1802 w 3671"/>
              <a:gd name="T41" fmla="*/ 3088 h 3799"/>
              <a:gd name="T42" fmla="*/ 1727 w 3671"/>
              <a:gd name="T43" fmla="*/ 3192 h 3799"/>
              <a:gd name="T44" fmla="*/ 1641 w 3671"/>
              <a:gd name="T45" fmla="*/ 3285 h 3799"/>
              <a:gd name="T46" fmla="*/ 1545 w 3671"/>
              <a:gd name="T47" fmla="*/ 3368 h 3799"/>
              <a:gd name="T48" fmla="*/ 1442 w 3671"/>
              <a:gd name="T49" fmla="*/ 3442 h 3799"/>
              <a:gd name="T50" fmla="*/ 1332 w 3671"/>
              <a:gd name="T51" fmla="*/ 3506 h 3799"/>
              <a:gd name="T52" fmla="*/ 1217 w 3671"/>
              <a:gd name="T53" fmla="*/ 3562 h 3799"/>
              <a:gd name="T54" fmla="*/ 1100 w 3671"/>
              <a:gd name="T55" fmla="*/ 3610 h 3799"/>
              <a:gd name="T56" fmla="*/ 980 w 3671"/>
              <a:gd name="T57" fmla="*/ 3652 h 3799"/>
              <a:gd name="T58" fmla="*/ 861 w 3671"/>
              <a:gd name="T59" fmla="*/ 3687 h 3799"/>
              <a:gd name="T60" fmla="*/ 630 w 3671"/>
              <a:gd name="T61" fmla="*/ 3740 h 3799"/>
              <a:gd name="T62" fmla="*/ 418 w 3671"/>
              <a:gd name="T63" fmla="*/ 3775 h 3799"/>
              <a:gd name="T64" fmla="*/ 238 w 3671"/>
              <a:gd name="T65" fmla="*/ 3798 h 3799"/>
              <a:gd name="T66" fmla="*/ 227 w 3671"/>
              <a:gd name="T67" fmla="*/ 3308 h 3799"/>
              <a:gd name="T68" fmla="*/ 1814 w 3671"/>
              <a:gd name="T69" fmla="*/ 1467 h 3799"/>
              <a:gd name="T70" fmla="*/ 938 w 3671"/>
              <a:gd name="T71" fmla="*/ 1467 h 3799"/>
              <a:gd name="T72" fmla="*/ 938 w 3671"/>
              <a:gd name="T73" fmla="*/ 2507 h 3799"/>
              <a:gd name="T74" fmla="*/ 1224 w 3671"/>
              <a:gd name="T75" fmla="*/ 2347 h 3799"/>
              <a:gd name="T76" fmla="*/ 1224 w 3671"/>
              <a:gd name="T77" fmla="*/ 2781 h 3799"/>
              <a:gd name="T78" fmla="*/ 404 w 3671"/>
              <a:gd name="T79" fmla="*/ 3116 h 3799"/>
              <a:gd name="T80" fmla="*/ 404 w 3671"/>
              <a:gd name="T81" fmla="*/ 1435 h 3799"/>
              <a:gd name="T82" fmla="*/ 0 w 3671"/>
              <a:gd name="T83" fmla="*/ 1435 h 3799"/>
              <a:gd name="T84" fmla="*/ 0 w 3671"/>
              <a:gd name="T85" fmla="*/ 1033 h 3799"/>
              <a:gd name="T86" fmla="*/ 11 w 3671"/>
              <a:gd name="T87" fmla="*/ 1025 h 3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671" h="3799">
                <a:moveTo>
                  <a:pt x="11" y="1025"/>
                </a:moveTo>
                <a:cubicBezTo>
                  <a:pt x="139" y="1025"/>
                  <a:pt x="267" y="1025"/>
                  <a:pt x="395" y="1025"/>
                </a:cubicBezTo>
                <a:cubicBezTo>
                  <a:pt x="395" y="908"/>
                  <a:pt x="395" y="790"/>
                  <a:pt x="395" y="673"/>
                </a:cubicBezTo>
                <a:cubicBezTo>
                  <a:pt x="569" y="599"/>
                  <a:pt x="743" y="524"/>
                  <a:pt x="918" y="449"/>
                </a:cubicBezTo>
                <a:cubicBezTo>
                  <a:pt x="918" y="641"/>
                  <a:pt x="918" y="833"/>
                  <a:pt x="918" y="1025"/>
                </a:cubicBezTo>
                <a:cubicBezTo>
                  <a:pt x="1286" y="1025"/>
                  <a:pt x="1654" y="1025"/>
                  <a:pt x="2022" y="1025"/>
                </a:cubicBezTo>
                <a:cubicBezTo>
                  <a:pt x="2108" y="892"/>
                  <a:pt x="2194" y="758"/>
                  <a:pt x="2280" y="625"/>
                </a:cubicBezTo>
                <a:cubicBezTo>
                  <a:pt x="2394" y="510"/>
                  <a:pt x="2509" y="395"/>
                  <a:pt x="2623" y="281"/>
                </a:cubicBezTo>
                <a:cubicBezTo>
                  <a:pt x="2571" y="187"/>
                  <a:pt x="2519" y="94"/>
                  <a:pt x="2466" y="0"/>
                </a:cubicBezTo>
                <a:cubicBezTo>
                  <a:pt x="2867" y="45"/>
                  <a:pt x="3268" y="91"/>
                  <a:pt x="3670" y="137"/>
                </a:cubicBezTo>
                <a:cubicBezTo>
                  <a:pt x="3453" y="409"/>
                  <a:pt x="3236" y="681"/>
                  <a:pt x="3019" y="953"/>
                </a:cubicBezTo>
                <a:cubicBezTo>
                  <a:pt x="2973" y="890"/>
                  <a:pt x="2927" y="826"/>
                  <a:pt x="2881" y="762"/>
                </a:cubicBezTo>
                <a:cubicBezTo>
                  <a:pt x="2838" y="799"/>
                  <a:pt x="2795" y="836"/>
                  <a:pt x="2752" y="874"/>
                </a:cubicBezTo>
                <a:cubicBezTo>
                  <a:pt x="2726" y="919"/>
                  <a:pt x="2700" y="964"/>
                  <a:pt x="2673" y="1009"/>
                </a:cubicBezTo>
                <a:cubicBezTo>
                  <a:pt x="2841" y="1009"/>
                  <a:pt x="3008" y="1009"/>
                  <a:pt x="3176" y="1009"/>
                </a:cubicBezTo>
                <a:cubicBezTo>
                  <a:pt x="3065" y="1161"/>
                  <a:pt x="2954" y="1314"/>
                  <a:pt x="2842" y="1467"/>
                </a:cubicBezTo>
                <a:cubicBezTo>
                  <a:pt x="2707" y="1467"/>
                  <a:pt x="2572" y="1467"/>
                  <a:pt x="2437" y="1467"/>
                </a:cubicBezTo>
                <a:cubicBezTo>
                  <a:pt x="2347" y="1721"/>
                  <a:pt x="2256" y="1975"/>
                  <a:pt x="2165" y="2229"/>
                </a:cubicBezTo>
                <a:cubicBezTo>
                  <a:pt x="2124" y="2338"/>
                  <a:pt x="2083" y="2448"/>
                  <a:pt x="2042" y="2558"/>
                </a:cubicBezTo>
                <a:cubicBezTo>
                  <a:pt x="1983" y="2696"/>
                  <a:pt x="1924" y="2834"/>
                  <a:pt x="1865" y="2972"/>
                </a:cubicBezTo>
                <a:cubicBezTo>
                  <a:pt x="1844" y="3011"/>
                  <a:pt x="1823" y="3049"/>
                  <a:pt x="1802" y="3088"/>
                </a:cubicBezTo>
                <a:cubicBezTo>
                  <a:pt x="1777" y="3123"/>
                  <a:pt x="1752" y="3157"/>
                  <a:pt x="1727" y="3192"/>
                </a:cubicBezTo>
                <a:cubicBezTo>
                  <a:pt x="1698" y="3223"/>
                  <a:pt x="1670" y="3254"/>
                  <a:pt x="1641" y="3285"/>
                </a:cubicBezTo>
                <a:cubicBezTo>
                  <a:pt x="1612" y="3316"/>
                  <a:pt x="1578" y="3340"/>
                  <a:pt x="1545" y="3368"/>
                </a:cubicBezTo>
                <a:cubicBezTo>
                  <a:pt x="1512" y="3396"/>
                  <a:pt x="1477" y="3417"/>
                  <a:pt x="1442" y="3442"/>
                </a:cubicBezTo>
                <a:cubicBezTo>
                  <a:pt x="1407" y="3467"/>
                  <a:pt x="1369" y="3484"/>
                  <a:pt x="1332" y="3506"/>
                </a:cubicBezTo>
                <a:cubicBezTo>
                  <a:pt x="1295" y="3528"/>
                  <a:pt x="1256" y="3543"/>
                  <a:pt x="1217" y="3562"/>
                </a:cubicBezTo>
                <a:cubicBezTo>
                  <a:pt x="1178" y="3581"/>
                  <a:pt x="1139" y="3594"/>
                  <a:pt x="1100" y="3610"/>
                </a:cubicBezTo>
                <a:cubicBezTo>
                  <a:pt x="1061" y="3626"/>
                  <a:pt x="1020" y="3638"/>
                  <a:pt x="980" y="3652"/>
                </a:cubicBezTo>
                <a:cubicBezTo>
                  <a:pt x="940" y="3666"/>
                  <a:pt x="901" y="3675"/>
                  <a:pt x="861" y="3687"/>
                </a:cubicBezTo>
                <a:cubicBezTo>
                  <a:pt x="784" y="3704"/>
                  <a:pt x="707" y="3722"/>
                  <a:pt x="630" y="3740"/>
                </a:cubicBezTo>
                <a:cubicBezTo>
                  <a:pt x="559" y="3751"/>
                  <a:pt x="488" y="3763"/>
                  <a:pt x="418" y="3775"/>
                </a:cubicBezTo>
                <a:cubicBezTo>
                  <a:pt x="358" y="3783"/>
                  <a:pt x="298" y="3790"/>
                  <a:pt x="238" y="3798"/>
                </a:cubicBezTo>
                <a:cubicBezTo>
                  <a:pt x="228" y="3670"/>
                  <a:pt x="247" y="3445"/>
                  <a:pt x="227" y="3308"/>
                </a:cubicBezTo>
                <a:cubicBezTo>
                  <a:pt x="1106" y="2948"/>
                  <a:pt x="1480" y="3164"/>
                  <a:pt x="1814" y="1467"/>
                </a:cubicBezTo>
                <a:cubicBezTo>
                  <a:pt x="1522" y="1467"/>
                  <a:pt x="1230" y="1467"/>
                  <a:pt x="938" y="1467"/>
                </a:cubicBezTo>
                <a:cubicBezTo>
                  <a:pt x="938" y="1813"/>
                  <a:pt x="938" y="2160"/>
                  <a:pt x="938" y="2507"/>
                </a:cubicBezTo>
                <a:cubicBezTo>
                  <a:pt x="1033" y="2454"/>
                  <a:pt x="1128" y="2401"/>
                  <a:pt x="1224" y="2347"/>
                </a:cubicBezTo>
                <a:cubicBezTo>
                  <a:pt x="1224" y="2492"/>
                  <a:pt x="1224" y="2636"/>
                  <a:pt x="1224" y="2781"/>
                </a:cubicBezTo>
                <a:cubicBezTo>
                  <a:pt x="951" y="2892"/>
                  <a:pt x="678" y="3004"/>
                  <a:pt x="404" y="3116"/>
                </a:cubicBezTo>
                <a:cubicBezTo>
                  <a:pt x="404" y="2556"/>
                  <a:pt x="404" y="1995"/>
                  <a:pt x="404" y="1435"/>
                </a:cubicBezTo>
                <a:cubicBezTo>
                  <a:pt x="270" y="1435"/>
                  <a:pt x="135" y="1435"/>
                  <a:pt x="0" y="1435"/>
                </a:cubicBezTo>
                <a:cubicBezTo>
                  <a:pt x="0" y="1301"/>
                  <a:pt x="0" y="1167"/>
                  <a:pt x="0" y="1033"/>
                </a:cubicBezTo>
                <a:cubicBezTo>
                  <a:pt x="4" y="1031"/>
                  <a:pt x="7" y="1028"/>
                  <a:pt x="11" y="1025"/>
                </a:cubicBezTo>
              </a:path>
            </a:pathLst>
          </a:custGeom>
          <a:solidFill>
            <a:srgbClr val="BDD3EA"/>
          </a:solidFill>
          <a:ln>
            <a:noFill/>
          </a:ln>
          <a:effectLst>
            <a:outerShdw dist="76368" dir="2700000" algn="ctr" rotWithShape="0">
              <a:srgbClr val="E6E6E6">
                <a:alpha val="6501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3366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95288" y="620688"/>
            <a:ext cx="8353425" cy="4032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8" name="Picture 13" descr="inv_kin_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92126"/>
            <a:ext cx="6056313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5451475" y="3509938"/>
            <a:ext cx="3024188" cy="287972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" name="Picture 14" descr="ni58_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457551"/>
            <a:ext cx="3041650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892175" y="3400401"/>
            <a:ext cx="3024188" cy="287972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2" name="Picture 15" descr="ni58zn62an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55951"/>
            <a:ext cx="3022600" cy="287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7308850" y="2420913"/>
            <a:ext cx="169227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1800" indent="-2159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" indent="-2159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63600" indent="-2159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79500" indent="-2159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367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9939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511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083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hangingPunct="0">
              <a:lnSpc>
                <a:spcPts val="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de-DE" sz="1600">
                <a:solidFill>
                  <a:srgbClr val="000000"/>
                </a:solidFill>
                <a:latin typeface="Comic Sans MS" panose="030F0702030302020204" pitchFamily="66" charset="0"/>
              </a:rPr>
              <a:t>Particle coincidence </a:t>
            </a:r>
          </a:p>
          <a:p>
            <a:pPr algn="ctr" hangingPunct="0">
              <a:lnSpc>
                <a:spcPts val="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de-DE" sz="1600">
                <a:solidFill>
                  <a:srgbClr val="000000"/>
                </a:solidFill>
                <a:latin typeface="Comic Sans MS" panose="030F0702030302020204" pitchFamily="66" charset="0"/>
              </a:rPr>
              <a:t>spectrum</a:t>
            </a: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 flipH="1">
            <a:off x="7885113" y="3284513"/>
            <a:ext cx="21590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661988" y="3309913"/>
            <a:ext cx="33845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1800" indent="-2159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" indent="-2159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63600" indent="-2159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79500" indent="-2159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367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9939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511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083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hangingPunct="0">
              <a:lnSpc>
                <a:spcPts val="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de-DE" sz="1600">
                <a:solidFill>
                  <a:srgbClr val="000000"/>
                </a:solidFill>
                <a:latin typeface="Comic Sans MS" panose="030F0702030302020204" pitchFamily="66" charset="0"/>
              </a:rPr>
              <a:t>Particle-</a:t>
            </a:r>
            <a:r>
              <a:rPr lang="en-GB" altLang="de-DE" sz="160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r>
              <a:rPr lang="en-GB" altLang="de-DE" sz="1600">
                <a:solidFill>
                  <a:srgbClr val="000000"/>
                </a:solidFill>
                <a:latin typeface="Comic Sans MS" panose="030F0702030302020204" pitchFamily="66" charset="0"/>
              </a:rPr>
              <a:t>- angular correlation</a:t>
            </a:r>
          </a:p>
        </p:txBody>
      </p:sp>
    </p:spTree>
    <p:extLst>
      <p:ext uri="{BB962C8B-B14F-4D97-AF65-F5344CB8AC3E}">
        <p14:creationId xmlns:p14="http://schemas.microsoft.com/office/powerpoint/2010/main" val="34808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gated </a:t>
            </a:r>
            <a:r>
              <a:rPr lang="el-GR" dirty="0" smtClean="0"/>
              <a:t>γ</a:t>
            </a:r>
            <a:r>
              <a:rPr lang="en-US" dirty="0" smtClean="0"/>
              <a:t>–coincidence spectra</a:t>
            </a:r>
            <a:endParaRPr lang="en-US" dirty="0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897188" y="2497237"/>
            <a:ext cx="15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395288" y="836712"/>
            <a:ext cx="8208962" cy="3455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7" name="Picture 13" descr="ni58zn62-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08150"/>
            <a:ext cx="6653213" cy="332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433388" y="4545112"/>
            <a:ext cx="107950" cy="107950"/>
          </a:xfrm>
          <a:prstGeom prst="roundRect">
            <a:avLst>
              <a:gd name="adj" fmla="val 1218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395288" y="4505425"/>
            <a:ext cx="107950" cy="107950"/>
          </a:xfrm>
          <a:prstGeom prst="roundRect">
            <a:avLst>
              <a:gd name="adj" fmla="val 1218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776288" y="4386362"/>
            <a:ext cx="4443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de-DE" altLang="de-DE" sz="1600">
                <a:latin typeface="Comic Sans MS" panose="030F0702030302020204" pitchFamily="66" charset="0"/>
              </a:rPr>
              <a:t>two different nuclei studied simultaneously</a:t>
            </a: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433388" y="4978500"/>
            <a:ext cx="107950" cy="107950"/>
          </a:xfrm>
          <a:prstGeom prst="roundRect">
            <a:avLst>
              <a:gd name="adj" fmla="val 1218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>
            <a:off x="395288" y="4938812"/>
            <a:ext cx="107950" cy="107950"/>
          </a:xfrm>
          <a:prstGeom prst="roundRect">
            <a:avLst>
              <a:gd name="adj" fmla="val 1218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776288" y="4819750"/>
            <a:ext cx="4803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de-DE" altLang="de-DE" sz="1600">
                <a:latin typeface="Comic Sans MS" panose="030F0702030302020204" pitchFamily="66" charset="0"/>
              </a:rPr>
              <a:t>rates comparable those of Coulex experiments</a:t>
            </a:r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433388" y="5410300"/>
            <a:ext cx="107950" cy="107950"/>
          </a:xfrm>
          <a:prstGeom prst="roundRect">
            <a:avLst>
              <a:gd name="adj" fmla="val 1218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395288" y="5370612"/>
            <a:ext cx="107950" cy="107950"/>
          </a:xfrm>
          <a:prstGeom prst="roundRect">
            <a:avLst>
              <a:gd name="adj" fmla="val 1218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776288" y="5251550"/>
            <a:ext cx="4803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de-DE" altLang="de-DE" sz="1600">
                <a:latin typeface="Symbol" panose="05050102010706020507" pitchFamily="18" charset="2"/>
              </a:rPr>
              <a:t>a</a:t>
            </a:r>
            <a:r>
              <a:rPr lang="de-DE" altLang="de-DE" sz="1600">
                <a:latin typeface="Comic Sans MS" panose="030F0702030302020204" pitchFamily="66" charset="0"/>
              </a:rPr>
              <a:t> transfer selective to low spin states</a:t>
            </a:r>
          </a:p>
        </p:txBody>
      </p:sp>
    </p:spTree>
    <p:extLst>
      <p:ext uri="{BB962C8B-B14F-4D97-AF65-F5344CB8AC3E}">
        <p14:creationId xmlns:p14="http://schemas.microsoft.com/office/powerpoint/2010/main" val="401192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Transient magnetic fields</a:t>
            </a:r>
            <a:endParaRPr lang="en-US" dirty="0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897188" y="2508274"/>
            <a:ext cx="15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Freeform 12"/>
          <p:cNvSpPr>
            <a:spLocks noChangeArrowheads="1"/>
          </p:cNvSpPr>
          <p:nvPr/>
        </p:nvSpPr>
        <p:spPr bwMode="auto">
          <a:xfrm>
            <a:off x="769938" y="4240237"/>
            <a:ext cx="1198562" cy="1241425"/>
          </a:xfrm>
          <a:custGeom>
            <a:avLst/>
            <a:gdLst>
              <a:gd name="T0" fmla="*/ 11 w 3671"/>
              <a:gd name="T1" fmla="*/ 1025 h 3799"/>
              <a:gd name="T2" fmla="*/ 395 w 3671"/>
              <a:gd name="T3" fmla="*/ 1025 h 3799"/>
              <a:gd name="T4" fmla="*/ 395 w 3671"/>
              <a:gd name="T5" fmla="*/ 673 h 3799"/>
              <a:gd name="T6" fmla="*/ 918 w 3671"/>
              <a:gd name="T7" fmla="*/ 449 h 3799"/>
              <a:gd name="T8" fmla="*/ 918 w 3671"/>
              <a:gd name="T9" fmla="*/ 1025 h 3799"/>
              <a:gd name="T10" fmla="*/ 2022 w 3671"/>
              <a:gd name="T11" fmla="*/ 1025 h 3799"/>
              <a:gd name="T12" fmla="*/ 2280 w 3671"/>
              <a:gd name="T13" fmla="*/ 625 h 3799"/>
              <a:gd name="T14" fmla="*/ 2623 w 3671"/>
              <a:gd name="T15" fmla="*/ 281 h 3799"/>
              <a:gd name="T16" fmla="*/ 2466 w 3671"/>
              <a:gd name="T17" fmla="*/ 0 h 3799"/>
              <a:gd name="T18" fmla="*/ 3670 w 3671"/>
              <a:gd name="T19" fmla="*/ 137 h 3799"/>
              <a:gd name="T20" fmla="*/ 3019 w 3671"/>
              <a:gd name="T21" fmla="*/ 953 h 3799"/>
              <a:gd name="T22" fmla="*/ 2881 w 3671"/>
              <a:gd name="T23" fmla="*/ 762 h 3799"/>
              <a:gd name="T24" fmla="*/ 2752 w 3671"/>
              <a:gd name="T25" fmla="*/ 874 h 3799"/>
              <a:gd name="T26" fmla="*/ 2673 w 3671"/>
              <a:gd name="T27" fmla="*/ 1009 h 3799"/>
              <a:gd name="T28" fmla="*/ 3176 w 3671"/>
              <a:gd name="T29" fmla="*/ 1009 h 3799"/>
              <a:gd name="T30" fmla="*/ 2842 w 3671"/>
              <a:gd name="T31" fmla="*/ 1467 h 3799"/>
              <a:gd name="T32" fmla="*/ 2437 w 3671"/>
              <a:gd name="T33" fmla="*/ 1467 h 3799"/>
              <a:gd name="T34" fmla="*/ 2165 w 3671"/>
              <a:gd name="T35" fmla="*/ 2229 h 3799"/>
              <a:gd name="T36" fmla="*/ 2042 w 3671"/>
              <a:gd name="T37" fmla="*/ 2558 h 3799"/>
              <a:gd name="T38" fmla="*/ 1865 w 3671"/>
              <a:gd name="T39" fmla="*/ 2972 h 3799"/>
              <a:gd name="T40" fmla="*/ 1802 w 3671"/>
              <a:gd name="T41" fmla="*/ 3088 h 3799"/>
              <a:gd name="T42" fmla="*/ 1727 w 3671"/>
              <a:gd name="T43" fmla="*/ 3192 h 3799"/>
              <a:gd name="T44" fmla="*/ 1641 w 3671"/>
              <a:gd name="T45" fmla="*/ 3285 h 3799"/>
              <a:gd name="T46" fmla="*/ 1545 w 3671"/>
              <a:gd name="T47" fmla="*/ 3368 h 3799"/>
              <a:gd name="T48" fmla="*/ 1442 w 3671"/>
              <a:gd name="T49" fmla="*/ 3442 h 3799"/>
              <a:gd name="T50" fmla="*/ 1332 w 3671"/>
              <a:gd name="T51" fmla="*/ 3506 h 3799"/>
              <a:gd name="T52" fmla="*/ 1217 w 3671"/>
              <a:gd name="T53" fmla="*/ 3562 h 3799"/>
              <a:gd name="T54" fmla="*/ 1100 w 3671"/>
              <a:gd name="T55" fmla="*/ 3610 h 3799"/>
              <a:gd name="T56" fmla="*/ 980 w 3671"/>
              <a:gd name="T57" fmla="*/ 3652 h 3799"/>
              <a:gd name="T58" fmla="*/ 861 w 3671"/>
              <a:gd name="T59" fmla="*/ 3687 h 3799"/>
              <a:gd name="T60" fmla="*/ 630 w 3671"/>
              <a:gd name="T61" fmla="*/ 3740 h 3799"/>
              <a:gd name="T62" fmla="*/ 418 w 3671"/>
              <a:gd name="T63" fmla="*/ 3775 h 3799"/>
              <a:gd name="T64" fmla="*/ 238 w 3671"/>
              <a:gd name="T65" fmla="*/ 3798 h 3799"/>
              <a:gd name="T66" fmla="*/ 227 w 3671"/>
              <a:gd name="T67" fmla="*/ 3308 h 3799"/>
              <a:gd name="T68" fmla="*/ 1814 w 3671"/>
              <a:gd name="T69" fmla="*/ 1467 h 3799"/>
              <a:gd name="T70" fmla="*/ 938 w 3671"/>
              <a:gd name="T71" fmla="*/ 1467 h 3799"/>
              <a:gd name="T72" fmla="*/ 938 w 3671"/>
              <a:gd name="T73" fmla="*/ 2507 h 3799"/>
              <a:gd name="T74" fmla="*/ 1224 w 3671"/>
              <a:gd name="T75" fmla="*/ 2347 h 3799"/>
              <a:gd name="T76" fmla="*/ 1224 w 3671"/>
              <a:gd name="T77" fmla="*/ 2781 h 3799"/>
              <a:gd name="T78" fmla="*/ 404 w 3671"/>
              <a:gd name="T79" fmla="*/ 3116 h 3799"/>
              <a:gd name="T80" fmla="*/ 404 w 3671"/>
              <a:gd name="T81" fmla="*/ 1435 h 3799"/>
              <a:gd name="T82" fmla="*/ 0 w 3671"/>
              <a:gd name="T83" fmla="*/ 1435 h 3799"/>
              <a:gd name="T84" fmla="*/ 0 w 3671"/>
              <a:gd name="T85" fmla="*/ 1033 h 3799"/>
              <a:gd name="T86" fmla="*/ 11 w 3671"/>
              <a:gd name="T87" fmla="*/ 1025 h 3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671" h="3799">
                <a:moveTo>
                  <a:pt x="11" y="1025"/>
                </a:moveTo>
                <a:cubicBezTo>
                  <a:pt x="139" y="1025"/>
                  <a:pt x="267" y="1025"/>
                  <a:pt x="395" y="1025"/>
                </a:cubicBezTo>
                <a:cubicBezTo>
                  <a:pt x="395" y="908"/>
                  <a:pt x="395" y="790"/>
                  <a:pt x="395" y="673"/>
                </a:cubicBezTo>
                <a:cubicBezTo>
                  <a:pt x="569" y="599"/>
                  <a:pt x="743" y="524"/>
                  <a:pt x="918" y="449"/>
                </a:cubicBezTo>
                <a:cubicBezTo>
                  <a:pt x="918" y="641"/>
                  <a:pt x="918" y="833"/>
                  <a:pt x="918" y="1025"/>
                </a:cubicBezTo>
                <a:cubicBezTo>
                  <a:pt x="1286" y="1025"/>
                  <a:pt x="1654" y="1025"/>
                  <a:pt x="2022" y="1025"/>
                </a:cubicBezTo>
                <a:cubicBezTo>
                  <a:pt x="2108" y="892"/>
                  <a:pt x="2194" y="758"/>
                  <a:pt x="2280" y="625"/>
                </a:cubicBezTo>
                <a:cubicBezTo>
                  <a:pt x="2394" y="510"/>
                  <a:pt x="2509" y="395"/>
                  <a:pt x="2623" y="281"/>
                </a:cubicBezTo>
                <a:cubicBezTo>
                  <a:pt x="2571" y="187"/>
                  <a:pt x="2519" y="94"/>
                  <a:pt x="2466" y="0"/>
                </a:cubicBezTo>
                <a:cubicBezTo>
                  <a:pt x="2867" y="45"/>
                  <a:pt x="3268" y="91"/>
                  <a:pt x="3670" y="137"/>
                </a:cubicBezTo>
                <a:cubicBezTo>
                  <a:pt x="3453" y="409"/>
                  <a:pt x="3236" y="681"/>
                  <a:pt x="3019" y="953"/>
                </a:cubicBezTo>
                <a:cubicBezTo>
                  <a:pt x="2973" y="890"/>
                  <a:pt x="2927" y="826"/>
                  <a:pt x="2881" y="762"/>
                </a:cubicBezTo>
                <a:cubicBezTo>
                  <a:pt x="2838" y="799"/>
                  <a:pt x="2795" y="836"/>
                  <a:pt x="2752" y="874"/>
                </a:cubicBezTo>
                <a:cubicBezTo>
                  <a:pt x="2726" y="919"/>
                  <a:pt x="2700" y="964"/>
                  <a:pt x="2673" y="1009"/>
                </a:cubicBezTo>
                <a:cubicBezTo>
                  <a:pt x="2841" y="1009"/>
                  <a:pt x="3008" y="1009"/>
                  <a:pt x="3176" y="1009"/>
                </a:cubicBezTo>
                <a:cubicBezTo>
                  <a:pt x="3065" y="1161"/>
                  <a:pt x="2954" y="1314"/>
                  <a:pt x="2842" y="1467"/>
                </a:cubicBezTo>
                <a:cubicBezTo>
                  <a:pt x="2707" y="1467"/>
                  <a:pt x="2572" y="1467"/>
                  <a:pt x="2437" y="1467"/>
                </a:cubicBezTo>
                <a:cubicBezTo>
                  <a:pt x="2347" y="1721"/>
                  <a:pt x="2256" y="1975"/>
                  <a:pt x="2165" y="2229"/>
                </a:cubicBezTo>
                <a:cubicBezTo>
                  <a:pt x="2124" y="2338"/>
                  <a:pt x="2083" y="2448"/>
                  <a:pt x="2042" y="2558"/>
                </a:cubicBezTo>
                <a:cubicBezTo>
                  <a:pt x="1983" y="2696"/>
                  <a:pt x="1924" y="2834"/>
                  <a:pt x="1865" y="2972"/>
                </a:cubicBezTo>
                <a:cubicBezTo>
                  <a:pt x="1844" y="3011"/>
                  <a:pt x="1823" y="3049"/>
                  <a:pt x="1802" y="3088"/>
                </a:cubicBezTo>
                <a:cubicBezTo>
                  <a:pt x="1777" y="3123"/>
                  <a:pt x="1752" y="3157"/>
                  <a:pt x="1727" y="3192"/>
                </a:cubicBezTo>
                <a:cubicBezTo>
                  <a:pt x="1698" y="3223"/>
                  <a:pt x="1670" y="3254"/>
                  <a:pt x="1641" y="3285"/>
                </a:cubicBezTo>
                <a:cubicBezTo>
                  <a:pt x="1612" y="3316"/>
                  <a:pt x="1578" y="3340"/>
                  <a:pt x="1545" y="3368"/>
                </a:cubicBezTo>
                <a:cubicBezTo>
                  <a:pt x="1512" y="3396"/>
                  <a:pt x="1477" y="3417"/>
                  <a:pt x="1442" y="3442"/>
                </a:cubicBezTo>
                <a:cubicBezTo>
                  <a:pt x="1407" y="3467"/>
                  <a:pt x="1369" y="3484"/>
                  <a:pt x="1332" y="3506"/>
                </a:cubicBezTo>
                <a:cubicBezTo>
                  <a:pt x="1295" y="3528"/>
                  <a:pt x="1256" y="3543"/>
                  <a:pt x="1217" y="3562"/>
                </a:cubicBezTo>
                <a:cubicBezTo>
                  <a:pt x="1178" y="3581"/>
                  <a:pt x="1139" y="3594"/>
                  <a:pt x="1100" y="3610"/>
                </a:cubicBezTo>
                <a:cubicBezTo>
                  <a:pt x="1061" y="3626"/>
                  <a:pt x="1020" y="3638"/>
                  <a:pt x="980" y="3652"/>
                </a:cubicBezTo>
                <a:cubicBezTo>
                  <a:pt x="940" y="3666"/>
                  <a:pt x="901" y="3675"/>
                  <a:pt x="861" y="3687"/>
                </a:cubicBezTo>
                <a:cubicBezTo>
                  <a:pt x="784" y="3704"/>
                  <a:pt x="707" y="3722"/>
                  <a:pt x="630" y="3740"/>
                </a:cubicBezTo>
                <a:cubicBezTo>
                  <a:pt x="559" y="3751"/>
                  <a:pt x="488" y="3763"/>
                  <a:pt x="418" y="3775"/>
                </a:cubicBezTo>
                <a:cubicBezTo>
                  <a:pt x="358" y="3783"/>
                  <a:pt x="298" y="3790"/>
                  <a:pt x="238" y="3798"/>
                </a:cubicBezTo>
                <a:cubicBezTo>
                  <a:pt x="228" y="3670"/>
                  <a:pt x="247" y="3445"/>
                  <a:pt x="227" y="3308"/>
                </a:cubicBezTo>
                <a:cubicBezTo>
                  <a:pt x="1106" y="2948"/>
                  <a:pt x="1480" y="3164"/>
                  <a:pt x="1814" y="1467"/>
                </a:cubicBezTo>
                <a:cubicBezTo>
                  <a:pt x="1522" y="1467"/>
                  <a:pt x="1230" y="1467"/>
                  <a:pt x="938" y="1467"/>
                </a:cubicBezTo>
                <a:cubicBezTo>
                  <a:pt x="938" y="1813"/>
                  <a:pt x="938" y="2160"/>
                  <a:pt x="938" y="2507"/>
                </a:cubicBezTo>
                <a:cubicBezTo>
                  <a:pt x="1033" y="2454"/>
                  <a:pt x="1128" y="2401"/>
                  <a:pt x="1224" y="2347"/>
                </a:cubicBezTo>
                <a:cubicBezTo>
                  <a:pt x="1224" y="2492"/>
                  <a:pt x="1224" y="2636"/>
                  <a:pt x="1224" y="2781"/>
                </a:cubicBezTo>
                <a:cubicBezTo>
                  <a:pt x="951" y="2892"/>
                  <a:pt x="678" y="3004"/>
                  <a:pt x="404" y="3116"/>
                </a:cubicBezTo>
                <a:cubicBezTo>
                  <a:pt x="404" y="2556"/>
                  <a:pt x="404" y="1995"/>
                  <a:pt x="404" y="1435"/>
                </a:cubicBezTo>
                <a:cubicBezTo>
                  <a:pt x="270" y="1435"/>
                  <a:pt x="135" y="1435"/>
                  <a:pt x="0" y="1435"/>
                </a:cubicBezTo>
                <a:cubicBezTo>
                  <a:pt x="0" y="1301"/>
                  <a:pt x="0" y="1167"/>
                  <a:pt x="0" y="1033"/>
                </a:cubicBezTo>
                <a:cubicBezTo>
                  <a:pt x="4" y="1031"/>
                  <a:pt x="7" y="1028"/>
                  <a:pt x="11" y="1025"/>
                </a:cubicBezTo>
              </a:path>
            </a:pathLst>
          </a:custGeom>
          <a:solidFill>
            <a:srgbClr val="BDD3EA"/>
          </a:solidFill>
          <a:ln>
            <a:noFill/>
          </a:ln>
          <a:effectLst>
            <a:outerShdw dist="76368" dir="2700000" algn="ctr" rotWithShape="0">
              <a:srgbClr val="E6E6E6">
                <a:alpha val="6501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3366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6" name="Picture 15" descr="btf"/>
          <p:cNvPicPr>
            <a:picLocks noChangeAspect="1" noChangeArrowheads="1"/>
          </p:cNvPicPr>
          <p:nvPr/>
        </p:nvPicPr>
        <p:blipFill>
          <a:blip r:embed="rId2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701699"/>
            <a:ext cx="3889375" cy="123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95288" y="1782787"/>
            <a:ext cx="53975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5724525" y="3546499"/>
            <a:ext cx="2339975" cy="612775"/>
          </a:xfrm>
          <a:prstGeom prst="roundRect">
            <a:avLst>
              <a:gd name="adj" fmla="val 255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3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3594124"/>
            <a:ext cx="22494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24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5580063" y="4298974"/>
            <a:ext cx="30940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1800" indent="-2159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" indent="-2159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63600" indent="-2159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79500" indent="-2159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367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9939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511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083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11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de-DE" sz="1400">
                <a:solidFill>
                  <a:srgbClr val="000000"/>
                </a:solidFill>
              </a:rPr>
              <a:t>linear parametrisation with</a:t>
            </a:r>
          </a:p>
          <a:p>
            <a:pPr hangingPunct="0">
              <a:lnSpc>
                <a:spcPct val="11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de-DE" sz="1400">
                <a:solidFill>
                  <a:srgbClr val="000000"/>
                </a:solidFill>
              </a:rPr>
              <a:t>ion beam induced attenuation</a:t>
            </a:r>
          </a:p>
        </p:txBody>
      </p:sp>
      <p:sp>
        <p:nvSpPr>
          <p:cNvPr id="11" name="AutoShape 21"/>
          <p:cNvSpPr>
            <a:spLocks noChangeArrowheads="1"/>
          </p:cNvSpPr>
          <p:nvPr/>
        </p:nvSpPr>
        <p:spPr bwMode="auto">
          <a:xfrm>
            <a:off x="5302250" y="4397399"/>
            <a:ext cx="130175" cy="130175"/>
          </a:xfrm>
          <a:prstGeom prst="roundRect">
            <a:avLst>
              <a:gd name="adj" fmla="val 1218"/>
            </a:avLst>
          </a:prstGeom>
          <a:solidFill>
            <a:srgbClr val="00008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AutoShape 22"/>
          <p:cNvSpPr>
            <a:spLocks noChangeArrowheads="1"/>
          </p:cNvSpPr>
          <p:nvPr/>
        </p:nvSpPr>
        <p:spPr bwMode="auto">
          <a:xfrm>
            <a:off x="5554663" y="4951437"/>
            <a:ext cx="2593975" cy="83661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8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5692775" y="4999062"/>
            <a:ext cx="224313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1800" indent="-215900" defTabSz="449263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" indent="-215900" defTabSz="449263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63600" indent="-215900" defTabSz="449263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79500" indent="-215900" defTabSz="449263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367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9939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511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083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de-DE" sz="2400">
                <a:solidFill>
                  <a:srgbClr val="000000"/>
                </a:solidFill>
                <a:latin typeface="Symbol" panose="05050102010706020507" pitchFamily="18" charset="2"/>
              </a:rPr>
              <a:t>F</a:t>
            </a:r>
            <a:r>
              <a:rPr lang="en-GB" altLang="de-DE" sz="2000" baseline="33000">
                <a:solidFill>
                  <a:srgbClr val="000000"/>
                </a:solidFill>
              </a:rPr>
              <a:t> exp</a:t>
            </a:r>
            <a:r>
              <a:rPr lang="en-GB" altLang="de-DE" sz="2000">
                <a:solidFill>
                  <a:srgbClr val="000000"/>
                </a:solidFill>
              </a:rPr>
              <a:t> = G</a:t>
            </a:r>
            <a:r>
              <a:rPr lang="en-GB" altLang="de-DE" sz="2000" baseline="-33000">
                <a:solidFill>
                  <a:srgbClr val="000000"/>
                </a:solidFill>
              </a:rPr>
              <a:t>beam</a:t>
            </a:r>
            <a:r>
              <a:rPr lang="en-GB" altLang="de-DE" sz="2000">
                <a:solidFill>
                  <a:srgbClr val="000000"/>
                </a:solidFill>
              </a:rPr>
              <a:t>    </a:t>
            </a:r>
            <a:r>
              <a:rPr lang="en-GB" altLang="de-DE" sz="2400">
                <a:solidFill>
                  <a:srgbClr val="000000"/>
                </a:solidFill>
                <a:latin typeface="Symbol" panose="05050102010706020507" pitchFamily="18" charset="2"/>
              </a:rPr>
              <a:t>F</a:t>
            </a:r>
            <a:r>
              <a:rPr lang="en-GB" altLang="de-DE" sz="2400" baseline="33000">
                <a:solidFill>
                  <a:srgbClr val="000000"/>
                </a:solidFill>
                <a:latin typeface="Symbol" panose="05050102010706020507" pitchFamily="18" charset="2"/>
              </a:rPr>
              <a:t> </a:t>
            </a:r>
            <a:r>
              <a:rPr lang="en-GB" altLang="de-DE" sz="2000" baseline="33000">
                <a:solidFill>
                  <a:srgbClr val="000000"/>
                </a:solidFill>
              </a:rPr>
              <a:t>lin</a:t>
            </a:r>
            <a:r>
              <a:rPr lang="en-GB" altLang="de-DE" sz="2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" name="Line 24"/>
          <p:cNvSpPr>
            <a:spLocks noChangeShapeType="1"/>
          </p:cNvSpPr>
          <p:nvPr/>
        </p:nvSpPr>
        <p:spPr bwMode="auto">
          <a:xfrm>
            <a:off x="7408863" y="5351487"/>
            <a:ext cx="4524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7604125" y="5356249"/>
            <a:ext cx="15398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de-DE" sz="2400" i="1">
                <a:solidFill>
                  <a:srgbClr val="000000"/>
                </a:solidFill>
                <a:latin typeface="Nimbus Roman No9 L" pitchFamily="16" charset="0"/>
              </a:rPr>
              <a:t>g</a:t>
            </a:r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7300913" y="5027637"/>
            <a:ext cx="633412" cy="684212"/>
          </a:xfrm>
          <a:prstGeom prst="bracketPair">
            <a:avLst>
              <a:gd name="adj" fmla="val 1713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8604250" y="1027137"/>
            <a:ext cx="360363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AutoShape 28"/>
          <p:cNvSpPr>
            <a:spLocks noChangeArrowheads="1"/>
          </p:cNvSpPr>
          <p:nvPr/>
        </p:nvSpPr>
        <p:spPr bwMode="auto">
          <a:xfrm>
            <a:off x="5335588" y="2811487"/>
            <a:ext cx="107950" cy="107950"/>
          </a:xfrm>
          <a:prstGeom prst="roundRect">
            <a:avLst>
              <a:gd name="adj" fmla="val 1218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5508625" y="2732112"/>
            <a:ext cx="3143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polarized electrons and aligned nuclear spin</a:t>
            </a:r>
          </a:p>
        </p:txBody>
      </p:sp>
      <p:sp>
        <p:nvSpPr>
          <p:cNvPr id="20" name="AutoShape 30"/>
          <p:cNvSpPr>
            <a:spLocks noChangeArrowheads="1"/>
          </p:cNvSpPr>
          <p:nvPr/>
        </p:nvSpPr>
        <p:spPr bwMode="auto">
          <a:xfrm>
            <a:off x="5327650" y="2128862"/>
            <a:ext cx="107950" cy="107950"/>
          </a:xfrm>
          <a:prstGeom prst="roundRect">
            <a:avLst>
              <a:gd name="adj" fmla="val 1218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611813" y="2035199"/>
            <a:ext cx="26558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excited ion with aligned nuclear spin </a:t>
            </a:r>
          </a:p>
          <a:p>
            <a:r>
              <a:rPr lang="de-DE" altLang="de-DE" sz="1200"/>
              <a:t>travels through polarized </a:t>
            </a:r>
          </a:p>
          <a:p>
            <a:r>
              <a:rPr lang="de-DE" altLang="de-DE" sz="1200"/>
              <a:t>ferromagnetic environment</a:t>
            </a: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5543550" y="3151212"/>
            <a:ext cx="296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/>
              <a:t>empirical parametrization required !</a:t>
            </a:r>
          </a:p>
        </p:txBody>
      </p:sp>
      <p:pic>
        <p:nvPicPr>
          <p:cNvPr id="23" name="Picture 33" descr="inv_kin_eng_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01699"/>
            <a:ext cx="4887912" cy="5535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250825" y="1747862"/>
            <a:ext cx="1081088" cy="538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altLang="de-DE" sz="1200"/>
              <a:t>stable beam</a:t>
            </a:r>
          </a:p>
        </p:txBody>
      </p:sp>
    </p:spTree>
    <p:extLst>
      <p:ext uri="{BB962C8B-B14F-4D97-AF65-F5344CB8AC3E}">
        <p14:creationId xmlns:p14="http://schemas.microsoft.com/office/powerpoint/2010/main" val="252701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g-factors and B(E2)‘s from </a:t>
            </a:r>
            <a:r>
              <a:rPr lang="el-GR" dirty="0" smtClean="0"/>
              <a:t>α</a:t>
            </a:r>
            <a:r>
              <a:rPr lang="en-US" dirty="0" smtClean="0"/>
              <a:t>–transfer experiment</a:t>
            </a:r>
            <a:endParaRPr lang="en-US" dirty="0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897188" y="2714625"/>
            <a:ext cx="15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Freeform 12"/>
          <p:cNvSpPr>
            <a:spLocks noChangeArrowheads="1"/>
          </p:cNvSpPr>
          <p:nvPr/>
        </p:nvSpPr>
        <p:spPr bwMode="auto">
          <a:xfrm>
            <a:off x="769938" y="3294063"/>
            <a:ext cx="1198562" cy="1241425"/>
          </a:xfrm>
          <a:custGeom>
            <a:avLst/>
            <a:gdLst>
              <a:gd name="T0" fmla="*/ 11 w 3671"/>
              <a:gd name="T1" fmla="*/ 1025 h 3799"/>
              <a:gd name="T2" fmla="*/ 395 w 3671"/>
              <a:gd name="T3" fmla="*/ 1025 h 3799"/>
              <a:gd name="T4" fmla="*/ 395 w 3671"/>
              <a:gd name="T5" fmla="*/ 673 h 3799"/>
              <a:gd name="T6" fmla="*/ 918 w 3671"/>
              <a:gd name="T7" fmla="*/ 449 h 3799"/>
              <a:gd name="T8" fmla="*/ 918 w 3671"/>
              <a:gd name="T9" fmla="*/ 1025 h 3799"/>
              <a:gd name="T10" fmla="*/ 2022 w 3671"/>
              <a:gd name="T11" fmla="*/ 1025 h 3799"/>
              <a:gd name="T12" fmla="*/ 2280 w 3671"/>
              <a:gd name="T13" fmla="*/ 625 h 3799"/>
              <a:gd name="T14" fmla="*/ 2623 w 3671"/>
              <a:gd name="T15" fmla="*/ 281 h 3799"/>
              <a:gd name="T16" fmla="*/ 2466 w 3671"/>
              <a:gd name="T17" fmla="*/ 0 h 3799"/>
              <a:gd name="T18" fmla="*/ 3670 w 3671"/>
              <a:gd name="T19" fmla="*/ 137 h 3799"/>
              <a:gd name="T20" fmla="*/ 3019 w 3671"/>
              <a:gd name="T21" fmla="*/ 953 h 3799"/>
              <a:gd name="T22" fmla="*/ 2881 w 3671"/>
              <a:gd name="T23" fmla="*/ 762 h 3799"/>
              <a:gd name="T24" fmla="*/ 2752 w 3671"/>
              <a:gd name="T25" fmla="*/ 874 h 3799"/>
              <a:gd name="T26" fmla="*/ 2673 w 3671"/>
              <a:gd name="T27" fmla="*/ 1009 h 3799"/>
              <a:gd name="T28" fmla="*/ 3176 w 3671"/>
              <a:gd name="T29" fmla="*/ 1009 h 3799"/>
              <a:gd name="T30" fmla="*/ 2842 w 3671"/>
              <a:gd name="T31" fmla="*/ 1467 h 3799"/>
              <a:gd name="T32" fmla="*/ 2437 w 3671"/>
              <a:gd name="T33" fmla="*/ 1467 h 3799"/>
              <a:gd name="T34" fmla="*/ 2165 w 3671"/>
              <a:gd name="T35" fmla="*/ 2229 h 3799"/>
              <a:gd name="T36" fmla="*/ 2042 w 3671"/>
              <a:gd name="T37" fmla="*/ 2558 h 3799"/>
              <a:gd name="T38" fmla="*/ 1865 w 3671"/>
              <a:gd name="T39" fmla="*/ 2972 h 3799"/>
              <a:gd name="T40" fmla="*/ 1802 w 3671"/>
              <a:gd name="T41" fmla="*/ 3088 h 3799"/>
              <a:gd name="T42" fmla="*/ 1727 w 3671"/>
              <a:gd name="T43" fmla="*/ 3192 h 3799"/>
              <a:gd name="T44" fmla="*/ 1641 w 3671"/>
              <a:gd name="T45" fmla="*/ 3285 h 3799"/>
              <a:gd name="T46" fmla="*/ 1545 w 3671"/>
              <a:gd name="T47" fmla="*/ 3368 h 3799"/>
              <a:gd name="T48" fmla="*/ 1442 w 3671"/>
              <a:gd name="T49" fmla="*/ 3442 h 3799"/>
              <a:gd name="T50" fmla="*/ 1332 w 3671"/>
              <a:gd name="T51" fmla="*/ 3506 h 3799"/>
              <a:gd name="T52" fmla="*/ 1217 w 3671"/>
              <a:gd name="T53" fmla="*/ 3562 h 3799"/>
              <a:gd name="T54" fmla="*/ 1100 w 3671"/>
              <a:gd name="T55" fmla="*/ 3610 h 3799"/>
              <a:gd name="T56" fmla="*/ 980 w 3671"/>
              <a:gd name="T57" fmla="*/ 3652 h 3799"/>
              <a:gd name="T58" fmla="*/ 861 w 3671"/>
              <a:gd name="T59" fmla="*/ 3687 h 3799"/>
              <a:gd name="T60" fmla="*/ 630 w 3671"/>
              <a:gd name="T61" fmla="*/ 3740 h 3799"/>
              <a:gd name="T62" fmla="*/ 418 w 3671"/>
              <a:gd name="T63" fmla="*/ 3775 h 3799"/>
              <a:gd name="T64" fmla="*/ 238 w 3671"/>
              <a:gd name="T65" fmla="*/ 3798 h 3799"/>
              <a:gd name="T66" fmla="*/ 227 w 3671"/>
              <a:gd name="T67" fmla="*/ 3308 h 3799"/>
              <a:gd name="T68" fmla="*/ 1814 w 3671"/>
              <a:gd name="T69" fmla="*/ 1467 h 3799"/>
              <a:gd name="T70" fmla="*/ 938 w 3671"/>
              <a:gd name="T71" fmla="*/ 1467 h 3799"/>
              <a:gd name="T72" fmla="*/ 938 w 3671"/>
              <a:gd name="T73" fmla="*/ 2507 h 3799"/>
              <a:gd name="T74" fmla="*/ 1224 w 3671"/>
              <a:gd name="T75" fmla="*/ 2347 h 3799"/>
              <a:gd name="T76" fmla="*/ 1224 w 3671"/>
              <a:gd name="T77" fmla="*/ 2781 h 3799"/>
              <a:gd name="T78" fmla="*/ 404 w 3671"/>
              <a:gd name="T79" fmla="*/ 3116 h 3799"/>
              <a:gd name="T80" fmla="*/ 404 w 3671"/>
              <a:gd name="T81" fmla="*/ 1435 h 3799"/>
              <a:gd name="T82" fmla="*/ 0 w 3671"/>
              <a:gd name="T83" fmla="*/ 1435 h 3799"/>
              <a:gd name="T84" fmla="*/ 0 w 3671"/>
              <a:gd name="T85" fmla="*/ 1033 h 3799"/>
              <a:gd name="T86" fmla="*/ 11 w 3671"/>
              <a:gd name="T87" fmla="*/ 1025 h 3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671" h="3799">
                <a:moveTo>
                  <a:pt x="11" y="1025"/>
                </a:moveTo>
                <a:cubicBezTo>
                  <a:pt x="139" y="1025"/>
                  <a:pt x="267" y="1025"/>
                  <a:pt x="395" y="1025"/>
                </a:cubicBezTo>
                <a:cubicBezTo>
                  <a:pt x="395" y="908"/>
                  <a:pt x="395" y="790"/>
                  <a:pt x="395" y="673"/>
                </a:cubicBezTo>
                <a:cubicBezTo>
                  <a:pt x="569" y="599"/>
                  <a:pt x="743" y="524"/>
                  <a:pt x="918" y="449"/>
                </a:cubicBezTo>
                <a:cubicBezTo>
                  <a:pt x="918" y="641"/>
                  <a:pt x="918" y="833"/>
                  <a:pt x="918" y="1025"/>
                </a:cubicBezTo>
                <a:cubicBezTo>
                  <a:pt x="1286" y="1025"/>
                  <a:pt x="1654" y="1025"/>
                  <a:pt x="2022" y="1025"/>
                </a:cubicBezTo>
                <a:cubicBezTo>
                  <a:pt x="2108" y="892"/>
                  <a:pt x="2194" y="758"/>
                  <a:pt x="2280" y="625"/>
                </a:cubicBezTo>
                <a:cubicBezTo>
                  <a:pt x="2394" y="510"/>
                  <a:pt x="2509" y="395"/>
                  <a:pt x="2623" y="281"/>
                </a:cubicBezTo>
                <a:cubicBezTo>
                  <a:pt x="2571" y="187"/>
                  <a:pt x="2519" y="94"/>
                  <a:pt x="2466" y="0"/>
                </a:cubicBezTo>
                <a:cubicBezTo>
                  <a:pt x="2867" y="45"/>
                  <a:pt x="3268" y="91"/>
                  <a:pt x="3670" y="137"/>
                </a:cubicBezTo>
                <a:cubicBezTo>
                  <a:pt x="3453" y="409"/>
                  <a:pt x="3236" y="681"/>
                  <a:pt x="3019" y="953"/>
                </a:cubicBezTo>
                <a:cubicBezTo>
                  <a:pt x="2973" y="890"/>
                  <a:pt x="2927" y="826"/>
                  <a:pt x="2881" y="762"/>
                </a:cubicBezTo>
                <a:cubicBezTo>
                  <a:pt x="2838" y="799"/>
                  <a:pt x="2795" y="836"/>
                  <a:pt x="2752" y="874"/>
                </a:cubicBezTo>
                <a:cubicBezTo>
                  <a:pt x="2726" y="919"/>
                  <a:pt x="2700" y="964"/>
                  <a:pt x="2673" y="1009"/>
                </a:cubicBezTo>
                <a:cubicBezTo>
                  <a:pt x="2841" y="1009"/>
                  <a:pt x="3008" y="1009"/>
                  <a:pt x="3176" y="1009"/>
                </a:cubicBezTo>
                <a:cubicBezTo>
                  <a:pt x="3065" y="1161"/>
                  <a:pt x="2954" y="1314"/>
                  <a:pt x="2842" y="1467"/>
                </a:cubicBezTo>
                <a:cubicBezTo>
                  <a:pt x="2707" y="1467"/>
                  <a:pt x="2572" y="1467"/>
                  <a:pt x="2437" y="1467"/>
                </a:cubicBezTo>
                <a:cubicBezTo>
                  <a:pt x="2347" y="1721"/>
                  <a:pt x="2256" y="1975"/>
                  <a:pt x="2165" y="2229"/>
                </a:cubicBezTo>
                <a:cubicBezTo>
                  <a:pt x="2124" y="2338"/>
                  <a:pt x="2083" y="2448"/>
                  <a:pt x="2042" y="2558"/>
                </a:cubicBezTo>
                <a:cubicBezTo>
                  <a:pt x="1983" y="2696"/>
                  <a:pt x="1924" y="2834"/>
                  <a:pt x="1865" y="2972"/>
                </a:cubicBezTo>
                <a:cubicBezTo>
                  <a:pt x="1844" y="3011"/>
                  <a:pt x="1823" y="3049"/>
                  <a:pt x="1802" y="3088"/>
                </a:cubicBezTo>
                <a:cubicBezTo>
                  <a:pt x="1777" y="3123"/>
                  <a:pt x="1752" y="3157"/>
                  <a:pt x="1727" y="3192"/>
                </a:cubicBezTo>
                <a:cubicBezTo>
                  <a:pt x="1698" y="3223"/>
                  <a:pt x="1670" y="3254"/>
                  <a:pt x="1641" y="3285"/>
                </a:cubicBezTo>
                <a:cubicBezTo>
                  <a:pt x="1612" y="3316"/>
                  <a:pt x="1578" y="3340"/>
                  <a:pt x="1545" y="3368"/>
                </a:cubicBezTo>
                <a:cubicBezTo>
                  <a:pt x="1512" y="3396"/>
                  <a:pt x="1477" y="3417"/>
                  <a:pt x="1442" y="3442"/>
                </a:cubicBezTo>
                <a:cubicBezTo>
                  <a:pt x="1407" y="3467"/>
                  <a:pt x="1369" y="3484"/>
                  <a:pt x="1332" y="3506"/>
                </a:cubicBezTo>
                <a:cubicBezTo>
                  <a:pt x="1295" y="3528"/>
                  <a:pt x="1256" y="3543"/>
                  <a:pt x="1217" y="3562"/>
                </a:cubicBezTo>
                <a:cubicBezTo>
                  <a:pt x="1178" y="3581"/>
                  <a:pt x="1139" y="3594"/>
                  <a:pt x="1100" y="3610"/>
                </a:cubicBezTo>
                <a:cubicBezTo>
                  <a:pt x="1061" y="3626"/>
                  <a:pt x="1020" y="3638"/>
                  <a:pt x="980" y="3652"/>
                </a:cubicBezTo>
                <a:cubicBezTo>
                  <a:pt x="940" y="3666"/>
                  <a:pt x="901" y="3675"/>
                  <a:pt x="861" y="3687"/>
                </a:cubicBezTo>
                <a:cubicBezTo>
                  <a:pt x="784" y="3704"/>
                  <a:pt x="707" y="3722"/>
                  <a:pt x="630" y="3740"/>
                </a:cubicBezTo>
                <a:cubicBezTo>
                  <a:pt x="559" y="3751"/>
                  <a:pt x="488" y="3763"/>
                  <a:pt x="418" y="3775"/>
                </a:cubicBezTo>
                <a:cubicBezTo>
                  <a:pt x="358" y="3783"/>
                  <a:pt x="298" y="3790"/>
                  <a:pt x="238" y="3798"/>
                </a:cubicBezTo>
                <a:cubicBezTo>
                  <a:pt x="228" y="3670"/>
                  <a:pt x="247" y="3445"/>
                  <a:pt x="227" y="3308"/>
                </a:cubicBezTo>
                <a:cubicBezTo>
                  <a:pt x="1106" y="2948"/>
                  <a:pt x="1480" y="3164"/>
                  <a:pt x="1814" y="1467"/>
                </a:cubicBezTo>
                <a:cubicBezTo>
                  <a:pt x="1522" y="1467"/>
                  <a:pt x="1230" y="1467"/>
                  <a:pt x="938" y="1467"/>
                </a:cubicBezTo>
                <a:cubicBezTo>
                  <a:pt x="938" y="1813"/>
                  <a:pt x="938" y="2160"/>
                  <a:pt x="938" y="2507"/>
                </a:cubicBezTo>
                <a:cubicBezTo>
                  <a:pt x="1033" y="2454"/>
                  <a:pt x="1128" y="2401"/>
                  <a:pt x="1224" y="2347"/>
                </a:cubicBezTo>
                <a:cubicBezTo>
                  <a:pt x="1224" y="2492"/>
                  <a:pt x="1224" y="2636"/>
                  <a:pt x="1224" y="2781"/>
                </a:cubicBezTo>
                <a:cubicBezTo>
                  <a:pt x="951" y="2892"/>
                  <a:pt x="678" y="3004"/>
                  <a:pt x="404" y="3116"/>
                </a:cubicBezTo>
                <a:cubicBezTo>
                  <a:pt x="404" y="2556"/>
                  <a:pt x="404" y="1995"/>
                  <a:pt x="404" y="1435"/>
                </a:cubicBezTo>
                <a:cubicBezTo>
                  <a:pt x="270" y="1435"/>
                  <a:pt x="135" y="1435"/>
                  <a:pt x="0" y="1435"/>
                </a:cubicBezTo>
                <a:cubicBezTo>
                  <a:pt x="0" y="1301"/>
                  <a:pt x="0" y="1167"/>
                  <a:pt x="0" y="1033"/>
                </a:cubicBezTo>
                <a:cubicBezTo>
                  <a:pt x="4" y="1031"/>
                  <a:pt x="7" y="1028"/>
                  <a:pt x="11" y="1025"/>
                </a:cubicBezTo>
              </a:path>
            </a:pathLst>
          </a:custGeom>
          <a:solidFill>
            <a:srgbClr val="BDD3EA"/>
          </a:solidFill>
          <a:ln>
            <a:noFill/>
          </a:ln>
          <a:effectLst>
            <a:outerShdw dist="76368" dir="2700000" algn="ctr" rotWithShape="0">
              <a:srgbClr val="E6E6E6">
                <a:alpha val="6501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3366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7196138" y="908050"/>
            <a:ext cx="615950" cy="388938"/>
            <a:chOff x="6418" y="754"/>
            <a:chExt cx="388" cy="245"/>
          </a:xfrm>
        </p:grpSpPr>
        <p:sp>
          <p:nvSpPr>
            <p:cNvPr id="7" name="AutoShape 14"/>
            <p:cNvSpPr>
              <a:spLocks noChangeArrowheads="1"/>
            </p:cNvSpPr>
            <p:nvPr/>
          </p:nvSpPr>
          <p:spPr bwMode="auto">
            <a:xfrm>
              <a:off x="6418" y="754"/>
              <a:ext cx="388" cy="245"/>
            </a:xfrm>
            <a:prstGeom prst="roundRect">
              <a:avLst>
                <a:gd name="adj" fmla="val 40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6450" y="777"/>
              <a:ext cx="345" cy="202"/>
              <a:chOff x="5867" y="297"/>
              <a:chExt cx="345" cy="202"/>
            </a:xfrm>
          </p:grpSpPr>
          <p:sp>
            <p:nvSpPr>
              <p:cNvPr id="9" name="Text Box 16"/>
              <p:cNvSpPr txBox="1">
                <a:spLocks noChangeArrowheads="1"/>
              </p:cNvSpPr>
              <p:nvPr/>
            </p:nvSpPr>
            <p:spPr bwMode="auto">
              <a:xfrm>
                <a:off x="5951" y="317"/>
                <a:ext cx="157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altLang="de-DE" sz="1600" b="1">
                    <a:solidFill>
                      <a:srgbClr val="000000"/>
                    </a:solidFill>
                    <a:latin typeface="Nimbus Roman No9 L" pitchFamily="16" charset="0"/>
                  </a:rPr>
                  <a:t>Ge</a:t>
                </a:r>
              </a:p>
            </p:txBody>
          </p:sp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5867" y="297"/>
                <a:ext cx="111" cy="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altLang="de-DE" sz="1000">
                    <a:solidFill>
                      <a:srgbClr val="000000"/>
                    </a:solidFill>
                    <a:latin typeface="Nimbus Roman No9 L" pitchFamily="16" charset="0"/>
                  </a:rPr>
                  <a:t>68</a:t>
                </a:r>
              </a:p>
            </p:txBody>
          </p:sp>
          <p:sp>
            <p:nvSpPr>
              <p:cNvPr id="11" name="Text Box 18"/>
              <p:cNvSpPr txBox="1">
                <a:spLocks noChangeArrowheads="1"/>
              </p:cNvSpPr>
              <p:nvPr/>
            </p:nvSpPr>
            <p:spPr bwMode="auto">
              <a:xfrm>
                <a:off x="5867" y="411"/>
                <a:ext cx="105" cy="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altLang="de-DE" sz="1000">
                    <a:solidFill>
                      <a:srgbClr val="000000"/>
                    </a:solidFill>
                    <a:latin typeface="Nimbus Roman No9 L" pitchFamily="16" charset="0"/>
                  </a:rPr>
                  <a:t>32</a:t>
                </a:r>
              </a:p>
            </p:txBody>
          </p:sp>
          <p:sp>
            <p:nvSpPr>
              <p:cNvPr id="12" name="Text Box 19"/>
              <p:cNvSpPr txBox="1">
                <a:spLocks noChangeArrowheads="1"/>
              </p:cNvSpPr>
              <p:nvPr/>
            </p:nvSpPr>
            <p:spPr bwMode="auto">
              <a:xfrm>
                <a:off x="6117" y="411"/>
                <a:ext cx="96" cy="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altLang="de-DE" sz="1000">
                    <a:solidFill>
                      <a:srgbClr val="000000"/>
                    </a:solidFill>
                    <a:latin typeface="Nimbus Roman No9 L" pitchFamily="16" charset="0"/>
                  </a:rPr>
                  <a:t>36</a:t>
                </a:r>
              </a:p>
            </p:txBody>
          </p:sp>
        </p:grpSp>
      </p:grpSp>
      <p:grpSp>
        <p:nvGrpSpPr>
          <p:cNvPr id="13" name="Group 44"/>
          <p:cNvGrpSpPr>
            <a:grpSpLocks/>
          </p:cNvGrpSpPr>
          <p:nvPr/>
        </p:nvGrpSpPr>
        <p:grpSpPr bwMode="auto">
          <a:xfrm>
            <a:off x="5364163" y="908050"/>
            <a:ext cx="615950" cy="388938"/>
            <a:chOff x="6438" y="1099"/>
            <a:chExt cx="388" cy="245"/>
          </a:xfrm>
        </p:grpSpPr>
        <p:sp>
          <p:nvSpPr>
            <p:cNvPr id="14" name="AutoShape 20"/>
            <p:cNvSpPr>
              <a:spLocks noChangeArrowheads="1"/>
            </p:cNvSpPr>
            <p:nvPr/>
          </p:nvSpPr>
          <p:spPr bwMode="auto">
            <a:xfrm>
              <a:off x="6438" y="1099"/>
              <a:ext cx="388" cy="245"/>
            </a:xfrm>
            <a:prstGeom prst="roundRect">
              <a:avLst>
                <a:gd name="adj" fmla="val 40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5" name="Group 21"/>
            <p:cNvGrpSpPr>
              <a:grpSpLocks/>
            </p:cNvGrpSpPr>
            <p:nvPr/>
          </p:nvGrpSpPr>
          <p:grpSpPr bwMode="auto">
            <a:xfrm>
              <a:off x="6470" y="1122"/>
              <a:ext cx="346" cy="203"/>
              <a:chOff x="5867" y="297"/>
              <a:chExt cx="346" cy="203"/>
            </a:xfrm>
          </p:grpSpPr>
          <p:sp>
            <p:nvSpPr>
              <p:cNvPr id="16" name="Text Box 22"/>
              <p:cNvSpPr txBox="1">
                <a:spLocks noChangeArrowheads="1"/>
              </p:cNvSpPr>
              <p:nvPr/>
            </p:nvSpPr>
            <p:spPr bwMode="auto">
              <a:xfrm>
                <a:off x="5951" y="317"/>
                <a:ext cx="156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altLang="de-DE" sz="1600" b="1">
                    <a:solidFill>
                      <a:srgbClr val="000000"/>
                    </a:solidFill>
                    <a:latin typeface="Nimbus Roman No9 L" pitchFamily="16" charset="0"/>
                  </a:rPr>
                  <a:t>Zn</a:t>
                </a:r>
              </a:p>
            </p:txBody>
          </p:sp>
          <p:sp>
            <p:nvSpPr>
              <p:cNvPr id="17" name="Text Box 23"/>
              <p:cNvSpPr txBox="1">
                <a:spLocks noChangeArrowheads="1"/>
              </p:cNvSpPr>
              <p:nvPr/>
            </p:nvSpPr>
            <p:spPr bwMode="auto">
              <a:xfrm>
                <a:off x="5867" y="297"/>
                <a:ext cx="111" cy="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altLang="de-DE" sz="1000">
                    <a:solidFill>
                      <a:srgbClr val="000000"/>
                    </a:solidFill>
                    <a:latin typeface="Nimbus Roman No9 L" pitchFamily="16" charset="0"/>
                  </a:rPr>
                  <a:t>62</a:t>
                </a:r>
              </a:p>
            </p:txBody>
          </p:sp>
          <p:sp>
            <p:nvSpPr>
              <p:cNvPr id="18" name="Text Box 24"/>
              <p:cNvSpPr txBox="1">
                <a:spLocks noChangeArrowheads="1"/>
              </p:cNvSpPr>
              <p:nvPr/>
            </p:nvSpPr>
            <p:spPr bwMode="auto">
              <a:xfrm>
                <a:off x="5867" y="411"/>
                <a:ext cx="105" cy="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altLang="de-DE" sz="1000">
                    <a:solidFill>
                      <a:srgbClr val="000000"/>
                    </a:solidFill>
                    <a:latin typeface="Nimbus Roman No9 L" pitchFamily="16" charset="0"/>
                  </a:rPr>
                  <a:t>30</a:t>
                </a:r>
              </a:p>
            </p:txBody>
          </p:sp>
          <p:sp>
            <p:nvSpPr>
              <p:cNvPr id="19" name="Text Box 25"/>
              <p:cNvSpPr txBox="1">
                <a:spLocks noChangeArrowheads="1"/>
              </p:cNvSpPr>
              <p:nvPr/>
            </p:nvSpPr>
            <p:spPr bwMode="auto">
              <a:xfrm>
                <a:off x="6117" y="411"/>
                <a:ext cx="96" cy="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altLang="de-DE" sz="1000">
                    <a:solidFill>
                      <a:srgbClr val="000000"/>
                    </a:solidFill>
                    <a:latin typeface="Nimbus Roman No9 L" pitchFamily="16" charset="0"/>
                  </a:rPr>
                  <a:t>32</a:t>
                </a:r>
              </a:p>
            </p:txBody>
          </p:sp>
        </p:grpSp>
      </p:grpSp>
      <p:grpSp>
        <p:nvGrpSpPr>
          <p:cNvPr id="20" name="Group 45"/>
          <p:cNvGrpSpPr>
            <a:grpSpLocks/>
          </p:cNvGrpSpPr>
          <p:nvPr/>
        </p:nvGrpSpPr>
        <p:grpSpPr bwMode="auto">
          <a:xfrm>
            <a:off x="1042988" y="908050"/>
            <a:ext cx="615950" cy="388938"/>
            <a:chOff x="6438" y="1461"/>
            <a:chExt cx="388" cy="245"/>
          </a:xfrm>
        </p:grpSpPr>
        <p:sp>
          <p:nvSpPr>
            <p:cNvPr id="21" name="AutoShape 26"/>
            <p:cNvSpPr>
              <a:spLocks noChangeArrowheads="1"/>
            </p:cNvSpPr>
            <p:nvPr/>
          </p:nvSpPr>
          <p:spPr bwMode="auto">
            <a:xfrm>
              <a:off x="6438" y="1461"/>
              <a:ext cx="388" cy="245"/>
            </a:xfrm>
            <a:prstGeom prst="roundRect">
              <a:avLst>
                <a:gd name="adj" fmla="val 40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2" name="Group 27"/>
            <p:cNvGrpSpPr>
              <a:grpSpLocks/>
            </p:cNvGrpSpPr>
            <p:nvPr/>
          </p:nvGrpSpPr>
          <p:grpSpPr bwMode="auto">
            <a:xfrm>
              <a:off x="6470" y="1484"/>
              <a:ext cx="346" cy="203"/>
              <a:chOff x="5867" y="297"/>
              <a:chExt cx="346" cy="203"/>
            </a:xfrm>
          </p:grpSpPr>
          <p:sp>
            <p:nvSpPr>
              <p:cNvPr id="23" name="Text Box 28"/>
              <p:cNvSpPr txBox="1">
                <a:spLocks noChangeArrowheads="1"/>
              </p:cNvSpPr>
              <p:nvPr/>
            </p:nvSpPr>
            <p:spPr bwMode="auto">
              <a:xfrm>
                <a:off x="5951" y="317"/>
                <a:ext cx="121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altLang="de-DE" sz="1600" b="1">
                    <a:solidFill>
                      <a:srgbClr val="000000"/>
                    </a:solidFill>
                    <a:latin typeface="Nimbus Roman No9 L" pitchFamily="16" charset="0"/>
                  </a:rPr>
                  <a:t>Ti</a:t>
                </a:r>
              </a:p>
            </p:txBody>
          </p:sp>
          <p:sp>
            <p:nvSpPr>
              <p:cNvPr id="24" name="Text Box 29"/>
              <p:cNvSpPr txBox="1">
                <a:spLocks noChangeArrowheads="1"/>
              </p:cNvSpPr>
              <p:nvPr/>
            </p:nvSpPr>
            <p:spPr bwMode="auto">
              <a:xfrm>
                <a:off x="5867" y="297"/>
                <a:ext cx="111" cy="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altLang="de-DE" sz="1000">
                    <a:solidFill>
                      <a:srgbClr val="000000"/>
                    </a:solidFill>
                    <a:latin typeface="Nimbus Roman No9 L" pitchFamily="16" charset="0"/>
                  </a:rPr>
                  <a:t>44</a:t>
                </a:r>
              </a:p>
            </p:txBody>
          </p:sp>
          <p:sp>
            <p:nvSpPr>
              <p:cNvPr id="25" name="Text Box 30"/>
              <p:cNvSpPr txBox="1">
                <a:spLocks noChangeArrowheads="1"/>
              </p:cNvSpPr>
              <p:nvPr/>
            </p:nvSpPr>
            <p:spPr bwMode="auto">
              <a:xfrm>
                <a:off x="5867" y="411"/>
                <a:ext cx="105" cy="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altLang="de-DE" sz="1000">
                    <a:solidFill>
                      <a:srgbClr val="000000"/>
                    </a:solidFill>
                    <a:latin typeface="Nimbus Roman No9 L" pitchFamily="16" charset="0"/>
                  </a:rPr>
                  <a:t>22</a:t>
                </a:r>
              </a:p>
            </p:txBody>
          </p:sp>
          <p:sp>
            <p:nvSpPr>
              <p:cNvPr id="26" name="Text Box 31"/>
              <p:cNvSpPr txBox="1">
                <a:spLocks noChangeArrowheads="1"/>
              </p:cNvSpPr>
              <p:nvPr/>
            </p:nvSpPr>
            <p:spPr bwMode="auto">
              <a:xfrm>
                <a:off x="6117" y="411"/>
                <a:ext cx="96" cy="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altLang="de-DE" sz="1000">
                    <a:solidFill>
                      <a:srgbClr val="000000"/>
                    </a:solidFill>
                    <a:latin typeface="Nimbus Roman No9 L" pitchFamily="16" charset="0"/>
                  </a:rPr>
                  <a:t>22</a:t>
                </a:r>
              </a:p>
            </p:txBody>
          </p:sp>
        </p:grpSp>
      </p:grpSp>
      <p:grpSp>
        <p:nvGrpSpPr>
          <p:cNvPr id="27" name="Group 46"/>
          <p:cNvGrpSpPr>
            <a:grpSpLocks/>
          </p:cNvGrpSpPr>
          <p:nvPr/>
        </p:nvGrpSpPr>
        <p:grpSpPr bwMode="auto">
          <a:xfrm>
            <a:off x="3563938" y="908050"/>
            <a:ext cx="615950" cy="388938"/>
            <a:chOff x="6438" y="1779"/>
            <a:chExt cx="388" cy="245"/>
          </a:xfrm>
        </p:grpSpPr>
        <p:sp>
          <p:nvSpPr>
            <p:cNvPr id="28" name="AutoShape 32"/>
            <p:cNvSpPr>
              <a:spLocks noChangeArrowheads="1"/>
            </p:cNvSpPr>
            <p:nvPr/>
          </p:nvSpPr>
          <p:spPr bwMode="auto">
            <a:xfrm>
              <a:off x="6438" y="1779"/>
              <a:ext cx="388" cy="245"/>
            </a:xfrm>
            <a:prstGeom prst="roundRect">
              <a:avLst>
                <a:gd name="adj" fmla="val 40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9" name="Group 33"/>
            <p:cNvGrpSpPr>
              <a:grpSpLocks/>
            </p:cNvGrpSpPr>
            <p:nvPr/>
          </p:nvGrpSpPr>
          <p:grpSpPr bwMode="auto">
            <a:xfrm>
              <a:off x="6470" y="1802"/>
              <a:ext cx="346" cy="203"/>
              <a:chOff x="5867" y="297"/>
              <a:chExt cx="346" cy="203"/>
            </a:xfrm>
          </p:grpSpPr>
          <p:sp>
            <p:nvSpPr>
              <p:cNvPr id="30" name="Text Box 34"/>
              <p:cNvSpPr txBox="1">
                <a:spLocks noChangeArrowheads="1"/>
              </p:cNvSpPr>
              <p:nvPr/>
            </p:nvSpPr>
            <p:spPr bwMode="auto">
              <a:xfrm>
                <a:off x="5951" y="317"/>
                <a:ext cx="121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altLang="de-DE" sz="1600" b="1">
                    <a:solidFill>
                      <a:srgbClr val="000000"/>
                    </a:solidFill>
                    <a:latin typeface="Nimbus Roman No9 L" pitchFamily="16" charset="0"/>
                  </a:rPr>
                  <a:t>Ti</a:t>
                </a:r>
              </a:p>
            </p:txBody>
          </p:sp>
          <p:sp>
            <p:nvSpPr>
              <p:cNvPr id="31" name="Text Box 35"/>
              <p:cNvSpPr txBox="1">
                <a:spLocks noChangeArrowheads="1"/>
              </p:cNvSpPr>
              <p:nvPr/>
            </p:nvSpPr>
            <p:spPr bwMode="auto">
              <a:xfrm>
                <a:off x="5867" y="297"/>
                <a:ext cx="111" cy="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altLang="de-DE" sz="1000">
                    <a:solidFill>
                      <a:srgbClr val="000000"/>
                    </a:solidFill>
                    <a:latin typeface="Nimbus Roman No9 L" pitchFamily="16" charset="0"/>
                  </a:rPr>
                  <a:t>52</a:t>
                </a:r>
              </a:p>
            </p:txBody>
          </p:sp>
          <p:sp>
            <p:nvSpPr>
              <p:cNvPr id="32" name="Text Box 36"/>
              <p:cNvSpPr txBox="1">
                <a:spLocks noChangeArrowheads="1"/>
              </p:cNvSpPr>
              <p:nvPr/>
            </p:nvSpPr>
            <p:spPr bwMode="auto">
              <a:xfrm>
                <a:off x="5867" y="411"/>
                <a:ext cx="105" cy="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altLang="de-DE" sz="1000">
                    <a:solidFill>
                      <a:srgbClr val="000000"/>
                    </a:solidFill>
                    <a:latin typeface="Nimbus Roman No9 L" pitchFamily="16" charset="0"/>
                  </a:rPr>
                  <a:t>22</a:t>
                </a:r>
              </a:p>
            </p:txBody>
          </p:sp>
          <p:sp>
            <p:nvSpPr>
              <p:cNvPr id="33" name="Text Box 37"/>
              <p:cNvSpPr txBox="1">
                <a:spLocks noChangeArrowheads="1"/>
              </p:cNvSpPr>
              <p:nvPr/>
            </p:nvSpPr>
            <p:spPr bwMode="auto">
              <a:xfrm>
                <a:off x="6117" y="411"/>
                <a:ext cx="96" cy="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altLang="de-DE" sz="1000">
                    <a:solidFill>
                      <a:srgbClr val="000000"/>
                    </a:solidFill>
                    <a:latin typeface="Nimbus Roman No9 L" pitchFamily="16" charset="0"/>
                  </a:rPr>
                  <a:t>30</a:t>
                </a:r>
              </a:p>
            </p:txBody>
          </p:sp>
        </p:grpSp>
      </p:grpSp>
      <p:sp>
        <p:nvSpPr>
          <p:cNvPr id="34" name="Rectangle 42"/>
          <p:cNvSpPr>
            <a:spLocks noChangeArrowheads="1"/>
          </p:cNvSpPr>
          <p:nvPr/>
        </p:nvSpPr>
        <p:spPr bwMode="auto">
          <a:xfrm>
            <a:off x="179388" y="1771650"/>
            <a:ext cx="8785225" cy="37449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/>
          </a:p>
        </p:txBody>
      </p:sp>
      <p:pic>
        <p:nvPicPr>
          <p:cNvPr id="35" name="Picture 38" descr="level_ti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2511425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9" descr="level_ti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2055813"/>
            <a:ext cx="178117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0" descr="zn62_lev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043113"/>
            <a:ext cx="1366837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1" descr="ge68_lev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2051050"/>
            <a:ext cx="2124075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48"/>
          <p:cNvSpPr txBox="1">
            <a:spLocks noChangeArrowheads="1"/>
          </p:cNvSpPr>
          <p:nvPr/>
        </p:nvSpPr>
        <p:spPr bwMode="auto">
          <a:xfrm>
            <a:off x="4787900" y="5013325"/>
            <a:ext cx="194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/>
              <a:t>O. Kenn et al., Phys. Rev. C65 (2002) 034308</a:t>
            </a:r>
          </a:p>
        </p:txBody>
      </p:sp>
      <p:sp>
        <p:nvSpPr>
          <p:cNvPr id="40" name="Text Box 49"/>
          <p:cNvSpPr txBox="1">
            <a:spLocks noChangeArrowheads="1"/>
          </p:cNvSpPr>
          <p:nvPr/>
        </p:nvSpPr>
        <p:spPr bwMode="auto">
          <a:xfrm>
            <a:off x="6659563" y="5013325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/>
              <a:t>J. Leske et al., Phys. Rev. C71 (2005) 044316</a:t>
            </a:r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2843213" y="5013325"/>
            <a:ext cx="1944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/>
              <a:t>K.-H. Speidel et al., Phys. Lett. B 633 (2006) 219</a:t>
            </a:r>
          </a:p>
        </p:txBody>
      </p:sp>
      <p:sp>
        <p:nvSpPr>
          <p:cNvPr id="42" name="Text Box 51"/>
          <p:cNvSpPr txBox="1">
            <a:spLocks noChangeArrowheads="1"/>
          </p:cNvSpPr>
          <p:nvPr/>
        </p:nvSpPr>
        <p:spPr bwMode="auto">
          <a:xfrm>
            <a:off x="466725" y="4987925"/>
            <a:ext cx="194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/>
              <a:t>S. Schielke et al., Phys. Lett. B 567 (2003) 153</a:t>
            </a:r>
          </a:p>
        </p:txBody>
      </p:sp>
      <p:sp>
        <p:nvSpPr>
          <p:cNvPr id="43" name="Text Box 52"/>
          <p:cNvSpPr txBox="1">
            <a:spLocks noChangeArrowheads="1"/>
          </p:cNvSpPr>
          <p:nvPr/>
        </p:nvSpPr>
        <p:spPr bwMode="auto">
          <a:xfrm>
            <a:off x="5054600" y="137795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1">
                <a:latin typeface="Comic Sans MS" panose="030F0702030302020204" pitchFamily="66" charset="0"/>
              </a:rPr>
              <a:t>T</a:t>
            </a:r>
            <a:r>
              <a:rPr lang="de-DE" altLang="de-DE" sz="1400" b="1" baseline="-25000">
                <a:latin typeface="Comic Sans MS" panose="030F0702030302020204" pitchFamily="66" charset="0"/>
              </a:rPr>
              <a:t>1/2</a:t>
            </a:r>
            <a:r>
              <a:rPr lang="de-DE" altLang="de-DE" sz="1400" b="1">
                <a:latin typeface="Comic Sans MS" panose="030F0702030302020204" pitchFamily="66" charset="0"/>
              </a:rPr>
              <a:t> = 9.2 h</a:t>
            </a:r>
          </a:p>
        </p:txBody>
      </p:sp>
      <p:sp>
        <p:nvSpPr>
          <p:cNvPr id="44" name="Text Box 53"/>
          <p:cNvSpPr txBox="1">
            <a:spLocks noChangeArrowheads="1"/>
          </p:cNvSpPr>
          <p:nvPr/>
        </p:nvSpPr>
        <p:spPr bwMode="auto">
          <a:xfrm>
            <a:off x="6804025" y="1395413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1">
                <a:latin typeface="Comic Sans MS" panose="030F0702030302020204" pitchFamily="66" charset="0"/>
              </a:rPr>
              <a:t>T</a:t>
            </a:r>
            <a:r>
              <a:rPr lang="de-DE" altLang="de-DE" sz="1400" b="1" baseline="-25000">
                <a:latin typeface="Comic Sans MS" panose="030F0702030302020204" pitchFamily="66" charset="0"/>
              </a:rPr>
              <a:t>1/2</a:t>
            </a:r>
            <a:r>
              <a:rPr lang="de-DE" altLang="de-DE" sz="1400" b="1">
                <a:latin typeface="Comic Sans MS" panose="030F0702030302020204" pitchFamily="66" charset="0"/>
              </a:rPr>
              <a:t> = 271 d</a:t>
            </a:r>
          </a:p>
        </p:txBody>
      </p:sp>
      <p:sp>
        <p:nvSpPr>
          <p:cNvPr id="45" name="Text Box 54"/>
          <p:cNvSpPr txBox="1">
            <a:spLocks noChangeArrowheads="1"/>
          </p:cNvSpPr>
          <p:nvPr/>
        </p:nvSpPr>
        <p:spPr bwMode="auto">
          <a:xfrm>
            <a:off x="3203575" y="1395413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1">
                <a:latin typeface="Comic Sans MS" panose="030F0702030302020204" pitchFamily="66" charset="0"/>
              </a:rPr>
              <a:t>T</a:t>
            </a:r>
            <a:r>
              <a:rPr lang="de-DE" altLang="de-DE" sz="1400" b="1" baseline="-25000">
                <a:latin typeface="Comic Sans MS" panose="030F0702030302020204" pitchFamily="66" charset="0"/>
              </a:rPr>
              <a:t>1/2</a:t>
            </a:r>
            <a:r>
              <a:rPr lang="de-DE" altLang="de-DE" sz="1400" b="1">
                <a:latin typeface="Comic Sans MS" panose="030F0702030302020204" pitchFamily="66" charset="0"/>
              </a:rPr>
              <a:t> = 1.7 m</a:t>
            </a:r>
          </a:p>
        </p:txBody>
      </p:sp>
      <p:sp>
        <p:nvSpPr>
          <p:cNvPr id="46" name="Text Box 55"/>
          <p:cNvSpPr txBox="1">
            <a:spLocks noChangeArrowheads="1"/>
          </p:cNvSpPr>
          <p:nvPr/>
        </p:nvSpPr>
        <p:spPr bwMode="auto">
          <a:xfrm>
            <a:off x="755650" y="1395413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1">
                <a:latin typeface="Comic Sans MS" panose="030F0702030302020204" pitchFamily="66" charset="0"/>
              </a:rPr>
              <a:t>T</a:t>
            </a:r>
            <a:r>
              <a:rPr lang="de-DE" altLang="de-DE" sz="1400" b="1" baseline="-25000">
                <a:latin typeface="Comic Sans MS" panose="030F0702030302020204" pitchFamily="66" charset="0"/>
              </a:rPr>
              <a:t>1/2</a:t>
            </a:r>
            <a:r>
              <a:rPr lang="de-DE" altLang="de-DE" sz="1400" b="1">
                <a:latin typeface="Comic Sans MS" panose="030F0702030302020204" pitchFamily="66" charset="0"/>
              </a:rPr>
              <a:t> = 60 y</a:t>
            </a:r>
          </a:p>
        </p:txBody>
      </p:sp>
      <p:sp>
        <p:nvSpPr>
          <p:cNvPr id="47" name="AutoShape 56"/>
          <p:cNvSpPr>
            <a:spLocks noChangeArrowheads="1"/>
          </p:cNvSpPr>
          <p:nvPr/>
        </p:nvSpPr>
        <p:spPr bwMode="auto">
          <a:xfrm>
            <a:off x="433388" y="5892800"/>
            <a:ext cx="107950" cy="107950"/>
          </a:xfrm>
          <a:prstGeom prst="roundRect">
            <a:avLst>
              <a:gd name="adj" fmla="val 1218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" name="AutoShape 57"/>
          <p:cNvSpPr>
            <a:spLocks noChangeArrowheads="1"/>
          </p:cNvSpPr>
          <p:nvPr/>
        </p:nvSpPr>
        <p:spPr bwMode="auto">
          <a:xfrm>
            <a:off x="395288" y="5853113"/>
            <a:ext cx="107950" cy="107950"/>
          </a:xfrm>
          <a:prstGeom prst="roundRect">
            <a:avLst>
              <a:gd name="adj" fmla="val 1218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776288" y="5733048"/>
            <a:ext cx="63159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de-DE" sz="1600" dirty="0" smtClean="0">
                <a:latin typeface="Comic Sans MS" panose="030F0702030302020204" pitchFamily="66" charset="0"/>
              </a:rPr>
              <a:t>Is</a:t>
            </a:r>
            <a:r>
              <a:rPr lang="de-DE" altLang="de-DE" sz="1600" dirty="0" smtClean="0">
                <a:latin typeface="Comic Sans MS" panose="030F0702030302020204" pitchFamily="66" charset="0"/>
              </a:rPr>
              <a:t> </a:t>
            </a:r>
            <a:r>
              <a:rPr lang="de-DE" altLang="de-DE" sz="1600" dirty="0">
                <a:latin typeface="Symbol" panose="05050102010706020507" pitchFamily="18" charset="2"/>
              </a:rPr>
              <a:t>a</a:t>
            </a:r>
            <a:r>
              <a:rPr lang="de-DE" altLang="de-DE" sz="1600" dirty="0">
                <a:latin typeface="Comic Sans MS" panose="030F0702030302020204" pitchFamily="66" charset="0"/>
              </a:rPr>
              <a:t> </a:t>
            </a:r>
            <a:r>
              <a:rPr lang="en-US" altLang="de-DE" sz="1600" dirty="0" smtClean="0">
                <a:latin typeface="Comic Sans MS" panose="030F0702030302020204" pitchFamily="66" charset="0"/>
              </a:rPr>
              <a:t>transfer also applicable for isotopes heavier than A = 68 ?</a:t>
            </a:r>
            <a:endParaRPr lang="en-US" altLang="de-DE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6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UNILAC experiment U234 </a:t>
            </a:r>
            <a:r>
              <a:rPr lang="en-US" sz="1800" dirty="0" smtClean="0">
                <a:solidFill>
                  <a:schemeClr val="tx1"/>
                </a:solidFill>
              </a:rPr>
              <a:t>(see also HK 48.7 from J. Walker)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897188" y="2714625"/>
            <a:ext cx="15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" name="Group 77"/>
          <p:cNvGrpSpPr>
            <a:grpSpLocks noChangeAspect="1"/>
          </p:cNvGrpSpPr>
          <p:nvPr/>
        </p:nvGrpSpPr>
        <p:grpSpPr bwMode="auto">
          <a:xfrm rot="1524629" flipH="1">
            <a:off x="5962650" y="4816475"/>
            <a:ext cx="1006475" cy="1060450"/>
            <a:chOff x="2478" y="3192"/>
            <a:chExt cx="793" cy="835"/>
          </a:xfrm>
        </p:grpSpPr>
        <p:sp>
          <p:nvSpPr>
            <p:cNvPr id="6" name="Freeform 78"/>
            <p:cNvSpPr>
              <a:spLocks noChangeAspect="1"/>
            </p:cNvSpPr>
            <p:nvPr/>
          </p:nvSpPr>
          <p:spPr bwMode="auto">
            <a:xfrm rot="-5400000">
              <a:off x="2666" y="3247"/>
              <a:ext cx="414" cy="512"/>
            </a:xfrm>
            <a:custGeom>
              <a:avLst/>
              <a:gdLst>
                <a:gd name="T0" fmla="*/ 0 w 1040"/>
                <a:gd name="T1" fmla="*/ 0 h 1285"/>
                <a:gd name="T2" fmla="*/ 698 w 1040"/>
                <a:gd name="T3" fmla="*/ 0 h 1285"/>
                <a:gd name="T4" fmla="*/ 1040 w 1040"/>
                <a:gd name="T5" fmla="*/ 144 h 1285"/>
                <a:gd name="T6" fmla="*/ 1040 w 1040"/>
                <a:gd name="T7" fmla="*/ 1147 h 1285"/>
                <a:gd name="T8" fmla="*/ 698 w 1040"/>
                <a:gd name="T9" fmla="*/ 1285 h 1285"/>
                <a:gd name="T10" fmla="*/ 0 w 1040"/>
                <a:gd name="T11" fmla="*/ 1285 h 1285"/>
                <a:gd name="T12" fmla="*/ 0 w 1040"/>
                <a:gd name="T13" fmla="*/ 0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0" h="1285">
                  <a:moveTo>
                    <a:pt x="0" y="0"/>
                  </a:moveTo>
                  <a:lnTo>
                    <a:pt x="698" y="0"/>
                  </a:lnTo>
                  <a:lnTo>
                    <a:pt x="1040" y="144"/>
                  </a:lnTo>
                  <a:lnTo>
                    <a:pt x="1040" y="1147"/>
                  </a:lnTo>
                  <a:lnTo>
                    <a:pt x="698" y="1285"/>
                  </a:lnTo>
                  <a:lnTo>
                    <a:pt x="0" y="1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Freeform 79"/>
            <p:cNvSpPr>
              <a:spLocks noChangeAspect="1"/>
            </p:cNvSpPr>
            <p:nvPr/>
          </p:nvSpPr>
          <p:spPr bwMode="auto">
            <a:xfrm rot="-5400000">
              <a:off x="2336" y="3587"/>
              <a:ext cx="582" cy="297"/>
            </a:xfrm>
            <a:custGeom>
              <a:avLst/>
              <a:gdLst>
                <a:gd name="T0" fmla="*/ 5 w 1461"/>
                <a:gd name="T1" fmla="*/ 0 h 746"/>
                <a:gd name="T2" fmla="*/ 677 w 1461"/>
                <a:gd name="T3" fmla="*/ 0 h 746"/>
                <a:gd name="T4" fmla="*/ 1461 w 1461"/>
                <a:gd name="T5" fmla="*/ 330 h 746"/>
                <a:gd name="T6" fmla="*/ 555 w 1461"/>
                <a:gd name="T7" fmla="*/ 330 h 746"/>
                <a:gd name="T8" fmla="*/ 555 w 1461"/>
                <a:gd name="T9" fmla="*/ 746 h 746"/>
                <a:gd name="T10" fmla="*/ 0 w 1461"/>
                <a:gd name="T11" fmla="*/ 746 h 746"/>
                <a:gd name="T12" fmla="*/ 5 w 1461"/>
                <a:gd name="T13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1" h="746">
                  <a:moveTo>
                    <a:pt x="5" y="0"/>
                  </a:moveTo>
                  <a:lnTo>
                    <a:pt x="677" y="0"/>
                  </a:lnTo>
                  <a:lnTo>
                    <a:pt x="1461" y="330"/>
                  </a:lnTo>
                  <a:lnTo>
                    <a:pt x="555" y="330"/>
                  </a:lnTo>
                  <a:lnTo>
                    <a:pt x="555" y="746"/>
                  </a:lnTo>
                  <a:lnTo>
                    <a:pt x="0" y="74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2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80"/>
            <p:cNvSpPr>
              <a:spLocks noChangeAspect="1"/>
            </p:cNvSpPr>
            <p:nvPr/>
          </p:nvSpPr>
          <p:spPr bwMode="auto">
            <a:xfrm rot="-5400000">
              <a:off x="2719" y="3612"/>
              <a:ext cx="314" cy="515"/>
            </a:xfrm>
            <a:custGeom>
              <a:avLst/>
              <a:gdLst>
                <a:gd name="T0" fmla="*/ 0 w 789"/>
                <a:gd name="T1" fmla="*/ 411 h 1291"/>
                <a:gd name="T2" fmla="*/ 581 w 789"/>
                <a:gd name="T3" fmla="*/ 411 h 1291"/>
                <a:gd name="T4" fmla="*/ 581 w 789"/>
                <a:gd name="T5" fmla="*/ 0 h 1291"/>
                <a:gd name="T6" fmla="*/ 789 w 789"/>
                <a:gd name="T7" fmla="*/ 0 h 1291"/>
                <a:gd name="T8" fmla="*/ 789 w 789"/>
                <a:gd name="T9" fmla="*/ 1291 h 1291"/>
                <a:gd name="T10" fmla="*/ 581 w 789"/>
                <a:gd name="T11" fmla="*/ 1291 h 1291"/>
                <a:gd name="T12" fmla="*/ 581 w 789"/>
                <a:gd name="T13" fmla="*/ 869 h 1291"/>
                <a:gd name="T14" fmla="*/ 0 w 789"/>
                <a:gd name="T15" fmla="*/ 869 h 1291"/>
                <a:gd name="T16" fmla="*/ 0 w 789"/>
                <a:gd name="T17" fmla="*/ 411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9" h="1291">
                  <a:moveTo>
                    <a:pt x="0" y="411"/>
                  </a:moveTo>
                  <a:lnTo>
                    <a:pt x="581" y="411"/>
                  </a:lnTo>
                  <a:lnTo>
                    <a:pt x="581" y="0"/>
                  </a:lnTo>
                  <a:lnTo>
                    <a:pt x="789" y="0"/>
                  </a:lnTo>
                  <a:lnTo>
                    <a:pt x="789" y="1291"/>
                  </a:lnTo>
                  <a:lnTo>
                    <a:pt x="581" y="1291"/>
                  </a:lnTo>
                  <a:lnTo>
                    <a:pt x="581" y="869"/>
                  </a:lnTo>
                  <a:lnTo>
                    <a:pt x="0" y="869"/>
                  </a:lnTo>
                  <a:lnTo>
                    <a:pt x="0" y="41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81"/>
            <p:cNvSpPr>
              <a:spLocks noChangeAspect="1"/>
            </p:cNvSpPr>
            <p:nvPr/>
          </p:nvSpPr>
          <p:spPr bwMode="auto">
            <a:xfrm rot="16200000" flipV="1">
              <a:off x="2832" y="3587"/>
              <a:ext cx="582" cy="297"/>
            </a:xfrm>
            <a:custGeom>
              <a:avLst/>
              <a:gdLst>
                <a:gd name="T0" fmla="*/ 5 w 1461"/>
                <a:gd name="T1" fmla="*/ 0 h 746"/>
                <a:gd name="T2" fmla="*/ 677 w 1461"/>
                <a:gd name="T3" fmla="*/ 0 h 746"/>
                <a:gd name="T4" fmla="*/ 1461 w 1461"/>
                <a:gd name="T5" fmla="*/ 330 h 746"/>
                <a:gd name="T6" fmla="*/ 555 w 1461"/>
                <a:gd name="T7" fmla="*/ 330 h 746"/>
                <a:gd name="T8" fmla="*/ 555 w 1461"/>
                <a:gd name="T9" fmla="*/ 746 h 746"/>
                <a:gd name="T10" fmla="*/ 0 w 1461"/>
                <a:gd name="T11" fmla="*/ 746 h 746"/>
                <a:gd name="T12" fmla="*/ 5 w 1461"/>
                <a:gd name="T13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1" h="746">
                  <a:moveTo>
                    <a:pt x="5" y="0"/>
                  </a:moveTo>
                  <a:lnTo>
                    <a:pt x="677" y="0"/>
                  </a:lnTo>
                  <a:lnTo>
                    <a:pt x="1461" y="330"/>
                  </a:lnTo>
                  <a:lnTo>
                    <a:pt x="555" y="330"/>
                  </a:lnTo>
                  <a:lnTo>
                    <a:pt x="555" y="746"/>
                  </a:lnTo>
                  <a:lnTo>
                    <a:pt x="0" y="74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2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82"/>
            <p:cNvSpPr>
              <a:spLocks noChangeAspect="1" noChangeShapeType="1"/>
            </p:cNvSpPr>
            <p:nvPr/>
          </p:nvSpPr>
          <p:spPr bwMode="auto">
            <a:xfrm rot="-5400000">
              <a:off x="2665" y="3501"/>
              <a:ext cx="4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83"/>
            <p:cNvSpPr>
              <a:spLocks noChangeAspect="1" noChangeShapeType="1"/>
            </p:cNvSpPr>
            <p:nvPr/>
          </p:nvSpPr>
          <p:spPr bwMode="auto">
            <a:xfrm rot="-5400000">
              <a:off x="2876" y="3173"/>
              <a:ext cx="0" cy="5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84"/>
            <p:cNvSpPr>
              <a:spLocks noChangeAspect="1"/>
            </p:cNvSpPr>
            <p:nvPr/>
          </p:nvSpPr>
          <p:spPr bwMode="auto">
            <a:xfrm rot="-5400000">
              <a:off x="2573" y="3236"/>
              <a:ext cx="604" cy="515"/>
            </a:xfrm>
            <a:custGeom>
              <a:avLst/>
              <a:gdLst>
                <a:gd name="T0" fmla="*/ 0 w 1515"/>
                <a:gd name="T1" fmla="*/ 0 h 1291"/>
                <a:gd name="T2" fmla="*/ 912 w 1515"/>
                <a:gd name="T3" fmla="*/ 0 h 1291"/>
                <a:gd name="T4" fmla="*/ 1515 w 1515"/>
                <a:gd name="T5" fmla="*/ 245 h 1291"/>
                <a:gd name="T6" fmla="*/ 1515 w 1515"/>
                <a:gd name="T7" fmla="*/ 1056 h 1291"/>
                <a:gd name="T8" fmla="*/ 912 w 1515"/>
                <a:gd name="T9" fmla="*/ 1291 h 1291"/>
                <a:gd name="T10" fmla="*/ 0 w 1515"/>
                <a:gd name="T11" fmla="*/ 1291 h 1291"/>
                <a:gd name="T12" fmla="*/ 0 w 1515"/>
                <a:gd name="T13" fmla="*/ 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5" h="1291">
                  <a:moveTo>
                    <a:pt x="0" y="0"/>
                  </a:moveTo>
                  <a:lnTo>
                    <a:pt x="912" y="0"/>
                  </a:lnTo>
                  <a:lnTo>
                    <a:pt x="1515" y="245"/>
                  </a:lnTo>
                  <a:lnTo>
                    <a:pt x="1515" y="1056"/>
                  </a:lnTo>
                  <a:lnTo>
                    <a:pt x="912" y="1291"/>
                  </a:lnTo>
                  <a:lnTo>
                    <a:pt x="0" y="129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250825" y="836613"/>
            <a:ext cx="4572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de-DE" sz="1400" b="1">
                <a:latin typeface="Comic Sans MS" panose="030F0702030302020204" pitchFamily="66" charset="0"/>
              </a:rPr>
              <a:t>“Measurement of the g-factors of 2</a:t>
            </a:r>
            <a:r>
              <a:rPr lang="es-ES" altLang="de-DE" sz="1400" b="1" baseline="30000">
                <a:latin typeface="Comic Sans MS" panose="030F0702030302020204" pitchFamily="66" charset="0"/>
              </a:rPr>
              <a:t>+</a:t>
            </a:r>
            <a:r>
              <a:rPr lang="es-ES" altLang="de-DE" sz="1400" b="1">
                <a:latin typeface="Comic Sans MS" panose="030F0702030302020204" pitchFamily="66" charset="0"/>
              </a:rPr>
              <a:t> states in stable A=112,114,116 Sn isotopes using the transient field technique”</a:t>
            </a:r>
          </a:p>
        </p:txBody>
      </p:sp>
      <p:sp>
        <p:nvSpPr>
          <p:cNvPr id="14" name="Freeform 21"/>
          <p:cNvSpPr>
            <a:spLocks/>
          </p:cNvSpPr>
          <p:nvPr/>
        </p:nvSpPr>
        <p:spPr bwMode="auto">
          <a:xfrm>
            <a:off x="7513638" y="3706813"/>
            <a:ext cx="857250" cy="1390650"/>
          </a:xfrm>
          <a:custGeom>
            <a:avLst/>
            <a:gdLst>
              <a:gd name="T0" fmla="*/ 0 w 540"/>
              <a:gd name="T1" fmla="*/ 0 h 876"/>
              <a:gd name="T2" fmla="*/ 540 w 540"/>
              <a:gd name="T3" fmla="*/ 752 h 876"/>
              <a:gd name="T4" fmla="*/ 276 w 540"/>
              <a:gd name="T5" fmla="*/ 876 h 876"/>
              <a:gd name="T6" fmla="*/ 0 w 540"/>
              <a:gd name="T7" fmla="*/ 0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0" h="876">
                <a:moveTo>
                  <a:pt x="0" y="0"/>
                </a:moveTo>
                <a:lnTo>
                  <a:pt x="540" y="752"/>
                </a:lnTo>
                <a:lnTo>
                  <a:pt x="276" y="87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5" name="Picture 85" descr="level_te_l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29000"/>
            <a:ext cx="4916487" cy="300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ine 22"/>
          <p:cNvSpPr>
            <a:spLocks noChangeAspect="1" noChangeShapeType="1"/>
          </p:cNvSpPr>
          <p:nvPr/>
        </p:nvSpPr>
        <p:spPr bwMode="auto">
          <a:xfrm>
            <a:off x="5530850" y="3695700"/>
            <a:ext cx="2009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7" name="Group 24"/>
          <p:cNvGrpSpPr>
            <a:grpSpLocks noChangeAspect="1"/>
          </p:cNvGrpSpPr>
          <p:nvPr/>
        </p:nvGrpSpPr>
        <p:grpSpPr bwMode="auto">
          <a:xfrm rot="-1524629">
            <a:off x="7837488" y="4838700"/>
            <a:ext cx="1006475" cy="1060450"/>
            <a:chOff x="2478" y="3192"/>
            <a:chExt cx="793" cy="835"/>
          </a:xfrm>
        </p:grpSpPr>
        <p:sp>
          <p:nvSpPr>
            <p:cNvPr id="18" name="Freeform 25"/>
            <p:cNvSpPr>
              <a:spLocks noChangeAspect="1"/>
            </p:cNvSpPr>
            <p:nvPr/>
          </p:nvSpPr>
          <p:spPr bwMode="auto">
            <a:xfrm rot="-5400000">
              <a:off x="2666" y="3247"/>
              <a:ext cx="414" cy="512"/>
            </a:xfrm>
            <a:custGeom>
              <a:avLst/>
              <a:gdLst>
                <a:gd name="T0" fmla="*/ 0 w 1040"/>
                <a:gd name="T1" fmla="*/ 0 h 1285"/>
                <a:gd name="T2" fmla="*/ 698 w 1040"/>
                <a:gd name="T3" fmla="*/ 0 h 1285"/>
                <a:gd name="T4" fmla="*/ 1040 w 1040"/>
                <a:gd name="T5" fmla="*/ 144 h 1285"/>
                <a:gd name="T6" fmla="*/ 1040 w 1040"/>
                <a:gd name="T7" fmla="*/ 1147 h 1285"/>
                <a:gd name="T8" fmla="*/ 698 w 1040"/>
                <a:gd name="T9" fmla="*/ 1285 h 1285"/>
                <a:gd name="T10" fmla="*/ 0 w 1040"/>
                <a:gd name="T11" fmla="*/ 1285 h 1285"/>
                <a:gd name="T12" fmla="*/ 0 w 1040"/>
                <a:gd name="T13" fmla="*/ 0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0" h="1285">
                  <a:moveTo>
                    <a:pt x="0" y="0"/>
                  </a:moveTo>
                  <a:lnTo>
                    <a:pt x="698" y="0"/>
                  </a:lnTo>
                  <a:lnTo>
                    <a:pt x="1040" y="144"/>
                  </a:lnTo>
                  <a:lnTo>
                    <a:pt x="1040" y="1147"/>
                  </a:lnTo>
                  <a:lnTo>
                    <a:pt x="698" y="1285"/>
                  </a:lnTo>
                  <a:lnTo>
                    <a:pt x="0" y="1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26"/>
            <p:cNvSpPr>
              <a:spLocks noChangeAspect="1"/>
            </p:cNvSpPr>
            <p:nvPr/>
          </p:nvSpPr>
          <p:spPr bwMode="auto">
            <a:xfrm rot="-5400000">
              <a:off x="2336" y="3587"/>
              <a:ext cx="582" cy="297"/>
            </a:xfrm>
            <a:custGeom>
              <a:avLst/>
              <a:gdLst>
                <a:gd name="T0" fmla="*/ 5 w 1461"/>
                <a:gd name="T1" fmla="*/ 0 h 746"/>
                <a:gd name="T2" fmla="*/ 677 w 1461"/>
                <a:gd name="T3" fmla="*/ 0 h 746"/>
                <a:gd name="T4" fmla="*/ 1461 w 1461"/>
                <a:gd name="T5" fmla="*/ 330 h 746"/>
                <a:gd name="T6" fmla="*/ 555 w 1461"/>
                <a:gd name="T7" fmla="*/ 330 h 746"/>
                <a:gd name="T8" fmla="*/ 555 w 1461"/>
                <a:gd name="T9" fmla="*/ 746 h 746"/>
                <a:gd name="T10" fmla="*/ 0 w 1461"/>
                <a:gd name="T11" fmla="*/ 746 h 746"/>
                <a:gd name="T12" fmla="*/ 5 w 1461"/>
                <a:gd name="T13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1" h="746">
                  <a:moveTo>
                    <a:pt x="5" y="0"/>
                  </a:moveTo>
                  <a:lnTo>
                    <a:pt x="677" y="0"/>
                  </a:lnTo>
                  <a:lnTo>
                    <a:pt x="1461" y="330"/>
                  </a:lnTo>
                  <a:lnTo>
                    <a:pt x="555" y="330"/>
                  </a:lnTo>
                  <a:lnTo>
                    <a:pt x="555" y="746"/>
                  </a:lnTo>
                  <a:lnTo>
                    <a:pt x="0" y="74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2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7"/>
            <p:cNvSpPr>
              <a:spLocks noChangeAspect="1"/>
            </p:cNvSpPr>
            <p:nvPr/>
          </p:nvSpPr>
          <p:spPr bwMode="auto">
            <a:xfrm rot="-5400000">
              <a:off x="2719" y="3612"/>
              <a:ext cx="314" cy="515"/>
            </a:xfrm>
            <a:custGeom>
              <a:avLst/>
              <a:gdLst>
                <a:gd name="T0" fmla="*/ 0 w 789"/>
                <a:gd name="T1" fmla="*/ 411 h 1291"/>
                <a:gd name="T2" fmla="*/ 581 w 789"/>
                <a:gd name="T3" fmla="*/ 411 h 1291"/>
                <a:gd name="T4" fmla="*/ 581 w 789"/>
                <a:gd name="T5" fmla="*/ 0 h 1291"/>
                <a:gd name="T6" fmla="*/ 789 w 789"/>
                <a:gd name="T7" fmla="*/ 0 h 1291"/>
                <a:gd name="T8" fmla="*/ 789 w 789"/>
                <a:gd name="T9" fmla="*/ 1291 h 1291"/>
                <a:gd name="T10" fmla="*/ 581 w 789"/>
                <a:gd name="T11" fmla="*/ 1291 h 1291"/>
                <a:gd name="T12" fmla="*/ 581 w 789"/>
                <a:gd name="T13" fmla="*/ 869 h 1291"/>
                <a:gd name="T14" fmla="*/ 0 w 789"/>
                <a:gd name="T15" fmla="*/ 869 h 1291"/>
                <a:gd name="T16" fmla="*/ 0 w 789"/>
                <a:gd name="T17" fmla="*/ 411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9" h="1291">
                  <a:moveTo>
                    <a:pt x="0" y="411"/>
                  </a:moveTo>
                  <a:lnTo>
                    <a:pt x="581" y="411"/>
                  </a:lnTo>
                  <a:lnTo>
                    <a:pt x="581" y="0"/>
                  </a:lnTo>
                  <a:lnTo>
                    <a:pt x="789" y="0"/>
                  </a:lnTo>
                  <a:lnTo>
                    <a:pt x="789" y="1291"/>
                  </a:lnTo>
                  <a:lnTo>
                    <a:pt x="581" y="1291"/>
                  </a:lnTo>
                  <a:lnTo>
                    <a:pt x="581" y="869"/>
                  </a:lnTo>
                  <a:lnTo>
                    <a:pt x="0" y="869"/>
                  </a:lnTo>
                  <a:lnTo>
                    <a:pt x="0" y="41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8"/>
            <p:cNvSpPr>
              <a:spLocks noChangeAspect="1"/>
            </p:cNvSpPr>
            <p:nvPr/>
          </p:nvSpPr>
          <p:spPr bwMode="auto">
            <a:xfrm rot="16200000" flipV="1">
              <a:off x="2832" y="3587"/>
              <a:ext cx="582" cy="297"/>
            </a:xfrm>
            <a:custGeom>
              <a:avLst/>
              <a:gdLst>
                <a:gd name="T0" fmla="*/ 5 w 1461"/>
                <a:gd name="T1" fmla="*/ 0 h 746"/>
                <a:gd name="T2" fmla="*/ 677 w 1461"/>
                <a:gd name="T3" fmla="*/ 0 h 746"/>
                <a:gd name="T4" fmla="*/ 1461 w 1461"/>
                <a:gd name="T5" fmla="*/ 330 h 746"/>
                <a:gd name="T6" fmla="*/ 555 w 1461"/>
                <a:gd name="T7" fmla="*/ 330 h 746"/>
                <a:gd name="T8" fmla="*/ 555 w 1461"/>
                <a:gd name="T9" fmla="*/ 746 h 746"/>
                <a:gd name="T10" fmla="*/ 0 w 1461"/>
                <a:gd name="T11" fmla="*/ 746 h 746"/>
                <a:gd name="T12" fmla="*/ 5 w 1461"/>
                <a:gd name="T13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1" h="746">
                  <a:moveTo>
                    <a:pt x="5" y="0"/>
                  </a:moveTo>
                  <a:lnTo>
                    <a:pt x="677" y="0"/>
                  </a:lnTo>
                  <a:lnTo>
                    <a:pt x="1461" y="330"/>
                  </a:lnTo>
                  <a:lnTo>
                    <a:pt x="555" y="330"/>
                  </a:lnTo>
                  <a:lnTo>
                    <a:pt x="555" y="746"/>
                  </a:lnTo>
                  <a:lnTo>
                    <a:pt x="0" y="74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2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9"/>
            <p:cNvSpPr>
              <a:spLocks noChangeAspect="1" noChangeShapeType="1"/>
            </p:cNvSpPr>
            <p:nvPr/>
          </p:nvSpPr>
          <p:spPr bwMode="auto">
            <a:xfrm rot="-5400000">
              <a:off x="2665" y="3501"/>
              <a:ext cx="4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30"/>
            <p:cNvSpPr>
              <a:spLocks noChangeAspect="1" noChangeShapeType="1"/>
            </p:cNvSpPr>
            <p:nvPr/>
          </p:nvSpPr>
          <p:spPr bwMode="auto">
            <a:xfrm rot="-5400000">
              <a:off x="2876" y="3173"/>
              <a:ext cx="0" cy="5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31"/>
            <p:cNvSpPr>
              <a:spLocks noChangeAspect="1"/>
            </p:cNvSpPr>
            <p:nvPr/>
          </p:nvSpPr>
          <p:spPr bwMode="auto">
            <a:xfrm rot="-5400000">
              <a:off x="2573" y="3236"/>
              <a:ext cx="604" cy="515"/>
            </a:xfrm>
            <a:custGeom>
              <a:avLst/>
              <a:gdLst>
                <a:gd name="T0" fmla="*/ 0 w 1515"/>
                <a:gd name="T1" fmla="*/ 0 h 1291"/>
                <a:gd name="T2" fmla="*/ 912 w 1515"/>
                <a:gd name="T3" fmla="*/ 0 h 1291"/>
                <a:gd name="T4" fmla="*/ 1515 w 1515"/>
                <a:gd name="T5" fmla="*/ 245 h 1291"/>
                <a:gd name="T6" fmla="*/ 1515 w 1515"/>
                <a:gd name="T7" fmla="*/ 1056 h 1291"/>
                <a:gd name="T8" fmla="*/ 912 w 1515"/>
                <a:gd name="T9" fmla="*/ 1291 h 1291"/>
                <a:gd name="T10" fmla="*/ 0 w 1515"/>
                <a:gd name="T11" fmla="*/ 1291 h 1291"/>
                <a:gd name="T12" fmla="*/ 0 w 1515"/>
                <a:gd name="T13" fmla="*/ 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5" h="1291">
                  <a:moveTo>
                    <a:pt x="0" y="0"/>
                  </a:moveTo>
                  <a:lnTo>
                    <a:pt x="912" y="0"/>
                  </a:lnTo>
                  <a:lnTo>
                    <a:pt x="1515" y="245"/>
                  </a:lnTo>
                  <a:lnTo>
                    <a:pt x="1515" y="1056"/>
                  </a:lnTo>
                  <a:lnTo>
                    <a:pt x="912" y="1291"/>
                  </a:lnTo>
                  <a:lnTo>
                    <a:pt x="0" y="129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5" name="Group 32"/>
          <p:cNvGrpSpPr>
            <a:grpSpLocks noChangeAspect="1"/>
          </p:cNvGrpSpPr>
          <p:nvPr/>
        </p:nvGrpSpPr>
        <p:grpSpPr bwMode="auto">
          <a:xfrm rot="1524629" flipV="1">
            <a:off x="7839075" y="1489075"/>
            <a:ext cx="1006475" cy="1060450"/>
            <a:chOff x="2478" y="3192"/>
            <a:chExt cx="793" cy="835"/>
          </a:xfrm>
        </p:grpSpPr>
        <p:sp>
          <p:nvSpPr>
            <p:cNvPr id="26" name="Freeform 33"/>
            <p:cNvSpPr>
              <a:spLocks noChangeAspect="1"/>
            </p:cNvSpPr>
            <p:nvPr/>
          </p:nvSpPr>
          <p:spPr bwMode="auto">
            <a:xfrm rot="-5400000">
              <a:off x="2666" y="3247"/>
              <a:ext cx="414" cy="512"/>
            </a:xfrm>
            <a:custGeom>
              <a:avLst/>
              <a:gdLst>
                <a:gd name="T0" fmla="*/ 0 w 1040"/>
                <a:gd name="T1" fmla="*/ 0 h 1285"/>
                <a:gd name="T2" fmla="*/ 698 w 1040"/>
                <a:gd name="T3" fmla="*/ 0 h 1285"/>
                <a:gd name="T4" fmla="*/ 1040 w 1040"/>
                <a:gd name="T5" fmla="*/ 144 h 1285"/>
                <a:gd name="T6" fmla="*/ 1040 w 1040"/>
                <a:gd name="T7" fmla="*/ 1147 h 1285"/>
                <a:gd name="T8" fmla="*/ 698 w 1040"/>
                <a:gd name="T9" fmla="*/ 1285 h 1285"/>
                <a:gd name="T10" fmla="*/ 0 w 1040"/>
                <a:gd name="T11" fmla="*/ 1285 h 1285"/>
                <a:gd name="T12" fmla="*/ 0 w 1040"/>
                <a:gd name="T13" fmla="*/ 0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0" h="1285">
                  <a:moveTo>
                    <a:pt x="0" y="0"/>
                  </a:moveTo>
                  <a:lnTo>
                    <a:pt x="698" y="0"/>
                  </a:lnTo>
                  <a:lnTo>
                    <a:pt x="1040" y="144"/>
                  </a:lnTo>
                  <a:lnTo>
                    <a:pt x="1040" y="1147"/>
                  </a:lnTo>
                  <a:lnTo>
                    <a:pt x="698" y="1285"/>
                  </a:lnTo>
                  <a:lnTo>
                    <a:pt x="0" y="1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34"/>
            <p:cNvSpPr>
              <a:spLocks noChangeAspect="1"/>
            </p:cNvSpPr>
            <p:nvPr/>
          </p:nvSpPr>
          <p:spPr bwMode="auto">
            <a:xfrm rot="-5400000">
              <a:off x="2336" y="3587"/>
              <a:ext cx="582" cy="297"/>
            </a:xfrm>
            <a:custGeom>
              <a:avLst/>
              <a:gdLst>
                <a:gd name="T0" fmla="*/ 5 w 1461"/>
                <a:gd name="T1" fmla="*/ 0 h 746"/>
                <a:gd name="T2" fmla="*/ 677 w 1461"/>
                <a:gd name="T3" fmla="*/ 0 h 746"/>
                <a:gd name="T4" fmla="*/ 1461 w 1461"/>
                <a:gd name="T5" fmla="*/ 330 h 746"/>
                <a:gd name="T6" fmla="*/ 555 w 1461"/>
                <a:gd name="T7" fmla="*/ 330 h 746"/>
                <a:gd name="T8" fmla="*/ 555 w 1461"/>
                <a:gd name="T9" fmla="*/ 746 h 746"/>
                <a:gd name="T10" fmla="*/ 0 w 1461"/>
                <a:gd name="T11" fmla="*/ 746 h 746"/>
                <a:gd name="T12" fmla="*/ 5 w 1461"/>
                <a:gd name="T13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1" h="746">
                  <a:moveTo>
                    <a:pt x="5" y="0"/>
                  </a:moveTo>
                  <a:lnTo>
                    <a:pt x="677" y="0"/>
                  </a:lnTo>
                  <a:lnTo>
                    <a:pt x="1461" y="330"/>
                  </a:lnTo>
                  <a:lnTo>
                    <a:pt x="555" y="330"/>
                  </a:lnTo>
                  <a:lnTo>
                    <a:pt x="555" y="746"/>
                  </a:lnTo>
                  <a:lnTo>
                    <a:pt x="0" y="74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2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35"/>
            <p:cNvSpPr>
              <a:spLocks noChangeAspect="1"/>
            </p:cNvSpPr>
            <p:nvPr/>
          </p:nvSpPr>
          <p:spPr bwMode="auto">
            <a:xfrm rot="-5400000">
              <a:off x="2719" y="3612"/>
              <a:ext cx="314" cy="515"/>
            </a:xfrm>
            <a:custGeom>
              <a:avLst/>
              <a:gdLst>
                <a:gd name="T0" fmla="*/ 0 w 789"/>
                <a:gd name="T1" fmla="*/ 411 h 1291"/>
                <a:gd name="T2" fmla="*/ 581 w 789"/>
                <a:gd name="T3" fmla="*/ 411 h 1291"/>
                <a:gd name="T4" fmla="*/ 581 w 789"/>
                <a:gd name="T5" fmla="*/ 0 h 1291"/>
                <a:gd name="T6" fmla="*/ 789 w 789"/>
                <a:gd name="T7" fmla="*/ 0 h 1291"/>
                <a:gd name="T8" fmla="*/ 789 w 789"/>
                <a:gd name="T9" fmla="*/ 1291 h 1291"/>
                <a:gd name="T10" fmla="*/ 581 w 789"/>
                <a:gd name="T11" fmla="*/ 1291 h 1291"/>
                <a:gd name="T12" fmla="*/ 581 w 789"/>
                <a:gd name="T13" fmla="*/ 869 h 1291"/>
                <a:gd name="T14" fmla="*/ 0 w 789"/>
                <a:gd name="T15" fmla="*/ 869 h 1291"/>
                <a:gd name="T16" fmla="*/ 0 w 789"/>
                <a:gd name="T17" fmla="*/ 411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9" h="1291">
                  <a:moveTo>
                    <a:pt x="0" y="411"/>
                  </a:moveTo>
                  <a:lnTo>
                    <a:pt x="581" y="411"/>
                  </a:lnTo>
                  <a:lnTo>
                    <a:pt x="581" y="0"/>
                  </a:lnTo>
                  <a:lnTo>
                    <a:pt x="789" y="0"/>
                  </a:lnTo>
                  <a:lnTo>
                    <a:pt x="789" y="1291"/>
                  </a:lnTo>
                  <a:lnTo>
                    <a:pt x="581" y="1291"/>
                  </a:lnTo>
                  <a:lnTo>
                    <a:pt x="581" y="869"/>
                  </a:lnTo>
                  <a:lnTo>
                    <a:pt x="0" y="869"/>
                  </a:lnTo>
                  <a:lnTo>
                    <a:pt x="0" y="41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36"/>
            <p:cNvSpPr>
              <a:spLocks noChangeAspect="1"/>
            </p:cNvSpPr>
            <p:nvPr/>
          </p:nvSpPr>
          <p:spPr bwMode="auto">
            <a:xfrm rot="16200000" flipV="1">
              <a:off x="2832" y="3587"/>
              <a:ext cx="582" cy="297"/>
            </a:xfrm>
            <a:custGeom>
              <a:avLst/>
              <a:gdLst>
                <a:gd name="T0" fmla="*/ 5 w 1461"/>
                <a:gd name="T1" fmla="*/ 0 h 746"/>
                <a:gd name="T2" fmla="*/ 677 w 1461"/>
                <a:gd name="T3" fmla="*/ 0 h 746"/>
                <a:gd name="T4" fmla="*/ 1461 w 1461"/>
                <a:gd name="T5" fmla="*/ 330 h 746"/>
                <a:gd name="T6" fmla="*/ 555 w 1461"/>
                <a:gd name="T7" fmla="*/ 330 h 746"/>
                <a:gd name="T8" fmla="*/ 555 w 1461"/>
                <a:gd name="T9" fmla="*/ 746 h 746"/>
                <a:gd name="T10" fmla="*/ 0 w 1461"/>
                <a:gd name="T11" fmla="*/ 746 h 746"/>
                <a:gd name="T12" fmla="*/ 5 w 1461"/>
                <a:gd name="T13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1" h="746">
                  <a:moveTo>
                    <a:pt x="5" y="0"/>
                  </a:moveTo>
                  <a:lnTo>
                    <a:pt x="677" y="0"/>
                  </a:lnTo>
                  <a:lnTo>
                    <a:pt x="1461" y="330"/>
                  </a:lnTo>
                  <a:lnTo>
                    <a:pt x="555" y="330"/>
                  </a:lnTo>
                  <a:lnTo>
                    <a:pt x="555" y="746"/>
                  </a:lnTo>
                  <a:lnTo>
                    <a:pt x="0" y="74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2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Line 37"/>
            <p:cNvSpPr>
              <a:spLocks noChangeAspect="1" noChangeShapeType="1"/>
            </p:cNvSpPr>
            <p:nvPr/>
          </p:nvSpPr>
          <p:spPr bwMode="auto">
            <a:xfrm rot="-5400000">
              <a:off x="2665" y="3501"/>
              <a:ext cx="4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Line 38"/>
            <p:cNvSpPr>
              <a:spLocks noChangeAspect="1" noChangeShapeType="1"/>
            </p:cNvSpPr>
            <p:nvPr/>
          </p:nvSpPr>
          <p:spPr bwMode="auto">
            <a:xfrm rot="-5400000">
              <a:off x="2876" y="3173"/>
              <a:ext cx="0" cy="5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9"/>
            <p:cNvSpPr>
              <a:spLocks noChangeAspect="1"/>
            </p:cNvSpPr>
            <p:nvPr/>
          </p:nvSpPr>
          <p:spPr bwMode="auto">
            <a:xfrm rot="-5400000">
              <a:off x="2573" y="3236"/>
              <a:ext cx="604" cy="515"/>
            </a:xfrm>
            <a:custGeom>
              <a:avLst/>
              <a:gdLst>
                <a:gd name="T0" fmla="*/ 0 w 1515"/>
                <a:gd name="T1" fmla="*/ 0 h 1291"/>
                <a:gd name="T2" fmla="*/ 912 w 1515"/>
                <a:gd name="T3" fmla="*/ 0 h 1291"/>
                <a:gd name="T4" fmla="*/ 1515 w 1515"/>
                <a:gd name="T5" fmla="*/ 245 h 1291"/>
                <a:gd name="T6" fmla="*/ 1515 w 1515"/>
                <a:gd name="T7" fmla="*/ 1056 h 1291"/>
                <a:gd name="T8" fmla="*/ 912 w 1515"/>
                <a:gd name="T9" fmla="*/ 1291 h 1291"/>
                <a:gd name="T10" fmla="*/ 0 w 1515"/>
                <a:gd name="T11" fmla="*/ 1291 h 1291"/>
                <a:gd name="T12" fmla="*/ 0 w 1515"/>
                <a:gd name="T13" fmla="*/ 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5" h="1291">
                  <a:moveTo>
                    <a:pt x="0" y="0"/>
                  </a:moveTo>
                  <a:lnTo>
                    <a:pt x="912" y="0"/>
                  </a:lnTo>
                  <a:lnTo>
                    <a:pt x="1515" y="245"/>
                  </a:lnTo>
                  <a:lnTo>
                    <a:pt x="1515" y="1056"/>
                  </a:lnTo>
                  <a:lnTo>
                    <a:pt x="912" y="1291"/>
                  </a:lnTo>
                  <a:lnTo>
                    <a:pt x="0" y="129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3" name="Group 40"/>
          <p:cNvGrpSpPr>
            <a:grpSpLocks/>
          </p:cNvGrpSpPr>
          <p:nvPr/>
        </p:nvGrpSpPr>
        <p:grpSpPr bwMode="auto">
          <a:xfrm>
            <a:off x="7513638" y="2819400"/>
            <a:ext cx="865187" cy="876300"/>
            <a:chOff x="2872" y="1508"/>
            <a:chExt cx="545" cy="552"/>
          </a:xfrm>
        </p:grpSpPr>
        <p:sp>
          <p:nvSpPr>
            <p:cNvPr id="34" name="Line 41"/>
            <p:cNvSpPr>
              <a:spLocks noChangeShapeType="1"/>
            </p:cNvSpPr>
            <p:nvPr/>
          </p:nvSpPr>
          <p:spPr bwMode="auto">
            <a:xfrm flipV="1">
              <a:off x="2876" y="1516"/>
              <a:ext cx="524" cy="5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42"/>
            <p:cNvSpPr>
              <a:spLocks noChangeShapeType="1"/>
            </p:cNvSpPr>
            <p:nvPr/>
          </p:nvSpPr>
          <p:spPr bwMode="auto">
            <a:xfrm flipV="1">
              <a:off x="3417" y="1508"/>
              <a:ext cx="0" cy="3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43"/>
            <p:cNvSpPr>
              <a:spLocks noChangeShapeType="1"/>
            </p:cNvSpPr>
            <p:nvPr/>
          </p:nvSpPr>
          <p:spPr bwMode="auto">
            <a:xfrm flipV="1">
              <a:off x="2872" y="1860"/>
              <a:ext cx="532" cy="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7" name="Group 44"/>
          <p:cNvGrpSpPr>
            <a:grpSpLocks/>
          </p:cNvGrpSpPr>
          <p:nvPr/>
        </p:nvGrpSpPr>
        <p:grpSpPr bwMode="auto">
          <a:xfrm flipV="1">
            <a:off x="7513638" y="3695700"/>
            <a:ext cx="865187" cy="876300"/>
            <a:chOff x="2872" y="1508"/>
            <a:chExt cx="545" cy="552"/>
          </a:xfrm>
        </p:grpSpPr>
        <p:sp>
          <p:nvSpPr>
            <p:cNvPr id="38" name="Line 45"/>
            <p:cNvSpPr>
              <a:spLocks noChangeShapeType="1"/>
            </p:cNvSpPr>
            <p:nvPr/>
          </p:nvSpPr>
          <p:spPr bwMode="auto">
            <a:xfrm flipV="1">
              <a:off x="2876" y="1516"/>
              <a:ext cx="524" cy="5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Line 46"/>
            <p:cNvSpPr>
              <a:spLocks noChangeShapeType="1"/>
            </p:cNvSpPr>
            <p:nvPr/>
          </p:nvSpPr>
          <p:spPr bwMode="auto">
            <a:xfrm flipV="1">
              <a:off x="3417" y="1508"/>
              <a:ext cx="0" cy="3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7"/>
            <p:cNvSpPr>
              <a:spLocks noChangeShapeType="1"/>
            </p:cNvSpPr>
            <p:nvPr/>
          </p:nvSpPr>
          <p:spPr bwMode="auto">
            <a:xfrm flipV="1">
              <a:off x="2872" y="1860"/>
              <a:ext cx="532" cy="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1" name="Text Box 48"/>
          <p:cNvSpPr txBox="1">
            <a:spLocks noChangeArrowheads="1"/>
          </p:cNvSpPr>
          <p:nvPr/>
        </p:nvSpPr>
        <p:spPr bwMode="auto">
          <a:xfrm>
            <a:off x="7837488" y="3416300"/>
            <a:ext cx="13446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de-DE" sz="1400" b="1">
                <a:latin typeface="Times New Roman" panose="02020603050405020304" pitchFamily="18" charset="0"/>
              </a:rPr>
              <a:t>recoil detection</a:t>
            </a:r>
          </a:p>
          <a:p>
            <a:r>
              <a:rPr lang="es-ES" altLang="de-DE" sz="1400" b="1">
                <a:latin typeface="Times New Roman" panose="02020603050405020304" pitchFamily="18" charset="0"/>
              </a:rPr>
              <a:t>20</a:t>
            </a:r>
            <a:r>
              <a:rPr lang="en-US" altLang="de-DE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° </a:t>
            </a:r>
            <a:r>
              <a:rPr lang="en-US" altLang="de-DE" sz="14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  45</a:t>
            </a:r>
            <a:r>
              <a:rPr lang="en-US" altLang="de-DE" sz="1400" b="1">
                <a:latin typeface="Times New Roman" panose="02020603050405020304" pitchFamily="18" charset="0"/>
              </a:rPr>
              <a:t>°</a:t>
            </a:r>
          </a:p>
        </p:txBody>
      </p:sp>
      <p:sp>
        <p:nvSpPr>
          <p:cNvPr id="42" name="Line 49"/>
          <p:cNvSpPr>
            <a:spLocks noChangeAspect="1" noChangeShapeType="1"/>
          </p:cNvSpPr>
          <p:nvPr/>
        </p:nvSpPr>
        <p:spPr bwMode="auto">
          <a:xfrm>
            <a:off x="7518400" y="3573463"/>
            <a:ext cx="0" cy="250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Text Box 50"/>
          <p:cNvSpPr txBox="1">
            <a:spLocks noChangeArrowheads="1"/>
          </p:cNvSpPr>
          <p:nvPr/>
        </p:nvSpPr>
        <p:spPr bwMode="auto">
          <a:xfrm>
            <a:off x="6251575" y="908050"/>
            <a:ext cx="2519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de-DE" sz="1600" b="1">
                <a:latin typeface="Times New Roman" panose="02020603050405020304" pitchFamily="18" charset="0"/>
              </a:rPr>
              <a:t>4 Euroball Cluster at </a:t>
            </a:r>
            <a:r>
              <a:rPr lang="en-U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s-ES" altLang="de-DE" sz="1600" b="1">
                <a:latin typeface="Times New Roman" panose="02020603050405020304" pitchFamily="18" charset="0"/>
              </a:rPr>
              <a:t>65</a:t>
            </a:r>
            <a:r>
              <a:rPr lang="en-US" altLang="de-DE" sz="1600" b="1">
                <a:latin typeface="Times New Roman" panose="02020603050405020304" pitchFamily="18" charset="0"/>
                <a:cs typeface="Arial" panose="020B0604020202020204" pitchFamily="34" charset="0"/>
              </a:rPr>
              <a:t>°</a:t>
            </a:r>
          </a:p>
        </p:txBody>
      </p:sp>
      <p:sp>
        <p:nvSpPr>
          <p:cNvPr id="44" name="Text Box 51"/>
          <p:cNvSpPr txBox="1">
            <a:spLocks noChangeArrowheads="1"/>
          </p:cNvSpPr>
          <p:nvPr/>
        </p:nvSpPr>
        <p:spPr bwMode="auto">
          <a:xfrm>
            <a:off x="5502275" y="3665538"/>
            <a:ext cx="15398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s-ES" altLang="de-DE" sz="2400" b="1" baseline="30000">
                <a:latin typeface="Times New Roman" panose="02020603050405020304" pitchFamily="18" charset="0"/>
              </a:rPr>
              <a:t>112,114,116</a:t>
            </a:r>
            <a:r>
              <a:rPr lang="es-ES" altLang="de-DE" sz="2400" b="1">
                <a:latin typeface="Times New Roman" panose="02020603050405020304" pitchFamily="18" charset="0"/>
              </a:rPr>
              <a:t>Sn</a:t>
            </a:r>
            <a:endParaRPr lang="es-ES" altLang="de-DE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de-D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@ 4 MeV/u</a:t>
            </a:r>
            <a:endParaRPr lang="en-US" altLang="de-DE" sz="2000" b="1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68"/>
          <p:cNvGrpSpPr>
            <a:grpSpLocks noChangeAspect="1"/>
          </p:cNvGrpSpPr>
          <p:nvPr/>
        </p:nvGrpSpPr>
        <p:grpSpPr bwMode="auto">
          <a:xfrm rot="-1524629" flipH="1" flipV="1">
            <a:off x="5964238" y="1492250"/>
            <a:ext cx="1006475" cy="1060450"/>
            <a:chOff x="2478" y="3192"/>
            <a:chExt cx="793" cy="835"/>
          </a:xfrm>
        </p:grpSpPr>
        <p:sp>
          <p:nvSpPr>
            <p:cNvPr id="46" name="Freeform 69"/>
            <p:cNvSpPr>
              <a:spLocks noChangeAspect="1"/>
            </p:cNvSpPr>
            <p:nvPr/>
          </p:nvSpPr>
          <p:spPr bwMode="auto">
            <a:xfrm rot="-5400000">
              <a:off x="2666" y="3247"/>
              <a:ext cx="414" cy="512"/>
            </a:xfrm>
            <a:custGeom>
              <a:avLst/>
              <a:gdLst>
                <a:gd name="T0" fmla="*/ 0 w 1040"/>
                <a:gd name="T1" fmla="*/ 0 h 1285"/>
                <a:gd name="T2" fmla="*/ 698 w 1040"/>
                <a:gd name="T3" fmla="*/ 0 h 1285"/>
                <a:gd name="T4" fmla="*/ 1040 w 1040"/>
                <a:gd name="T5" fmla="*/ 144 h 1285"/>
                <a:gd name="T6" fmla="*/ 1040 w 1040"/>
                <a:gd name="T7" fmla="*/ 1147 h 1285"/>
                <a:gd name="T8" fmla="*/ 698 w 1040"/>
                <a:gd name="T9" fmla="*/ 1285 h 1285"/>
                <a:gd name="T10" fmla="*/ 0 w 1040"/>
                <a:gd name="T11" fmla="*/ 1285 h 1285"/>
                <a:gd name="T12" fmla="*/ 0 w 1040"/>
                <a:gd name="T13" fmla="*/ 0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0" h="1285">
                  <a:moveTo>
                    <a:pt x="0" y="0"/>
                  </a:moveTo>
                  <a:lnTo>
                    <a:pt x="698" y="0"/>
                  </a:lnTo>
                  <a:lnTo>
                    <a:pt x="1040" y="144"/>
                  </a:lnTo>
                  <a:lnTo>
                    <a:pt x="1040" y="1147"/>
                  </a:lnTo>
                  <a:lnTo>
                    <a:pt x="698" y="1285"/>
                  </a:lnTo>
                  <a:lnTo>
                    <a:pt x="0" y="1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70"/>
            <p:cNvSpPr>
              <a:spLocks noChangeAspect="1"/>
            </p:cNvSpPr>
            <p:nvPr/>
          </p:nvSpPr>
          <p:spPr bwMode="auto">
            <a:xfrm rot="-5400000">
              <a:off x="2336" y="3587"/>
              <a:ext cx="582" cy="297"/>
            </a:xfrm>
            <a:custGeom>
              <a:avLst/>
              <a:gdLst>
                <a:gd name="T0" fmla="*/ 5 w 1461"/>
                <a:gd name="T1" fmla="*/ 0 h 746"/>
                <a:gd name="T2" fmla="*/ 677 w 1461"/>
                <a:gd name="T3" fmla="*/ 0 h 746"/>
                <a:gd name="T4" fmla="*/ 1461 w 1461"/>
                <a:gd name="T5" fmla="*/ 330 h 746"/>
                <a:gd name="T6" fmla="*/ 555 w 1461"/>
                <a:gd name="T7" fmla="*/ 330 h 746"/>
                <a:gd name="T8" fmla="*/ 555 w 1461"/>
                <a:gd name="T9" fmla="*/ 746 h 746"/>
                <a:gd name="T10" fmla="*/ 0 w 1461"/>
                <a:gd name="T11" fmla="*/ 746 h 746"/>
                <a:gd name="T12" fmla="*/ 5 w 1461"/>
                <a:gd name="T13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1" h="746">
                  <a:moveTo>
                    <a:pt x="5" y="0"/>
                  </a:moveTo>
                  <a:lnTo>
                    <a:pt x="677" y="0"/>
                  </a:lnTo>
                  <a:lnTo>
                    <a:pt x="1461" y="330"/>
                  </a:lnTo>
                  <a:lnTo>
                    <a:pt x="555" y="330"/>
                  </a:lnTo>
                  <a:lnTo>
                    <a:pt x="555" y="746"/>
                  </a:lnTo>
                  <a:lnTo>
                    <a:pt x="0" y="74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2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71"/>
            <p:cNvSpPr>
              <a:spLocks noChangeAspect="1"/>
            </p:cNvSpPr>
            <p:nvPr/>
          </p:nvSpPr>
          <p:spPr bwMode="auto">
            <a:xfrm rot="-5400000">
              <a:off x="2719" y="3612"/>
              <a:ext cx="314" cy="515"/>
            </a:xfrm>
            <a:custGeom>
              <a:avLst/>
              <a:gdLst>
                <a:gd name="T0" fmla="*/ 0 w 789"/>
                <a:gd name="T1" fmla="*/ 411 h 1291"/>
                <a:gd name="T2" fmla="*/ 581 w 789"/>
                <a:gd name="T3" fmla="*/ 411 h 1291"/>
                <a:gd name="T4" fmla="*/ 581 w 789"/>
                <a:gd name="T5" fmla="*/ 0 h 1291"/>
                <a:gd name="T6" fmla="*/ 789 w 789"/>
                <a:gd name="T7" fmla="*/ 0 h 1291"/>
                <a:gd name="T8" fmla="*/ 789 w 789"/>
                <a:gd name="T9" fmla="*/ 1291 h 1291"/>
                <a:gd name="T10" fmla="*/ 581 w 789"/>
                <a:gd name="T11" fmla="*/ 1291 h 1291"/>
                <a:gd name="T12" fmla="*/ 581 w 789"/>
                <a:gd name="T13" fmla="*/ 869 h 1291"/>
                <a:gd name="T14" fmla="*/ 0 w 789"/>
                <a:gd name="T15" fmla="*/ 869 h 1291"/>
                <a:gd name="T16" fmla="*/ 0 w 789"/>
                <a:gd name="T17" fmla="*/ 411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9" h="1291">
                  <a:moveTo>
                    <a:pt x="0" y="411"/>
                  </a:moveTo>
                  <a:lnTo>
                    <a:pt x="581" y="411"/>
                  </a:lnTo>
                  <a:lnTo>
                    <a:pt x="581" y="0"/>
                  </a:lnTo>
                  <a:lnTo>
                    <a:pt x="789" y="0"/>
                  </a:lnTo>
                  <a:lnTo>
                    <a:pt x="789" y="1291"/>
                  </a:lnTo>
                  <a:lnTo>
                    <a:pt x="581" y="1291"/>
                  </a:lnTo>
                  <a:lnTo>
                    <a:pt x="581" y="869"/>
                  </a:lnTo>
                  <a:lnTo>
                    <a:pt x="0" y="869"/>
                  </a:lnTo>
                  <a:lnTo>
                    <a:pt x="0" y="41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72"/>
            <p:cNvSpPr>
              <a:spLocks noChangeAspect="1"/>
            </p:cNvSpPr>
            <p:nvPr/>
          </p:nvSpPr>
          <p:spPr bwMode="auto">
            <a:xfrm rot="16200000" flipV="1">
              <a:off x="2832" y="3587"/>
              <a:ext cx="582" cy="297"/>
            </a:xfrm>
            <a:custGeom>
              <a:avLst/>
              <a:gdLst>
                <a:gd name="T0" fmla="*/ 5 w 1461"/>
                <a:gd name="T1" fmla="*/ 0 h 746"/>
                <a:gd name="T2" fmla="*/ 677 w 1461"/>
                <a:gd name="T3" fmla="*/ 0 h 746"/>
                <a:gd name="T4" fmla="*/ 1461 w 1461"/>
                <a:gd name="T5" fmla="*/ 330 h 746"/>
                <a:gd name="T6" fmla="*/ 555 w 1461"/>
                <a:gd name="T7" fmla="*/ 330 h 746"/>
                <a:gd name="T8" fmla="*/ 555 w 1461"/>
                <a:gd name="T9" fmla="*/ 746 h 746"/>
                <a:gd name="T10" fmla="*/ 0 w 1461"/>
                <a:gd name="T11" fmla="*/ 746 h 746"/>
                <a:gd name="T12" fmla="*/ 5 w 1461"/>
                <a:gd name="T13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1" h="746">
                  <a:moveTo>
                    <a:pt x="5" y="0"/>
                  </a:moveTo>
                  <a:lnTo>
                    <a:pt x="677" y="0"/>
                  </a:lnTo>
                  <a:lnTo>
                    <a:pt x="1461" y="330"/>
                  </a:lnTo>
                  <a:lnTo>
                    <a:pt x="555" y="330"/>
                  </a:lnTo>
                  <a:lnTo>
                    <a:pt x="555" y="746"/>
                  </a:lnTo>
                  <a:lnTo>
                    <a:pt x="0" y="74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2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Line 73"/>
            <p:cNvSpPr>
              <a:spLocks noChangeAspect="1" noChangeShapeType="1"/>
            </p:cNvSpPr>
            <p:nvPr/>
          </p:nvSpPr>
          <p:spPr bwMode="auto">
            <a:xfrm rot="-5400000">
              <a:off x="2665" y="3501"/>
              <a:ext cx="4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Line 74"/>
            <p:cNvSpPr>
              <a:spLocks noChangeAspect="1" noChangeShapeType="1"/>
            </p:cNvSpPr>
            <p:nvPr/>
          </p:nvSpPr>
          <p:spPr bwMode="auto">
            <a:xfrm rot="-5400000">
              <a:off x="2876" y="3173"/>
              <a:ext cx="0" cy="5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75"/>
            <p:cNvSpPr>
              <a:spLocks noChangeAspect="1"/>
            </p:cNvSpPr>
            <p:nvPr/>
          </p:nvSpPr>
          <p:spPr bwMode="auto">
            <a:xfrm rot="-5400000">
              <a:off x="2573" y="3236"/>
              <a:ext cx="604" cy="515"/>
            </a:xfrm>
            <a:custGeom>
              <a:avLst/>
              <a:gdLst>
                <a:gd name="T0" fmla="*/ 0 w 1515"/>
                <a:gd name="T1" fmla="*/ 0 h 1291"/>
                <a:gd name="T2" fmla="*/ 912 w 1515"/>
                <a:gd name="T3" fmla="*/ 0 h 1291"/>
                <a:gd name="T4" fmla="*/ 1515 w 1515"/>
                <a:gd name="T5" fmla="*/ 245 h 1291"/>
                <a:gd name="T6" fmla="*/ 1515 w 1515"/>
                <a:gd name="T7" fmla="*/ 1056 h 1291"/>
                <a:gd name="T8" fmla="*/ 912 w 1515"/>
                <a:gd name="T9" fmla="*/ 1291 h 1291"/>
                <a:gd name="T10" fmla="*/ 0 w 1515"/>
                <a:gd name="T11" fmla="*/ 1291 h 1291"/>
                <a:gd name="T12" fmla="*/ 0 w 1515"/>
                <a:gd name="T13" fmla="*/ 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5" h="1291">
                  <a:moveTo>
                    <a:pt x="0" y="0"/>
                  </a:moveTo>
                  <a:lnTo>
                    <a:pt x="912" y="0"/>
                  </a:lnTo>
                  <a:lnTo>
                    <a:pt x="1515" y="245"/>
                  </a:lnTo>
                  <a:lnTo>
                    <a:pt x="1515" y="1056"/>
                  </a:lnTo>
                  <a:lnTo>
                    <a:pt x="912" y="1291"/>
                  </a:lnTo>
                  <a:lnTo>
                    <a:pt x="0" y="129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3" name="Line 64"/>
          <p:cNvSpPr>
            <a:spLocks noChangeShapeType="1"/>
          </p:cNvSpPr>
          <p:nvPr/>
        </p:nvSpPr>
        <p:spPr bwMode="auto">
          <a:xfrm flipH="1" flipV="1">
            <a:off x="4738688" y="3141663"/>
            <a:ext cx="2781300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" name="Line 65"/>
          <p:cNvSpPr>
            <a:spLocks noChangeShapeType="1"/>
          </p:cNvSpPr>
          <p:nvPr/>
        </p:nvSpPr>
        <p:spPr bwMode="auto">
          <a:xfrm flipH="1" flipV="1">
            <a:off x="5459413" y="1700213"/>
            <a:ext cx="2060575" cy="1987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Oval 52"/>
          <p:cNvSpPr>
            <a:spLocks noChangeArrowheads="1"/>
          </p:cNvSpPr>
          <p:nvPr/>
        </p:nvSpPr>
        <p:spPr bwMode="auto">
          <a:xfrm>
            <a:off x="3962400" y="1430338"/>
            <a:ext cx="1727200" cy="17272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4413250" y="1944688"/>
            <a:ext cx="100013" cy="7143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4516438" y="1943100"/>
            <a:ext cx="449262" cy="714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5037138" y="1943100"/>
            <a:ext cx="379412" cy="7143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4108450" y="1663700"/>
            <a:ext cx="471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de-DE" sz="1400" b="1" baseline="30000">
                <a:latin typeface="Times New Roman" panose="02020603050405020304" pitchFamily="18" charset="0"/>
              </a:rPr>
              <a:t>nat</a:t>
            </a:r>
            <a:r>
              <a:rPr lang="es-ES" altLang="de-DE" sz="1400" b="1">
                <a:latin typeface="Times New Roman" panose="02020603050405020304" pitchFamily="18" charset="0"/>
              </a:rPr>
              <a:t>C</a:t>
            </a:r>
            <a:endParaRPr lang="es-ES" altLang="de-DE" sz="1400" b="1" baseline="30000">
              <a:latin typeface="Times New Roman" panose="02020603050405020304" pitchFamily="18" charset="0"/>
            </a:endParaRPr>
          </a:p>
        </p:txBody>
      </p:sp>
      <p:sp>
        <p:nvSpPr>
          <p:cNvPr id="60" name="Text Box 58"/>
          <p:cNvSpPr txBox="1">
            <a:spLocks noChangeArrowheads="1"/>
          </p:cNvSpPr>
          <p:nvPr/>
        </p:nvSpPr>
        <p:spPr bwMode="auto">
          <a:xfrm>
            <a:off x="4479925" y="1911350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de-DE" sz="1400" b="1">
                <a:latin typeface="Times New Roman" panose="02020603050405020304" pitchFamily="18" charset="0"/>
              </a:rPr>
              <a:t>Gd</a:t>
            </a:r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5037138" y="1911350"/>
            <a:ext cx="411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de-DE" sz="1400" b="1">
                <a:latin typeface="Times New Roman" panose="02020603050405020304" pitchFamily="18" charset="0"/>
              </a:rPr>
              <a:t>Cu</a:t>
            </a:r>
          </a:p>
        </p:txBody>
      </p:sp>
      <p:sp>
        <p:nvSpPr>
          <p:cNvPr id="62" name="Text Box 60"/>
          <p:cNvSpPr txBox="1">
            <a:spLocks noChangeArrowheads="1"/>
          </p:cNvSpPr>
          <p:nvPr/>
        </p:nvSpPr>
        <p:spPr bwMode="auto">
          <a:xfrm>
            <a:off x="4206875" y="263525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de-DE" sz="1200" b="1">
                <a:latin typeface="Times New Roman" panose="02020603050405020304" pitchFamily="18" charset="0"/>
              </a:rPr>
              <a:t>0.7</a:t>
            </a:r>
          </a:p>
        </p:txBody>
      </p:sp>
      <p:sp>
        <p:nvSpPr>
          <p:cNvPr id="63" name="Text Box 61"/>
          <p:cNvSpPr txBox="1">
            <a:spLocks noChangeArrowheads="1"/>
          </p:cNvSpPr>
          <p:nvPr/>
        </p:nvSpPr>
        <p:spPr bwMode="auto">
          <a:xfrm>
            <a:off x="4471988" y="2635250"/>
            <a:ext cx="450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de-DE" sz="1200" b="1">
                <a:latin typeface="Times New Roman" panose="02020603050405020304" pitchFamily="18" charset="0"/>
              </a:rPr>
              <a:t>10.8</a:t>
            </a:r>
          </a:p>
        </p:txBody>
      </p:sp>
      <p:sp>
        <p:nvSpPr>
          <p:cNvPr id="64" name="Text Box 63"/>
          <p:cNvSpPr txBox="1">
            <a:spLocks noChangeArrowheads="1"/>
          </p:cNvSpPr>
          <p:nvPr/>
        </p:nvSpPr>
        <p:spPr bwMode="auto">
          <a:xfrm>
            <a:off x="4581525" y="2779713"/>
            <a:ext cx="676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de-DE" sz="1200" b="1">
                <a:latin typeface="Times New Roman" panose="02020603050405020304" pitchFamily="18" charset="0"/>
              </a:rPr>
              <a:t>mg/cm</a:t>
            </a:r>
            <a:r>
              <a:rPr lang="es-ES" altLang="de-DE" sz="1200" b="1" baseline="30000">
                <a:latin typeface="Times New Roman" panose="02020603050405020304" pitchFamily="18" charset="0"/>
              </a:rPr>
              <a:t>2</a:t>
            </a:r>
            <a:endParaRPr lang="es-ES" altLang="de-DE" sz="1200" b="1">
              <a:latin typeface="Times New Roman" panose="02020603050405020304" pitchFamily="18" charset="0"/>
            </a:endParaRPr>
          </a:p>
        </p:txBody>
      </p:sp>
      <p:sp>
        <p:nvSpPr>
          <p:cNvPr id="65" name="Rectangle 66"/>
          <p:cNvSpPr>
            <a:spLocks noChangeArrowheads="1"/>
          </p:cNvSpPr>
          <p:nvPr/>
        </p:nvSpPr>
        <p:spPr bwMode="auto">
          <a:xfrm>
            <a:off x="4954588" y="1944688"/>
            <a:ext cx="100012" cy="7143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6" name="Text Box 67"/>
          <p:cNvSpPr txBox="1">
            <a:spLocks noChangeArrowheads="1"/>
          </p:cNvSpPr>
          <p:nvPr/>
        </p:nvSpPr>
        <p:spPr bwMode="auto">
          <a:xfrm>
            <a:off x="5002213" y="26416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de-DE" sz="1200" b="1">
                <a:latin typeface="Times New Roman" panose="02020603050405020304" pitchFamily="18" charset="0"/>
              </a:rPr>
              <a:t>4.9</a:t>
            </a:r>
          </a:p>
        </p:txBody>
      </p:sp>
      <p:sp>
        <p:nvSpPr>
          <p:cNvPr id="67" name="AutoShape 86"/>
          <p:cNvSpPr>
            <a:spLocks noChangeArrowheads="1"/>
          </p:cNvSpPr>
          <p:nvPr/>
        </p:nvSpPr>
        <p:spPr bwMode="auto">
          <a:xfrm>
            <a:off x="361950" y="2028825"/>
            <a:ext cx="107950" cy="107950"/>
          </a:xfrm>
          <a:prstGeom prst="roundRect">
            <a:avLst>
              <a:gd name="adj" fmla="val 1218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8" name="AutoShape 87"/>
          <p:cNvSpPr>
            <a:spLocks noChangeArrowheads="1"/>
          </p:cNvSpPr>
          <p:nvPr/>
        </p:nvSpPr>
        <p:spPr bwMode="auto">
          <a:xfrm>
            <a:off x="323850" y="1989138"/>
            <a:ext cx="107950" cy="107950"/>
          </a:xfrm>
          <a:prstGeom prst="roundRect">
            <a:avLst>
              <a:gd name="adj" fmla="val 1218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" name="Rectangle 88"/>
          <p:cNvSpPr>
            <a:spLocks noChangeArrowheads="1"/>
          </p:cNvSpPr>
          <p:nvPr/>
        </p:nvSpPr>
        <p:spPr bwMode="auto">
          <a:xfrm>
            <a:off x="539750" y="1857375"/>
            <a:ext cx="3240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de-DE" altLang="de-DE" sz="1600">
                <a:latin typeface="Comic Sans MS" panose="030F0702030302020204" pitchFamily="66" charset="0"/>
              </a:rPr>
              <a:t>excitation layer natural carbon</a:t>
            </a:r>
          </a:p>
        </p:txBody>
      </p:sp>
      <p:sp>
        <p:nvSpPr>
          <p:cNvPr id="70" name="Text Box 92"/>
          <p:cNvSpPr txBox="1">
            <a:spLocks noChangeArrowheads="1"/>
          </p:cNvSpPr>
          <p:nvPr/>
        </p:nvSpPr>
        <p:spPr bwMode="auto">
          <a:xfrm>
            <a:off x="179388" y="2549525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baseline="30000"/>
              <a:t>112,114,116</a:t>
            </a:r>
            <a:r>
              <a:rPr lang="de-DE" altLang="de-DE"/>
              <a:t>Sn + </a:t>
            </a:r>
            <a:r>
              <a:rPr lang="de-DE" altLang="de-DE" baseline="30000"/>
              <a:t>12</a:t>
            </a:r>
            <a:r>
              <a:rPr lang="de-DE" altLang="de-DE"/>
              <a:t>C</a:t>
            </a:r>
          </a:p>
        </p:txBody>
      </p:sp>
      <p:sp>
        <p:nvSpPr>
          <p:cNvPr id="71" name="Line 94"/>
          <p:cNvSpPr>
            <a:spLocks noChangeShapeType="1"/>
          </p:cNvSpPr>
          <p:nvPr/>
        </p:nvSpPr>
        <p:spPr bwMode="auto">
          <a:xfrm flipV="1">
            <a:off x="2051050" y="2568575"/>
            <a:ext cx="2889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Line 95"/>
          <p:cNvSpPr>
            <a:spLocks noChangeShapeType="1"/>
          </p:cNvSpPr>
          <p:nvPr/>
        </p:nvSpPr>
        <p:spPr bwMode="auto">
          <a:xfrm>
            <a:off x="2051050" y="2713038"/>
            <a:ext cx="2889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Text Box 96"/>
          <p:cNvSpPr txBox="1">
            <a:spLocks noChangeArrowheads="1"/>
          </p:cNvSpPr>
          <p:nvPr/>
        </p:nvSpPr>
        <p:spPr bwMode="auto">
          <a:xfrm>
            <a:off x="2411413" y="2406650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baseline="30000"/>
              <a:t>112,114,116</a:t>
            </a:r>
            <a:r>
              <a:rPr lang="de-DE" altLang="de-DE"/>
              <a:t>Sn*</a:t>
            </a:r>
          </a:p>
        </p:txBody>
      </p:sp>
      <p:sp>
        <p:nvSpPr>
          <p:cNvPr id="74" name="Text Box 97"/>
          <p:cNvSpPr txBox="1">
            <a:spLocks noChangeArrowheads="1"/>
          </p:cNvSpPr>
          <p:nvPr/>
        </p:nvSpPr>
        <p:spPr bwMode="auto">
          <a:xfrm>
            <a:off x="2411413" y="2720975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b="1" baseline="30000">
                <a:solidFill>
                  <a:srgbClr val="FF3300"/>
                </a:solidFill>
              </a:rPr>
              <a:t>116</a:t>
            </a:r>
            <a:r>
              <a:rPr lang="de-DE" altLang="de-DE" baseline="30000"/>
              <a:t>,</a:t>
            </a:r>
            <a:r>
              <a:rPr lang="de-DE" altLang="de-DE" b="1" baseline="30000">
                <a:solidFill>
                  <a:srgbClr val="FF3300"/>
                </a:solidFill>
              </a:rPr>
              <a:t>118</a:t>
            </a:r>
            <a:r>
              <a:rPr lang="de-DE" altLang="de-DE" baseline="30000"/>
              <a:t>,120</a:t>
            </a:r>
            <a:r>
              <a:rPr lang="de-DE" altLang="de-DE"/>
              <a:t>Te*</a:t>
            </a:r>
          </a:p>
        </p:txBody>
      </p:sp>
    </p:spTree>
    <p:extLst>
      <p:ext uri="{BB962C8B-B14F-4D97-AF65-F5344CB8AC3E}">
        <p14:creationId xmlns:p14="http://schemas.microsoft.com/office/powerpoint/2010/main" val="398410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of the extreme single-particle shell model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6525" y="1066800"/>
            <a:ext cx="300434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altLang="de-DE" sz="16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de-DE" sz="1600" b="1" i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Magnetic moments:</a:t>
            </a:r>
          </a:p>
          <a:p>
            <a:pP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The g-factor </a:t>
            </a:r>
            <a:r>
              <a:rPr lang="en-US" altLang="de-DE" sz="1600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altLang="de-DE" sz="1600" baseline="-25000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j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is given by:</a:t>
            </a:r>
          </a:p>
          <a:p>
            <a:pPr>
              <a:buFont typeface="Wingdings" pitchFamily="2" charset="2"/>
              <a:buNone/>
            </a:pPr>
            <a:endParaRPr lang="en-US" altLang="de-DE" sz="16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de-DE" sz="16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with </a:t>
            </a:r>
          </a:p>
          <a:p>
            <a:pPr>
              <a:buFont typeface="Wingdings" pitchFamily="2" charset="2"/>
              <a:buNone/>
            </a:pPr>
            <a:endParaRPr lang="en-US" altLang="de-DE" sz="16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de-DE" sz="16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de-DE" sz="16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de-DE" sz="16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de-DE" sz="16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de-DE" sz="16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de-DE" sz="16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Simple relation for the g-factor </a:t>
            </a:r>
          </a:p>
          <a:p>
            <a:pP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of single-particle states  </a:t>
            </a:r>
            <a:endParaRPr lang="en-US" altLang="de-DE" sz="16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060000" y="1296000"/>
                <a:ext cx="2411740" cy="38035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e>
                      </m:acc>
                      <m:r>
                        <a:rPr lang="de-DE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acc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0" y="1296000"/>
                <a:ext cx="2411740" cy="380351"/>
              </a:xfrm>
              <a:prstGeom prst="rect">
                <a:avLst/>
              </a:prstGeom>
              <a:blipFill rotWithShape="1">
                <a:blip r:embed="rId4"/>
                <a:stretch>
                  <a:fillRect t="-4839" r="-11869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5616000" y="1188000"/>
                <a:ext cx="3246145" cy="64030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</m:acc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</m:d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</m:acc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000" y="1188000"/>
                <a:ext cx="3246145" cy="64030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900000" y="2052000"/>
                <a:ext cx="2610064" cy="319566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</m:acc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</m:acc>
                              <m:r>
                                <a:rPr lang="de-DE" sz="1400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</m:acc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</a:rPr>
                        <m:t>−2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e>
                      </m:acc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acc>
                      <m:r>
                        <a:rPr lang="de-DE" sz="1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2052000"/>
                <a:ext cx="2610064" cy="319566"/>
              </a:xfrm>
              <a:prstGeom prst="rect">
                <a:avLst/>
              </a:prstGeom>
              <a:blipFill rotWithShape="1">
                <a:blip r:embed="rId6"/>
                <a:stretch>
                  <a:fillRect t="-3846" r="-5140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3780000" y="2052000"/>
                <a:ext cx="2634302" cy="379326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</m:acc>
                              <m:r>
                                <a:rPr lang="de-DE" sz="1400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</m:acc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</a:rPr>
                        <m:t>−2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e>
                      </m:acc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e>
                      </m:acc>
                      <m:r>
                        <a:rPr lang="de-DE" sz="1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</m:acc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2052000"/>
                <a:ext cx="2634302" cy="379326"/>
              </a:xfrm>
              <a:prstGeom prst="rect">
                <a:avLst/>
              </a:prstGeom>
              <a:blipFill rotWithShape="1">
                <a:blip r:embed="rId7"/>
                <a:stretch>
                  <a:fillRect l="-231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2160000" y="2520000"/>
                <a:ext cx="5718809" cy="54861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de-DE" sz="1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ℓ+1</m:t>
                                  </m:r>
                                </m:e>
                              </m:d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−3/4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−ℓ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ℓ+1</m:t>
                                  </m:r>
                                </m:e>
                              </m:d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+3/4</m:t>
                              </m:r>
                            </m:e>
                          </m:d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0" y="2520000"/>
                <a:ext cx="5718809" cy="548612"/>
              </a:xfrm>
              <a:prstGeom prst="rect">
                <a:avLst/>
              </a:prstGeom>
              <a:blipFill rotWithShape="1">
                <a:blip r:embed="rId8"/>
                <a:stretch>
                  <a:fillRect r="-4051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2160000" y="3240000"/>
                <a:ext cx="4366324" cy="54822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ℓ+1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0" y="3240000"/>
                <a:ext cx="4366324" cy="548227"/>
              </a:xfrm>
              <a:prstGeom prst="rect">
                <a:avLst/>
              </a:prstGeom>
              <a:blipFill rotWithShape="1"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395536" y="4860000"/>
                <a:ext cx="3864062" cy="5260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𝑛𝑢𝑐𝑙𝑒𝑢𝑠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±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2ℓ+1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𝑓𝑜𝑟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=ℓ±1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860000"/>
                <a:ext cx="3864062" cy="526032"/>
              </a:xfrm>
              <a:prstGeom prst="rect">
                <a:avLst/>
              </a:prstGeom>
              <a:blipFill rotWithShape="1">
                <a:blip r:embed="rId10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uppieren 24"/>
          <p:cNvGrpSpPr/>
          <p:nvPr/>
        </p:nvGrpSpPr>
        <p:grpSpPr>
          <a:xfrm>
            <a:off x="4562673" y="4052888"/>
            <a:ext cx="4041775" cy="1787525"/>
            <a:chOff x="4562673" y="4052888"/>
            <a:chExt cx="4041775" cy="1787525"/>
          </a:xfrm>
        </p:grpSpPr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673" y="4052888"/>
              <a:ext cx="4041775" cy="178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feld 21"/>
            <p:cNvSpPr txBox="1"/>
            <p:nvPr/>
          </p:nvSpPr>
          <p:spPr>
            <a:xfrm>
              <a:off x="4644000" y="4284000"/>
              <a:ext cx="38160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nucleus   state        J</a:t>
              </a:r>
              <a:r>
                <a:rPr lang="el-GR" sz="1600" baseline="30000" dirty="0" smtClean="0">
                  <a:latin typeface="Times New Roman"/>
                  <a:cs typeface="Times New Roman"/>
                </a:rPr>
                <a:t>π</a:t>
              </a:r>
              <a:r>
                <a:rPr lang="de-DE" sz="1600" dirty="0" smtClean="0">
                  <a:latin typeface="Times New Roman"/>
                  <a:cs typeface="Times New Roman"/>
                </a:rPr>
                <a:t>         </a:t>
              </a:r>
              <a:r>
                <a:rPr lang="en-US" sz="1600" dirty="0" smtClean="0">
                  <a:latin typeface="Times New Roman"/>
                  <a:cs typeface="Times New Roman"/>
                </a:rPr>
                <a:t>model    experiment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4644000" y="4114723"/>
              <a:ext cx="3816000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200000" y="4114723"/>
              <a:ext cx="451012" cy="246221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l-GR" sz="16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de-DE" sz="16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l-GR" sz="1600" dirty="0" smtClean="0">
                  <a:solidFill>
                    <a:srgbClr val="0000CC"/>
                  </a:solidFill>
                  <a:latin typeface="Times New Roman"/>
                  <a:cs typeface="Times New Roman"/>
                </a:rPr>
                <a:t>μ</a:t>
              </a:r>
              <a:r>
                <a:rPr lang="de-DE" sz="1600" baseline="-25000" dirty="0" smtClean="0">
                  <a:solidFill>
                    <a:srgbClr val="0000CC"/>
                  </a:solidFill>
                  <a:latin typeface="Times New Roman"/>
                  <a:cs typeface="Times New Roman"/>
                </a:rPr>
                <a:t>N</a:t>
              </a:r>
              <a:endParaRPr lang="en-US" sz="1600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Grafik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5842"/>
            <a:ext cx="720000" cy="71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7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UNILAC experiment U234</a:t>
            </a:r>
            <a:endParaRPr lang="en-US" dirty="0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897188" y="2570138"/>
            <a:ext cx="15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461839"/>
              </p:ext>
            </p:extLst>
          </p:nvPr>
        </p:nvGraphicFramePr>
        <p:xfrm>
          <a:off x="188913" y="646088"/>
          <a:ext cx="7734300" cy="562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r:id="rId3" imgW="3866400" imgH="2812320" progId="">
                  <p:embed/>
                </p:oleObj>
              </mc:Choice>
              <mc:Fallback>
                <p:oleObj r:id="rId3" imgW="3866400" imgH="2812320" progId="">
                  <p:embed/>
                  <p:pic>
                    <p:nvPicPr>
                      <p:cNvPr id="409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3" y="646088"/>
                        <a:ext cx="7734300" cy="562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8 CuadroTexto"/>
          <p:cNvSpPr txBox="1">
            <a:spLocks noChangeArrowheads="1"/>
          </p:cNvSpPr>
          <p:nvPr/>
        </p:nvSpPr>
        <p:spPr bwMode="auto">
          <a:xfrm>
            <a:off x="1487488" y="3503588"/>
            <a:ext cx="9985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118</a:t>
            </a:r>
            <a:r>
              <a:rPr lang="es-ES" altLang="de-DE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endParaRPr lang="es-ES" altLang="de-DE" sz="3200" b="1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19 CuadroTexto"/>
          <p:cNvSpPr txBox="1">
            <a:spLocks noChangeArrowheads="1"/>
          </p:cNvSpPr>
          <p:nvPr/>
        </p:nvSpPr>
        <p:spPr bwMode="auto">
          <a:xfrm>
            <a:off x="1487488" y="1217588"/>
            <a:ext cx="10334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32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r>
              <a:rPr lang="es-ES" altLang="de-DE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endParaRPr lang="es-ES" altLang="de-DE" sz="3200" b="1" baseline="30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10 CuadroTexto"/>
          <p:cNvSpPr txBox="1">
            <a:spLocks noChangeArrowheads="1"/>
          </p:cNvSpPr>
          <p:nvPr/>
        </p:nvSpPr>
        <p:spPr bwMode="auto">
          <a:xfrm>
            <a:off x="2339975" y="620688"/>
            <a:ext cx="421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b="1">
                <a:latin typeface="Comic Sans MS" panose="030F0702030302020204" pitchFamily="66" charset="0"/>
                <a:cs typeface="Arial" panose="020B0604020202020204" pitchFamily="34" charset="0"/>
              </a:rPr>
              <a:t>Prompt particle gated </a:t>
            </a:r>
            <a:r>
              <a:rPr lang="es-ES" altLang="de-DE" b="1">
                <a:latin typeface="Comic Sans MS" panose="030F0702030302020204" pitchFamily="66" charset="0"/>
                <a:cs typeface="Arial" panose="020B0604020202020204" pitchFamily="34" charset="0"/>
                <a:sym typeface="Symbol" panose="05050102010706020507" pitchFamily="18" charset="2"/>
              </a:rPr>
              <a:t>-ray spectra</a:t>
            </a:r>
            <a:endParaRPr lang="es-ES" altLang="de-DE" b="1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16 Rectángulo redondeado"/>
          <p:cNvSpPr>
            <a:spLocks noChangeArrowheads="1"/>
          </p:cNvSpPr>
          <p:nvPr/>
        </p:nvSpPr>
        <p:spPr bwMode="auto">
          <a:xfrm>
            <a:off x="5037138" y="3516288"/>
            <a:ext cx="3741737" cy="2668588"/>
          </a:xfrm>
          <a:prstGeom prst="roundRect">
            <a:avLst>
              <a:gd name="adj" fmla="val 7019"/>
            </a:avLst>
          </a:prstGeom>
          <a:solidFill>
            <a:srgbClr val="DDDDDD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579465"/>
              </p:ext>
            </p:extLst>
          </p:nvPr>
        </p:nvGraphicFramePr>
        <p:xfrm>
          <a:off x="5073650" y="3422626"/>
          <a:ext cx="37338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r:id="rId5" imgW="3733920" imgH="2733120" progId="">
                  <p:embed/>
                </p:oleObj>
              </mc:Choice>
              <mc:Fallback>
                <p:oleObj r:id="rId5" imgW="3733920" imgH="2733120" progId="">
                  <p:embed/>
                  <p:pic>
                    <p:nvPicPr>
                      <p:cNvPr id="4098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3422626"/>
                        <a:ext cx="3733800" cy="273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12 CuadroTexto"/>
          <p:cNvSpPr txBox="1">
            <a:spLocks noChangeArrowheads="1"/>
          </p:cNvSpPr>
          <p:nvPr/>
        </p:nvSpPr>
        <p:spPr bwMode="auto">
          <a:xfrm>
            <a:off x="7743825" y="3905226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24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s-ES" altLang="de-DE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s-ES" altLang="de-DE" sz="2400" b="1" baseline="30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3 CuadroTexto"/>
          <p:cNvSpPr txBox="1">
            <a:spLocks noChangeArrowheads="1"/>
          </p:cNvSpPr>
          <p:nvPr/>
        </p:nvSpPr>
        <p:spPr bwMode="auto">
          <a:xfrm>
            <a:off x="5957888" y="4691038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2400" b="1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5815013" y="3905226"/>
            <a:ext cx="1346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b="1">
                <a:latin typeface="Times New Roman" panose="02020603050405020304" pitchFamily="18" charset="0"/>
                <a:cs typeface="Times New Roman" panose="02020603050405020304" pitchFamily="18" charset="0"/>
              </a:rPr>
              <a:t>Si spectrum</a:t>
            </a:r>
          </a:p>
        </p:txBody>
      </p:sp>
      <p:sp>
        <p:nvSpPr>
          <p:cNvPr id="15" name="15 CuadroTexto"/>
          <p:cNvSpPr txBox="1">
            <a:spLocks noChangeArrowheads="1"/>
          </p:cNvSpPr>
          <p:nvPr/>
        </p:nvSpPr>
        <p:spPr bwMode="auto">
          <a:xfrm>
            <a:off x="6775450" y="5824513"/>
            <a:ext cx="738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channel</a:t>
            </a:r>
          </a:p>
        </p:txBody>
      </p:sp>
      <p:sp>
        <p:nvSpPr>
          <p:cNvPr id="16" name="20 CuadroTexto"/>
          <p:cNvSpPr txBox="1">
            <a:spLocks noChangeArrowheads="1"/>
          </p:cNvSpPr>
          <p:nvPr/>
        </p:nvSpPr>
        <p:spPr bwMode="auto">
          <a:xfrm rot="16200000">
            <a:off x="4836319" y="4688657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counts</a:t>
            </a:r>
          </a:p>
        </p:txBody>
      </p:sp>
      <p:sp>
        <p:nvSpPr>
          <p:cNvPr id="17" name="23 CuadroTexto"/>
          <p:cNvSpPr txBox="1">
            <a:spLocks noChangeArrowheads="1"/>
          </p:cNvSpPr>
          <p:nvPr/>
        </p:nvSpPr>
        <p:spPr bwMode="auto">
          <a:xfrm>
            <a:off x="3636963" y="5759426"/>
            <a:ext cx="11636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altLang="de-DE" sz="22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s-ES" altLang="de-DE" sz="2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(keV)</a:t>
            </a:r>
            <a:endParaRPr lang="es-ES" altLang="de-DE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24 CuadroTexto"/>
          <p:cNvSpPr txBox="1">
            <a:spLocks noChangeArrowheads="1"/>
          </p:cNvSpPr>
          <p:nvPr/>
        </p:nvSpPr>
        <p:spPr bwMode="auto">
          <a:xfrm rot="16200000">
            <a:off x="-83343" y="2953519"/>
            <a:ext cx="9207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counts</a:t>
            </a:r>
          </a:p>
        </p:txBody>
      </p:sp>
      <p:sp>
        <p:nvSpPr>
          <p:cNvPr id="19" name="25 CuadroTexto"/>
          <p:cNvSpPr txBox="1">
            <a:spLocks noChangeArrowheads="1"/>
          </p:cNvSpPr>
          <p:nvPr/>
        </p:nvSpPr>
        <p:spPr bwMode="auto">
          <a:xfrm>
            <a:off x="6819900" y="1196951"/>
            <a:ext cx="493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lang="es-ES" altLang="de-DE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s-ES" altLang="de-DE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26 CuadroTexto"/>
          <p:cNvSpPr txBox="1">
            <a:spLocks noChangeArrowheads="1"/>
          </p:cNvSpPr>
          <p:nvPr/>
        </p:nvSpPr>
        <p:spPr bwMode="auto">
          <a:xfrm>
            <a:off x="6819900" y="1498576"/>
            <a:ext cx="493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s-ES" altLang="de-DE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s-ES" altLang="de-DE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27 CuadroTexto"/>
          <p:cNvSpPr txBox="1">
            <a:spLocks noChangeArrowheads="1"/>
          </p:cNvSpPr>
          <p:nvPr/>
        </p:nvSpPr>
        <p:spPr bwMode="auto">
          <a:xfrm>
            <a:off x="6819900" y="1817663"/>
            <a:ext cx="493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b="1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s-ES" altLang="de-DE" b="1" baseline="3000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s-ES" altLang="de-DE" b="1">
              <a:solidFill>
                <a:srgbClr val="66F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28 CuadroTexto"/>
          <p:cNvSpPr txBox="1">
            <a:spLocks noChangeArrowheads="1"/>
          </p:cNvSpPr>
          <p:nvPr/>
        </p:nvSpPr>
        <p:spPr bwMode="auto">
          <a:xfrm rot="16200000">
            <a:off x="3901281" y="1291407"/>
            <a:ext cx="854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→ 2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s-ES" altLang="de-DE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29 CuadroTexto"/>
          <p:cNvSpPr txBox="1">
            <a:spLocks noChangeArrowheads="1"/>
          </p:cNvSpPr>
          <p:nvPr/>
        </p:nvSpPr>
        <p:spPr bwMode="auto">
          <a:xfrm rot="16200000">
            <a:off x="5926931" y="1332682"/>
            <a:ext cx="854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→ 0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s-ES" altLang="de-DE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30 CuadroTexto"/>
          <p:cNvSpPr txBox="1">
            <a:spLocks noChangeArrowheads="1"/>
          </p:cNvSpPr>
          <p:nvPr/>
        </p:nvSpPr>
        <p:spPr bwMode="auto">
          <a:xfrm rot="16200000">
            <a:off x="4372769" y="2032769"/>
            <a:ext cx="8207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→ 2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s-ES" altLang="de-DE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31 CuadroTexto"/>
          <p:cNvSpPr txBox="1">
            <a:spLocks noChangeArrowheads="1"/>
          </p:cNvSpPr>
          <p:nvPr/>
        </p:nvSpPr>
        <p:spPr bwMode="auto">
          <a:xfrm rot="16200000">
            <a:off x="2579688" y="1947838"/>
            <a:ext cx="8207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→ 4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s-ES" altLang="de-DE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33 CuadroTexto"/>
          <p:cNvSpPr txBox="1">
            <a:spLocks noChangeArrowheads="1"/>
          </p:cNvSpPr>
          <p:nvPr/>
        </p:nvSpPr>
        <p:spPr bwMode="auto">
          <a:xfrm rot="16200000">
            <a:off x="1980407" y="2301057"/>
            <a:ext cx="806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7" name="34 CuadroTexto"/>
          <p:cNvSpPr txBox="1">
            <a:spLocks noChangeArrowheads="1"/>
          </p:cNvSpPr>
          <p:nvPr/>
        </p:nvSpPr>
        <p:spPr bwMode="auto">
          <a:xfrm rot="16200000">
            <a:off x="2582863" y="3582963"/>
            <a:ext cx="855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→ 0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s-ES" altLang="de-DE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35 CuadroTexto"/>
          <p:cNvSpPr txBox="1">
            <a:spLocks noChangeArrowheads="1"/>
          </p:cNvSpPr>
          <p:nvPr/>
        </p:nvSpPr>
        <p:spPr bwMode="auto">
          <a:xfrm rot="16200000">
            <a:off x="2344737" y="3708376"/>
            <a:ext cx="855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→ 2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s-ES" altLang="de-DE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36 CuadroTexto"/>
          <p:cNvSpPr txBox="1">
            <a:spLocks noChangeArrowheads="1"/>
          </p:cNvSpPr>
          <p:nvPr/>
        </p:nvSpPr>
        <p:spPr bwMode="auto">
          <a:xfrm rot="16200000">
            <a:off x="2091531" y="4463232"/>
            <a:ext cx="923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altLang="de-DE" sz="1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→ 2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s-ES" altLang="de-DE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37 CuadroTexto"/>
          <p:cNvSpPr txBox="1">
            <a:spLocks noChangeArrowheads="1"/>
          </p:cNvSpPr>
          <p:nvPr/>
        </p:nvSpPr>
        <p:spPr bwMode="auto">
          <a:xfrm rot="16200000">
            <a:off x="1904207" y="4566419"/>
            <a:ext cx="806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1" name="38 CuadroTexto"/>
          <p:cNvSpPr txBox="1">
            <a:spLocks noChangeArrowheads="1"/>
          </p:cNvSpPr>
          <p:nvPr/>
        </p:nvSpPr>
        <p:spPr bwMode="auto">
          <a:xfrm rot="16200000">
            <a:off x="2599531" y="4618807"/>
            <a:ext cx="854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→ 4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s-ES" altLang="de-DE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 flipH="1" flipV="1">
            <a:off x="7086600" y="2954313"/>
            <a:ext cx="514350" cy="8064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 flipH="1" flipV="1">
            <a:off x="4787900" y="4205263"/>
            <a:ext cx="1143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9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</a:t>
            </a:r>
            <a:r>
              <a:rPr lang="en-US" dirty="0" smtClean="0"/>
              <a:t>-ray spectra</a:t>
            </a:r>
            <a:endParaRPr lang="en-US" dirty="0"/>
          </a:p>
        </p:txBody>
      </p:sp>
      <p:sp>
        <p:nvSpPr>
          <p:cNvPr id="38" name="AutoShape 3"/>
          <p:cNvSpPr>
            <a:spLocks noChangeArrowheads="1"/>
          </p:cNvSpPr>
          <p:nvPr/>
        </p:nvSpPr>
        <p:spPr bwMode="auto">
          <a:xfrm>
            <a:off x="0" y="576000"/>
            <a:ext cx="9144000" cy="5940000"/>
          </a:xfrm>
          <a:prstGeom prst="roundRect">
            <a:avLst>
              <a:gd name="adj" fmla="val 1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2897188" y="2887612"/>
            <a:ext cx="15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315160"/>
              </p:ext>
            </p:extLst>
          </p:nvPr>
        </p:nvGraphicFramePr>
        <p:xfrm>
          <a:off x="3051175" y="396000"/>
          <a:ext cx="4976813" cy="650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r:id="rId3" imgW="2766240" imgH="3614400" progId="">
                  <p:embed/>
                </p:oleObj>
              </mc:Choice>
              <mc:Fallback>
                <p:oleObj r:id="rId3" imgW="2766240" imgH="3614400" progId="">
                  <p:embed/>
                  <p:pic>
                    <p:nvPicPr>
                      <p:cNvPr id="430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175" y="396000"/>
                        <a:ext cx="4976813" cy="650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5 CuadroTexto"/>
          <p:cNvSpPr txBox="1">
            <a:spLocks noChangeArrowheads="1"/>
          </p:cNvSpPr>
          <p:nvPr/>
        </p:nvSpPr>
        <p:spPr bwMode="auto">
          <a:xfrm>
            <a:off x="7812088" y="6113412"/>
            <a:ext cx="11557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altLang="de-DE" sz="22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s-ES" altLang="de-DE" sz="2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(keV)</a:t>
            </a:r>
            <a:endParaRPr lang="es-ES" altLang="de-DE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6 CuadroTexto"/>
          <p:cNvSpPr txBox="1">
            <a:spLocks noChangeArrowheads="1"/>
          </p:cNvSpPr>
          <p:nvPr/>
        </p:nvSpPr>
        <p:spPr bwMode="auto">
          <a:xfrm rot="16200000">
            <a:off x="2593975" y="3517850"/>
            <a:ext cx="9128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counts</a:t>
            </a:r>
          </a:p>
        </p:txBody>
      </p:sp>
      <p:sp>
        <p:nvSpPr>
          <p:cNvPr id="50" name="8 CuadroTexto"/>
          <p:cNvSpPr txBox="1">
            <a:spLocks noChangeArrowheads="1"/>
          </p:cNvSpPr>
          <p:nvPr/>
        </p:nvSpPr>
        <p:spPr bwMode="auto">
          <a:xfrm>
            <a:off x="1069975" y="1325512"/>
            <a:ext cx="1757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28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r>
              <a:rPr lang="es-ES" altLang="de-DE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r>
              <a:rPr lang="es-ES" alt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altLang="de-DE" sz="2800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</a:t>
            </a:r>
            <a:r>
              <a:rPr lang="es-ES" altLang="de-DE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endParaRPr lang="es-ES" altLang="de-DE" sz="2800" baseline="30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10 CuadroTexto"/>
          <p:cNvSpPr txBox="1">
            <a:spLocks noChangeArrowheads="1"/>
          </p:cNvSpPr>
          <p:nvPr/>
        </p:nvSpPr>
        <p:spPr bwMode="auto">
          <a:xfrm>
            <a:off x="1069975" y="3427362"/>
            <a:ext cx="1757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28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r>
              <a:rPr lang="es-ES" altLang="de-DE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r>
              <a:rPr lang="es-ES" alt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altLang="de-DE" sz="2800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</a:t>
            </a:r>
            <a:r>
              <a:rPr lang="es-ES" altLang="de-DE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endParaRPr lang="es-ES" altLang="de-DE" sz="2800" baseline="30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11 CuadroTexto"/>
          <p:cNvSpPr txBox="1">
            <a:spLocks noChangeArrowheads="1"/>
          </p:cNvSpPr>
          <p:nvPr/>
        </p:nvSpPr>
        <p:spPr bwMode="auto">
          <a:xfrm>
            <a:off x="1069975" y="5099000"/>
            <a:ext cx="17573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28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</a:t>
            </a:r>
            <a:r>
              <a:rPr lang="es-ES" altLang="de-DE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r>
              <a:rPr lang="es-ES" alt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altLang="de-DE" sz="2800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es-ES" altLang="de-DE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endParaRPr lang="es-ES" altLang="de-DE" sz="2800" baseline="30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14 Elipse"/>
          <p:cNvSpPr/>
          <p:nvPr/>
        </p:nvSpPr>
        <p:spPr>
          <a:xfrm>
            <a:off x="7037388" y="1801762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4" name="15 Elipse"/>
          <p:cNvSpPr/>
          <p:nvPr/>
        </p:nvSpPr>
        <p:spPr>
          <a:xfrm>
            <a:off x="6299200" y="1943050"/>
            <a:ext cx="71438" cy="714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5" name="16 Elipse"/>
          <p:cNvSpPr/>
          <p:nvPr/>
        </p:nvSpPr>
        <p:spPr>
          <a:xfrm>
            <a:off x="6596063" y="2174825"/>
            <a:ext cx="71437" cy="698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6" name="17 Elipse"/>
          <p:cNvSpPr/>
          <p:nvPr/>
        </p:nvSpPr>
        <p:spPr>
          <a:xfrm>
            <a:off x="7153275" y="2624087"/>
            <a:ext cx="69850" cy="698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7" name="18 Elipse"/>
          <p:cNvSpPr/>
          <p:nvPr/>
        </p:nvSpPr>
        <p:spPr>
          <a:xfrm>
            <a:off x="6010275" y="3173362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8" name="19 Elipse"/>
          <p:cNvSpPr/>
          <p:nvPr/>
        </p:nvSpPr>
        <p:spPr>
          <a:xfrm>
            <a:off x="6251575" y="3765500"/>
            <a:ext cx="71438" cy="714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9" name="20 Elipse"/>
          <p:cNvSpPr/>
          <p:nvPr/>
        </p:nvSpPr>
        <p:spPr>
          <a:xfrm>
            <a:off x="7153275" y="5099000"/>
            <a:ext cx="69850" cy="714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0" name="21 Elipse"/>
          <p:cNvSpPr/>
          <p:nvPr/>
        </p:nvSpPr>
        <p:spPr>
          <a:xfrm>
            <a:off x="6592888" y="5745112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1" name="22 Elipse"/>
          <p:cNvSpPr/>
          <p:nvPr/>
        </p:nvSpPr>
        <p:spPr>
          <a:xfrm>
            <a:off x="6240463" y="5607000"/>
            <a:ext cx="71437" cy="698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2" name="23 Elipse"/>
          <p:cNvSpPr/>
          <p:nvPr/>
        </p:nvSpPr>
        <p:spPr>
          <a:xfrm>
            <a:off x="5099050" y="4511625"/>
            <a:ext cx="69850" cy="7143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3" name="24 Elipse"/>
          <p:cNvSpPr/>
          <p:nvPr/>
        </p:nvSpPr>
        <p:spPr>
          <a:xfrm>
            <a:off x="5214938" y="5322837"/>
            <a:ext cx="71437" cy="7143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4" name="25 Elipse"/>
          <p:cNvSpPr/>
          <p:nvPr/>
        </p:nvSpPr>
        <p:spPr>
          <a:xfrm>
            <a:off x="5272088" y="5700662"/>
            <a:ext cx="71437" cy="7143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5" name="27 CuadroTexto"/>
          <p:cNvSpPr txBox="1">
            <a:spLocks noChangeArrowheads="1"/>
          </p:cNvSpPr>
          <p:nvPr/>
        </p:nvSpPr>
        <p:spPr bwMode="auto">
          <a:xfrm rot="16200000">
            <a:off x="4561682" y="4960093"/>
            <a:ext cx="806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6" name="28 CuadroTexto"/>
          <p:cNvSpPr txBox="1">
            <a:spLocks noChangeArrowheads="1"/>
          </p:cNvSpPr>
          <p:nvPr/>
        </p:nvSpPr>
        <p:spPr bwMode="auto">
          <a:xfrm rot="16200000">
            <a:off x="4541044" y="3123356"/>
            <a:ext cx="806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7" name="29 Elipse"/>
          <p:cNvSpPr/>
          <p:nvPr/>
        </p:nvSpPr>
        <p:spPr>
          <a:xfrm>
            <a:off x="5221288" y="2627262"/>
            <a:ext cx="71437" cy="7143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8" name="30 Elipse"/>
          <p:cNvSpPr/>
          <p:nvPr/>
        </p:nvSpPr>
        <p:spPr>
          <a:xfrm>
            <a:off x="5159375" y="3557537"/>
            <a:ext cx="71438" cy="7143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9" name="31 Elipse"/>
          <p:cNvSpPr/>
          <p:nvPr/>
        </p:nvSpPr>
        <p:spPr>
          <a:xfrm>
            <a:off x="5302250" y="3581350"/>
            <a:ext cx="71438" cy="714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0" name="32 Elipse"/>
          <p:cNvSpPr/>
          <p:nvPr/>
        </p:nvSpPr>
        <p:spPr>
          <a:xfrm>
            <a:off x="5056188" y="3859162"/>
            <a:ext cx="71437" cy="6985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1" name="33 Elipse"/>
          <p:cNvSpPr/>
          <p:nvPr/>
        </p:nvSpPr>
        <p:spPr>
          <a:xfrm>
            <a:off x="5426075" y="719087"/>
            <a:ext cx="71438" cy="7143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2" name="34 Elipse"/>
          <p:cNvSpPr/>
          <p:nvPr/>
        </p:nvSpPr>
        <p:spPr>
          <a:xfrm>
            <a:off x="5038725" y="1898600"/>
            <a:ext cx="71438" cy="7143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3" name="35 Elipse"/>
          <p:cNvSpPr/>
          <p:nvPr/>
        </p:nvSpPr>
        <p:spPr>
          <a:xfrm>
            <a:off x="5321300" y="2135137"/>
            <a:ext cx="71438" cy="7143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4" name="36 CuadroTexto"/>
          <p:cNvSpPr txBox="1">
            <a:spLocks noChangeArrowheads="1"/>
          </p:cNvSpPr>
          <p:nvPr/>
        </p:nvSpPr>
        <p:spPr bwMode="auto">
          <a:xfrm rot="16200000">
            <a:off x="4509294" y="1458068"/>
            <a:ext cx="806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5" name="37 Elipse"/>
          <p:cNvSpPr/>
          <p:nvPr/>
        </p:nvSpPr>
        <p:spPr>
          <a:xfrm>
            <a:off x="5349875" y="5778450"/>
            <a:ext cx="71438" cy="7143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6" name="38 Elipse"/>
          <p:cNvSpPr/>
          <p:nvPr/>
        </p:nvSpPr>
        <p:spPr>
          <a:xfrm>
            <a:off x="5822950" y="5770512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59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35750" y="6358037"/>
            <a:ext cx="2071688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2113" indent="-196850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87375" indent="-1952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82638" indent="-1952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79488" indent="-196850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366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938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3510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8082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11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de-DE" sz="1000">
                <a:solidFill>
                  <a:srgbClr val="FFFFFF"/>
                </a:solidFill>
              </a:rPr>
              <a:t>Institut für Kernphysik, TU Darmstadt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0" y="6640612"/>
            <a:ext cx="9144000" cy="1588"/>
          </a:xfrm>
          <a:prstGeom prst="line">
            <a:avLst/>
          </a:prstGeom>
          <a:noFill/>
          <a:ln w="18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897188" y="2541687"/>
            <a:ext cx="15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433388" y="1063725"/>
            <a:ext cx="107950" cy="107950"/>
          </a:xfrm>
          <a:prstGeom prst="roundRect">
            <a:avLst>
              <a:gd name="adj" fmla="val 1218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387350" y="1000225"/>
            <a:ext cx="107950" cy="107950"/>
          </a:xfrm>
          <a:prstGeom prst="roundRect">
            <a:avLst>
              <a:gd name="adj" fmla="val 1218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2051050" y="2032100"/>
            <a:ext cx="5278438" cy="3810000"/>
            <a:chOff x="2064" y="663"/>
            <a:chExt cx="3325" cy="2400"/>
          </a:xfrm>
        </p:grpSpPr>
        <p:pic>
          <p:nvPicPr>
            <p:cNvPr id="13" name="Picture 13" descr="g_fac_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63"/>
              <a:ext cx="3325" cy="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3198" y="1026"/>
              <a:ext cx="14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2400" b="1">
                  <a:solidFill>
                    <a:srgbClr val="FFCCCC"/>
                  </a:solidFill>
                  <a:latin typeface="Comic Sans MS" panose="030F0702030302020204" pitchFamily="66" charset="0"/>
                </a:rPr>
                <a:t>PRELIMINARY</a:t>
              </a:r>
            </a:p>
          </p:txBody>
        </p:sp>
      </p:grp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682625" y="890687"/>
            <a:ext cx="2952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de-DE" altLang="de-DE" sz="1600">
                <a:latin typeface="Comic Sans MS" panose="030F0702030302020204" pitchFamily="66" charset="0"/>
              </a:rPr>
              <a:t>g(2  ) factors in </a:t>
            </a:r>
            <a:r>
              <a:rPr lang="de-DE" altLang="de-DE" sz="1600" baseline="30000">
                <a:latin typeface="Comic Sans MS" panose="030F0702030302020204" pitchFamily="66" charset="0"/>
              </a:rPr>
              <a:t>116,118,120</a:t>
            </a:r>
            <a:r>
              <a:rPr lang="de-DE" altLang="de-DE" sz="1600">
                <a:latin typeface="Comic Sans MS" panose="030F0702030302020204" pitchFamily="66" charset="0"/>
              </a:rPr>
              <a:t>Te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011238" y="836712"/>
            <a:ext cx="2809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/>
              <a:t>+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019175" y="984350"/>
            <a:ext cx="2809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/>
              <a:t>1</a:t>
            </a:r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4475163" y="1052612"/>
            <a:ext cx="107950" cy="107950"/>
          </a:xfrm>
          <a:prstGeom prst="roundRect">
            <a:avLst>
              <a:gd name="adj" fmla="val 1218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4429125" y="989112"/>
            <a:ext cx="107950" cy="107950"/>
          </a:xfrm>
          <a:prstGeom prst="roundRect">
            <a:avLst>
              <a:gd name="adj" fmla="val 1218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4716463" y="879575"/>
            <a:ext cx="2952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de-DE" altLang="de-DE" sz="1600">
                <a:latin typeface="Comic Sans MS" panose="030F0702030302020204" pitchFamily="66" charset="0"/>
              </a:rPr>
              <a:t>lifetimes from DSAM analysis in </a:t>
            </a:r>
            <a:r>
              <a:rPr lang="de-DE" altLang="de-DE" sz="1600" baseline="30000">
                <a:latin typeface="Comic Sans MS" panose="030F0702030302020204" pitchFamily="66" charset="0"/>
              </a:rPr>
              <a:t>116,118,120</a:t>
            </a:r>
            <a:r>
              <a:rPr lang="de-DE" altLang="de-DE" sz="1600">
                <a:latin typeface="Comic Sans MS" panose="030F0702030302020204" pitchFamily="66" charset="0"/>
              </a:rPr>
              <a:t>Te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995738" y="5056287"/>
            <a:ext cx="3241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/>
              <a:t>P. Raghavan, At. Data Tables 42, 189 (1989)</a:t>
            </a:r>
          </a:p>
        </p:txBody>
      </p:sp>
    </p:spTree>
    <p:extLst>
      <p:ext uri="{BB962C8B-B14F-4D97-AF65-F5344CB8AC3E}">
        <p14:creationId xmlns:p14="http://schemas.microsoft.com/office/powerpoint/2010/main" val="211232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897188" y="2714625"/>
            <a:ext cx="15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179388" y="2133600"/>
            <a:ext cx="8713787" cy="1800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27088" y="2628900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latin typeface="Comic Sans MS" panose="030F0702030302020204" pitchFamily="66" charset="0"/>
              </a:rPr>
              <a:t>Beam :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27088" y="2982913"/>
            <a:ext cx="1296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latin typeface="Comic Sans MS" panose="030F0702030302020204" pitchFamily="66" charset="0"/>
              </a:rPr>
              <a:t>Isotope :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827088" y="334168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latin typeface="Comic Sans MS" panose="030F0702030302020204" pitchFamily="66" charset="0"/>
              </a:rPr>
              <a:t>T</a:t>
            </a:r>
            <a:r>
              <a:rPr lang="de-DE" altLang="de-DE" baseline="-25000">
                <a:latin typeface="Comic Sans MS" panose="030F0702030302020204" pitchFamily="66" charset="0"/>
              </a:rPr>
              <a:t>1/2</a:t>
            </a:r>
            <a:r>
              <a:rPr lang="de-DE" altLang="de-DE">
                <a:latin typeface="Comic Sans MS" panose="030F0702030302020204" pitchFamily="66" charset="0"/>
              </a:rPr>
              <a:t> :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908175" y="2628900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 baseline="30000"/>
              <a:t>78</a:t>
            </a:r>
            <a:r>
              <a:rPr lang="de-DE" altLang="de-DE" sz="2000"/>
              <a:t>Kr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906588" y="2989263"/>
            <a:ext cx="865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 baseline="30000">
                <a:solidFill>
                  <a:srgbClr val="FF3300"/>
                </a:solidFill>
              </a:rPr>
              <a:t>82</a:t>
            </a:r>
            <a:r>
              <a:rPr lang="de-DE" altLang="de-DE" sz="2000">
                <a:solidFill>
                  <a:srgbClr val="FF3300"/>
                </a:solidFill>
              </a:rPr>
              <a:t>Sr</a:t>
            </a:r>
            <a:r>
              <a:rPr lang="de-DE" altLang="de-DE" sz="2000" baseline="-25000">
                <a:solidFill>
                  <a:srgbClr val="FF3300"/>
                </a:solidFill>
              </a:rPr>
              <a:t>44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916238" y="2628900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 baseline="30000"/>
              <a:t>86</a:t>
            </a:r>
            <a:r>
              <a:rPr lang="de-DE" altLang="de-DE" sz="2000"/>
              <a:t>Kr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914650" y="2989263"/>
            <a:ext cx="865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 baseline="30000">
                <a:solidFill>
                  <a:srgbClr val="FF3300"/>
                </a:solidFill>
              </a:rPr>
              <a:t>90</a:t>
            </a:r>
            <a:r>
              <a:rPr lang="de-DE" altLang="de-DE" sz="2000">
                <a:solidFill>
                  <a:srgbClr val="FF3300"/>
                </a:solidFill>
              </a:rPr>
              <a:t>Sr</a:t>
            </a:r>
            <a:r>
              <a:rPr lang="de-DE" altLang="de-DE" sz="2000" baseline="-25000">
                <a:solidFill>
                  <a:srgbClr val="FF3300"/>
                </a:solidFill>
              </a:rPr>
              <a:t>52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3924300" y="2628900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 baseline="30000"/>
              <a:t>84</a:t>
            </a:r>
            <a:r>
              <a:rPr lang="de-DE" altLang="de-DE" sz="2000"/>
              <a:t>Sr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3922713" y="2989263"/>
            <a:ext cx="865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 baseline="30000">
                <a:solidFill>
                  <a:srgbClr val="FF3300"/>
                </a:solidFill>
              </a:rPr>
              <a:t>88</a:t>
            </a:r>
            <a:r>
              <a:rPr lang="de-DE" altLang="de-DE" sz="2000">
                <a:solidFill>
                  <a:srgbClr val="FF3300"/>
                </a:solidFill>
              </a:rPr>
              <a:t>Zr</a:t>
            </a:r>
            <a:r>
              <a:rPr lang="de-DE" altLang="de-DE" sz="2000" baseline="-25000">
                <a:solidFill>
                  <a:srgbClr val="FF3300"/>
                </a:solidFill>
              </a:rPr>
              <a:t>48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6086475" y="2628900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 baseline="30000"/>
              <a:t>124</a:t>
            </a:r>
            <a:r>
              <a:rPr lang="de-DE" altLang="de-DE" sz="2000"/>
              <a:t>Xe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6084888" y="2989263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 baseline="30000">
                <a:solidFill>
                  <a:srgbClr val="FF3300"/>
                </a:solidFill>
              </a:rPr>
              <a:t>128</a:t>
            </a:r>
            <a:r>
              <a:rPr lang="de-DE" altLang="de-DE" sz="2000">
                <a:solidFill>
                  <a:srgbClr val="FF3300"/>
                </a:solidFill>
              </a:rPr>
              <a:t>Ba</a:t>
            </a:r>
            <a:r>
              <a:rPr lang="de-DE" altLang="de-DE" sz="2000" baseline="-25000">
                <a:solidFill>
                  <a:srgbClr val="FF3300"/>
                </a:solidFill>
              </a:rPr>
              <a:t>72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7308850" y="2628900"/>
            <a:ext cx="865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 baseline="30000"/>
              <a:t>136</a:t>
            </a:r>
            <a:r>
              <a:rPr lang="de-DE" altLang="de-DE" sz="2000"/>
              <a:t>Xe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7307263" y="2989263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 baseline="30000">
                <a:solidFill>
                  <a:srgbClr val="FF3300"/>
                </a:solidFill>
              </a:rPr>
              <a:t>140</a:t>
            </a:r>
            <a:r>
              <a:rPr lang="de-DE" altLang="de-DE" sz="2000">
                <a:solidFill>
                  <a:srgbClr val="FF3300"/>
                </a:solidFill>
              </a:rPr>
              <a:t>Ba</a:t>
            </a:r>
            <a:r>
              <a:rPr lang="de-DE" altLang="de-DE" sz="2000" baseline="-25000">
                <a:solidFill>
                  <a:srgbClr val="FF3300"/>
                </a:solidFill>
              </a:rPr>
              <a:t>84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4932363" y="2628900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 baseline="30000"/>
              <a:t>96</a:t>
            </a:r>
            <a:r>
              <a:rPr lang="de-DE" altLang="de-DE" sz="2000"/>
              <a:t>Ru</a:t>
            </a: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4930775" y="2989263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 baseline="30000">
                <a:solidFill>
                  <a:srgbClr val="FF3300"/>
                </a:solidFill>
              </a:rPr>
              <a:t>100</a:t>
            </a:r>
            <a:r>
              <a:rPr lang="de-DE" altLang="de-DE" sz="2000">
                <a:solidFill>
                  <a:srgbClr val="FF3300"/>
                </a:solidFill>
              </a:rPr>
              <a:t>Pd</a:t>
            </a:r>
            <a:r>
              <a:rPr lang="de-DE" altLang="de-DE" sz="2000" baseline="-25000">
                <a:solidFill>
                  <a:srgbClr val="FF3300"/>
                </a:solidFill>
              </a:rPr>
              <a:t>54</a:t>
            </a: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5003800" y="3349625"/>
            <a:ext cx="719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/>
              <a:t>3.6 d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1908175" y="3349625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/>
              <a:t>25.5 d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916238" y="3349625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/>
              <a:t>28.5 y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3924300" y="3349625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/>
              <a:t>83.4 d</a:t>
            </a: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6156325" y="3349625"/>
            <a:ext cx="719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/>
              <a:t>2.4 d</a:t>
            </a: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7308850" y="3349625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/>
              <a:t>12.8 d</a:t>
            </a:r>
          </a:p>
        </p:txBody>
      </p:sp>
      <p:sp>
        <p:nvSpPr>
          <p:cNvPr id="27" name="Rectangle 35"/>
          <p:cNvSpPr>
            <a:spLocks noChangeArrowheads="1"/>
          </p:cNvSpPr>
          <p:nvPr/>
        </p:nvSpPr>
        <p:spPr bwMode="auto">
          <a:xfrm>
            <a:off x="250825" y="2220913"/>
            <a:ext cx="432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u="sng">
                <a:latin typeface="Symbol" panose="05050102010706020507" pitchFamily="18" charset="2"/>
              </a:rPr>
              <a:t>a</a:t>
            </a:r>
            <a:r>
              <a:rPr lang="de-DE" altLang="de-DE" sz="1600" u="sng">
                <a:latin typeface="Comic Sans MS" panose="030F0702030302020204" pitchFamily="66" charset="0"/>
              </a:rPr>
              <a:t> Transfer to stable Ion Beams (examples) </a:t>
            </a:r>
          </a:p>
        </p:txBody>
      </p:sp>
      <p:sp>
        <p:nvSpPr>
          <p:cNvPr id="28" name="AutoShape 36"/>
          <p:cNvSpPr>
            <a:spLocks noChangeArrowheads="1"/>
          </p:cNvSpPr>
          <p:nvPr/>
        </p:nvSpPr>
        <p:spPr bwMode="auto">
          <a:xfrm>
            <a:off x="433388" y="1017588"/>
            <a:ext cx="107950" cy="107950"/>
          </a:xfrm>
          <a:prstGeom prst="roundRect">
            <a:avLst>
              <a:gd name="adj" fmla="val 1218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" name="AutoShape 37"/>
          <p:cNvSpPr>
            <a:spLocks noChangeArrowheads="1"/>
          </p:cNvSpPr>
          <p:nvPr/>
        </p:nvSpPr>
        <p:spPr bwMode="auto">
          <a:xfrm>
            <a:off x="395288" y="977900"/>
            <a:ext cx="107950" cy="107950"/>
          </a:xfrm>
          <a:prstGeom prst="roundRect">
            <a:avLst>
              <a:gd name="adj" fmla="val 1218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755650" y="862013"/>
            <a:ext cx="453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de-DE" altLang="de-DE" sz="1600">
                <a:latin typeface="Symbol" panose="05050102010706020507" pitchFamily="18" charset="2"/>
              </a:rPr>
              <a:t>a</a:t>
            </a:r>
            <a:r>
              <a:rPr lang="de-DE" altLang="de-DE" sz="1600">
                <a:latin typeface="Comic Sans MS" panose="030F0702030302020204" pitchFamily="66" charset="0"/>
              </a:rPr>
              <a:t> Transfer observed in nuclei beyond A </a:t>
            </a:r>
            <a:r>
              <a:rPr lang="en-US" altLang="de-DE" sz="1600">
                <a:latin typeface="Comic Sans MS" panose="030F0702030302020204" pitchFamily="66" charset="0"/>
              </a:rPr>
              <a:t>~</a:t>
            </a:r>
            <a:r>
              <a:rPr lang="de-DE" altLang="de-DE" sz="1600">
                <a:latin typeface="Comic Sans MS" panose="030F0702030302020204" pitchFamily="66" charset="0"/>
              </a:rPr>
              <a:t> 110</a:t>
            </a:r>
          </a:p>
        </p:txBody>
      </p:sp>
      <p:sp>
        <p:nvSpPr>
          <p:cNvPr id="31" name="AutoShape 39"/>
          <p:cNvSpPr>
            <a:spLocks noChangeArrowheads="1"/>
          </p:cNvSpPr>
          <p:nvPr/>
        </p:nvSpPr>
        <p:spPr bwMode="auto">
          <a:xfrm>
            <a:off x="433388" y="1423988"/>
            <a:ext cx="107950" cy="107950"/>
          </a:xfrm>
          <a:prstGeom prst="roundRect">
            <a:avLst>
              <a:gd name="adj" fmla="val 1218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" name="AutoShape 40"/>
          <p:cNvSpPr>
            <a:spLocks noChangeArrowheads="1"/>
          </p:cNvSpPr>
          <p:nvPr/>
        </p:nvSpPr>
        <p:spPr bwMode="auto">
          <a:xfrm>
            <a:off x="395288" y="1384300"/>
            <a:ext cx="107950" cy="107950"/>
          </a:xfrm>
          <a:prstGeom prst="roundRect">
            <a:avLst>
              <a:gd name="adj" fmla="val 1218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Rectangle 41"/>
          <p:cNvSpPr>
            <a:spLocks noChangeArrowheads="1"/>
          </p:cNvSpPr>
          <p:nvPr/>
        </p:nvSpPr>
        <p:spPr bwMode="auto">
          <a:xfrm>
            <a:off x="755650" y="1268413"/>
            <a:ext cx="741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de-DE" altLang="de-DE" sz="1600">
                <a:latin typeface="Comic Sans MS" panose="030F0702030302020204" pitchFamily="66" charset="0"/>
              </a:rPr>
              <a:t>Proof of principle for g-factor and DSAM experiments using </a:t>
            </a:r>
            <a:r>
              <a:rPr lang="de-DE" altLang="de-DE" sz="1600">
                <a:latin typeface="Symbol" panose="05050102010706020507" pitchFamily="18" charset="2"/>
              </a:rPr>
              <a:t>a</a:t>
            </a:r>
            <a:r>
              <a:rPr lang="de-DE" altLang="de-DE" sz="1600">
                <a:latin typeface="Comic Sans MS" panose="030F0702030302020204" pitchFamily="66" charset="0"/>
              </a:rPr>
              <a:t> transfer to stable nuclei in a mass region between 32 &lt; A &lt; 116</a:t>
            </a:r>
          </a:p>
        </p:txBody>
      </p:sp>
      <p:sp>
        <p:nvSpPr>
          <p:cNvPr id="34" name="Rectangle 43"/>
          <p:cNvSpPr>
            <a:spLocks noChangeArrowheads="1"/>
          </p:cNvSpPr>
          <p:nvPr/>
        </p:nvSpPr>
        <p:spPr bwMode="auto">
          <a:xfrm>
            <a:off x="2409825" y="4221163"/>
            <a:ext cx="4826000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" name="Rectangle 65"/>
          <p:cNvSpPr>
            <a:spLocks noChangeArrowheads="1"/>
          </p:cNvSpPr>
          <p:nvPr/>
        </p:nvSpPr>
        <p:spPr bwMode="auto">
          <a:xfrm>
            <a:off x="2486025" y="4365625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2000">
                <a:latin typeface="Comic Sans MS" panose="030F0702030302020204" pitchFamily="66" charset="0"/>
              </a:rPr>
              <a:t>More exotic nuclei by </a:t>
            </a:r>
          </a:p>
          <a:p>
            <a:pPr algn="ctr"/>
            <a:r>
              <a:rPr lang="de-DE" altLang="de-DE" sz="2000">
                <a:latin typeface="Symbol" panose="05050102010706020507" pitchFamily="18" charset="2"/>
              </a:rPr>
              <a:t>a</a:t>
            </a:r>
            <a:r>
              <a:rPr lang="de-DE" altLang="de-DE" sz="2000">
                <a:latin typeface="Comic Sans MS" panose="030F0702030302020204" pitchFamily="66" charset="0"/>
              </a:rPr>
              <a:t> Transfer to </a:t>
            </a:r>
            <a:r>
              <a:rPr lang="de-DE" altLang="de-DE" sz="2000">
                <a:solidFill>
                  <a:srgbClr val="FF3300"/>
                </a:solidFill>
                <a:latin typeface="Comic Sans MS" panose="030F0702030302020204" pitchFamily="66" charset="0"/>
              </a:rPr>
              <a:t>radioactive</a:t>
            </a:r>
            <a:r>
              <a:rPr lang="de-DE" altLang="de-DE" sz="2000">
                <a:latin typeface="Comic Sans MS" panose="030F0702030302020204" pitchFamily="66" charset="0"/>
              </a:rPr>
              <a:t> Ion Beams !</a:t>
            </a:r>
            <a:r>
              <a:rPr lang="de-DE" altLang="de-DE" sz="160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29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39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Appendix: The chain of </a:t>
            </a:r>
            <a:r>
              <a:rPr lang="en-US" dirty="0" err="1" smtClean="0"/>
              <a:t>Xe</a:t>
            </a:r>
            <a:r>
              <a:rPr lang="en-US" dirty="0" smtClean="0"/>
              <a:t> isotopes</a:t>
            </a:r>
            <a:endParaRPr lang="en-US" dirty="0"/>
          </a:p>
        </p:txBody>
      </p:sp>
      <p:pic>
        <p:nvPicPr>
          <p:cNvPr id="3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836712"/>
            <a:ext cx="5170488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901753"/>
              </p:ext>
            </p:extLst>
          </p:nvPr>
        </p:nvGraphicFramePr>
        <p:xfrm>
          <a:off x="1222375" y="4092674"/>
          <a:ext cx="6492875" cy="1510665"/>
        </p:xfrm>
        <a:graphic>
          <a:graphicData uri="http://schemas.openxmlformats.org/drawingml/2006/table">
            <a:tbl>
              <a:tblPr/>
              <a:tblGrid>
                <a:gridCol w="1298575">
                  <a:extLst>
                    <a:ext uri="{9D8B030D-6E8A-4147-A177-3AD203B41FA5}">
                      <a16:colId xmlns:a16="http://schemas.microsoft.com/office/drawing/2014/main" val="1108210190"/>
                    </a:ext>
                  </a:extLst>
                </a:gridCol>
                <a:gridCol w="1298575">
                  <a:extLst>
                    <a:ext uri="{9D8B030D-6E8A-4147-A177-3AD203B41FA5}">
                      <a16:colId xmlns:a16="http://schemas.microsoft.com/office/drawing/2014/main" val="3330468609"/>
                    </a:ext>
                  </a:extLst>
                </a:gridCol>
                <a:gridCol w="1298575">
                  <a:extLst>
                    <a:ext uri="{9D8B030D-6E8A-4147-A177-3AD203B41FA5}">
                      <a16:colId xmlns:a16="http://schemas.microsoft.com/office/drawing/2014/main" val="4095885867"/>
                    </a:ext>
                  </a:extLst>
                </a:gridCol>
                <a:gridCol w="1298575">
                  <a:extLst>
                    <a:ext uri="{9D8B030D-6E8A-4147-A177-3AD203B41FA5}">
                      <a16:colId xmlns:a16="http://schemas.microsoft.com/office/drawing/2014/main" val="2179810381"/>
                    </a:ext>
                  </a:extLst>
                </a:gridCol>
                <a:gridCol w="1298575">
                  <a:extLst>
                    <a:ext uri="{9D8B030D-6E8A-4147-A177-3AD203B41FA5}">
                      <a16:colId xmlns:a16="http://schemas.microsoft.com/office/drawing/2014/main" val="3576072372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de-DE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130</a:t>
                      </a:r>
                      <a:r>
                        <a:rPr kumimoji="0" lang="es-ES_tradnl" alt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Xe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de-DE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132</a:t>
                      </a:r>
                      <a:r>
                        <a:rPr kumimoji="0" lang="es-ES_tradnl" alt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Xe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de-DE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134</a:t>
                      </a:r>
                      <a:r>
                        <a:rPr kumimoji="0" lang="es-ES_tradnl" alt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Xe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de-DE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136</a:t>
                      </a:r>
                      <a:r>
                        <a:rPr kumimoji="0" lang="es-ES_tradnl" alt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Xe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297874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E(2</a:t>
                      </a:r>
                      <a:r>
                        <a:rPr kumimoji="0" lang="es-ES_tradnl" alt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es-ES_tradnl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) (keV)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668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847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1313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19834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ＭＳ Ｐゴシック" panose="020B0600070205080204" pitchFamily="34" charset="-128"/>
                        </a:rPr>
                        <a:t>t</a:t>
                      </a:r>
                      <a:r>
                        <a:rPr kumimoji="0" lang="es-ES_tradnl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kumimoji="0" lang="es-ES_tradnl" alt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es-ES_tradnl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) (ps)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12.6(6)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6.6(2)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3.0(2)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0.52(2)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2950334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g(2</a:t>
                      </a:r>
                      <a:r>
                        <a:rPr kumimoji="0" lang="es-ES_tradnl" alt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es-ES_tradnl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+0.334(11)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+0.314(12)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+0.354(7)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+0.766(45)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660467"/>
                  </a:ext>
                </a:extLst>
              </a:tr>
            </a:tbl>
          </a:graphicData>
        </a:graphic>
      </p:graphicFrame>
      <p:cxnSp>
        <p:nvCxnSpPr>
          <p:cNvPr id="5" name="Conector recto de flecha 33"/>
          <p:cNvCxnSpPr/>
          <p:nvPr/>
        </p:nvCxnSpPr>
        <p:spPr>
          <a:xfrm rot="10800000">
            <a:off x="3700463" y="5897662"/>
            <a:ext cx="1690687" cy="1587"/>
          </a:xfrm>
          <a:prstGeom prst="straightConnector1">
            <a:avLst/>
          </a:prstGeom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35"/>
          <p:cNvSpPr txBox="1">
            <a:spLocks noChangeArrowheads="1"/>
          </p:cNvSpPr>
          <p:nvPr/>
        </p:nvSpPr>
        <p:spPr bwMode="auto">
          <a:xfrm>
            <a:off x="5497513" y="5646837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2000">
                <a:latin typeface="Times New Roman" panose="02020603050405020304" pitchFamily="18" charset="0"/>
                <a:cs typeface="Times New Roman" panose="02020603050405020304" pitchFamily="18" charset="0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153861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Appendix: The target chamber used at MSU</a:t>
            </a:r>
            <a:endParaRPr lang="en-US" dirty="0"/>
          </a:p>
        </p:txBody>
      </p:sp>
      <p:pic>
        <p:nvPicPr>
          <p:cNvPr id="3" name="4 Imagen" descr="RIMG08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608707"/>
            <a:ext cx="414496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5 Imagen" descr="RIMG088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3095625"/>
            <a:ext cx="2487613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 Imagen" descr="RIMG088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484784"/>
            <a:ext cx="3108325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897188" y="2714625"/>
            <a:ext cx="15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de-DE"/>
          </a:p>
        </p:txBody>
      </p:sp>
    </p:spTree>
    <p:extLst>
      <p:ext uri="{BB962C8B-B14F-4D97-AF65-F5344CB8AC3E}">
        <p14:creationId xmlns:p14="http://schemas.microsoft.com/office/powerpoint/2010/main" val="256402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Relative uncertainty of the TF strength as a function of statistics/time</a:t>
            </a:r>
            <a:endParaRPr lang="en-US" dirty="0"/>
          </a:p>
        </p:txBody>
      </p:sp>
      <p:sp>
        <p:nvSpPr>
          <p:cNvPr id="3" name="Rectángulo redondeado 56"/>
          <p:cNvSpPr/>
          <p:nvPr/>
        </p:nvSpPr>
        <p:spPr>
          <a:xfrm>
            <a:off x="271463" y="5309270"/>
            <a:ext cx="8478837" cy="517525"/>
          </a:xfrm>
          <a:prstGeom prst="roundRect">
            <a:avLst/>
          </a:prstGeom>
          <a:solidFill>
            <a:srgbClr val="F2F2F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4" name="Rectángulo redondeado 54"/>
          <p:cNvSpPr/>
          <p:nvPr/>
        </p:nvSpPr>
        <p:spPr>
          <a:xfrm>
            <a:off x="6116638" y="2907382"/>
            <a:ext cx="1927225" cy="665163"/>
          </a:xfrm>
          <a:prstGeom prst="roundRect">
            <a:avLst/>
          </a:prstGeom>
          <a:solidFill>
            <a:srgbClr val="F2F2F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101224"/>
              </p:ext>
            </p:extLst>
          </p:nvPr>
        </p:nvGraphicFramePr>
        <p:xfrm>
          <a:off x="336550" y="908720"/>
          <a:ext cx="6138863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3" imgW="3981600" imgH="3005280" progId="">
                  <p:embed/>
                </p:oleObj>
              </mc:Choice>
              <mc:Fallback>
                <p:oleObj r:id="rId3" imgW="3981600" imgH="3005280" progId="">
                  <p:embed/>
                  <p:pic>
                    <p:nvPicPr>
                      <p:cNvPr id="337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908720"/>
                        <a:ext cx="6138863" cy="463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adroTexto 29"/>
          <p:cNvSpPr txBox="1">
            <a:spLocks noChangeArrowheads="1"/>
          </p:cNvSpPr>
          <p:nvPr/>
        </p:nvSpPr>
        <p:spPr bwMode="auto">
          <a:xfrm>
            <a:off x="2824163" y="4251995"/>
            <a:ext cx="652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 day</a:t>
            </a:r>
          </a:p>
        </p:txBody>
      </p:sp>
      <p:sp>
        <p:nvSpPr>
          <p:cNvPr id="7" name="CuadroTexto 31"/>
          <p:cNvSpPr txBox="1">
            <a:spLocks noChangeArrowheads="1"/>
          </p:cNvSpPr>
          <p:nvPr/>
        </p:nvSpPr>
        <p:spPr bwMode="auto">
          <a:xfrm>
            <a:off x="4405313" y="4251995"/>
            <a:ext cx="731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 days</a:t>
            </a:r>
          </a:p>
        </p:txBody>
      </p:sp>
      <p:sp>
        <p:nvSpPr>
          <p:cNvPr id="8" name="Elipse 32"/>
          <p:cNvSpPr/>
          <p:nvPr/>
        </p:nvSpPr>
        <p:spPr>
          <a:xfrm>
            <a:off x="4725988" y="3864645"/>
            <a:ext cx="157162" cy="15716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cxnSp>
        <p:nvCxnSpPr>
          <p:cNvPr id="9" name="Conector recto 35"/>
          <p:cNvCxnSpPr/>
          <p:nvPr/>
        </p:nvCxnSpPr>
        <p:spPr>
          <a:xfrm rot="10800000">
            <a:off x="1558925" y="3932907"/>
            <a:ext cx="3252788" cy="11113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38"/>
          <p:cNvSpPr txBox="1">
            <a:spLocks noChangeArrowheads="1"/>
          </p:cNvSpPr>
          <p:nvPr/>
        </p:nvSpPr>
        <p:spPr bwMode="auto">
          <a:xfrm>
            <a:off x="1619250" y="3888457"/>
            <a:ext cx="53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8 %</a:t>
            </a:r>
          </a:p>
        </p:txBody>
      </p:sp>
      <p:sp>
        <p:nvSpPr>
          <p:cNvPr id="11" name="Rectángulo 42"/>
          <p:cNvSpPr/>
          <p:nvPr/>
        </p:nvSpPr>
        <p:spPr>
          <a:xfrm>
            <a:off x="4213225" y="1616745"/>
            <a:ext cx="1339850" cy="1127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2" name="Rectángulo 39"/>
          <p:cNvSpPr>
            <a:spLocks noChangeArrowheads="1"/>
          </p:cNvSpPr>
          <p:nvPr/>
        </p:nvSpPr>
        <p:spPr bwMode="auto">
          <a:xfrm>
            <a:off x="4271963" y="1973932"/>
            <a:ext cx="1236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 b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ξ</a:t>
            </a:r>
            <a:r>
              <a:rPr lang="en-US" altLang="de-DE" sz="1800" b="1" baseline="-250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1s</a:t>
            </a:r>
            <a:r>
              <a:rPr lang="en-US" altLang="de-DE" sz="1800" b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= 0.1% </a:t>
            </a:r>
            <a:endParaRPr lang="es-ES_tradnl" altLang="de-DE" sz="1800">
              <a:solidFill>
                <a:srgbClr val="FF0000"/>
              </a:solidFill>
            </a:endParaRPr>
          </a:p>
        </p:txBody>
      </p:sp>
      <p:sp>
        <p:nvSpPr>
          <p:cNvPr id="13" name="Rectángulo 40"/>
          <p:cNvSpPr>
            <a:spLocks noChangeArrowheads="1"/>
          </p:cNvSpPr>
          <p:nvPr/>
        </p:nvSpPr>
        <p:spPr bwMode="auto">
          <a:xfrm>
            <a:off x="4271963" y="1597695"/>
            <a:ext cx="1236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ξ</a:t>
            </a:r>
            <a:r>
              <a:rPr lang="en-US" altLang="de-DE" sz="1800" b="1" baseline="-250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1s</a:t>
            </a:r>
            <a:r>
              <a:rPr lang="en-US" altLang="de-DE" sz="18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= 0.2% </a:t>
            </a:r>
            <a:endParaRPr lang="es-ES_tradnl" altLang="de-DE" sz="1800">
              <a:solidFill>
                <a:srgbClr val="0000FF"/>
              </a:solidFill>
            </a:endParaRPr>
          </a:p>
        </p:txBody>
      </p:sp>
      <p:sp>
        <p:nvSpPr>
          <p:cNvPr id="14" name="Rectángulo 41"/>
          <p:cNvSpPr>
            <a:spLocks noChangeArrowheads="1"/>
          </p:cNvSpPr>
          <p:nvPr/>
        </p:nvSpPr>
        <p:spPr bwMode="auto">
          <a:xfrm>
            <a:off x="4271963" y="2358107"/>
            <a:ext cx="1350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 b="1">
                <a:solidFill>
                  <a:srgbClr val="00FF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ξ</a:t>
            </a:r>
            <a:r>
              <a:rPr lang="en-US" altLang="de-DE" sz="1800" b="1" baseline="-25000">
                <a:solidFill>
                  <a:srgbClr val="00FF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1s</a:t>
            </a:r>
            <a:r>
              <a:rPr lang="en-US" altLang="de-DE" sz="1800" b="1">
                <a:solidFill>
                  <a:srgbClr val="00FF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= 0.05% </a:t>
            </a:r>
            <a:endParaRPr lang="es-ES_tradnl" altLang="de-DE" sz="1800">
              <a:solidFill>
                <a:srgbClr val="00FF00"/>
              </a:solidFill>
            </a:endParaRPr>
          </a:p>
        </p:txBody>
      </p:sp>
      <p:sp>
        <p:nvSpPr>
          <p:cNvPr id="15" name="CuadroTexto 43"/>
          <p:cNvSpPr txBox="1">
            <a:spLocks noChangeArrowheads="1"/>
          </p:cNvSpPr>
          <p:nvPr/>
        </p:nvSpPr>
        <p:spPr bwMode="auto">
          <a:xfrm>
            <a:off x="5884863" y="3801145"/>
            <a:ext cx="166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2000" b="1">
                <a:solidFill>
                  <a:srgbClr val="FF0000"/>
                </a:solidFill>
                <a:latin typeface="Comic Sans MS" panose="030F0702030302020204" pitchFamily="66" charset="0"/>
              </a:rPr>
              <a:t>Best guess !</a:t>
            </a:r>
          </a:p>
        </p:txBody>
      </p:sp>
      <p:sp>
        <p:nvSpPr>
          <p:cNvPr id="16" name="CuadroTexto 48"/>
          <p:cNvSpPr txBox="1">
            <a:spLocks noChangeArrowheads="1"/>
          </p:cNvSpPr>
          <p:nvPr/>
        </p:nvSpPr>
        <p:spPr bwMode="auto">
          <a:xfrm>
            <a:off x="6165850" y="1481807"/>
            <a:ext cx="2565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Large uncertainties in this</a:t>
            </a:r>
          </a:p>
          <a:p>
            <a:pPr eaLnBrk="1" hangingPunct="1"/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estimate due to: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 unknown field strength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 unclear rate limitations</a:t>
            </a:r>
          </a:p>
        </p:txBody>
      </p:sp>
      <p:sp>
        <p:nvSpPr>
          <p:cNvPr id="17" name="CuadroTexto 50"/>
          <p:cNvSpPr txBox="1">
            <a:spLocks noChangeArrowheads="1"/>
          </p:cNvSpPr>
          <p:nvPr/>
        </p:nvSpPr>
        <p:spPr bwMode="auto">
          <a:xfrm>
            <a:off x="312738" y="5318795"/>
            <a:ext cx="8466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>
                <a:solidFill>
                  <a:srgbClr val="FF0000"/>
                </a:solidFill>
                <a:latin typeface="Comic Sans MS" panose="030F0702030302020204" pitchFamily="66" charset="0"/>
              </a:rPr>
              <a:t>It is most important to see </a:t>
            </a:r>
            <a:r>
              <a:rPr lang="es-ES_tradnl" altLang="de-DE" b="1" u="sng">
                <a:solidFill>
                  <a:srgbClr val="FF0000"/>
                </a:solidFill>
                <a:latin typeface="Comic Sans MS" panose="030F0702030302020204" pitchFamily="66" charset="0"/>
              </a:rPr>
              <a:t>an effect</a:t>
            </a:r>
            <a:r>
              <a:rPr lang="es-ES_tradnl" altLang="de-DE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de-DE">
                <a:solidFill>
                  <a:srgbClr val="FF0000"/>
                </a:solidFill>
                <a:latin typeface="Comic Sans MS" panose="030F0702030302020204" pitchFamily="66" charset="0"/>
              </a:rPr>
              <a:t>for the first time !</a:t>
            </a:r>
          </a:p>
        </p:txBody>
      </p:sp>
      <p:sp>
        <p:nvSpPr>
          <p:cNvPr id="18" name="CuadroTexto 51"/>
          <p:cNvSpPr txBox="1">
            <a:spLocks noChangeArrowheads="1"/>
          </p:cNvSpPr>
          <p:nvPr/>
        </p:nvSpPr>
        <p:spPr bwMode="auto">
          <a:xfrm>
            <a:off x="6165850" y="2908970"/>
            <a:ext cx="1860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2 days or 60 shifts</a:t>
            </a:r>
          </a:p>
          <a:p>
            <a:pPr eaLnBrk="1" hangingPunct="1"/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of parasitic beam</a:t>
            </a:r>
          </a:p>
        </p:txBody>
      </p:sp>
      <p:cxnSp>
        <p:nvCxnSpPr>
          <p:cNvPr id="19" name="Conector recto de flecha 53"/>
          <p:cNvCxnSpPr/>
          <p:nvPr/>
        </p:nvCxnSpPr>
        <p:spPr>
          <a:xfrm rot="10800000" flipV="1">
            <a:off x="4878388" y="3304257"/>
            <a:ext cx="1190625" cy="58578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adroTexto 55"/>
          <p:cNvSpPr txBox="1">
            <a:spLocks noChangeArrowheads="1"/>
          </p:cNvSpPr>
          <p:nvPr/>
        </p:nvSpPr>
        <p:spPr bwMode="auto">
          <a:xfrm>
            <a:off x="1601788" y="5837907"/>
            <a:ext cx="7156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we can do proper estimates for real g(2</a:t>
            </a:r>
            <a:r>
              <a:rPr lang="es-ES_tradnl" altLang="de-DE" sz="2000" b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s-ES_tradnl" altLang="de-DE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measurements …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4730750" y="4833020"/>
            <a:ext cx="247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de-DE" sz="2000">
                <a:latin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5080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of the extreme single-particle shell model</a:t>
            </a:r>
            <a:endParaRPr lang="en-US" dirty="0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720000" y="1260000"/>
            <a:ext cx="294343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altLang="de-DE" sz="16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de-DE" sz="16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n-US" altLang="de-DE" sz="1600" b="1" i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agnetic moments:</a:t>
            </a:r>
          </a:p>
          <a:p>
            <a:pP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altLang="de-DE" sz="16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de-DE" sz="16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</a:t>
            </a:r>
          </a:p>
          <a:p>
            <a:pPr>
              <a:buFont typeface="Wingdings" pitchFamily="2" charset="2"/>
              <a:buChar char="Ø"/>
            </a:pPr>
            <a:r>
              <a:rPr lang="en-US" altLang="de-DE" sz="16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de-DE" sz="1600" b="1" i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g-factor of </a:t>
            </a:r>
            <a:r>
              <a:rPr lang="en-US" altLang="de-DE" sz="1600" b="1" i="1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nukleons</a:t>
            </a:r>
            <a:r>
              <a:rPr lang="en-US" altLang="de-DE" sz="1600" b="1" i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roton:       g</a:t>
            </a:r>
            <a:r>
              <a:rPr lang="en-US" altLang="de-DE" sz="1600" baseline="-25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ℓ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= 1;     </a:t>
            </a:r>
            <a:r>
              <a:rPr lang="en-US" altLang="de-DE" sz="1600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altLang="de-DE" sz="1600" baseline="-25000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= +5.585 </a:t>
            </a:r>
          </a:p>
          <a:p>
            <a:pPr>
              <a:buFont typeface="Wingdings" pitchFamily="2" charset="2"/>
              <a:buNone/>
            </a:pP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eutron:     g</a:t>
            </a:r>
            <a:r>
              <a:rPr lang="en-US" altLang="de-DE" sz="1600" baseline="-25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ℓ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= 0;     </a:t>
            </a:r>
            <a:r>
              <a:rPr lang="en-US" altLang="de-DE" sz="1600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altLang="de-DE" sz="1600" baseline="-25000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= -3.82 </a:t>
            </a:r>
          </a:p>
          <a:p>
            <a:pPr>
              <a:buFont typeface="Wingdings" pitchFamily="2" charset="2"/>
              <a:buNone/>
            </a:pPr>
            <a:endParaRPr lang="en-US" altLang="de-DE" sz="16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de-DE" sz="8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roton:</a:t>
            </a:r>
          </a:p>
          <a:p>
            <a:pPr>
              <a:buFont typeface="Wingdings" pitchFamily="2" charset="2"/>
              <a:buNone/>
            </a:pPr>
            <a:endParaRPr lang="en-US" altLang="de-DE" sz="16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de-DE" sz="8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de-DE" sz="16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eutron:</a:t>
            </a:r>
            <a:endParaRPr lang="en-US" altLang="de-DE" sz="16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420000" y="900000"/>
                <a:ext cx="5076070" cy="10913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         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400" b="0" i="1" smtClean="0">
                                            <a:latin typeface="Cambria Math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ℓ</m:t>
                                        </m:r>
                                      </m:sub>
                                    </m:sSub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d>
                                      <m:dPr>
                                        <m:ctrlP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𝑗</m:t>
                                        </m:r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de-DE" sz="1400" b="0" i="1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de-DE" sz="1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de-DE" sz="1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  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𝑓𝑜𝑟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   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=ℓ+1/2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num>
                                  <m:den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+1</m:t>
                                    </m:r>
                                  </m:den>
                                </m:f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ℓ</m:t>
                                        </m:r>
                                      </m:sub>
                                    </m:sSub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d>
                                      <m:dPr>
                                        <m:ctrlP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𝑗</m:t>
                                        </m:r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de-DE" sz="1400" b="0" i="1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de-DE" sz="1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de-DE" sz="1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   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𝑓𝑜𝑟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   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=ℓ−1/2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900000"/>
                <a:ext cx="5076070" cy="10913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420000" y="3384000"/>
                <a:ext cx="4262962" cy="78015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         </m:t>
                                </m:r>
                                <m:d>
                                  <m:d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+2.293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  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𝑓𝑜𝑟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   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=ℓ+1/2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−2.293</m:t>
                                    </m:r>
                                  </m:e>
                                </m:d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num>
                                  <m:den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+1</m:t>
                                    </m:r>
                                  </m:den>
                                </m:f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   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𝑓𝑜𝑟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   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=ℓ−1/2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3384000"/>
                <a:ext cx="4262962" cy="7801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3420000" y="4320000"/>
                <a:ext cx="3755634" cy="7605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         −1.91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  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𝑓𝑜𝑟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   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=ℓ+1/2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+1.91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num>
                                  <m:den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+1</m:t>
                                    </m:r>
                                  </m:den>
                                </m:f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   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𝑓𝑜𝑟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   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=ℓ−1/2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4320000"/>
                <a:ext cx="3755634" cy="7605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5842"/>
            <a:ext cx="720000" cy="71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moments: Schmidt lines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6858000" cy="52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224000" y="1548000"/>
            <a:ext cx="30659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moments: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  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428000" y="936000"/>
            <a:ext cx="29504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moments: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5842"/>
            <a:ext cx="720000" cy="71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6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moment </a:t>
            </a:r>
            <a:r>
              <a:rPr lang="en-US" sz="1800" dirty="0" smtClean="0">
                <a:solidFill>
                  <a:schemeClr val="tx1"/>
                </a:solidFill>
              </a:rPr>
              <a:t>classical description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943600" y="976412"/>
            <a:ext cx="2970213" cy="2146300"/>
            <a:chOff x="3642" y="2488"/>
            <a:chExt cx="1871" cy="1352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3936" y="3264"/>
              <a:ext cx="1488" cy="336"/>
            </a:xfrm>
            <a:prstGeom prst="ellipse">
              <a:avLst/>
            </a:prstGeom>
            <a:solidFill>
              <a:srgbClr val="FFFF00">
                <a:alpha val="80000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V="1">
              <a:off x="4686" y="2488"/>
              <a:ext cx="0" cy="854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575" y="3329"/>
              <a:ext cx="210" cy="206"/>
            </a:xfrm>
            <a:prstGeom prst="ellipse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33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574" y="3423"/>
              <a:ext cx="211" cy="113"/>
            </a:xfrm>
            <a:custGeom>
              <a:avLst/>
              <a:gdLst>
                <a:gd name="T0" fmla="*/ 0 w 211"/>
                <a:gd name="T1" fmla="*/ 3 h 113"/>
                <a:gd name="T2" fmla="*/ 13 w 211"/>
                <a:gd name="T3" fmla="*/ 23 h 113"/>
                <a:gd name="T4" fmla="*/ 42 w 211"/>
                <a:gd name="T5" fmla="*/ 33 h 113"/>
                <a:gd name="T6" fmla="*/ 76 w 211"/>
                <a:gd name="T7" fmla="*/ 39 h 113"/>
                <a:gd name="T8" fmla="*/ 114 w 211"/>
                <a:gd name="T9" fmla="*/ 42 h 113"/>
                <a:gd name="T10" fmla="*/ 150 w 211"/>
                <a:gd name="T11" fmla="*/ 39 h 113"/>
                <a:gd name="T12" fmla="*/ 184 w 211"/>
                <a:gd name="T13" fmla="*/ 30 h 113"/>
                <a:gd name="T14" fmla="*/ 204 w 211"/>
                <a:gd name="T15" fmla="*/ 18 h 113"/>
                <a:gd name="T16" fmla="*/ 211 w 211"/>
                <a:gd name="T17" fmla="*/ 0 h 113"/>
                <a:gd name="T18" fmla="*/ 211 w 211"/>
                <a:gd name="T19" fmla="*/ 35 h 113"/>
                <a:gd name="T20" fmla="*/ 198 w 211"/>
                <a:gd name="T21" fmla="*/ 62 h 113"/>
                <a:gd name="T22" fmla="*/ 174 w 211"/>
                <a:gd name="T23" fmla="*/ 90 h 113"/>
                <a:gd name="T24" fmla="*/ 139 w 211"/>
                <a:gd name="T25" fmla="*/ 110 h 113"/>
                <a:gd name="T26" fmla="*/ 103 w 211"/>
                <a:gd name="T27" fmla="*/ 113 h 113"/>
                <a:gd name="T28" fmla="*/ 75 w 211"/>
                <a:gd name="T29" fmla="*/ 110 h 113"/>
                <a:gd name="T30" fmla="*/ 49 w 211"/>
                <a:gd name="T31" fmla="*/ 98 h 113"/>
                <a:gd name="T32" fmla="*/ 24 w 211"/>
                <a:gd name="T33" fmla="*/ 80 h 113"/>
                <a:gd name="T34" fmla="*/ 7 w 211"/>
                <a:gd name="T35" fmla="*/ 48 h 113"/>
                <a:gd name="T36" fmla="*/ 1 w 211"/>
                <a:gd name="T37" fmla="*/ 24 h 113"/>
                <a:gd name="T38" fmla="*/ 0 w 211"/>
                <a:gd name="T39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1" h="113">
                  <a:moveTo>
                    <a:pt x="0" y="3"/>
                  </a:moveTo>
                  <a:lnTo>
                    <a:pt x="13" y="23"/>
                  </a:lnTo>
                  <a:cubicBezTo>
                    <a:pt x="20" y="28"/>
                    <a:pt x="32" y="30"/>
                    <a:pt x="42" y="33"/>
                  </a:cubicBezTo>
                  <a:cubicBezTo>
                    <a:pt x="52" y="36"/>
                    <a:pt x="64" y="37"/>
                    <a:pt x="76" y="39"/>
                  </a:cubicBezTo>
                  <a:cubicBezTo>
                    <a:pt x="88" y="41"/>
                    <a:pt x="102" y="42"/>
                    <a:pt x="114" y="42"/>
                  </a:cubicBezTo>
                  <a:cubicBezTo>
                    <a:pt x="126" y="42"/>
                    <a:pt x="138" y="41"/>
                    <a:pt x="150" y="39"/>
                  </a:cubicBezTo>
                  <a:cubicBezTo>
                    <a:pt x="162" y="37"/>
                    <a:pt x="175" y="34"/>
                    <a:pt x="184" y="30"/>
                  </a:cubicBezTo>
                  <a:cubicBezTo>
                    <a:pt x="193" y="26"/>
                    <a:pt x="200" y="23"/>
                    <a:pt x="204" y="18"/>
                  </a:cubicBezTo>
                  <a:lnTo>
                    <a:pt x="211" y="0"/>
                  </a:lnTo>
                  <a:lnTo>
                    <a:pt x="211" y="35"/>
                  </a:lnTo>
                  <a:lnTo>
                    <a:pt x="198" y="62"/>
                  </a:lnTo>
                  <a:lnTo>
                    <a:pt x="174" y="90"/>
                  </a:lnTo>
                  <a:lnTo>
                    <a:pt x="139" y="110"/>
                  </a:lnTo>
                  <a:lnTo>
                    <a:pt x="103" y="113"/>
                  </a:lnTo>
                  <a:lnTo>
                    <a:pt x="75" y="110"/>
                  </a:lnTo>
                  <a:lnTo>
                    <a:pt x="49" y="98"/>
                  </a:lnTo>
                  <a:lnTo>
                    <a:pt x="24" y="80"/>
                  </a:lnTo>
                  <a:lnTo>
                    <a:pt x="7" y="48"/>
                  </a:lnTo>
                  <a:lnTo>
                    <a:pt x="1" y="2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00">
                <a:alpha val="8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5134" y="3549"/>
              <a:ext cx="72" cy="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944" y="3552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de-DE" sz="2400" b="0" i="0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r>
                <a:rPr lang="de-DE" altLang="de-DE" sz="2400" b="0" i="0" baseline="300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</a:t>
              </a:r>
              <a:endParaRPr lang="de-DE" altLang="de-DE" sz="2400" b="0" i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4774" y="3446"/>
              <a:ext cx="259" cy="10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5016" y="3527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4" name="Arc 14"/>
            <p:cNvSpPr>
              <a:spLocks/>
            </p:cNvSpPr>
            <p:nvPr/>
          </p:nvSpPr>
          <p:spPr bwMode="auto">
            <a:xfrm flipV="1">
              <a:off x="4676" y="3241"/>
              <a:ext cx="837" cy="333"/>
            </a:xfrm>
            <a:custGeom>
              <a:avLst/>
              <a:gdLst>
                <a:gd name="G0" fmla="+- 0 0 0"/>
                <a:gd name="G1" fmla="+- 14258 0 0"/>
                <a:gd name="G2" fmla="+- 21600 0 0"/>
                <a:gd name="T0" fmla="*/ 16226 w 21600"/>
                <a:gd name="T1" fmla="*/ 0 h 33214"/>
                <a:gd name="T2" fmla="*/ 10354 w 21600"/>
                <a:gd name="T3" fmla="*/ 33214 h 33214"/>
                <a:gd name="T4" fmla="*/ 0 w 21600"/>
                <a:gd name="T5" fmla="*/ 14258 h 33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3214" fill="none" extrusionOk="0">
                  <a:moveTo>
                    <a:pt x="16225" y="0"/>
                  </a:moveTo>
                  <a:cubicBezTo>
                    <a:pt x="19689" y="3942"/>
                    <a:pt x="21600" y="9010"/>
                    <a:pt x="21600" y="14258"/>
                  </a:cubicBezTo>
                  <a:cubicBezTo>
                    <a:pt x="21600" y="22157"/>
                    <a:pt x="17287" y="29427"/>
                    <a:pt x="10354" y="33214"/>
                  </a:cubicBezTo>
                </a:path>
                <a:path w="21600" h="33214" stroke="0" extrusionOk="0">
                  <a:moveTo>
                    <a:pt x="16225" y="0"/>
                  </a:moveTo>
                  <a:cubicBezTo>
                    <a:pt x="19689" y="3942"/>
                    <a:pt x="21600" y="9010"/>
                    <a:pt x="21600" y="14258"/>
                  </a:cubicBezTo>
                  <a:cubicBezTo>
                    <a:pt x="21600" y="22157"/>
                    <a:pt x="17287" y="29427"/>
                    <a:pt x="10354" y="33214"/>
                  </a:cubicBezTo>
                  <a:lnTo>
                    <a:pt x="0" y="14258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5088" y="3024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de-DE" sz="2400" b="0" i="0">
                  <a:solidFill>
                    <a:srgbClr val="FF0000"/>
                  </a:solidFill>
                  <a:latin typeface="Times New Roman" pitchFamily="18" charset="0"/>
                </a:rPr>
                <a:t>I</a:t>
              </a:r>
              <a:endParaRPr lang="en-US" altLang="de-DE" sz="2400" b="0" i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642" y="2976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de-DE" sz="2400" b="0" i="0">
                  <a:solidFill>
                    <a:srgbClr val="4C2600"/>
                  </a:solidFill>
                  <a:latin typeface="Times New Roman" pitchFamily="18" charset="0"/>
                </a:rPr>
                <a:t>A</a:t>
              </a:r>
              <a:endParaRPr lang="en-US" altLang="de-DE" sz="2400" b="0" i="0">
                <a:solidFill>
                  <a:srgbClr val="4C2600"/>
                </a:solidFill>
                <a:latin typeface="Times New Roman" pitchFamily="18" charset="0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3931" y="3209"/>
              <a:ext cx="320" cy="247"/>
            </a:xfrm>
            <a:prstGeom prst="line">
              <a:avLst/>
            </a:prstGeom>
            <a:noFill/>
            <a:ln w="28575">
              <a:solidFill>
                <a:srgbClr val="4C2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4368" y="2928"/>
              <a:ext cx="0" cy="4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27"/>
              <p:cNvSpPr txBox="1">
                <a:spLocks noChangeArrowheads="1"/>
              </p:cNvSpPr>
              <p:nvPr/>
            </p:nvSpPr>
            <p:spPr bwMode="auto">
              <a:xfrm>
                <a:off x="142875" y="1295400"/>
                <a:ext cx="5867400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de-DE" sz="1600" b="0" i="0" dirty="0">
                    <a:solidFill>
                      <a:srgbClr val="0000CC"/>
                    </a:solidFill>
                    <a:latin typeface="Times New Roman" pitchFamily="18" charset="0"/>
                  </a:rPr>
                  <a:t>e</a:t>
                </a:r>
                <a:r>
                  <a:rPr lang="de-DE" altLang="de-DE" sz="1600" b="0" i="0" baseline="30000" dirty="0">
                    <a:solidFill>
                      <a:srgbClr val="0000CC"/>
                    </a:solidFill>
                    <a:latin typeface="Times New Roman" pitchFamily="18" charset="0"/>
                    <a:sym typeface="Symbol" pitchFamily="18" charset="2"/>
                  </a:rPr>
                  <a:t></a:t>
                </a:r>
                <a:r>
                  <a:rPr lang="de-DE" altLang="de-DE" sz="1600" b="0" i="0" dirty="0" smtClean="0">
                    <a:solidFill>
                      <a:srgbClr val="0000CC"/>
                    </a:solidFill>
                    <a:latin typeface="Times New Roman" pitchFamily="18" charset="0"/>
                    <a:sym typeface="Symbol" pitchFamily="18" charset="2"/>
                  </a:rPr>
                  <a:t>-</a:t>
                </a:r>
                <a:r>
                  <a:rPr lang="en-US" altLang="de-DE" sz="1600" dirty="0" smtClean="0">
                    <a:solidFill>
                      <a:srgbClr val="0000CC"/>
                    </a:solidFill>
                    <a:latin typeface="Times New Roman" pitchFamily="18" charset="0"/>
                    <a:sym typeface="Symbol" pitchFamily="18" charset="2"/>
                  </a:rPr>
                  <a:t>movement</a:t>
                </a:r>
                <a:r>
                  <a:rPr lang="de-DE" altLang="de-DE" sz="1600" b="0" i="0" dirty="0" smtClean="0">
                    <a:solidFill>
                      <a:srgbClr val="0000CC"/>
                    </a:solidFill>
                    <a:latin typeface="Times New Roman" pitchFamily="18" charset="0"/>
                    <a:sym typeface="Symbol" pitchFamily="18" charset="2"/>
                  </a:rPr>
                  <a:t>  </a:t>
                </a:r>
                <a:r>
                  <a:rPr lang="de-DE" altLang="de-DE" sz="1600" b="0" i="0" dirty="0">
                    <a:solidFill>
                      <a:srgbClr val="0000CC"/>
                    </a:solidFill>
                    <a:latin typeface="Times New Roman" pitchFamily="18" charset="0"/>
                    <a:sym typeface="Symbol" pitchFamily="18" charset="2"/>
                  </a:rPr>
                  <a:t>  </a:t>
                </a:r>
                <a:r>
                  <a:rPr lang="en-US" altLang="de-DE" sz="1600" b="0" i="0" dirty="0" smtClean="0">
                    <a:solidFill>
                      <a:srgbClr val="0000CC"/>
                    </a:solidFill>
                    <a:latin typeface="Times New Roman" pitchFamily="18" charset="0"/>
                    <a:sym typeface="Symbol" pitchFamily="18" charset="2"/>
                  </a:rPr>
                  <a:t>magnetic </a:t>
                </a:r>
                <a:r>
                  <a:rPr lang="en-US" altLang="de-DE" sz="1600" dirty="0" smtClean="0">
                    <a:solidFill>
                      <a:srgbClr val="0000CC"/>
                    </a:solidFill>
                    <a:latin typeface="Times New Roman" pitchFamily="18" charset="0"/>
                    <a:sym typeface="Symbol" pitchFamily="18" charset="2"/>
                  </a:rPr>
                  <a:t>m</a:t>
                </a:r>
                <a:r>
                  <a:rPr lang="en-US" altLang="de-DE" sz="1600" b="0" i="0" dirty="0" smtClean="0">
                    <a:solidFill>
                      <a:srgbClr val="0000CC"/>
                    </a:solidFill>
                    <a:latin typeface="Times New Roman" pitchFamily="18" charset="0"/>
                    <a:sym typeface="Symbol" pitchFamily="18" charset="2"/>
                  </a:rPr>
                  <a:t>oment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sz="16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de-DE" sz="16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acc>
                  </m:oMath>
                </a14:m>
                <a:endParaRPr lang="en-US" altLang="de-DE" sz="1600" b="0" i="0" dirty="0">
                  <a:solidFill>
                    <a:srgbClr val="0000CC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1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5" y="1295400"/>
                <a:ext cx="5867400" cy="338554"/>
              </a:xfrm>
              <a:prstGeom prst="rect">
                <a:avLst/>
              </a:prstGeom>
              <a:blipFill>
                <a:blip r:embed="rId2"/>
                <a:stretch>
                  <a:fillRect l="-519" t="-7273" b="-218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utoShape 30"/>
          <p:cNvSpPr>
            <a:spLocks/>
          </p:cNvSpPr>
          <p:nvPr/>
        </p:nvSpPr>
        <p:spPr bwMode="auto">
          <a:xfrm>
            <a:off x="2763416" y="1828800"/>
            <a:ext cx="152400" cy="10668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auto">
          <a:xfrm>
            <a:off x="4671806" y="3160811"/>
            <a:ext cx="2008972" cy="5400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142874" y="3262313"/>
            <a:ext cx="169282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400" dirty="0" smtClean="0">
                <a:solidFill>
                  <a:srgbClr val="0000CC"/>
                </a:solidFill>
                <a:latin typeface="Times New Roman" pitchFamily="18" charset="0"/>
              </a:rPr>
              <a:t>angular momentum</a:t>
            </a:r>
            <a:r>
              <a:rPr lang="de-DE" altLang="de-DE" sz="1400" b="0" i="0" dirty="0" smtClean="0">
                <a:solidFill>
                  <a:srgbClr val="0000CC"/>
                </a:solidFill>
                <a:latin typeface="Times New Roman" pitchFamily="18" charset="0"/>
              </a:rPr>
              <a:t>:</a:t>
            </a:r>
            <a:endParaRPr lang="en-US" altLang="de-DE" sz="1400" b="0" i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9" name="Text Box 36"/>
          <p:cNvSpPr txBox="1">
            <a:spLocks noChangeArrowheads="1"/>
          </p:cNvSpPr>
          <p:nvPr/>
        </p:nvSpPr>
        <p:spPr bwMode="auto">
          <a:xfrm>
            <a:off x="142875" y="3930650"/>
            <a:ext cx="88487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dirty="0">
                <a:solidFill>
                  <a:srgbClr val="0000CC"/>
                </a:solidFill>
                <a:latin typeface="Times New Roman" pitchFamily="18" charset="0"/>
              </a:rPr>
              <a:t>Q</a:t>
            </a:r>
            <a:r>
              <a:rPr lang="de-DE" altLang="de-DE" sz="1600" dirty="0" smtClean="0">
                <a:solidFill>
                  <a:srgbClr val="0000CC"/>
                </a:solidFill>
                <a:latin typeface="Times New Roman" pitchFamily="18" charset="0"/>
              </a:rPr>
              <a:t>uantum </a:t>
            </a:r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</a:rPr>
              <a:t>mechanical description</a:t>
            </a:r>
            <a:r>
              <a:rPr lang="de-DE" altLang="de-DE" sz="1600" b="0" dirty="0" smtClean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altLang="de-DE" sz="1600" dirty="0" smtClean="0">
                <a:latin typeface="Times New Roman" pitchFamily="18" charset="0"/>
              </a:rPr>
              <a:t>angular momentum will be quantized</a:t>
            </a:r>
            <a:r>
              <a:rPr lang="de-DE" altLang="de-DE" sz="1600" b="0" i="0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de-DE" sz="1600" b="0" i="0" dirty="0" smtClean="0">
                <a:solidFill>
                  <a:schemeClr val="tx1"/>
                </a:solidFill>
                <a:latin typeface="Times New Roman" pitchFamily="18" charset="0"/>
              </a:rPr>
              <a:t>in units of  </a:t>
            </a:r>
            <a:r>
              <a:rPr lang="de-DE" altLang="de-DE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de-DE" altLang="de-DE" sz="1600" b="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de-DE" altLang="de-DE" sz="1600" b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603391" y="4927284"/>
            <a:ext cx="4571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335578" y="1656179"/>
                <a:ext cx="132177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78" y="1656179"/>
                <a:ext cx="1321772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465282" y="2101331"/>
                <a:ext cx="2174057" cy="4748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82" y="2101331"/>
                <a:ext cx="2174057" cy="4748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/>
              <p:cNvSpPr txBox="1"/>
              <p:nvPr/>
            </p:nvSpPr>
            <p:spPr>
              <a:xfrm>
                <a:off x="426822" y="2614133"/>
                <a:ext cx="1039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7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22" y="2614133"/>
                <a:ext cx="1039515" cy="276999"/>
              </a:xfrm>
              <a:prstGeom prst="rect">
                <a:avLst/>
              </a:prstGeom>
              <a:blipFill>
                <a:blip r:embed="rId5"/>
                <a:stretch>
                  <a:fillRect l="-4678" t="-4444" r="-1754"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3037443" y="2029629"/>
                <a:ext cx="2520113" cy="546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443" y="2029629"/>
                <a:ext cx="2520113" cy="5464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1654664" y="3140968"/>
                <a:ext cx="5071068" cy="5196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  </m:t>
                      </m:r>
                      <m:acc>
                        <m:accPr>
                          <m:chr m:val="⃗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664" y="3140968"/>
                <a:ext cx="5071068" cy="5196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/>
              <p:cNvSpPr txBox="1"/>
              <p:nvPr/>
            </p:nvSpPr>
            <p:spPr>
              <a:xfrm>
                <a:off x="6810727" y="1484784"/>
                <a:ext cx="2505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41" name="Textfeld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727" y="1484784"/>
                <a:ext cx="250517" cy="369332"/>
              </a:xfrm>
              <a:prstGeom prst="rect">
                <a:avLst/>
              </a:prstGeom>
              <a:blipFill>
                <a:blip r:embed="rId8"/>
                <a:stretch>
                  <a:fillRect l="-14634" r="-170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hteck 42"/>
              <p:cNvSpPr/>
              <p:nvPr/>
            </p:nvSpPr>
            <p:spPr>
              <a:xfrm>
                <a:off x="7596336" y="692696"/>
                <a:ext cx="423385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2400" i="1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400" i="1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43" name="Rechteck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692696"/>
                <a:ext cx="423385" cy="5064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/>
              <p:nvPr/>
            </p:nvSpPr>
            <p:spPr>
              <a:xfrm>
                <a:off x="7950864" y="2204864"/>
                <a:ext cx="2215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864" y="2204864"/>
                <a:ext cx="221536" cy="369332"/>
              </a:xfrm>
              <a:prstGeom prst="rect">
                <a:avLst/>
              </a:prstGeom>
              <a:blipFill>
                <a:blip r:embed="rId10"/>
                <a:stretch>
                  <a:fillRect l="-32432" t="-38333" r="-97297" b="-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/>
              <p:cNvSpPr txBox="1"/>
              <p:nvPr/>
            </p:nvSpPr>
            <p:spPr>
              <a:xfrm>
                <a:off x="1835695" y="4386416"/>
                <a:ext cx="4037580" cy="5712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∙ℏ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=5.788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𝑀𝑒𝑉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𝑇𝑒𝑠𝑙𝑎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5" name="Textfeld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5" y="4386416"/>
                <a:ext cx="4037580" cy="5712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/>
              <p:cNvSpPr txBox="1"/>
              <p:nvPr/>
            </p:nvSpPr>
            <p:spPr>
              <a:xfrm>
                <a:off x="1835695" y="5074875"/>
                <a:ext cx="4028539" cy="5712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∙ℏ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=3.152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−14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𝑀𝑒𝑉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𝑇𝑒𝑠𝑙𝑎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6" name="Textfeld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5" y="5074875"/>
                <a:ext cx="4028539" cy="57124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Grafik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5842"/>
            <a:ext cx="720000" cy="71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2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measure magnetic moments?</a:t>
            </a:r>
            <a:endParaRPr lang="en-US" dirty="0"/>
          </a:p>
        </p:txBody>
      </p:sp>
      <p:sp>
        <p:nvSpPr>
          <p:cNvPr id="3" name="Rectángulo redondeado 46"/>
          <p:cNvSpPr/>
          <p:nvPr/>
        </p:nvSpPr>
        <p:spPr>
          <a:xfrm>
            <a:off x="315913" y="3696246"/>
            <a:ext cx="8431212" cy="1522412"/>
          </a:xfrm>
          <a:prstGeom prst="roundRect">
            <a:avLst/>
          </a:prstGeom>
          <a:solidFill>
            <a:srgbClr val="F2F2F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grpSp>
        <p:nvGrpSpPr>
          <p:cNvPr id="4" name="Agrupar 43"/>
          <p:cNvGrpSpPr>
            <a:grpSpLocks/>
          </p:cNvGrpSpPr>
          <p:nvPr/>
        </p:nvGrpSpPr>
        <p:grpSpPr bwMode="auto">
          <a:xfrm>
            <a:off x="4840288" y="1418183"/>
            <a:ext cx="2522537" cy="541338"/>
            <a:chOff x="4872436" y="2310957"/>
            <a:chExt cx="2523058" cy="541337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4872436" y="2310957"/>
              <a:ext cx="2523058" cy="541337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4897841" y="2320482"/>
              <a:ext cx="235316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de-DE" b="1">
                  <a:latin typeface="Times New Roman" panose="02020603050405020304" pitchFamily="18" charset="0"/>
                  <a:sym typeface="Symbol" panose="05050102010706020507" pitchFamily="18" charset="2"/>
                </a:rPr>
                <a:t></a:t>
              </a:r>
              <a:r>
                <a:rPr lang="en-US" altLang="de-DE" b="1">
                  <a:latin typeface="Times New Roman" panose="02020603050405020304" pitchFamily="18" charset="0"/>
                  <a:sym typeface="Symbol" panose="05050102010706020507" pitchFamily="18" charset="2"/>
                </a:rPr>
                <a:t>/g = </a:t>
              </a:r>
              <a:r>
                <a:rPr lang="en-US" altLang="de-DE" b="1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N</a:t>
              </a:r>
              <a:r>
                <a:rPr lang="en-US" altLang="de-DE" b="1">
                  <a:latin typeface="Times New Roman" panose="02020603050405020304" pitchFamily="18" charset="0"/>
                  <a:sym typeface="Symbol" panose="05050102010706020507" pitchFamily="18" charset="2"/>
                </a:rPr>
                <a:t>/</a:t>
              </a:r>
              <a:r>
                <a:rPr lang="en-US" altLang="de-DE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ħ·B·t</a:t>
              </a:r>
              <a:r>
                <a:rPr lang="en-US" altLang="de-DE" b="1" baseline="-250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eff</a:t>
              </a:r>
              <a:endParaRPr lang="es-ES" altLang="de-DE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06400" y="756196"/>
            <a:ext cx="2193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2000" b="1">
                <a:latin typeface="Times New Roman" panose="02020603050405020304" pitchFamily="18" charset="0"/>
              </a:rPr>
              <a:t>Larmor frequency</a:t>
            </a:r>
            <a:endParaRPr lang="es-ES" altLang="de-DE" sz="2000" b="1">
              <a:latin typeface="Times New Roman" panose="02020603050405020304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06400" y="1335633"/>
            <a:ext cx="3892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2000" b="1">
                <a:latin typeface="Times New Roman" panose="02020603050405020304" pitchFamily="18" charset="0"/>
              </a:rPr>
              <a:t>Time integral measurement of the</a:t>
            </a:r>
          </a:p>
          <a:p>
            <a:pPr eaLnBrk="1" hangingPunct="1"/>
            <a:r>
              <a:rPr lang="en-US" altLang="de-DE" sz="2000" b="1">
                <a:latin typeface="Times New Roman" panose="02020603050405020304" pitchFamily="18" charset="0"/>
              </a:rPr>
              <a:t>precession angle</a:t>
            </a:r>
            <a:endParaRPr lang="es-ES" altLang="de-DE" sz="2000" b="1">
              <a:latin typeface="Times New Roman" panose="02020603050405020304" pitchFamily="18" charset="0"/>
            </a:endParaRPr>
          </a:p>
        </p:txBody>
      </p:sp>
      <p:grpSp>
        <p:nvGrpSpPr>
          <p:cNvPr id="9" name="Agrupar 42"/>
          <p:cNvGrpSpPr>
            <a:grpSpLocks/>
          </p:cNvGrpSpPr>
          <p:nvPr/>
        </p:nvGrpSpPr>
        <p:grpSpPr bwMode="auto">
          <a:xfrm>
            <a:off x="4840288" y="692696"/>
            <a:ext cx="2389187" cy="523875"/>
            <a:chOff x="3554238" y="1391991"/>
            <a:chExt cx="2390021" cy="523243"/>
          </a:xfrm>
        </p:grpSpPr>
        <p:sp>
          <p:nvSpPr>
            <p:cNvPr id="10" name="Rectángulo redondeado 33"/>
            <p:cNvSpPr/>
            <p:nvPr/>
          </p:nvSpPr>
          <p:spPr>
            <a:xfrm>
              <a:off x="3554238" y="1434801"/>
              <a:ext cx="2390021" cy="48043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580158" y="1391991"/>
              <a:ext cx="22177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de-DE" b="1">
                  <a:latin typeface="Times New Roman" panose="02020603050405020304" pitchFamily="18" charset="0"/>
                  <a:sym typeface="Symbol" panose="05050102010706020507" pitchFamily="18" charset="2"/>
                </a:rPr>
                <a:t></a:t>
              </a:r>
              <a:r>
                <a:rPr lang="en-US" altLang="de-DE" b="1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L </a:t>
              </a:r>
              <a:r>
                <a:rPr lang="en-US" altLang="de-DE" b="1">
                  <a:latin typeface="Times New Roman" panose="02020603050405020304" pitchFamily="18" charset="0"/>
                  <a:sym typeface="Symbol" panose="05050102010706020507" pitchFamily="18" charset="2"/>
                </a:rPr>
                <a:t>= g </a:t>
              </a:r>
              <a:r>
                <a:rPr lang="en-US" altLang="de-DE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·</a:t>
              </a:r>
              <a:r>
                <a:rPr lang="en-US" altLang="de-DE" b="1">
                  <a:latin typeface="Times New Roman" panose="02020603050405020304" pitchFamily="18" charset="0"/>
                  <a:sym typeface="Symbol" panose="05050102010706020507" pitchFamily="18" charset="2"/>
                </a:rPr>
                <a:t> </a:t>
              </a:r>
              <a:r>
                <a:rPr lang="en-US" altLang="de-DE" b="1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N</a:t>
              </a:r>
              <a:r>
                <a:rPr lang="en-US" altLang="de-DE" b="1">
                  <a:latin typeface="Times New Roman" panose="02020603050405020304" pitchFamily="18" charset="0"/>
                  <a:sym typeface="Symbol" panose="05050102010706020507" pitchFamily="18" charset="2"/>
                </a:rPr>
                <a:t>/</a:t>
              </a:r>
              <a:r>
                <a:rPr lang="en-US" altLang="de-DE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ħ · B</a:t>
              </a:r>
              <a:endParaRPr lang="es-ES" altLang="de-DE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12" name="CuadroTexto 34"/>
          <p:cNvSpPr txBox="1">
            <a:spLocks noChangeArrowheads="1"/>
          </p:cNvSpPr>
          <p:nvPr/>
        </p:nvSpPr>
        <p:spPr bwMode="auto">
          <a:xfrm>
            <a:off x="3922713" y="2224633"/>
            <a:ext cx="4532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kTesla fields required for short t</a:t>
            </a:r>
            <a:r>
              <a:rPr lang="es-ES_tradnl" altLang="de-DE" sz="20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lang="es-ES_tradnl" altLang="de-DE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(&lt;</a:t>
            </a:r>
            <a:r>
              <a:rPr lang="es-ES_tradnl" altLang="de-DE" sz="2000" b="1">
                <a:solidFill>
                  <a:srgbClr val="0000FF"/>
                </a:solidFill>
                <a:latin typeface="Symbol" panose="05050102010706020507" pitchFamily="18" charset="2"/>
              </a:rPr>
              <a:t>t</a:t>
            </a:r>
            <a:r>
              <a:rPr lang="es-ES_tradnl" altLang="de-DE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!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1406525" y="4193133"/>
            <a:ext cx="3048000" cy="508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de-DE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98463" y="3691483"/>
            <a:ext cx="388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2000" b="1">
                <a:latin typeface="Times New Roman" panose="02020603050405020304" pitchFamily="18" charset="0"/>
              </a:rPr>
              <a:t>Fermi contact field at the nucleus:</a:t>
            </a:r>
            <a:endParaRPr lang="es-ES" altLang="de-DE" sz="2000" b="1">
              <a:latin typeface="Times New Roman" panose="02020603050405020304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457325" y="4191546"/>
            <a:ext cx="307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b="1">
                <a:latin typeface="Times New Roman" panose="02020603050405020304" pitchFamily="18" charset="0"/>
              </a:rPr>
              <a:t>B</a:t>
            </a:r>
            <a:r>
              <a:rPr lang="en-US" altLang="de-DE" b="1" baseline="-25000">
                <a:latin typeface="Times New Roman" panose="02020603050405020304" pitchFamily="18" charset="0"/>
              </a:rPr>
              <a:t>1s</a:t>
            </a:r>
            <a:r>
              <a:rPr lang="en-US" altLang="de-DE" b="1">
                <a:latin typeface="Times New Roman" panose="02020603050405020304" pitchFamily="18" charset="0"/>
              </a:rPr>
              <a:t> = 16.7 Z</a:t>
            </a:r>
            <a:r>
              <a:rPr lang="en-US" altLang="de-DE" b="1" baseline="30000">
                <a:latin typeface="Times New Roman" panose="02020603050405020304" pitchFamily="18" charset="0"/>
              </a:rPr>
              <a:t>3</a:t>
            </a:r>
            <a:r>
              <a:rPr lang="en-US" altLang="de-DE" b="1">
                <a:latin typeface="Times New Roman" panose="02020603050405020304" pitchFamily="18" charset="0"/>
              </a:rPr>
              <a:t> R(Z) [T] </a:t>
            </a:r>
            <a:endParaRPr lang="es-ES" altLang="de-DE" b="1">
              <a:latin typeface="Times New Roman" panose="02020603050405020304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787775" y="4786858"/>
            <a:ext cx="4878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 b="1">
                <a:latin typeface="Times New Roman" panose="02020603050405020304" pitchFamily="18" charset="0"/>
              </a:rPr>
              <a:t>R(Z) </a:t>
            </a:r>
            <a:r>
              <a:rPr lang="en-US" altLang="de-DE" sz="1800" b="1">
                <a:latin typeface="Times New Roman" panose="02020603050405020304" pitchFamily="18" charset="0"/>
                <a:sym typeface="Symbol" panose="05050102010706020507" pitchFamily="18" charset="2"/>
              </a:rPr>
              <a:t> 1+(Z/84)</a:t>
            </a:r>
            <a:r>
              <a:rPr lang="en-US" altLang="de-DE" sz="1800" b="1" baseline="30000">
                <a:latin typeface="Times New Roman" panose="02020603050405020304" pitchFamily="18" charset="0"/>
                <a:sym typeface="Symbol" panose="05050102010706020507" pitchFamily="18" charset="2"/>
              </a:rPr>
              <a:t>2.5     </a:t>
            </a:r>
            <a:r>
              <a:rPr lang="en-US" altLang="de-DE" sz="1800" b="1">
                <a:latin typeface="Times New Roman" panose="02020603050405020304" pitchFamily="18" charset="0"/>
                <a:sym typeface="Symbol" panose="05050102010706020507" pitchFamily="18" charset="2"/>
              </a:rPr>
              <a:t>relativistic correction factor</a:t>
            </a:r>
            <a:endParaRPr lang="es-ES" altLang="de-DE" sz="1800" b="1">
              <a:latin typeface="Times New Roman" panose="02020603050405020304" pitchFamily="18" charset="0"/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 rot="5400000" flipH="1" flipV="1">
            <a:off x="3413126" y="4694783"/>
            <a:ext cx="330200" cy="346075"/>
          </a:xfrm>
          <a:custGeom>
            <a:avLst/>
            <a:gdLst>
              <a:gd name="T0" fmla="*/ 3534852 w 21600"/>
              <a:gd name="T1" fmla="*/ 0 h 21600"/>
              <a:gd name="T2" fmla="*/ 3534852 w 21600"/>
              <a:gd name="T3" fmla="*/ 3121004 h 21600"/>
              <a:gd name="T4" fmla="*/ 756464 w 21600"/>
              <a:gd name="T5" fmla="*/ 5544810 h 21600"/>
              <a:gd name="T6" fmla="*/ 5047780 w 21600"/>
              <a:gd name="T7" fmla="*/ 1560510 h 21600"/>
              <a:gd name="T8" fmla="*/ 3 60000 65536"/>
              <a:gd name="T9" fmla="*/ 1 60000 65536"/>
              <a:gd name="T10" fmla="*/ 1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de-DE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743450" y="4258221"/>
            <a:ext cx="1831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2000" b="1">
                <a:latin typeface="Times New Roman" panose="02020603050405020304" pitchFamily="18" charset="0"/>
              </a:rPr>
              <a:t>for 1s electrons</a:t>
            </a:r>
            <a:endParaRPr lang="es-ES" altLang="de-DE" sz="2000" b="1">
              <a:latin typeface="Times New Roman" panose="02020603050405020304" pitchFamily="18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25475" y="2786608"/>
            <a:ext cx="7602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de-DE" sz="2000" b="1">
                <a:solidFill>
                  <a:srgbClr val="FF0000"/>
                </a:solidFill>
                <a:latin typeface="Comic Sans MS" panose="030F0702030302020204" pitchFamily="66" charset="0"/>
              </a:rPr>
              <a:t>Magnetic fields of this strength in general available at the</a:t>
            </a:r>
          </a:p>
          <a:p>
            <a:pPr algn="ctr" eaLnBrk="1" hangingPunct="1"/>
            <a:r>
              <a:rPr lang="en-US" altLang="de-DE" sz="2000" b="1">
                <a:solidFill>
                  <a:srgbClr val="FF0000"/>
                </a:solidFill>
                <a:latin typeface="Comic Sans MS" panose="030F0702030302020204" pitchFamily="66" charset="0"/>
              </a:rPr>
              <a:t>nucleus ONLY due to its own electrons !</a:t>
            </a:r>
            <a:endParaRPr lang="es-ES" altLang="de-DE" sz="2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CuadroTexto 44"/>
          <p:cNvSpPr txBox="1">
            <a:spLocks noChangeArrowheads="1"/>
          </p:cNvSpPr>
          <p:nvPr/>
        </p:nvSpPr>
        <p:spPr bwMode="auto">
          <a:xfrm>
            <a:off x="107950" y="5366296"/>
            <a:ext cx="419893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de-DE" sz="1800" b="1">
                <a:latin typeface="Times New Roman" panose="02020603050405020304" pitchFamily="18" charset="0"/>
                <a:sym typeface="Symbol" panose="05050102010706020507" pitchFamily="18" charset="2"/>
              </a:rPr>
              <a:t>randomly oriented electron spins: </a:t>
            </a:r>
          </a:p>
          <a:p>
            <a:pPr algn="ctr" eaLnBrk="1" hangingPunct="1"/>
            <a:r>
              <a:rPr lang="en-US" altLang="de-DE" sz="1800" b="1" u="sng">
                <a:latin typeface="Times New Roman" panose="02020603050405020304" pitchFamily="18" charset="0"/>
                <a:sym typeface="Symbol" panose="05050102010706020507" pitchFamily="18" charset="2"/>
              </a:rPr>
              <a:t>attenuation</a:t>
            </a:r>
            <a:r>
              <a:rPr lang="en-US" altLang="de-DE" sz="1800" b="1">
                <a:latin typeface="Times New Roman" panose="02020603050405020304" pitchFamily="18" charset="0"/>
                <a:sym typeface="Symbol" panose="05050102010706020507" pitchFamily="18" charset="2"/>
              </a:rPr>
              <a:t> of </a:t>
            </a:r>
            <a:r>
              <a:rPr lang="en-US" altLang="de-DE" sz="1800" b="1">
                <a:latin typeface="Symbol" panose="05050102010706020507" pitchFamily="18" charset="2"/>
                <a:sym typeface="Symbol" panose="05050102010706020507" pitchFamily="18" charset="2"/>
              </a:rPr>
              <a:t>g</a:t>
            </a:r>
            <a:r>
              <a:rPr lang="en-US" altLang="de-DE" sz="1800" b="1">
                <a:latin typeface="Times New Roman" panose="02020603050405020304" pitchFamily="18" charset="0"/>
                <a:sym typeface="Symbol" panose="05050102010706020507" pitchFamily="18" charset="2"/>
              </a:rPr>
              <a:t>-ray angular distribution</a:t>
            </a:r>
          </a:p>
          <a:p>
            <a:pPr algn="ctr" eaLnBrk="1" hangingPunct="1"/>
            <a:r>
              <a:rPr lang="en-US" altLang="de-DE" sz="18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“nuclear deorientation”</a:t>
            </a:r>
            <a:endParaRPr lang="es-ES_tradnl" altLang="de-DE" sz="1800">
              <a:solidFill>
                <a:srgbClr val="0000FF"/>
              </a:solidFill>
            </a:endParaRPr>
          </a:p>
        </p:txBody>
      </p:sp>
      <p:sp>
        <p:nvSpPr>
          <p:cNvPr id="21" name="CuadroTexto 45"/>
          <p:cNvSpPr txBox="1">
            <a:spLocks noChangeArrowheads="1"/>
          </p:cNvSpPr>
          <p:nvPr/>
        </p:nvSpPr>
        <p:spPr bwMode="auto">
          <a:xfrm>
            <a:off x="4638675" y="5366296"/>
            <a:ext cx="40703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de-DE" sz="1800" b="1">
                <a:latin typeface="Times New Roman" panose="02020603050405020304" pitchFamily="18" charset="0"/>
                <a:sym typeface="Symbol" panose="05050102010706020507" pitchFamily="18" charset="2"/>
              </a:rPr>
              <a:t>oriented electron spins (polarization): </a:t>
            </a:r>
          </a:p>
          <a:p>
            <a:pPr algn="ctr" eaLnBrk="1" hangingPunct="1"/>
            <a:r>
              <a:rPr lang="en-US" altLang="de-DE" sz="1800" b="1" u="sng">
                <a:latin typeface="Times New Roman" panose="02020603050405020304" pitchFamily="18" charset="0"/>
                <a:sym typeface="Symbol" panose="05050102010706020507" pitchFamily="18" charset="2"/>
              </a:rPr>
              <a:t>precession</a:t>
            </a:r>
            <a:r>
              <a:rPr lang="en-US" altLang="de-DE" sz="1800" b="1">
                <a:latin typeface="Times New Roman" panose="02020603050405020304" pitchFamily="18" charset="0"/>
                <a:sym typeface="Symbol" panose="05050102010706020507" pitchFamily="18" charset="2"/>
              </a:rPr>
              <a:t> of </a:t>
            </a:r>
            <a:r>
              <a:rPr lang="en-US" altLang="de-DE" sz="1800" b="1">
                <a:latin typeface="Symbol" panose="05050102010706020507" pitchFamily="18" charset="2"/>
                <a:sym typeface="Symbol" panose="05050102010706020507" pitchFamily="18" charset="2"/>
              </a:rPr>
              <a:t>g</a:t>
            </a:r>
            <a:r>
              <a:rPr lang="en-US" altLang="de-DE" sz="1800" b="1">
                <a:latin typeface="Times New Roman" panose="02020603050405020304" pitchFamily="18" charset="0"/>
                <a:sym typeface="Symbol" panose="05050102010706020507" pitchFamily="18" charset="2"/>
              </a:rPr>
              <a:t>-ray angular distribution</a:t>
            </a:r>
          </a:p>
          <a:p>
            <a:pPr algn="ctr" eaLnBrk="1" hangingPunct="1"/>
            <a:r>
              <a:rPr lang="en-US" altLang="de-DE" sz="18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“transient fields”</a:t>
            </a:r>
            <a:endParaRPr lang="es-ES_tradnl" altLang="de-DE" sz="1800">
              <a:solidFill>
                <a:srgbClr val="0000FF"/>
              </a:solidFill>
            </a:endParaRPr>
          </a:p>
        </p:txBody>
      </p:sp>
      <p:grpSp>
        <p:nvGrpSpPr>
          <p:cNvPr id="22" name="Agrupar 82"/>
          <p:cNvGrpSpPr>
            <a:grpSpLocks/>
          </p:cNvGrpSpPr>
          <p:nvPr/>
        </p:nvGrpSpPr>
        <p:grpSpPr bwMode="auto">
          <a:xfrm>
            <a:off x="1458913" y="743496"/>
            <a:ext cx="5902325" cy="4454525"/>
            <a:chOff x="1574123" y="983867"/>
            <a:chExt cx="5902961" cy="4454234"/>
          </a:xfrm>
        </p:grpSpPr>
        <p:grpSp>
          <p:nvGrpSpPr>
            <p:cNvPr id="23" name="Agrupar 62"/>
            <p:cNvGrpSpPr>
              <a:grpSpLocks/>
            </p:cNvGrpSpPr>
            <p:nvPr/>
          </p:nvGrpSpPr>
          <p:grpSpPr bwMode="auto">
            <a:xfrm>
              <a:off x="1574123" y="983867"/>
              <a:ext cx="5902961" cy="4454234"/>
              <a:chOff x="1966923" y="1073784"/>
              <a:chExt cx="5902961" cy="4454234"/>
            </a:xfrm>
          </p:grpSpPr>
          <p:sp>
            <p:nvSpPr>
              <p:cNvPr id="26" name="Rectángulo redondeado 63"/>
              <p:cNvSpPr/>
              <p:nvPr/>
            </p:nvSpPr>
            <p:spPr>
              <a:xfrm>
                <a:off x="1966923" y="1073784"/>
                <a:ext cx="5902961" cy="4454234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_tradnl"/>
              </a:p>
            </p:txBody>
          </p:sp>
          <p:sp>
            <p:nvSpPr>
              <p:cNvPr id="27" name="Text Box 9"/>
              <p:cNvSpPr txBox="1">
                <a:spLocks noChangeArrowheads="1"/>
              </p:cNvSpPr>
              <p:nvPr/>
            </p:nvSpPr>
            <p:spPr bwMode="auto">
              <a:xfrm>
                <a:off x="6569021" y="2294266"/>
                <a:ext cx="1587" cy="334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s-ES_tradnl" altLang="de-DE"/>
              </a:p>
            </p:txBody>
          </p:sp>
          <p:sp>
            <p:nvSpPr>
              <p:cNvPr id="28" name="Freeform 14"/>
              <p:cNvSpPr>
                <a:spLocks noChangeArrowheads="1"/>
              </p:cNvSpPr>
              <p:nvPr/>
            </p:nvSpPr>
            <p:spPr bwMode="auto">
              <a:xfrm>
                <a:off x="2784573" y="3462815"/>
                <a:ext cx="1198692" cy="1241344"/>
              </a:xfrm>
              <a:custGeom>
                <a:avLst/>
                <a:gdLst/>
                <a:ahLst/>
                <a:cxnLst>
                  <a:cxn ang="0">
                    <a:pos x="11" y="1025"/>
                  </a:cxn>
                  <a:cxn ang="0">
                    <a:pos x="395" y="1025"/>
                  </a:cxn>
                  <a:cxn ang="0">
                    <a:pos x="395" y="673"/>
                  </a:cxn>
                  <a:cxn ang="0">
                    <a:pos x="918" y="449"/>
                  </a:cxn>
                  <a:cxn ang="0">
                    <a:pos x="918" y="1025"/>
                  </a:cxn>
                  <a:cxn ang="0">
                    <a:pos x="2022" y="1025"/>
                  </a:cxn>
                  <a:cxn ang="0">
                    <a:pos x="2280" y="625"/>
                  </a:cxn>
                  <a:cxn ang="0">
                    <a:pos x="2623" y="281"/>
                  </a:cxn>
                  <a:cxn ang="0">
                    <a:pos x="2466" y="0"/>
                  </a:cxn>
                  <a:cxn ang="0">
                    <a:pos x="3670" y="137"/>
                  </a:cxn>
                  <a:cxn ang="0">
                    <a:pos x="3019" y="953"/>
                  </a:cxn>
                  <a:cxn ang="0">
                    <a:pos x="2881" y="762"/>
                  </a:cxn>
                  <a:cxn ang="0">
                    <a:pos x="2752" y="874"/>
                  </a:cxn>
                  <a:cxn ang="0">
                    <a:pos x="2673" y="1009"/>
                  </a:cxn>
                  <a:cxn ang="0">
                    <a:pos x="3176" y="1009"/>
                  </a:cxn>
                  <a:cxn ang="0">
                    <a:pos x="2842" y="1467"/>
                  </a:cxn>
                  <a:cxn ang="0">
                    <a:pos x="2437" y="1467"/>
                  </a:cxn>
                  <a:cxn ang="0">
                    <a:pos x="2165" y="2229"/>
                  </a:cxn>
                  <a:cxn ang="0">
                    <a:pos x="2042" y="2558"/>
                  </a:cxn>
                  <a:cxn ang="0">
                    <a:pos x="1865" y="2972"/>
                  </a:cxn>
                  <a:cxn ang="0">
                    <a:pos x="1802" y="3088"/>
                  </a:cxn>
                  <a:cxn ang="0">
                    <a:pos x="1727" y="3192"/>
                  </a:cxn>
                  <a:cxn ang="0">
                    <a:pos x="1641" y="3285"/>
                  </a:cxn>
                  <a:cxn ang="0">
                    <a:pos x="1545" y="3368"/>
                  </a:cxn>
                  <a:cxn ang="0">
                    <a:pos x="1442" y="3442"/>
                  </a:cxn>
                  <a:cxn ang="0">
                    <a:pos x="1332" y="3506"/>
                  </a:cxn>
                  <a:cxn ang="0">
                    <a:pos x="1217" y="3562"/>
                  </a:cxn>
                  <a:cxn ang="0">
                    <a:pos x="1100" y="3610"/>
                  </a:cxn>
                  <a:cxn ang="0">
                    <a:pos x="980" y="3652"/>
                  </a:cxn>
                  <a:cxn ang="0">
                    <a:pos x="861" y="3687"/>
                  </a:cxn>
                  <a:cxn ang="0">
                    <a:pos x="630" y="3740"/>
                  </a:cxn>
                  <a:cxn ang="0">
                    <a:pos x="418" y="3775"/>
                  </a:cxn>
                  <a:cxn ang="0">
                    <a:pos x="238" y="3798"/>
                  </a:cxn>
                  <a:cxn ang="0">
                    <a:pos x="227" y="3308"/>
                  </a:cxn>
                  <a:cxn ang="0">
                    <a:pos x="1814" y="1467"/>
                  </a:cxn>
                  <a:cxn ang="0">
                    <a:pos x="938" y="1467"/>
                  </a:cxn>
                  <a:cxn ang="0">
                    <a:pos x="938" y="2507"/>
                  </a:cxn>
                  <a:cxn ang="0">
                    <a:pos x="1224" y="2347"/>
                  </a:cxn>
                  <a:cxn ang="0">
                    <a:pos x="1224" y="2781"/>
                  </a:cxn>
                  <a:cxn ang="0">
                    <a:pos x="404" y="3116"/>
                  </a:cxn>
                  <a:cxn ang="0">
                    <a:pos x="404" y="1435"/>
                  </a:cxn>
                  <a:cxn ang="0">
                    <a:pos x="0" y="1435"/>
                  </a:cxn>
                  <a:cxn ang="0">
                    <a:pos x="0" y="1033"/>
                  </a:cxn>
                  <a:cxn ang="0">
                    <a:pos x="11" y="1025"/>
                  </a:cxn>
                </a:cxnLst>
                <a:rect l="0" t="0" r="r" b="b"/>
                <a:pathLst>
                  <a:path w="3671" h="3799">
                    <a:moveTo>
                      <a:pt x="11" y="1025"/>
                    </a:moveTo>
                    <a:cubicBezTo>
                      <a:pt x="139" y="1025"/>
                      <a:pt x="267" y="1025"/>
                      <a:pt x="395" y="1025"/>
                    </a:cubicBezTo>
                    <a:cubicBezTo>
                      <a:pt x="395" y="908"/>
                      <a:pt x="395" y="790"/>
                      <a:pt x="395" y="673"/>
                    </a:cubicBezTo>
                    <a:cubicBezTo>
                      <a:pt x="569" y="599"/>
                      <a:pt x="743" y="524"/>
                      <a:pt x="918" y="449"/>
                    </a:cubicBezTo>
                    <a:cubicBezTo>
                      <a:pt x="918" y="641"/>
                      <a:pt x="918" y="833"/>
                      <a:pt x="918" y="1025"/>
                    </a:cubicBezTo>
                    <a:cubicBezTo>
                      <a:pt x="1286" y="1025"/>
                      <a:pt x="1654" y="1025"/>
                      <a:pt x="2022" y="1025"/>
                    </a:cubicBezTo>
                    <a:cubicBezTo>
                      <a:pt x="2108" y="892"/>
                      <a:pt x="2194" y="758"/>
                      <a:pt x="2280" y="625"/>
                    </a:cubicBezTo>
                    <a:cubicBezTo>
                      <a:pt x="2394" y="510"/>
                      <a:pt x="2509" y="395"/>
                      <a:pt x="2623" y="281"/>
                    </a:cubicBezTo>
                    <a:cubicBezTo>
                      <a:pt x="2571" y="187"/>
                      <a:pt x="2519" y="94"/>
                      <a:pt x="2466" y="0"/>
                    </a:cubicBezTo>
                    <a:cubicBezTo>
                      <a:pt x="2867" y="45"/>
                      <a:pt x="3268" y="91"/>
                      <a:pt x="3670" y="137"/>
                    </a:cubicBezTo>
                    <a:cubicBezTo>
                      <a:pt x="3453" y="409"/>
                      <a:pt x="3236" y="681"/>
                      <a:pt x="3019" y="953"/>
                    </a:cubicBezTo>
                    <a:cubicBezTo>
                      <a:pt x="2973" y="890"/>
                      <a:pt x="2927" y="826"/>
                      <a:pt x="2881" y="762"/>
                    </a:cubicBezTo>
                    <a:cubicBezTo>
                      <a:pt x="2838" y="799"/>
                      <a:pt x="2795" y="836"/>
                      <a:pt x="2752" y="874"/>
                    </a:cubicBezTo>
                    <a:cubicBezTo>
                      <a:pt x="2726" y="919"/>
                      <a:pt x="2700" y="964"/>
                      <a:pt x="2673" y="1009"/>
                    </a:cubicBezTo>
                    <a:cubicBezTo>
                      <a:pt x="2841" y="1009"/>
                      <a:pt x="3008" y="1009"/>
                      <a:pt x="3176" y="1009"/>
                    </a:cubicBezTo>
                    <a:cubicBezTo>
                      <a:pt x="3065" y="1161"/>
                      <a:pt x="2954" y="1314"/>
                      <a:pt x="2842" y="1467"/>
                    </a:cubicBezTo>
                    <a:cubicBezTo>
                      <a:pt x="2707" y="1467"/>
                      <a:pt x="2572" y="1467"/>
                      <a:pt x="2437" y="1467"/>
                    </a:cubicBezTo>
                    <a:cubicBezTo>
                      <a:pt x="2347" y="1721"/>
                      <a:pt x="2256" y="1975"/>
                      <a:pt x="2165" y="2229"/>
                    </a:cubicBezTo>
                    <a:cubicBezTo>
                      <a:pt x="2124" y="2338"/>
                      <a:pt x="2083" y="2448"/>
                      <a:pt x="2042" y="2558"/>
                    </a:cubicBezTo>
                    <a:cubicBezTo>
                      <a:pt x="1983" y="2696"/>
                      <a:pt x="1924" y="2834"/>
                      <a:pt x="1865" y="2972"/>
                    </a:cubicBezTo>
                    <a:cubicBezTo>
                      <a:pt x="1844" y="3011"/>
                      <a:pt x="1823" y="3049"/>
                      <a:pt x="1802" y="3088"/>
                    </a:cubicBezTo>
                    <a:cubicBezTo>
                      <a:pt x="1777" y="3123"/>
                      <a:pt x="1752" y="3157"/>
                      <a:pt x="1727" y="3192"/>
                    </a:cubicBezTo>
                    <a:cubicBezTo>
                      <a:pt x="1698" y="3223"/>
                      <a:pt x="1670" y="3254"/>
                      <a:pt x="1641" y="3285"/>
                    </a:cubicBezTo>
                    <a:cubicBezTo>
                      <a:pt x="1612" y="3316"/>
                      <a:pt x="1578" y="3340"/>
                      <a:pt x="1545" y="3368"/>
                    </a:cubicBezTo>
                    <a:cubicBezTo>
                      <a:pt x="1512" y="3396"/>
                      <a:pt x="1477" y="3417"/>
                      <a:pt x="1442" y="3442"/>
                    </a:cubicBezTo>
                    <a:cubicBezTo>
                      <a:pt x="1407" y="3467"/>
                      <a:pt x="1369" y="3484"/>
                      <a:pt x="1332" y="3506"/>
                    </a:cubicBezTo>
                    <a:cubicBezTo>
                      <a:pt x="1295" y="3528"/>
                      <a:pt x="1256" y="3543"/>
                      <a:pt x="1217" y="3562"/>
                    </a:cubicBezTo>
                    <a:cubicBezTo>
                      <a:pt x="1178" y="3581"/>
                      <a:pt x="1139" y="3594"/>
                      <a:pt x="1100" y="3610"/>
                    </a:cubicBezTo>
                    <a:cubicBezTo>
                      <a:pt x="1061" y="3626"/>
                      <a:pt x="1020" y="3638"/>
                      <a:pt x="980" y="3652"/>
                    </a:cubicBezTo>
                    <a:cubicBezTo>
                      <a:pt x="940" y="3666"/>
                      <a:pt x="901" y="3675"/>
                      <a:pt x="861" y="3687"/>
                    </a:cubicBezTo>
                    <a:cubicBezTo>
                      <a:pt x="784" y="3704"/>
                      <a:pt x="707" y="3722"/>
                      <a:pt x="630" y="3740"/>
                    </a:cubicBezTo>
                    <a:cubicBezTo>
                      <a:pt x="559" y="3751"/>
                      <a:pt x="488" y="3763"/>
                      <a:pt x="418" y="3775"/>
                    </a:cubicBezTo>
                    <a:cubicBezTo>
                      <a:pt x="358" y="3783"/>
                      <a:pt x="298" y="3790"/>
                      <a:pt x="238" y="3798"/>
                    </a:cubicBezTo>
                    <a:cubicBezTo>
                      <a:pt x="228" y="3670"/>
                      <a:pt x="247" y="3445"/>
                      <a:pt x="227" y="3308"/>
                    </a:cubicBezTo>
                    <a:cubicBezTo>
                      <a:pt x="1106" y="2948"/>
                      <a:pt x="1480" y="3164"/>
                      <a:pt x="1814" y="1467"/>
                    </a:cubicBezTo>
                    <a:cubicBezTo>
                      <a:pt x="1522" y="1467"/>
                      <a:pt x="1230" y="1467"/>
                      <a:pt x="938" y="1467"/>
                    </a:cubicBezTo>
                    <a:cubicBezTo>
                      <a:pt x="938" y="1813"/>
                      <a:pt x="938" y="2160"/>
                      <a:pt x="938" y="2507"/>
                    </a:cubicBezTo>
                    <a:cubicBezTo>
                      <a:pt x="1033" y="2454"/>
                      <a:pt x="1128" y="2401"/>
                      <a:pt x="1224" y="2347"/>
                    </a:cubicBezTo>
                    <a:cubicBezTo>
                      <a:pt x="1224" y="2492"/>
                      <a:pt x="1224" y="2636"/>
                      <a:pt x="1224" y="2781"/>
                    </a:cubicBezTo>
                    <a:cubicBezTo>
                      <a:pt x="951" y="2892"/>
                      <a:pt x="678" y="3004"/>
                      <a:pt x="404" y="3116"/>
                    </a:cubicBezTo>
                    <a:cubicBezTo>
                      <a:pt x="404" y="2556"/>
                      <a:pt x="404" y="1995"/>
                      <a:pt x="404" y="1435"/>
                    </a:cubicBezTo>
                    <a:cubicBezTo>
                      <a:pt x="270" y="1435"/>
                      <a:pt x="135" y="1435"/>
                      <a:pt x="0" y="1435"/>
                    </a:cubicBezTo>
                    <a:cubicBezTo>
                      <a:pt x="0" y="1301"/>
                      <a:pt x="0" y="1167"/>
                      <a:pt x="0" y="1033"/>
                    </a:cubicBezTo>
                    <a:cubicBezTo>
                      <a:pt x="4" y="1031"/>
                      <a:pt x="7" y="1028"/>
                      <a:pt x="11" y="1025"/>
                    </a:cubicBezTo>
                  </a:path>
                </a:pathLst>
              </a:custGeom>
              <a:solidFill>
                <a:srgbClr val="BDD3EA"/>
              </a:solidFill>
              <a:ln w="9525">
                <a:noFill/>
                <a:round/>
                <a:headEnd/>
                <a:tailEnd/>
              </a:ln>
              <a:effectLst>
                <a:outerShdw blurRad="63500" dist="76368" dir="2700000" algn="ctr" rotWithShape="0">
                  <a:srgbClr val="E6E6E6">
                    <a:alpha val="6501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s-ES_tradnl">
                  <a:latin typeface="Arial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pic>
            <p:nvPicPr>
              <p:cNvPr id="29" name="Picture 17" descr="fermi_kontaktfelde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696" y="1365578"/>
                <a:ext cx="3889375" cy="368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 Box 18"/>
              <p:cNvSpPr txBox="1">
                <a:spLocks noChangeArrowheads="1"/>
              </p:cNvSpPr>
              <p:nvPr/>
            </p:nvSpPr>
            <p:spPr bwMode="auto">
              <a:xfrm rot="-5400000">
                <a:off x="1283646" y="3114353"/>
                <a:ext cx="2487450" cy="3365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de-DE" altLang="de-DE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Fermi contact field [Tesla]</a:t>
                </a:r>
              </a:p>
            </p:txBody>
          </p:sp>
          <p:sp>
            <p:nvSpPr>
              <p:cNvPr id="31" name="Text Box 19"/>
              <p:cNvSpPr txBox="1">
                <a:spLocks noChangeArrowheads="1"/>
              </p:cNvSpPr>
              <p:nvPr/>
            </p:nvSpPr>
            <p:spPr bwMode="auto">
              <a:xfrm>
                <a:off x="3598698" y="4983545"/>
                <a:ext cx="34426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de-DE" altLang="de-DE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32" name="Text Box 20"/>
              <p:cNvSpPr txBox="1">
                <a:spLocks noChangeArrowheads="1"/>
              </p:cNvSpPr>
              <p:nvPr/>
            </p:nvSpPr>
            <p:spPr bwMode="auto">
              <a:xfrm>
                <a:off x="4004223" y="4983545"/>
                <a:ext cx="34426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de-DE" altLang="de-DE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33" name="Text Box 21"/>
              <p:cNvSpPr txBox="1">
                <a:spLocks noChangeArrowheads="1"/>
              </p:cNvSpPr>
              <p:nvPr/>
            </p:nvSpPr>
            <p:spPr bwMode="auto">
              <a:xfrm>
                <a:off x="4419875" y="4983541"/>
                <a:ext cx="308008" cy="336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de-DE" altLang="de-DE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34" name="Text Box 22"/>
              <p:cNvSpPr txBox="1">
                <a:spLocks noChangeArrowheads="1"/>
              </p:cNvSpPr>
              <p:nvPr/>
            </p:nvSpPr>
            <p:spPr bwMode="auto">
              <a:xfrm>
                <a:off x="4778688" y="4983541"/>
                <a:ext cx="420733" cy="336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de-DE" altLang="de-DE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</a:t>
                </a:r>
              </a:p>
            </p:txBody>
          </p:sp>
          <p:sp>
            <p:nvSpPr>
              <p:cNvPr id="35" name="Text Box 23"/>
              <p:cNvSpPr txBox="1">
                <a:spLocks noChangeArrowheads="1"/>
              </p:cNvSpPr>
              <p:nvPr/>
            </p:nvSpPr>
            <p:spPr bwMode="auto">
              <a:xfrm>
                <a:off x="5148616" y="4983541"/>
                <a:ext cx="477889" cy="336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de-DE" altLang="de-DE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</a:t>
                </a:r>
              </a:p>
            </p:txBody>
          </p:sp>
          <p:sp>
            <p:nvSpPr>
              <p:cNvPr id="36" name="Text Box 24"/>
              <p:cNvSpPr txBox="1">
                <a:spLocks noChangeArrowheads="1"/>
              </p:cNvSpPr>
              <p:nvPr/>
            </p:nvSpPr>
            <p:spPr bwMode="auto">
              <a:xfrm>
                <a:off x="5602781" y="4983545"/>
                <a:ext cx="35578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de-DE" altLang="de-DE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</a:t>
                </a:r>
              </a:p>
            </p:txBody>
          </p:sp>
          <p:sp>
            <p:nvSpPr>
              <p:cNvPr id="37" name="Text Box 25"/>
              <p:cNvSpPr txBox="1">
                <a:spLocks noChangeArrowheads="1"/>
              </p:cNvSpPr>
              <p:nvPr/>
            </p:nvSpPr>
            <p:spPr bwMode="auto">
              <a:xfrm>
                <a:off x="5972617" y="4983541"/>
                <a:ext cx="420733" cy="336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de-DE" altLang="de-DE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</a:p>
            </p:txBody>
          </p:sp>
          <p:sp>
            <p:nvSpPr>
              <p:cNvPr id="38" name="CuadroTexto 75"/>
              <p:cNvSpPr txBox="1">
                <a:spLocks noChangeArrowheads="1"/>
              </p:cNvSpPr>
              <p:nvPr/>
            </p:nvSpPr>
            <p:spPr bwMode="auto">
              <a:xfrm>
                <a:off x="6517188" y="1681757"/>
                <a:ext cx="1054214" cy="366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s-ES_tradnl" altLang="de-DE" sz="1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MTesla !</a:t>
                </a:r>
              </a:p>
            </p:txBody>
          </p:sp>
          <p:sp>
            <p:nvSpPr>
              <p:cNvPr id="39" name="CuadroTexto 76"/>
              <p:cNvSpPr txBox="1">
                <a:spLocks noChangeArrowheads="1"/>
              </p:cNvSpPr>
              <p:nvPr/>
            </p:nvSpPr>
            <p:spPr bwMode="auto">
              <a:xfrm>
                <a:off x="6517188" y="2989771"/>
                <a:ext cx="965304" cy="366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s-ES_tradnl" altLang="de-DE" sz="1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kTesla !</a:t>
                </a:r>
              </a:p>
            </p:txBody>
          </p:sp>
        </p:grpSp>
        <p:cxnSp>
          <p:nvCxnSpPr>
            <p:cNvPr id="24" name="Conector recto 78"/>
            <p:cNvCxnSpPr>
              <a:endCxn id="38" idx="1"/>
            </p:cNvCxnSpPr>
            <p:nvPr/>
          </p:nvCxnSpPr>
          <p:spPr>
            <a:xfrm flipV="1">
              <a:off x="2990326" y="1775977"/>
              <a:ext cx="3134063" cy="14287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81"/>
            <p:cNvCxnSpPr/>
            <p:nvPr/>
          </p:nvCxnSpPr>
          <p:spPr>
            <a:xfrm flipV="1">
              <a:off x="3009378" y="3109390"/>
              <a:ext cx="3134063" cy="14287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108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Three different techniques</a:t>
            </a:r>
            <a:r>
              <a:rPr lang="en-US" dirty="0" smtClean="0"/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to measure g-factors of short-lived states using radioactive beams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3" name="31 Grupo"/>
          <p:cNvGrpSpPr>
            <a:grpSpLocks/>
          </p:cNvGrpSpPr>
          <p:nvPr/>
        </p:nvGrpSpPr>
        <p:grpSpPr bwMode="auto">
          <a:xfrm>
            <a:off x="5268913" y="3390677"/>
            <a:ext cx="3008312" cy="1449388"/>
            <a:chOff x="5352900" y="1294227"/>
            <a:chExt cx="3008508" cy="1448973"/>
          </a:xfrm>
        </p:grpSpPr>
        <p:sp>
          <p:nvSpPr>
            <p:cNvPr id="4" name="AutoShape 2"/>
            <p:cNvSpPr>
              <a:spLocks noChangeArrowheads="1"/>
            </p:cNvSpPr>
            <p:nvPr/>
          </p:nvSpPr>
          <p:spPr bwMode="auto">
            <a:xfrm>
              <a:off x="5352900" y="1294227"/>
              <a:ext cx="3008508" cy="1448973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ES_tradnl" altLang="de-DE"/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5457575" y="1342484"/>
              <a:ext cx="2801752" cy="399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20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nuclear deorientation</a:t>
              </a:r>
              <a:endParaRPr lang="es-ES" altLang="de-DE" sz="20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5369022" y="1824160"/>
              <a:ext cx="297626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de-DE" sz="1600" i="1" baseline="30000">
                  <a:latin typeface="Times New Roman" panose="02020603050405020304" pitchFamily="18" charset="0"/>
                </a:rPr>
                <a:t>132</a:t>
              </a:r>
              <a:r>
                <a:rPr lang="en-US" altLang="de-DE" sz="1600" i="1">
                  <a:latin typeface="Times New Roman" panose="02020603050405020304" pitchFamily="18" charset="0"/>
                </a:rPr>
                <a:t>Te @ Oak Ridge </a:t>
              </a:r>
              <a:r>
                <a:rPr lang="es-ES" altLang="de-DE" sz="16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3.0 MeV/u</a:t>
              </a:r>
              <a:endParaRPr lang="en-US" altLang="de-DE" sz="1600" b="1" i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algn="ctr" eaLnBrk="1" hangingPunct="1"/>
              <a:r>
                <a:rPr lang="en-US" altLang="de-DE" sz="1600" i="1">
                  <a:latin typeface="Times New Roman" panose="02020603050405020304" pitchFamily="18" charset="0"/>
                </a:rPr>
                <a:t>N.J. Stone, A.E. Stuchbery et al.,</a:t>
              </a:r>
            </a:p>
            <a:p>
              <a:pPr algn="ctr" eaLnBrk="1" hangingPunct="1"/>
              <a:r>
                <a:rPr lang="en-US" altLang="de-DE" sz="1600" i="1">
                  <a:latin typeface="Times New Roman" panose="02020603050405020304" pitchFamily="18" charset="0"/>
                </a:rPr>
                <a:t>Phys. Rev. Lett. 94 (2005) 192501</a:t>
              </a:r>
            </a:p>
          </p:txBody>
        </p:sp>
      </p:grpSp>
      <p:grpSp>
        <p:nvGrpSpPr>
          <p:cNvPr id="7" name="33 Grupo"/>
          <p:cNvGrpSpPr>
            <a:grpSpLocks/>
          </p:cNvGrpSpPr>
          <p:nvPr/>
        </p:nvGrpSpPr>
        <p:grpSpPr bwMode="auto">
          <a:xfrm>
            <a:off x="560388" y="1444402"/>
            <a:ext cx="3997325" cy="2984500"/>
            <a:chOff x="391184" y="1770185"/>
            <a:chExt cx="3997935" cy="2984695"/>
          </a:xfrm>
        </p:grpSpPr>
        <p:sp>
          <p:nvSpPr>
            <p:cNvPr id="8" name="AutoShape 2"/>
            <p:cNvSpPr>
              <a:spLocks noChangeArrowheads="1"/>
            </p:cNvSpPr>
            <p:nvPr/>
          </p:nvSpPr>
          <p:spPr bwMode="auto">
            <a:xfrm>
              <a:off x="391184" y="1770185"/>
              <a:ext cx="3997935" cy="2984695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ES_tradnl" altLang="de-DE"/>
            </a:p>
          </p:txBody>
        </p: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447151" y="2408556"/>
              <a:ext cx="38860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ES" altLang="de-DE" sz="1600" i="1" baseline="30000">
                  <a:latin typeface="Times New Roman" panose="02020603050405020304" pitchFamily="18" charset="0"/>
                </a:rPr>
                <a:t>38,40</a:t>
              </a:r>
              <a:r>
                <a:rPr lang="es-ES" altLang="de-DE" sz="1600" i="1">
                  <a:latin typeface="Times New Roman" panose="02020603050405020304" pitchFamily="18" charset="0"/>
                </a:rPr>
                <a:t>S @ MSU  </a:t>
              </a:r>
              <a:r>
                <a:rPr lang="es-ES" altLang="de-DE" sz="16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40 MeV/u</a:t>
              </a:r>
            </a:p>
            <a:p>
              <a:pPr algn="ctr" eaLnBrk="1" hangingPunct="1"/>
              <a:r>
                <a:rPr lang="es-ES" altLang="de-DE" sz="1600" i="1">
                  <a:latin typeface="Times New Roman" panose="02020603050405020304" pitchFamily="18" charset="0"/>
                </a:rPr>
                <a:t>A.D. Davies et al., PRL 96 (2006) 112503</a:t>
              </a:r>
            </a:p>
            <a:p>
              <a:pPr algn="ctr" eaLnBrk="1" hangingPunct="1"/>
              <a:r>
                <a:rPr lang="es-ES" altLang="de-DE" sz="1600" i="1">
                  <a:latin typeface="Times New Roman" panose="02020603050405020304" pitchFamily="18" charset="0"/>
                </a:rPr>
                <a:t>A.E. Stuchbery et al., PRC 74 (2006) 054307</a:t>
              </a: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633901" y="4009927"/>
              <a:ext cx="35125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ES" altLang="de-DE" sz="1600" i="1" baseline="30000">
                  <a:latin typeface="Times New Roman" panose="02020603050405020304" pitchFamily="18" charset="0"/>
                </a:rPr>
                <a:t>42,44,46</a:t>
              </a:r>
              <a:r>
                <a:rPr lang="es-ES" altLang="de-DE" sz="1600" i="1">
                  <a:latin typeface="Times New Roman" panose="02020603050405020304" pitchFamily="18" charset="0"/>
                </a:rPr>
                <a:t>Ar @ MSU   &amp;   N=40 Fe @ MSU</a:t>
              </a:r>
            </a:p>
            <a:p>
              <a:pPr algn="ctr" eaLnBrk="1" hangingPunct="1"/>
              <a:r>
                <a:rPr lang="es-ES" altLang="de-DE" sz="1600" i="1">
                  <a:latin typeface="Times New Roman" panose="02020603050405020304" pitchFamily="18" charset="0"/>
                </a:rPr>
                <a:t>October 2008    SP: A.E. Stuchbery</a:t>
              </a:r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502936" y="3332334"/>
              <a:ext cx="377443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ES" altLang="de-DE" sz="1600" i="1" baseline="30000">
                  <a:latin typeface="Times New Roman" panose="02020603050405020304" pitchFamily="18" charset="0"/>
                </a:rPr>
                <a:t>72</a:t>
              </a:r>
              <a:r>
                <a:rPr lang="es-ES" altLang="de-DE" sz="1600" i="1">
                  <a:latin typeface="Times New Roman" panose="02020603050405020304" pitchFamily="18" charset="0"/>
                </a:rPr>
                <a:t>Zn @ GANIL  </a:t>
              </a:r>
              <a:r>
                <a:rPr lang="es-ES" altLang="de-DE" sz="16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60 MeV/u</a:t>
              </a:r>
            </a:p>
            <a:p>
              <a:pPr algn="ctr" eaLnBrk="1" hangingPunct="1"/>
              <a:r>
                <a:rPr lang="es-ES" altLang="de-DE" sz="1600" i="1">
                  <a:latin typeface="Times New Roman" panose="02020603050405020304" pitchFamily="18" charset="0"/>
                </a:rPr>
                <a:t>April 2008    SP: G. Georgiev, A. Jungclaus</a:t>
              </a: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547339" y="1888780"/>
              <a:ext cx="36856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20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high-velocity transient field</a:t>
              </a:r>
              <a:endParaRPr lang="es-ES" altLang="de-DE" sz="20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13" name="28 Conector recto"/>
            <p:cNvCxnSpPr>
              <a:cxnSpLocks noChangeShapeType="1"/>
            </p:cNvCxnSpPr>
            <p:nvPr/>
          </p:nvCxnSpPr>
          <p:spPr bwMode="auto">
            <a:xfrm>
              <a:off x="1278988" y="3277773"/>
              <a:ext cx="2180493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29 Conector recto"/>
            <p:cNvCxnSpPr>
              <a:cxnSpLocks noChangeShapeType="1"/>
            </p:cNvCxnSpPr>
            <p:nvPr/>
          </p:nvCxnSpPr>
          <p:spPr bwMode="auto">
            <a:xfrm>
              <a:off x="1278988" y="3978813"/>
              <a:ext cx="2180493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4879975" y="1196752"/>
            <a:ext cx="3841750" cy="1941513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de-DE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957763" y="1299940"/>
            <a:ext cx="36861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2000" b="1">
                <a:solidFill>
                  <a:srgbClr val="FF0000"/>
                </a:solidFill>
                <a:latin typeface="Comic Sans MS" panose="030F0702030302020204" pitchFamily="66" charset="0"/>
              </a:rPr>
              <a:t>low-velocity transient field</a:t>
            </a:r>
            <a:endParaRPr lang="es-ES" altLang="de-DE" sz="2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197475" y="2419127"/>
            <a:ext cx="3206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de-DE" sz="1600" i="1" baseline="30000">
                <a:latin typeface="Times New Roman" panose="02020603050405020304" pitchFamily="18" charset="0"/>
              </a:rPr>
              <a:t>138</a:t>
            </a:r>
            <a:r>
              <a:rPr lang="es-ES" altLang="de-DE" sz="1600" i="1">
                <a:latin typeface="Times New Roman" panose="02020603050405020304" pitchFamily="18" charset="0"/>
              </a:rPr>
              <a:t>Xe @ REX-ISOLDE    </a:t>
            </a:r>
            <a:r>
              <a:rPr lang="es-ES" altLang="de-DE" sz="1600" b="1" i="1">
                <a:solidFill>
                  <a:srgbClr val="0000FF"/>
                </a:solidFill>
                <a:latin typeface="Times New Roman" panose="02020603050405020304" pitchFamily="18" charset="0"/>
              </a:rPr>
              <a:t>2.8 MeV/u</a:t>
            </a:r>
          </a:p>
          <a:p>
            <a:pPr algn="ctr" eaLnBrk="1" hangingPunct="1"/>
            <a:r>
              <a:rPr lang="es-ES" altLang="de-DE" sz="1600" i="1">
                <a:latin typeface="Times New Roman" panose="02020603050405020304" pitchFamily="18" charset="0"/>
              </a:rPr>
              <a:t>2006/2009    SP: A. Jungclaus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889500" y="1741265"/>
            <a:ext cx="3821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de-DE" sz="1600" i="1" baseline="30000">
                <a:latin typeface="Times New Roman" panose="02020603050405020304" pitchFamily="18" charset="0"/>
              </a:rPr>
              <a:t>132</a:t>
            </a:r>
            <a:r>
              <a:rPr lang="es-ES" altLang="de-DE" sz="1600" i="1">
                <a:latin typeface="Times New Roman" panose="02020603050405020304" pitchFamily="18" charset="0"/>
              </a:rPr>
              <a:t>Te @ Oak Ridge    </a:t>
            </a:r>
            <a:r>
              <a:rPr lang="es-ES" altLang="de-DE" sz="1600" b="1" i="1">
                <a:solidFill>
                  <a:srgbClr val="0000FF"/>
                </a:solidFill>
                <a:latin typeface="Times New Roman" panose="02020603050405020304" pitchFamily="18" charset="0"/>
              </a:rPr>
              <a:t>3.0 MeV/u</a:t>
            </a:r>
          </a:p>
          <a:p>
            <a:pPr algn="ctr" eaLnBrk="1" hangingPunct="1"/>
            <a:r>
              <a:rPr lang="es-ES" altLang="de-DE" sz="1600" i="1">
                <a:latin typeface="Times New Roman" panose="02020603050405020304" pitchFamily="18" charset="0"/>
              </a:rPr>
              <a:t>N. Benczer-Koller et al., PLB 664(2008)241</a:t>
            </a:r>
          </a:p>
        </p:txBody>
      </p:sp>
      <p:cxnSp>
        <p:nvCxnSpPr>
          <p:cNvPr id="19" name="30 Conector recto"/>
          <p:cNvCxnSpPr>
            <a:cxnSpLocks noChangeShapeType="1"/>
          </p:cNvCxnSpPr>
          <p:nvPr/>
        </p:nvCxnSpPr>
        <p:spPr bwMode="auto">
          <a:xfrm>
            <a:off x="5710238" y="2376265"/>
            <a:ext cx="21812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35 CuadroTexto"/>
          <p:cNvSpPr txBox="1">
            <a:spLocks noChangeArrowheads="1"/>
          </p:cNvSpPr>
          <p:nvPr/>
        </p:nvSpPr>
        <p:spPr bwMode="auto">
          <a:xfrm>
            <a:off x="273050" y="5302027"/>
            <a:ext cx="85740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de-DE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Only very few experiments so far            advantages and disadvantages</a:t>
            </a:r>
          </a:p>
          <a:p>
            <a:pPr eaLnBrk="1" hangingPunct="1"/>
            <a:r>
              <a:rPr lang="es-ES" altLang="de-DE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of the different techniques still need to be explored !</a:t>
            </a:r>
          </a:p>
        </p:txBody>
      </p:sp>
      <p:sp>
        <p:nvSpPr>
          <p:cNvPr id="21" name="36 Flecha derecha"/>
          <p:cNvSpPr>
            <a:spLocks noChangeArrowheads="1"/>
          </p:cNvSpPr>
          <p:nvPr/>
        </p:nvSpPr>
        <p:spPr bwMode="auto">
          <a:xfrm>
            <a:off x="4495800" y="5494115"/>
            <a:ext cx="434975" cy="115887"/>
          </a:xfrm>
          <a:prstGeom prst="rightArrow">
            <a:avLst>
              <a:gd name="adj1" fmla="val 50000"/>
              <a:gd name="adj2" fmla="val 50046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de-DE"/>
          </a:p>
        </p:txBody>
      </p:sp>
      <p:sp>
        <p:nvSpPr>
          <p:cNvPr id="22" name="37 CuadroTexto"/>
          <p:cNvSpPr txBox="1">
            <a:spLocks noChangeArrowheads="1"/>
          </p:cNvSpPr>
          <p:nvPr/>
        </p:nvSpPr>
        <p:spPr bwMode="auto">
          <a:xfrm>
            <a:off x="254000" y="4713065"/>
            <a:ext cx="4756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de-DE" sz="2000" b="1">
                <a:solidFill>
                  <a:srgbClr val="0000FF"/>
                </a:solidFill>
                <a:latin typeface="Comic Sans MS" panose="030F0702030302020204" pitchFamily="66" charset="0"/>
              </a:rPr>
              <a:t>Nothing yet at relativistic energies !</a:t>
            </a:r>
          </a:p>
        </p:txBody>
      </p:sp>
    </p:spTree>
    <p:extLst>
      <p:ext uri="{BB962C8B-B14F-4D97-AF65-F5344CB8AC3E}">
        <p14:creationId xmlns:p14="http://schemas.microsoft.com/office/powerpoint/2010/main" val="39960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Transient fields: </a:t>
            </a:r>
            <a:r>
              <a:rPr lang="en-US" sz="1800" dirty="0" smtClean="0">
                <a:solidFill>
                  <a:schemeClr val="tx1"/>
                </a:solidFill>
              </a:rPr>
              <a:t>From the </a:t>
            </a:r>
            <a:r>
              <a:rPr lang="en-US" sz="1800" dirty="0" smtClean="0">
                <a:solidFill>
                  <a:srgbClr val="FF0000"/>
                </a:solidFill>
              </a:rPr>
              <a:t>low-</a:t>
            </a:r>
            <a:r>
              <a:rPr lang="en-US" sz="1800" dirty="0" smtClean="0">
                <a:solidFill>
                  <a:schemeClr val="tx1"/>
                </a:solidFill>
              </a:rPr>
              <a:t> to the </a:t>
            </a:r>
            <a:r>
              <a:rPr lang="en-US" sz="1800" dirty="0" smtClean="0">
                <a:solidFill>
                  <a:srgbClr val="FF0000"/>
                </a:solidFill>
              </a:rPr>
              <a:t>high-velocity</a:t>
            </a:r>
            <a:r>
              <a:rPr lang="en-US" sz="1800" dirty="0" smtClean="0">
                <a:solidFill>
                  <a:schemeClr val="tx1"/>
                </a:solidFill>
              </a:rPr>
              <a:t> regime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Rectángulo 68"/>
          <p:cNvSpPr/>
          <p:nvPr/>
        </p:nvSpPr>
        <p:spPr>
          <a:xfrm>
            <a:off x="0" y="594444"/>
            <a:ext cx="9142413" cy="5930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4" name="AutoShape 30"/>
          <p:cNvSpPr>
            <a:spLocks noChangeArrowheads="1"/>
          </p:cNvSpPr>
          <p:nvPr/>
        </p:nvSpPr>
        <p:spPr bwMode="auto">
          <a:xfrm>
            <a:off x="439738" y="723031"/>
            <a:ext cx="4854575" cy="620713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de-DE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1464394"/>
            <a:ext cx="5459413" cy="3817937"/>
            <a:chOff x="1088" y="950"/>
            <a:chExt cx="3439" cy="2405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" y="1087"/>
              <a:ext cx="3439" cy="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796" y="950"/>
              <a:ext cx="221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de-DE" sz="1800" b="1">
                  <a:latin typeface="Times New Roman" panose="02020603050405020304" pitchFamily="18" charset="0"/>
                </a:rPr>
                <a:t>Transient field strength in Fe host</a:t>
              </a:r>
            </a:p>
          </p:txBody>
        </p:sp>
      </p:grp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254125" y="4302844"/>
            <a:ext cx="371475" cy="146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de-DE"/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738188" y="4912444"/>
            <a:ext cx="1271587" cy="517525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de-DE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38188" y="4902919"/>
            <a:ext cx="127476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ES" altLang="de-DE" sz="1800" b="1">
                <a:solidFill>
                  <a:srgbClr val="FF0000"/>
                </a:solidFill>
                <a:latin typeface="Times New Roman" panose="02020603050405020304" pitchFamily="18" charset="0"/>
              </a:rPr>
              <a:t>low-energy</a:t>
            </a:r>
          </a:p>
          <a:p>
            <a:pPr algn="ctr" eaLnBrk="1" hangingPunct="1">
              <a:lnSpc>
                <a:spcPct val="80000"/>
              </a:lnSpc>
            </a:pPr>
            <a:r>
              <a:rPr lang="es-ES" altLang="de-DE" sz="1800" b="1">
                <a:solidFill>
                  <a:srgbClr val="FF0000"/>
                </a:solidFill>
                <a:latin typeface="Times New Roman" panose="02020603050405020304" pitchFamily="18" charset="0"/>
              </a:rPr>
              <a:t>Coulex</a:t>
            </a: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3376613" y="2801069"/>
            <a:ext cx="2200275" cy="598487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de-DE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373438" y="2837581"/>
            <a:ext cx="2224087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ES" altLang="de-DE" sz="1800" b="1">
                <a:solidFill>
                  <a:srgbClr val="FF0000"/>
                </a:solidFill>
                <a:latin typeface="Times New Roman" panose="02020603050405020304" pitchFamily="18" charset="0"/>
              </a:rPr>
              <a:t>intermediate-energy</a:t>
            </a:r>
          </a:p>
          <a:p>
            <a:pPr algn="ctr" eaLnBrk="1" hangingPunct="1">
              <a:lnSpc>
                <a:spcPct val="80000"/>
              </a:lnSpc>
            </a:pPr>
            <a:r>
              <a:rPr lang="es-ES" altLang="de-DE" sz="1800" b="1">
                <a:solidFill>
                  <a:srgbClr val="FF0000"/>
                </a:solidFill>
                <a:latin typeface="Times New Roman" panose="02020603050405020304" pitchFamily="18" charset="0"/>
              </a:rPr>
              <a:t>&amp; relativistic Coulex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1400175" y="4436194"/>
            <a:ext cx="12700" cy="488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 flipV="1">
            <a:off x="3387725" y="2526431"/>
            <a:ext cx="596900" cy="319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2347913" y="5183906"/>
            <a:ext cx="24352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de-DE" sz="1400" i="1">
                <a:latin typeface="Times New Roman" panose="02020603050405020304" pitchFamily="18" charset="0"/>
              </a:rPr>
              <a:t>A.E. Stuchbery et al.,</a:t>
            </a:r>
          </a:p>
          <a:p>
            <a:pPr eaLnBrk="1" hangingPunct="1"/>
            <a:r>
              <a:rPr lang="es-ES" altLang="de-DE" sz="1400" i="1">
                <a:latin typeface="Times New Roman" panose="02020603050405020304" pitchFamily="18" charset="0"/>
              </a:rPr>
              <a:t>Phys. Rev. C74 (2006) 054307</a:t>
            </a:r>
          </a:p>
          <a:p>
            <a:pPr eaLnBrk="1" hangingPunct="1"/>
            <a:r>
              <a:rPr lang="es-ES" altLang="de-DE" sz="1400" i="1">
                <a:latin typeface="Times New Roman" panose="02020603050405020304" pitchFamily="18" charset="0"/>
              </a:rPr>
              <a:t>Phys. Lett. B611 (2005) 81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1060450" y="4061544"/>
            <a:ext cx="9350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ES" altLang="de-DE" sz="1400" b="1">
                <a:latin typeface="Times New Roman" panose="02020603050405020304" pitchFamily="18" charset="0"/>
                <a:sym typeface="Symbol" panose="05050102010706020507" pitchFamily="18" charset="2"/>
              </a:rPr>
              <a:t>v/c3-7%</a:t>
            </a:r>
          </a:p>
        </p:txBody>
      </p:sp>
      <p:grpSp>
        <p:nvGrpSpPr>
          <p:cNvPr id="17" name="36 Grupo"/>
          <p:cNvGrpSpPr>
            <a:grpSpLocks/>
          </p:cNvGrpSpPr>
          <p:nvPr/>
        </p:nvGrpSpPr>
        <p:grpSpPr bwMode="auto">
          <a:xfrm>
            <a:off x="4921250" y="3544019"/>
            <a:ext cx="4035425" cy="815975"/>
            <a:chOff x="5148775" y="3896751"/>
            <a:chExt cx="4034766" cy="815926"/>
          </a:xfrm>
        </p:grpSpPr>
        <p:sp>
          <p:nvSpPr>
            <p:cNvPr id="18" name="35 Rectángulo redondeado"/>
            <p:cNvSpPr>
              <a:spLocks noChangeArrowheads="1"/>
            </p:cNvSpPr>
            <p:nvPr/>
          </p:nvSpPr>
          <p:spPr bwMode="auto">
            <a:xfrm>
              <a:off x="5148775" y="3896751"/>
              <a:ext cx="4034766" cy="815926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ES_tradnl" altLang="de-DE"/>
            </a:p>
          </p:txBody>
        </p:sp>
        <p:sp>
          <p:nvSpPr>
            <p:cNvPr id="19" name="30 CuadroTexto"/>
            <p:cNvSpPr txBox="1">
              <a:spLocks noChangeArrowheads="1"/>
            </p:cNvSpPr>
            <p:nvPr/>
          </p:nvSpPr>
          <p:spPr bwMode="auto">
            <a:xfrm>
              <a:off x="5405922" y="3925324"/>
              <a:ext cx="2914337" cy="396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de-DE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maximum around v=Z∙v</a:t>
              </a:r>
              <a:r>
                <a:rPr lang="es-ES" altLang="de-DE" sz="20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s-ES" altLang="de-DE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31 CuadroTexto"/>
            <p:cNvSpPr txBox="1">
              <a:spLocks noChangeArrowheads="1"/>
            </p:cNvSpPr>
            <p:nvPr/>
          </p:nvSpPr>
          <p:spPr bwMode="auto">
            <a:xfrm>
              <a:off x="5405922" y="4274553"/>
              <a:ext cx="3765145" cy="396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de-DE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strength scales with Z</a:t>
              </a:r>
              <a:r>
                <a:rPr lang="es-ES" altLang="de-DE" sz="2000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s-ES" altLang="de-DE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(Z</a:t>
              </a:r>
              <a:r>
                <a:rPr lang="es-ES" altLang="de-DE" sz="2000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s-ES" altLang="de-DE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in Gd)</a:t>
              </a:r>
            </a:p>
          </p:txBody>
        </p:sp>
        <p:sp>
          <p:nvSpPr>
            <p:cNvPr id="21" name="32 Elipse"/>
            <p:cNvSpPr>
              <a:spLocks noChangeArrowheads="1"/>
            </p:cNvSpPr>
            <p:nvPr/>
          </p:nvSpPr>
          <p:spPr bwMode="auto">
            <a:xfrm>
              <a:off x="5330372" y="4110950"/>
              <a:ext cx="90777" cy="9077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ES_tradnl" altLang="de-DE"/>
            </a:p>
          </p:txBody>
        </p:sp>
        <p:sp>
          <p:nvSpPr>
            <p:cNvPr id="22" name="34 Elipse"/>
            <p:cNvSpPr>
              <a:spLocks noChangeArrowheads="1"/>
            </p:cNvSpPr>
            <p:nvPr/>
          </p:nvSpPr>
          <p:spPr bwMode="auto">
            <a:xfrm>
              <a:off x="5330372" y="4453131"/>
              <a:ext cx="90777" cy="9077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ES_tradnl" altLang="de-DE"/>
            </a:p>
          </p:txBody>
        </p:sp>
      </p:grpSp>
      <p:sp>
        <p:nvSpPr>
          <p:cNvPr id="23" name="37 CuadroTexto"/>
          <p:cNvSpPr txBox="1">
            <a:spLocks noChangeArrowheads="1"/>
          </p:cNvSpPr>
          <p:nvPr/>
        </p:nvSpPr>
        <p:spPr bwMode="auto">
          <a:xfrm>
            <a:off x="6024563" y="803994"/>
            <a:ext cx="29098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s-ES" altLang="de-DE" sz="1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: degree of polarization of</a:t>
            </a:r>
          </a:p>
          <a:p>
            <a:pPr eaLnBrk="1" hangingPunct="1"/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1s electrons</a:t>
            </a:r>
          </a:p>
          <a:p>
            <a:pPr eaLnBrk="1" hangingPunct="1"/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altLang="de-DE" sz="1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: ion fraction with unpaired</a:t>
            </a:r>
          </a:p>
          <a:p>
            <a:pPr eaLnBrk="1" hangingPunct="1"/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1s electrons</a:t>
            </a:r>
          </a:p>
          <a:p>
            <a:pPr eaLnBrk="1" hangingPunct="1"/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ES" altLang="de-DE" sz="1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: Fermi contact field of</a:t>
            </a:r>
          </a:p>
          <a:p>
            <a:pPr eaLnBrk="1" hangingPunct="1"/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1s electrons 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994400" y="2561356"/>
            <a:ext cx="2835275" cy="587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ES" altLang="de-DE" sz="1800" b="1">
                <a:latin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s-ES" altLang="de-DE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es-ES" altLang="de-DE" sz="1800" b="1">
                <a:latin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s-ES" altLang="de-DE" sz="1800" b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s-ES" altLang="de-DE" sz="1800" b="1">
                <a:latin typeface="Times New Roman" panose="02020603050405020304" pitchFamily="18" charset="0"/>
                <a:sym typeface="Symbol" panose="05050102010706020507" pitchFamily="18" charset="2"/>
              </a:rPr>
              <a:t>: 1s electron velocity</a:t>
            </a:r>
          </a:p>
          <a:p>
            <a:pPr eaLnBrk="1" hangingPunct="1">
              <a:lnSpc>
                <a:spcPct val="90000"/>
              </a:lnSpc>
            </a:pPr>
            <a:r>
              <a:rPr lang="es-ES" altLang="de-DE" sz="1800" b="1">
                <a:latin typeface="Times New Roman" panose="02020603050405020304" pitchFamily="18" charset="0"/>
                <a:sym typeface="Symbol" panose="05050102010706020507" pitchFamily="18" charset="2"/>
              </a:rPr>
              <a:t>         </a:t>
            </a:r>
            <a:r>
              <a:rPr lang="es-ES" altLang="de-DE" sz="1600" b="1">
                <a:latin typeface="Times New Roman" panose="02020603050405020304" pitchFamily="18" charset="0"/>
                <a:sym typeface="Symbol" panose="05050102010706020507" pitchFamily="18" charset="2"/>
              </a:rPr>
              <a:t>(v</a:t>
            </a:r>
            <a:r>
              <a:rPr lang="es-ES" altLang="de-DE" sz="1600" b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s-ES" altLang="de-DE" sz="1600" b="1">
                <a:latin typeface="Times New Roman" panose="02020603050405020304" pitchFamily="18" charset="0"/>
                <a:sym typeface="Symbol" panose="05050102010706020507" pitchFamily="18" charset="2"/>
              </a:rPr>
              <a:t>=c/137  Bohr velocity)</a:t>
            </a:r>
          </a:p>
        </p:txBody>
      </p:sp>
      <p:sp>
        <p:nvSpPr>
          <p:cNvPr id="25" name="Rectángulo 32"/>
          <p:cNvSpPr/>
          <p:nvPr/>
        </p:nvSpPr>
        <p:spPr>
          <a:xfrm>
            <a:off x="2433638" y="2043831"/>
            <a:ext cx="1797050" cy="296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2416175" y="2307356"/>
            <a:ext cx="1881188" cy="2190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de-DE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2773363" y="2251794"/>
            <a:ext cx="11144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ES" altLang="de-DE" sz="1400" b="1">
                <a:latin typeface="Times New Roman" panose="02020603050405020304" pitchFamily="18" charset="0"/>
                <a:sym typeface="Symbol" panose="05050102010706020507" pitchFamily="18" charset="2"/>
              </a:rPr>
              <a:t>v/c20-50%</a:t>
            </a:r>
          </a:p>
        </p:txBody>
      </p:sp>
      <p:sp>
        <p:nvSpPr>
          <p:cNvPr id="28" name="Rectángulo 33"/>
          <p:cNvSpPr/>
          <p:nvPr/>
        </p:nvSpPr>
        <p:spPr>
          <a:xfrm>
            <a:off x="1905000" y="832569"/>
            <a:ext cx="1014413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546100" y="810344"/>
            <a:ext cx="47021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2200" b="1">
                <a:latin typeface="Times New Roman" panose="02020603050405020304" pitchFamily="18" charset="0"/>
              </a:rPr>
              <a:t>B</a:t>
            </a:r>
            <a:r>
              <a:rPr lang="en-US" altLang="de-DE" sz="2200" b="1" baseline="-25000">
                <a:latin typeface="Times New Roman" panose="02020603050405020304" pitchFamily="18" charset="0"/>
              </a:rPr>
              <a:t>tf</a:t>
            </a:r>
            <a:r>
              <a:rPr lang="en-US" altLang="de-DE" sz="2200" b="1">
                <a:latin typeface="Times New Roman" panose="02020603050405020304" pitchFamily="18" charset="0"/>
              </a:rPr>
              <a:t> (</a:t>
            </a:r>
            <a:r>
              <a:rPr lang="en-US" altLang="de-DE" sz="2200" b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de-DE" sz="2200" b="1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de-DE" sz="22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n-US" altLang="de-DE" sz="2200" b="1">
                <a:latin typeface="Times New Roman" panose="02020603050405020304" pitchFamily="18" charset="0"/>
              </a:rPr>
              <a:t>) = </a:t>
            </a:r>
            <a:r>
              <a:rPr lang="en-US" altLang="de-DE" sz="2200" b="1">
                <a:latin typeface="Times New Roman" panose="02020603050405020304" pitchFamily="18" charset="0"/>
                <a:sym typeface="Symbol" panose="05050102010706020507" pitchFamily="18" charset="2"/>
              </a:rPr>
              <a:t>ξ</a:t>
            </a:r>
            <a:r>
              <a:rPr lang="en-US" altLang="de-DE" sz="2200" b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1s</a:t>
            </a:r>
            <a:r>
              <a:rPr lang="en-US" altLang="de-DE" sz="2200" b="1"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de-DE" sz="2200" b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de-DE" sz="2200" b="1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de-DE" sz="22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n-US" altLang="de-DE" sz="2200" b="1">
                <a:latin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altLang="de-DE" sz="2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· F</a:t>
            </a:r>
            <a:r>
              <a:rPr lang="en-US" altLang="de-DE" sz="2200" b="1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de-DE" sz="22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1s</a:t>
            </a:r>
            <a:r>
              <a:rPr lang="en-US" altLang="de-DE" sz="2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de-DE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de-DE" sz="2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de-DE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n-US" altLang="de-DE" sz="2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· B</a:t>
            </a:r>
            <a:r>
              <a:rPr lang="en-US" altLang="de-DE" sz="22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1s</a:t>
            </a:r>
            <a:r>
              <a:rPr lang="en-US" altLang="de-DE" sz="2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de-DE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n-US" altLang="de-DE" sz="2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s-ES" altLang="de-DE" sz="2200" b="1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0" name="Rectángulo redondeado 34"/>
          <p:cNvSpPr/>
          <p:nvPr/>
        </p:nvSpPr>
        <p:spPr>
          <a:xfrm>
            <a:off x="5232400" y="4694956"/>
            <a:ext cx="3563938" cy="136048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/>
          </a:p>
        </p:txBody>
      </p:sp>
      <p:sp>
        <p:nvSpPr>
          <p:cNvPr id="31" name="26 CuadroTexto"/>
          <p:cNvSpPr txBox="1">
            <a:spLocks noChangeArrowheads="1"/>
          </p:cNvSpPr>
          <p:nvPr/>
        </p:nvSpPr>
        <p:spPr bwMode="auto">
          <a:xfrm>
            <a:off x="5281613" y="4688606"/>
            <a:ext cx="3403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de-DE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Problem:</a:t>
            </a:r>
          </a:p>
          <a:p>
            <a:pPr eaLnBrk="1" hangingPunct="1"/>
            <a:r>
              <a:rPr lang="es-ES" altLang="de-D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Transient field strength para-</a:t>
            </a:r>
          </a:p>
          <a:p>
            <a:pPr eaLnBrk="1" hangingPunct="1"/>
            <a:r>
              <a:rPr lang="es-ES" altLang="de-D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metrized only up to Z ~ 16.</a:t>
            </a:r>
          </a:p>
          <a:p>
            <a:pPr eaLnBrk="1" hangingPunct="1"/>
            <a:r>
              <a:rPr lang="es-ES" altLang="de-D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 happens for </a:t>
            </a:r>
            <a:r>
              <a:rPr lang="es-ES" altLang="de-DE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Z</a:t>
            </a:r>
            <a:r>
              <a:rPr lang="es-ES" altLang="de-D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7372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kinetic energy (beam energy) at the 1s electron velocity Z</a:t>
            </a:r>
            <a:r>
              <a:rPr lang="en-US" baseline="-25000" dirty="0" smtClean="0"/>
              <a:t>v</a:t>
            </a:r>
            <a:r>
              <a:rPr lang="en-US" baseline="-50000" dirty="0" smtClean="0"/>
              <a:t>0</a:t>
            </a:r>
            <a:endParaRPr lang="en-US" baseline="-50000" dirty="0"/>
          </a:p>
        </p:txBody>
      </p:sp>
      <p:cxnSp>
        <p:nvCxnSpPr>
          <p:cNvPr id="3" name="Conector recto de flecha 28"/>
          <p:cNvCxnSpPr>
            <a:endCxn id="11" idx="2"/>
          </p:cNvCxnSpPr>
          <p:nvPr/>
        </p:nvCxnSpPr>
        <p:spPr>
          <a:xfrm flipV="1">
            <a:off x="3125788" y="4738464"/>
            <a:ext cx="1673225" cy="26352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de flecha 30"/>
          <p:cNvCxnSpPr>
            <a:stCxn id="21" idx="3"/>
            <a:endCxn id="12" idx="1"/>
          </p:cNvCxnSpPr>
          <p:nvPr/>
        </p:nvCxnSpPr>
        <p:spPr>
          <a:xfrm>
            <a:off x="2930525" y="3028727"/>
            <a:ext cx="2401888" cy="148431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ángulo 21"/>
          <p:cNvSpPr/>
          <p:nvPr/>
        </p:nvSpPr>
        <p:spPr>
          <a:xfrm>
            <a:off x="3992563" y="3119214"/>
            <a:ext cx="914400" cy="1492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6" name="Rectángulo 14"/>
          <p:cNvSpPr/>
          <p:nvPr/>
        </p:nvSpPr>
        <p:spPr>
          <a:xfrm>
            <a:off x="6680200" y="4049489"/>
            <a:ext cx="1633538" cy="6223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813662"/>
              </p:ext>
            </p:extLst>
          </p:nvPr>
        </p:nvGraphicFramePr>
        <p:xfrm>
          <a:off x="3203575" y="1525364"/>
          <a:ext cx="5546725" cy="440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3" imgW="3614400" imgH="2869920" progId="">
                  <p:embed/>
                </p:oleObj>
              </mc:Choice>
              <mc:Fallback>
                <p:oleObj r:id="rId3" imgW="3614400" imgH="2869920" progId="">
                  <p:embed/>
                  <p:pic>
                    <p:nvPicPr>
                      <p:cNvPr id="215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525364"/>
                        <a:ext cx="5546725" cy="440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uadroTexto 4"/>
          <p:cNvSpPr txBox="1">
            <a:spLocks noChangeArrowheads="1"/>
          </p:cNvSpPr>
          <p:nvPr/>
        </p:nvSpPr>
        <p:spPr bwMode="auto">
          <a:xfrm>
            <a:off x="5011738" y="5570314"/>
            <a:ext cx="22653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proton number Z</a:t>
            </a:r>
          </a:p>
        </p:txBody>
      </p:sp>
      <p:sp>
        <p:nvSpPr>
          <p:cNvPr id="9" name="CuadroTexto 20"/>
          <p:cNvSpPr txBox="1">
            <a:spLocks noChangeArrowheads="1"/>
          </p:cNvSpPr>
          <p:nvPr/>
        </p:nvSpPr>
        <p:spPr bwMode="auto">
          <a:xfrm rot="16200000">
            <a:off x="5830094" y="2780283"/>
            <a:ext cx="1665288" cy="40005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2000" b="1" baseline="30000">
                <a:solidFill>
                  <a:srgbClr val="FF0000"/>
                </a:solidFill>
                <a:latin typeface="Comic Sans MS" panose="030F0702030302020204" pitchFamily="66" charset="0"/>
              </a:rPr>
              <a:t>132</a:t>
            </a:r>
            <a:r>
              <a:rPr lang="es-ES_tradnl" altLang="de-DE" sz="2000" b="1">
                <a:solidFill>
                  <a:srgbClr val="FF0000"/>
                </a:solidFill>
                <a:latin typeface="Comic Sans MS" panose="030F0702030302020204" pitchFamily="66" charset="0"/>
              </a:rPr>
              <a:t>Sn region</a:t>
            </a:r>
          </a:p>
        </p:txBody>
      </p:sp>
      <p:sp>
        <p:nvSpPr>
          <p:cNvPr id="10" name="CuadroTexto 22"/>
          <p:cNvSpPr txBox="1">
            <a:spLocks noChangeArrowheads="1"/>
          </p:cNvSpPr>
          <p:nvPr/>
        </p:nvSpPr>
        <p:spPr bwMode="auto">
          <a:xfrm>
            <a:off x="4003675" y="2588989"/>
            <a:ext cx="954088" cy="51752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de-DE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calibrated</a:t>
            </a:r>
          </a:p>
          <a:p>
            <a:pPr algn="ctr" eaLnBrk="1" hangingPunct="1"/>
            <a:r>
              <a:rPr lang="es-ES_tradnl" altLang="de-DE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</a:p>
        </p:txBody>
      </p:sp>
      <p:sp>
        <p:nvSpPr>
          <p:cNvPr id="11" name="Elipse 16"/>
          <p:cNvSpPr/>
          <p:nvPr/>
        </p:nvSpPr>
        <p:spPr>
          <a:xfrm>
            <a:off x="4799013" y="4668614"/>
            <a:ext cx="141287" cy="14128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2" name="Elipse 17"/>
          <p:cNvSpPr/>
          <p:nvPr/>
        </p:nvSpPr>
        <p:spPr>
          <a:xfrm>
            <a:off x="5311775" y="4492402"/>
            <a:ext cx="139700" cy="1397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3" name="Elipse 18"/>
          <p:cNvSpPr/>
          <p:nvPr/>
        </p:nvSpPr>
        <p:spPr>
          <a:xfrm>
            <a:off x="5549900" y="4635277"/>
            <a:ext cx="139700" cy="141287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4" name="Elipse 19"/>
          <p:cNvSpPr/>
          <p:nvPr/>
        </p:nvSpPr>
        <p:spPr>
          <a:xfrm>
            <a:off x="5211763" y="4940077"/>
            <a:ext cx="139700" cy="1397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5" name="CuadroTexto 5"/>
          <p:cNvSpPr txBox="1">
            <a:spLocks noChangeArrowheads="1"/>
          </p:cNvSpPr>
          <p:nvPr/>
        </p:nvSpPr>
        <p:spPr bwMode="auto">
          <a:xfrm rot="16200000">
            <a:off x="2234407" y="3489895"/>
            <a:ext cx="2070100" cy="42703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energy (MeV/u)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4600575" y="1206277"/>
            <a:ext cx="2817813" cy="627062"/>
          </a:xfrm>
          <a:prstGeom prst="roundRect">
            <a:avLst/>
          </a:prstGeom>
          <a:solidFill>
            <a:srgbClr val="F2F2F2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7" name="Rectángulo redondeado 13"/>
          <p:cNvSpPr/>
          <p:nvPr/>
        </p:nvSpPr>
        <p:spPr>
          <a:xfrm>
            <a:off x="120650" y="4295552"/>
            <a:ext cx="3017838" cy="1085850"/>
          </a:xfrm>
          <a:prstGeom prst="roundRect">
            <a:avLst/>
          </a:prstGeom>
          <a:solidFill>
            <a:srgbClr val="F2F2F2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8" name="CuadroTexto 16"/>
          <p:cNvSpPr txBox="1">
            <a:spLocks noChangeArrowheads="1"/>
          </p:cNvSpPr>
          <p:nvPr/>
        </p:nvSpPr>
        <p:spPr bwMode="auto">
          <a:xfrm>
            <a:off x="142875" y="4286027"/>
            <a:ext cx="3038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de-DE" sz="1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38,40</a:t>
            </a:r>
            <a:r>
              <a:rPr lang="es-ES_tradnl" altLang="de-DE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S@</a:t>
            </a:r>
            <a:r>
              <a:rPr lang="es-ES_tradnl" altLang="de-DE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MSU</a:t>
            </a:r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: 40 MeV/u</a:t>
            </a:r>
          </a:p>
          <a:p>
            <a:pPr algn="ctr" eaLnBrk="1" hangingPunct="1"/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prim. 140 MeV/u </a:t>
            </a:r>
            <a:r>
              <a:rPr lang="es-ES_tradnl" altLang="de-DE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Ar,</a:t>
            </a:r>
            <a:r>
              <a:rPr lang="es-ES_tradnl" altLang="de-DE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</a:p>
          <a:p>
            <a:pPr algn="ctr" eaLnBrk="1" hangingPunct="1"/>
            <a:r>
              <a:rPr lang="es-ES" altLang="de-DE" sz="1400" i="1">
                <a:latin typeface="Times New Roman" panose="02020603050405020304" pitchFamily="18" charset="0"/>
              </a:rPr>
              <a:t>Davies et al., PRL 96 (2006) 112503</a:t>
            </a:r>
          </a:p>
          <a:p>
            <a:pPr algn="ctr" eaLnBrk="1" hangingPunct="1"/>
            <a:r>
              <a:rPr lang="es-ES" altLang="de-DE" sz="1400" i="1">
                <a:latin typeface="Times New Roman" panose="02020603050405020304" pitchFamily="18" charset="0"/>
              </a:rPr>
              <a:t>Stuchbery et al., PRC 74 (2006) 054307</a:t>
            </a:r>
          </a:p>
        </p:txBody>
      </p:sp>
      <p:sp>
        <p:nvSpPr>
          <p:cNvPr id="19" name="CuadroTexto 19"/>
          <p:cNvSpPr txBox="1">
            <a:spLocks noChangeArrowheads="1"/>
          </p:cNvSpPr>
          <p:nvPr/>
        </p:nvSpPr>
        <p:spPr bwMode="auto">
          <a:xfrm>
            <a:off x="4641850" y="1196752"/>
            <a:ext cx="2787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de-DE" sz="1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es-ES_tradnl" altLang="de-DE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Zn@</a:t>
            </a:r>
            <a:r>
              <a:rPr lang="es-ES_tradnl" altLang="de-DE" sz="18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GANIL</a:t>
            </a:r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: 40 MeV/u</a:t>
            </a:r>
          </a:p>
          <a:p>
            <a:pPr algn="ctr" eaLnBrk="1" hangingPunct="1"/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prim. 60 MeV/u </a:t>
            </a:r>
            <a:r>
              <a:rPr lang="es-ES_tradnl" altLang="de-DE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Ge - 2008</a:t>
            </a:r>
          </a:p>
        </p:txBody>
      </p:sp>
      <p:sp>
        <p:nvSpPr>
          <p:cNvPr id="20" name="Rectángulo redondeado 22"/>
          <p:cNvSpPr/>
          <p:nvPr/>
        </p:nvSpPr>
        <p:spPr>
          <a:xfrm>
            <a:off x="666750" y="2579464"/>
            <a:ext cx="2233613" cy="904875"/>
          </a:xfrm>
          <a:prstGeom prst="roundRect">
            <a:avLst/>
          </a:prstGeom>
          <a:solidFill>
            <a:srgbClr val="F2F2F2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21" name="CuadroTexto 19"/>
          <p:cNvSpPr txBox="1">
            <a:spLocks noChangeArrowheads="1"/>
          </p:cNvSpPr>
          <p:nvPr/>
        </p:nvSpPr>
        <p:spPr bwMode="auto">
          <a:xfrm>
            <a:off x="676275" y="2569939"/>
            <a:ext cx="22542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de-DE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Fe@</a:t>
            </a:r>
            <a:r>
              <a:rPr lang="es-ES_tradnl" altLang="de-DE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MSU</a:t>
            </a:r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: 50 MeV/u</a:t>
            </a:r>
          </a:p>
          <a:p>
            <a:pPr algn="ctr" eaLnBrk="1" hangingPunct="1"/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prim. 130 MeV/u </a:t>
            </a:r>
            <a:r>
              <a:rPr lang="es-ES_tradnl" altLang="de-DE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</a:p>
          <a:p>
            <a:pPr algn="ctr" eaLnBrk="1" hangingPunct="1"/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</a:p>
        </p:txBody>
      </p:sp>
      <p:sp>
        <p:nvSpPr>
          <p:cNvPr id="22" name="Rectángulo redondeado 24"/>
          <p:cNvSpPr/>
          <p:nvPr/>
        </p:nvSpPr>
        <p:spPr>
          <a:xfrm>
            <a:off x="993775" y="5640164"/>
            <a:ext cx="3346450" cy="625475"/>
          </a:xfrm>
          <a:prstGeom prst="roundRect">
            <a:avLst/>
          </a:prstGeom>
          <a:solidFill>
            <a:srgbClr val="F2F2F2"/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23" name="CuadroTexto 19"/>
          <p:cNvSpPr txBox="1">
            <a:spLocks noChangeArrowheads="1"/>
          </p:cNvSpPr>
          <p:nvPr/>
        </p:nvSpPr>
        <p:spPr bwMode="auto">
          <a:xfrm>
            <a:off x="1022350" y="5629052"/>
            <a:ext cx="3359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de-DE" sz="1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es-ES_tradnl" altLang="de-DE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Cr@</a:t>
            </a:r>
            <a:r>
              <a:rPr lang="es-ES_tradnl" altLang="de-DE" sz="18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UNILAC</a:t>
            </a:r>
            <a:r>
              <a:rPr lang="es-ES_tradnl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: 14.5 MeV/u</a:t>
            </a:r>
          </a:p>
          <a:p>
            <a:pPr algn="ctr" eaLnBrk="1" hangingPunct="1"/>
            <a:r>
              <a:rPr lang="es-ES_tradnl" altLang="de-DE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Grabowy, Speidel et al., ZPA359 (1997) 377</a:t>
            </a:r>
          </a:p>
        </p:txBody>
      </p:sp>
      <p:cxnSp>
        <p:nvCxnSpPr>
          <p:cNvPr id="24" name="Conector recto de flecha 27"/>
          <p:cNvCxnSpPr/>
          <p:nvPr/>
        </p:nvCxnSpPr>
        <p:spPr>
          <a:xfrm rot="5400000">
            <a:off x="4491038" y="2982689"/>
            <a:ext cx="2792412" cy="496888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34"/>
          <p:cNvCxnSpPr>
            <a:endCxn id="14" idx="3"/>
          </p:cNvCxnSpPr>
          <p:nvPr/>
        </p:nvCxnSpPr>
        <p:spPr>
          <a:xfrm flipV="1">
            <a:off x="4329113" y="5059139"/>
            <a:ext cx="903287" cy="7254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18"/>
          <p:cNvSpPr txBox="1">
            <a:spLocks noChangeArrowheads="1"/>
          </p:cNvSpPr>
          <p:nvPr/>
        </p:nvSpPr>
        <p:spPr bwMode="auto">
          <a:xfrm>
            <a:off x="6991350" y="4239989"/>
            <a:ext cx="1314450" cy="3698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de-DE" sz="1800" b="1">
                <a:solidFill>
                  <a:srgbClr val="FF0000"/>
                </a:solidFill>
                <a:latin typeface="Comic Sans MS" panose="030F0702030302020204" pitchFamily="66" charset="0"/>
              </a:rPr>
              <a:t>only GSI !</a:t>
            </a:r>
          </a:p>
        </p:txBody>
      </p:sp>
      <p:sp>
        <p:nvSpPr>
          <p:cNvPr id="27" name="Rectángulo 47"/>
          <p:cNvSpPr/>
          <p:nvPr/>
        </p:nvSpPr>
        <p:spPr>
          <a:xfrm>
            <a:off x="4903788" y="3112864"/>
            <a:ext cx="704850" cy="1508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28" name="CuadroTexto 48"/>
          <p:cNvSpPr txBox="1">
            <a:spLocks noChangeArrowheads="1"/>
          </p:cNvSpPr>
          <p:nvPr/>
        </p:nvSpPr>
        <p:spPr bwMode="auto">
          <a:xfrm>
            <a:off x="647700" y="1277714"/>
            <a:ext cx="2408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de-DE" b="1">
                <a:solidFill>
                  <a:srgbClr val="FF0000"/>
                </a:solidFill>
                <a:latin typeface="Comic Sans MS" panose="030F0702030302020204" pitchFamily="66" charset="0"/>
              </a:rPr>
              <a:t>No information</a:t>
            </a:r>
          </a:p>
          <a:p>
            <a:pPr algn="ctr" eaLnBrk="1" hangingPunct="1"/>
            <a:r>
              <a:rPr lang="es-ES_tradnl" altLang="de-DE" b="1">
                <a:solidFill>
                  <a:srgbClr val="FF0000"/>
                </a:solidFill>
                <a:latin typeface="Comic Sans MS" panose="030F0702030302020204" pitchFamily="66" charset="0"/>
              </a:rPr>
              <a:t>for Z&gt;30 !</a:t>
            </a:r>
          </a:p>
        </p:txBody>
      </p:sp>
    </p:spTree>
    <p:extLst>
      <p:ext uri="{BB962C8B-B14F-4D97-AF65-F5344CB8AC3E}">
        <p14:creationId xmlns:p14="http://schemas.microsoft.com/office/powerpoint/2010/main" val="38737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2602</Words>
  <Application>Microsoft Office PowerPoint</Application>
  <PresentationFormat>Bildschirmpräsentation (4:3)</PresentationFormat>
  <Paragraphs>443</Paragraphs>
  <Slides>27</Slides>
  <Notes>4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27</vt:i4>
      </vt:variant>
    </vt:vector>
  </HeadingPairs>
  <TitlesOfParts>
    <vt:vector size="38" baseType="lpstr">
      <vt:lpstr>ＭＳ Ｐゴシック</vt:lpstr>
      <vt:lpstr>Arial</vt:lpstr>
      <vt:lpstr>Calibri</vt:lpstr>
      <vt:lpstr>Cambria Math</vt:lpstr>
      <vt:lpstr>Comic Sans MS</vt:lpstr>
      <vt:lpstr>Nimbus Roman No9 L</vt:lpstr>
      <vt:lpstr>StarSymbol</vt:lpstr>
      <vt:lpstr>Symbol</vt:lpstr>
      <vt:lpstr>Times New Roman</vt:lpstr>
      <vt:lpstr>Wingdings</vt:lpstr>
      <vt:lpstr>1_Larissa</vt:lpstr>
      <vt:lpstr>Outline: Transient magnetic field</vt:lpstr>
      <vt:lpstr>Success of the extreme single-particle shell model</vt:lpstr>
      <vt:lpstr>Success of the extreme single-particle shell model</vt:lpstr>
      <vt:lpstr>Magnetic moments: Schmidt lines</vt:lpstr>
      <vt:lpstr>Magnetic moment classical description</vt:lpstr>
      <vt:lpstr>How to measure magnetic moments?</vt:lpstr>
      <vt:lpstr>Three different techniques to measure g-factors of short-lived states using radioactive beams</vt:lpstr>
      <vt:lpstr>Transient fields: From the low- to the high-velocity regime</vt:lpstr>
      <vt:lpstr>Ion kinetic energy (beam energy) at the 1s electron velocity Zv0</vt:lpstr>
      <vt:lpstr>How to measure the precession of a γ-ray angular correlation with PreSPEC?</vt:lpstr>
      <vt:lpstr>Geometry of the PreSPEC Ge-array</vt:lpstr>
      <vt:lpstr>Relative uncertainty of the TF strength as a function of statistics/time</vt:lpstr>
      <vt:lpstr>RISING fast-beam proposal in 2002</vt:lpstr>
      <vt:lpstr>Summary &amp; Conclusions</vt:lpstr>
      <vt:lpstr>g-factor measurements using α transfer at UNILAC</vt:lpstr>
      <vt:lpstr>Particle gated γ–coincidence spectra</vt:lpstr>
      <vt:lpstr>Transient magnetic fields</vt:lpstr>
      <vt:lpstr>g-factors and B(E2)‘s from α–transfer experiment</vt:lpstr>
      <vt:lpstr>UNILAC experiment U234 (see also HK 48.7 from J. Walker)</vt:lpstr>
      <vt:lpstr>UNILAC experiment U234</vt:lpstr>
      <vt:lpstr>γ-ray spectra</vt:lpstr>
      <vt:lpstr>Experimental results</vt:lpstr>
      <vt:lpstr>Summary</vt:lpstr>
      <vt:lpstr>PowerPoint-Präsentation</vt:lpstr>
      <vt:lpstr>Appendix: The chain of Xe isotopes</vt:lpstr>
      <vt:lpstr>Appendix: The target chamber used at MSU</vt:lpstr>
      <vt:lpstr>Relative uncertainty of the TF strength as a function of statistics/time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511</cp:revision>
  <dcterms:created xsi:type="dcterms:W3CDTF">2016-04-06T12:04:03Z</dcterms:created>
  <dcterms:modified xsi:type="dcterms:W3CDTF">2022-05-14T12:28:49Z</dcterms:modified>
</cp:coreProperties>
</file>