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4" r:id="rId2"/>
    <p:sldId id="295" r:id="rId3"/>
    <p:sldId id="264" r:id="rId4"/>
    <p:sldId id="29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1" r:id="rId17"/>
    <p:sldId id="282" r:id="rId18"/>
    <p:sldId id="283" r:id="rId19"/>
    <p:sldId id="284" r:id="rId20"/>
    <p:sldId id="293" r:id="rId21"/>
    <p:sldId id="285" r:id="rId22"/>
    <p:sldId id="278" r:id="rId23"/>
    <p:sldId id="276" r:id="rId24"/>
    <p:sldId id="277" r:id="rId25"/>
    <p:sldId id="279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67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7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2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9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17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75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07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62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48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34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94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15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82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0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0.jpe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9.wmf"/><Relationship Id="rId3" Type="http://schemas.openxmlformats.org/officeDocument/2006/relationships/image" Target="../media/image42.jpeg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44.jpeg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5.e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43.jpe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8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0.png"/><Relationship Id="rId5" Type="http://schemas.openxmlformats.org/officeDocument/2006/relationships/image" Target="../media/image25.wmf"/><Relationship Id="rId4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0.png"/><Relationship Id="rId4" Type="http://schemas.openxmlformats.org/officeDocument/2006/relationships/image" Target="../media/image7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.wm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Outline: Deformed </a:t>
            </a:r>
            <a:r>
              <a:rPr lang="en-US" dirty="0" smtClean="0"/>
              <a:t>(Nilsson) shell model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190579" y="5085184"/>
            <a:ext cx="39421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shell model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Nilsson model for small deformation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closure for large deformation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K-isomers e.g. </a:t>
            </a:r>
            <a:r>
              <a:rPr lang="en-US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structure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super heavy elements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K-Isomers</a:t>
            </a:r>
            <a:endParaRPr lang="de-DE" dirty="0"/>
          </a:p>
        </p:txBody>
      </p:sp>
      <p:pic>
        <p:nvPicPr>
          <p:cNvPr id="4" name="Picture 3" descr="Fi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42908"/>
            <a:ext cx="673100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0000" y="836712"/>
            <a:ext cx="4968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altLang="de-DE" sz="3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nuclei with axially-symmetric shape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40000" y="4868712"/>
            <a:ext cx="442798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altLang="de-DE" sz="3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High-K orbitals near the Fermi surface</a:t>
            </a: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2000" y="5406549"/>
            <a:ext cx="4146996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p"/>
            </a:pPr>
            <a:r>
              <a:rPr lang="en-US" altLang="de-DE" sz="2400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7/2[404], 9/2[514], 5/2[402]</a:t>
            </a:r>
          </a:p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de-DE" sz="2400" dirty="0" smtClean="0">
                <a:solidFill>
                  <a:srgbClr val="3333CC"/>
                </a:solidFill>
                <a:latin typeface="Symbol" pitchFamily="18" charset="2"/>
              </a:rPr>
              <a:t>n:</a:t>
            </a:r>
            <a:r>
              <a:rPr lang="en-US" altLang="de-DE" sz="2400" dirty="0" smtClean="0">
                <a:solidFill>
                  <a:srgbClr val="3333CC"/>
                </a:solidFill>
                <a:latin typeface="Arial Narrow" pitchFamily="34" charset="0"/>
              </a:rPr>
              <a:t> </a:t>
            </a:r>
            <a:r>
              <a:rPr lang="en-US" altLang="de-DE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7/2[514], 9/2[624]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5/2[512], 7/2[633]</a:t>
            </a: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32225" y="1490608"/>
            <a:ext cx="423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Mass 180 region : Yb </a:t>
            </a:r>
            <a:r>
              <a:rPr lang="en-US" altLang="de-D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(Z=70)</a:t>
            </a:r>
            <a:r>
              <a:rPr lang="en-US" altLang="de-DE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Ir </a:t>
            </a:r>
            <a:r>
              <a:rPr lang="en-US" altLang="de-D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(Z=77)</a:t>
            </a:r>
          </a:p>
        </p:txBody>
      </p: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533400" y="1681108"/>
            <a:ext cx="1662113" cy="1897063"/>
            <a:chOff x="249" y="1979"/>
            <a:chExt cx="1047" cy="1195"/>
          </a:xfrm>
        </p:grpSpPr>
        <p:sp>
          <p:nvSpPr>
            <p:cNvPr id="10" name="Line 29"/>
            <p:cNvSpPr>
              <a:spLocks noChangeShapeType="1"/>
            </p:cNvSpPr>
            <p:nvPr/>
          </p:nvSpPr>
          <p:spPr bwMode="auto">
            <a:xfrm flipV="1">
              <a:off x="522" y="2267"/>
              <a:ext cx="0" cy="6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Line 30"/>
            <p:cNvSpPr>
              <a:spLocks noChangeShapeType="1"/>
            </p:cNvSpPr>
            <p:nvPr/>
          </p:nvSpPr>
          <p:spPr bwMode="auto">
            <a:xfrm>
              <a:off x="521" y="2891"/>
              <a:ext cx="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385" y="1979"/>
              <a:ext cx="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CC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13" name="Oval 32"/>
            <p:cNvSpPr>
              <a:spLocks noChangeAspect="1" noChangeArrowheads="1"/>
            </p:cNvSpPr>
            <p:nvPr/>
          </p:nvSpPr>
          <p:spPr bwMode="auto">
            <a:xfrm>
              <a:off x="272" y="2803"/>
              <a:ext cx="476" cy="19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Oval 33"/>
            <p:cNvSpPr>
              <a:spLocks noChangeAspect="1" noChangeArrowheads="1"/>
            </p:cNvSpPr>
            <p:nvPr/>
          </p:nvSpPr>
          <p:spPr bwMode="auto">
            <a:xfrm rot="-1839850">
              <a:off x="442" y="2648"/>
              <a:ext cx="170" cy="48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Line 34"/>
            <p:cNvSpPr>
              <a:spLocks noChangeShapeType="1"/>
            </p:cNvSpPr>
            <p:nvPr/>
          </p:nvSpPr>
          <p:spPr bwMode="auto">
            <a:xfrm flipH="1">
              <a:off x="1111" y="2403"/>
              <a:ext cx="11" cy="4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Oval 35"/>
            <p:cNvSpPr>
              <a:spLocks noChangeAspect="1" noChangeArrowheads="1"/>
            </p:cNvSpPr>
            <p:nvPr/>
          </p:nvSpPr>
          <p:spPr bwMode="auto">
            <a:xfrm rot="-3740686">
              <a:off x="444" y="2608"/>
              <a:ext cx="184" cy="57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17" name="Picture 36" descr="BD14868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2630"/>
              <a:ext cx="70" cy="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7" descr="BD14868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93"/>
              <a:ext cx="70" cy="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38"/>
            <p:cNvSpPr>
              <a:spLocks noChangeArrowheads="1"/>
            </p:cNvSpPr>
            <p:nvPr/>
          </p:nvSpPr>
          <p:spPr bwMode="auto">
            <a:xfrm>
              <a:off x="1020" y="2886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</a:t>
              </a:r>
              <a:endParaRPr lang="en-US" altLang="de-DE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0" name="Line 39"/>
            <p:cNvSpPr>
              <a:spLocks noChangeShapeType="1"/>
            </p:cNvSpPr>
            <p:nvPr/>
          </p:nvSpPr>
          <p:spPr bwMode="auto">
            <a:xfrm flipV="1">
              <a:off x="514" y="2584"/>
              <a:ext cx="234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Line 40"/>
            <p:cNvSpPr>
              <a:spLocks noChangeShapeType="1"/>
            </p:cNvSpPr>
            <p:nvPr/>
          </p:nvSpPr>
          <p:spPr bwMode="auto">
            <a:xfrm flipV="1">
              <a:off x="748" y="2358"/>
              <a:ext cx="408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Line 41"/>
            <p:cNvSpPr>
              <a:spLocks noChangeShapeType="1"/>
            </p:cNvSpPr>
            <p:nvPr/>
          </p:nvSpPr>
          <p:spPr bwMode="auto">
            <a:xfrm flipV="1">
              <a:off x="520" y="2358"/>
              <a:ext cx="636" cy="5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3" name="Text Box 42"/>
            <p:cNvSpPr txBox="1">
              <a:spLocks noChangeArrowheads="1"/>
            </p:cNvSpPr>
            <p:nvPr/>
          </p:nvSpPr>
          <p:spPr bwMode="auto">
            <a:xfrm>
              <a:off x="476" y="2444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748" y="2267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748" y="2584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endParaRPr lang="en-US" altLang="de-DE" sz="1600" b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8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K-Isomers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22565" y="1115797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well-known example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78H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DCA"/>
              </a:clrFrom>
              <a:clrTo>
                <a:srgbClr val="FFFD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687"/>
            <a:ext cx="4800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586860" y="28212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586860" y="32784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5586860" y="38118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586860" y="44214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5586860" y="49548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586860" y="54120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7110860" y="28212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7110860" y="32784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7110860" y="38118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110860" y="44214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7110860" y="49548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110860" y="54120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5434460" y="4192830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5815460" y="5335830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6120260" y="5335830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5815460" y="4878630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6120260" y="4878630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7339460" y="487863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7644260" y="487863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7339460" y="533583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7644260" y="533583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5815460" y="4345230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7339460" y="434523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6194872" y="3964230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Fermi Surface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5542410" y="5640630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neutron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7117210" y="564063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proton</a:t>
            </a:r>
          </a:p>
        </p:txBody>
      </p: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4758185" y="4264268"/>
            <a:ext cx="82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7/2[514]</a:t>
            </a: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4758185" y="3654668"/>
            <a:ext cx="82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9/2[624]</a:t>
            </a: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8020497" y="3659430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9/2[514]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8020497" y="4269030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7/2[404]</a:t>
            </a:r>
          </a:p>
        </p:txBody>
      </p:sp>
      <p:sp>
        <p:nvSpPr>
          <p:cNvPr id="36" name="Line 52"/>
          <p:cNvSpPr>
            <a:spLocks noChangeShapeType="1"/>
          </p:cNvSpPr>
          <p:nvPr/>
        </p:nvSpPr>
        <p:spPr bwMode="auto">
          <a:xfrm flipV="1">
            <a:off x="5886897" y="518343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37" name="Line 53"/>
          <p:cNvSpPr>
            <a:spLocks noChangeShapeType="1"/>
          </p:cNvSpPr>
          <p:nvPr/>
        </p:nvSpPr>
        <p:spPr bwMode="auto">
          <a:xfrm>
            <a:off x="6191697" y="548823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 flipV="1">
            <a:off x="5886897" y="472623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39" name="Line 55"/>
          <p:cNvSpPr>
            <a:spLocks noChangeShapeType="1"/>
          </p:cNvSpPr>
          <p:nvPr/>
        </p:nvSpPr>
        <p:spPr bwMode="auto">
          <a:xfrm flipV="1">
            <a:off x="5886897" y="419283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0" name="Line 57"/>
          <p:cNvSpPr>
            <a:spLocks noChangeShapeType="1"/>
          </p:cNvSpPr>
          <p:nvPr/>
        </p:nvSpPr>
        <p:spPr bwMode="auto">
          <a:xfrm>
            <a:off x="6191697" y="503103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1" name="Line 58"/>
          <p:cNvSpPr>
            <a:spLocks noChangeShapeType="1"/>
          </p:cNvSpPr>
          <p:nvPr/>
        </p:nvSpPr>
        <p:spPr bwMode="auto">
          <a:xfrm flipV="1">
            <a:off x="7410897" y="472623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2" name="Line 59"/>
          <p:cNvSpPr>
            <a:spLocks noChangeShapeType="1"/>
          </p:cNvSpPr>
          <p:nvPr/>
        </p:nvSpPr>
        <p:spPr bwMode="auto">
          <a:xfrm flipV="1">
            <a:off x="7410897" y="518343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V="1">
            <a:off x="7410897" y="419283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4" name="Line 62"/>
          <p:cNvSpPr>
            <a:spLocks noChangeShapeType="1"/>
          </p:cNvSpPr>
          <p:nvPr/>
        </p:nvSpPr>
        <p:spPr bwMode="auto">
          <a:xfrm>
            <a:off x="7715697" y="503103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5" name="Line 63"/>
          <p:cNvSpPr>
            <a:spLocks noChangeShapeType="1"/>
          </p:cNvSpPr>
          <p:nvPr/>
        </p:nvSpPr>
        <p:spPr bwMode="auto">
          <a:xfrm>
            <a:off x="7715697" y="548823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6" name="Oval 23"/>
          <p:cNvSpPr>
            <a:spLocks noChangeArrowheads="1"/>
          </p:cNvSpPr>
          <p:nvPr/>
        </p:nvSpPr>
        <p:spPr bwMode="auto">
          <a:xfrm>
            <a:off x="6113165" y="4350518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47" name="Line 57"/>
          <p:cNvSpPr>
            <a:spLocks noChangeShapeType="1"/>
          </p:cNvSpPr>
          <p:nvPr/>
        </p:nvSpPr>
        <p:spPr bwMode="auto">
          <a:xfrm>
            <a:off x="6184602" y="4502918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7647798" y="433988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49" name="Line 62"/>
          <p:cNvSpPr>
            <a:spLocks noChangeShapeType="1"/>
          </p:cNvSpPr>
          <p:nvPr/>
        </p:nvSpPr>
        <p:spPr bwMode="auto">
          <a:xfrm>
            <a:off x="7719235" y="4492285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7110860" y="282123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51" name="Line 67"/>
          <p:cNvSpPr>
            <a:spLocks noChangeShapeType="1"/>
          </p:cNvSpPr>
          <p:nvPr/>
        </p:nvSpPr>
        <p:spPr bwMode="auto">
          <a:xfrm flipV="1">
            <a:off x="7446275" y="1078309"/>
            <a:ext cx="0" cy="9667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Line 68"/>
          <p:cNvSpPr>
            <a:spLocks noChangeShapeType="1"/>
          </p:cNvSpPr>
          <p:nvPr/>
        </p:nvSpPr>
        <p:spPr bwMode="auto">
          <a:xfrm>
            <a:off x="7444688" y="2068909"/>
            <a:ext cx="1230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Text Box 69"/>
          <p:cNvSpPr txBox="1">
            <a:spLocks noChangeArrowheads="1"/>
          </p:cNvSpPr>
          <p:nvPr/>
        </p:nvSpPr>
        <p:spPr bwMode="auto">
          <a:xfrm>
            <a:off x="7192094" y="692696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de-DE" sz="2400" b="1" dirty="0" smtClean="0">
                <a:solidFill>
                  <a:srgbClr val="0000CC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54" name="Oval 70"/>
          <p:cNvSpPr>
            <a:spLocks noChangeAspect="1" noChangeArrowheads="1"/>
          </p:cNvSpPr>
          <p:nvPr/>
        </p:nvSpPr>
        <p:spPr bwMode="auto">
          <a:xfrm>
            <a:off x="7049400" y="1929209"/>
            <a:ext cx="755650" cy="3016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83"/>
          <p:cNvSpPr>
            <a:spLocks noChangeArrowheads="1"/>
          </p:cNvSpPr>
          <p:nvPr/>
        </p:nvSpPr>
        <p:spPr bwMode="auto">
          <a:xfrm>
            <a:off x="7154175" y="2276872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K=0</a:t>
            </a:r>
          </a:p>
        </p:txBody>
      </p:sp>
    </p:spTree>
    <p:extLst>
      <p:ext uri="{BB962C8B-B14F-4D97-AF65-F5344CB8AC3E}">
        <p14:creationId xmlns:p14="http://schemas.microsoft.com/office/powerpoint/2010/main" val="40133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4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K-Isomers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22565" y="1116000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well-known example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78H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CA"/>
              </a:clrFrom>
              <a:clrTo>
                <a:srgbClr val="FFFD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6611"/>
            <a:ext cx="4800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910332"/>
              </p:ext>
            </p:extLst>
          </p:nvPr>
        </p:nvGraphicFramePr>
        <p:xfrm>
          <a:off x="1880196" y="5691836"/>
          <a:ext cx="454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4" imgW="215713" imgH="253780" progId="Equation.DSMT4">
                  <p:embed/>
                </p:oleObj>
              </mc:Choice>
              <mc:Fallback>
                <p:oleObj name="Equation" r:id="rId4" imgW="215713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196" y="5691836"/>
                        <a:ext cx="4540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71"/>
          <p:cNvSpPr>
            <a:spLocks noChangeShapeType="1"/>
          </p:cNvSpPr>
          <p:nvPr/>
        </p:nvSpPr>
        <p:spPr bwMode="auto">
          <a:xfrm flipV="1">
            <a:off x="2032596" y="4472636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586860" y="28281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586860" y="32853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586860" y="38187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586860" y="44283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586860" y="49617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586860" y="54189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110860" y="28281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10860" y="32853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110860" y="38187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110860" y="44283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110860" y="49617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10860" y="54189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434460" y="4199754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15460" y="53427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120260" y="53427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815460" y="48855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120260" y="48855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339460" y="48855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644260" y="48855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339460" y="53427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44260" y="53427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815460" y="43521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815460" y="37425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7339460" y="43521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194872" y="3971154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Fermi Surface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542410" y="5647554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neutron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117210" y="5647554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proton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758185" y="4271192"/>
            <a:ext cx="82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7/2[514]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758185" y="3661592"/>
            <a:ext cx="82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9/2[624]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8020497" y="3666354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9/2[514]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8020497" y="4275954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7/2[404]</a:t>
            </a: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 flipV="1">
            <a:off x="5886897" y="51903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>
            <a:off x="6191697" y="54951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 flipV="1">
            <a:off x="5886897" y="47331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2" name="Line 55"/>
          <p:cNvSpPr>
            <a:spLocks noChangeShapeType="1"/>
          </p:cNvSpPr>
          <p:nvPr/>
        </p:nvSpPr>
        <p:spPr bwMode="auto">
          <a:xfrm flipV="1">
            <a:off x="5886897" y="41997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 flipV="1">
            <a:off x="5886897" y="35901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>
            <a:off x="6191697" y="50379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5" name="Line 58"/>
          <p:cNvSpPr>
            <a:spLocks noChangeShapeType="1"/>
          </p:cNvSpPr>
          <p:nvPr/>
        </p:nvSpPr>
        <p:spPr bwMode="auto">
          <a:xfrm flipV="1">
            <a:off x="7410897" y="47331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6" name="Line 59"/>
          <p:cNvSpPr>
            <a:spLocks noChangeShapeType="1"/>
          </p:cNvSpPr>
          <p:nvPr/>
        </p:nvSpPr>
        <p:spPr bwMode="auto">
          <a:xfrm flipV="1">
            <a:off x="7410897" y="51903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7" name="Line 60"/>
          <p:cNvSpPr>
            <a:spLocks noChangeShapeType="1"/>
          </p:cNvSpPr>
          <p:nvPr/>
        </p:nvSpPr>
        <p:spPr bwMode="auto">
          <a:xfrm flipV="1">
            <a:off x="7410897" y="41997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8" name="Line 62"/>
          <p:cNvSpPr>
            <a:spLocks noChangeShapeType="1"/>
          </p:cNvSpPr>
          <p:nvPr/>
        </p:nvSpPr>
        <p:spPr bwMode="auto">
          <a:xfrm>
            <a:off x="7715697" y="50379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9" name="Line 63"/>
          <p:cNvSpPr>
            <a:spLocks noChangeShapeType="1"/>
          </p:cNvSpPr>
          <p:nvPr/>
        </p:nvSpPr>
        <p:spPr bwMode="auto">
          <a:xfrm>
            <a:off x="7715697" y="54951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graphicFrame>
        <p:nvGraphicFramePr>
          <p:cNvPr id="5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988268"/>
              </p:ext>
            </p:extLst>
          </p:nvPr>
        </p:nvGraphicFramePr>
        <p:xfrm>
          <a:off x="5810697" y="2066154"/>
          <a:ext cx="454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6" imgW="215713" imgH="253780" progId="Equation.DSMT4">
                  <p:embed/>
                </p:oleObj>
              </mc:Choice>
              <mc:Fallback>
                <p:oleObj name="Equation" r:id="rId6" imgW="215713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697" y="2066154"/>
                        <a:ext cx="4540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7647798" y="4346809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52" name="Line 62"/>
          <p:cNvSpPr>
            <a:spLocks noChangeShapeType="1"/>
          </p:cNvSpPr>
          <p:nvPr/>
        </p:nvSpPr>
        <p:spPr bwMode="auto">
          <a:xfrm>
            <a:off x="7719235" y="4499209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53" name="Line 67"/>
          <p:cNvSpPr>
            <a:spLocks noChangeShapeType="1"/>
          </p:cNvSpPr>
          <p:nvPr/>
        </p:nvSpPr>
        <p:spPr bwMode="auto">
          <a:xfrm flipV="1">
            <a:off x="7446275" y="1052736"/>
            <a:ext cx="0" cy="9667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Line 68"/>
          <p:cNvSpPr>
            <a:spLocks noChangeShapeType="1"/>
          </p:cNvSpPr>
          <p:nvPr/>
        </p:nvSpPr>
        <p:spPr bwMode="auto">
          <a:xfrm>
            <a:off x="7444688" y="2043336"/>
            <a:ext cx="1230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Oval 70"/>
          <p:cNvSpPr>
            <a:spLocks noChangeAspect="1" noChangeArrowheads="1"/>
          </p:cNvSpPr>
          <p:nvPr/>
        </p:nvSpPr>
        <p:spPr bwMode="auto">
          <a:xfrm>
            <a:off x="7049400" y="1903636"/>
            <a:ext cx="755650" cy="3016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Oval 71"/>
          <p:cNvSpPr>
            <a:spLocks noChangeAspect="1" noChangeArrowheads="1"/>
          </p:cNvSpPr>
          <p:nvPr/>
        </p:nvSpPr>
        <p:spPr bwMode="auto">
          <a:xfrm rot="19760150">
            <a:off x="7319275" y="1657574"/>
            <a:ext cx="269875" cy="7635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Line 72"/>
          <p:cNvSpPr>
            <a:spLocks noChangeShapeType="1"/>
          </p:cNvSpPr>
          <p:nvPr/>
        </p:nvSpPr>
        <p:spPr bwMode="auto">
          <a:xfrm flipH="1">
            <a:off x="8381313" y="1268636"/>
            <a:ext cx="17462" cy="765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Oval 73"/>
          <p:cNvSpPr>
            <a:spLocks noChangeAspect="1" noChangeArrowheads="1"/>
          </p:cNvSpPr>
          <p:nvPr/>
        </p:nvSpPr>
        <p:spPr bwMode="auto">
          <a:xfrm rot="17859314">
            <a:off x="7322451" y="1594073"/>
            <a:ext cx="292100" cy="9112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" name="Picture 74" descr="BD14868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88" y="1628999"/>
            <a:ext cx="111125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5" descr="BD14868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50" y="2205261"/>
            <a:ext cx="111125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76"/>
          <p:cNvSpPr>
            <a:spLocks noChangeArrowheads="1"/>
          </p:cNvSpPr>
          <p:nvPr/>
        </p:nvSpPr>
        <p:spPr bwMode="auto">
          <a:xfrm>
            <a:off x="8093975" y="2035399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K&gt;0</a:t>
            </a:r>
            <a:endParaRPr lang="en-US" altLang="de-DE" sz="2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2" name="Line 77"/>
          <p:cNvSpPr>
            <a:spLocks noChangeShapeType="1"/>
          </p:cNvSpPr>
          <p:nvPr/>
        </p:nvSpPr>
        <p:spPr bwMode="auto">
          <a:xfrm flipV="1">
            <a:off x="7433575" y="1555974"/>
            <a:ext cx="3714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Line 78"/>
          <p:cNvSpPr>
            <a:spLocks noChangeShapeType="1"/>
          </p:cNvSpPr>
          <p:nvPr/>
        </p:nvSpPr>
        <p:spPr bwMode="auto">
          <a:xfrm flipV="1">
            <a:off x="7805050" y="1197199"/>
            <a:ext cx="647700" cy="358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Line 79"/>
          <p:cNvSpPr>
            <a:spLocks noChangeShapeType="1"/>
          </p:cNvSpPr>
          <p:nvPr/>
        </p:nvSpPr>
        <p:spPr bwMode="auto">
          <a:xfrm flipV="1">
            <a:off x="7443100" y="1197199"/>
            <a:ext cx="1009650" cy="822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 Box 80"/>
          <p:cNvSpPr txBox="1">
            <a:spLocks noChangeArrowheads="1"/>
          </p:cNvSpPr>
          <p:nvPr/>
        </p:nvSpPr>
        <p:spPr bwMode="auto">
          <a:xfrm>
            <a:off x="7373250" y="1333724"/>
            <a:ext cx="48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000000"/>
                </a:solidFill>
                <a:latin typeface="Palatino Linotype" pitchFamily="18" charset="0"/>
              </a:rPr>
              <a:t>j</a:t>
            </a:r>
            <a:r>
              <a:rPr lang="en-US" altLang="de-DE" sz="1600" b="1" baseline="-25000" smtClean="0">
                <a:solidFill>
                  <a:srgbClr val="00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66" name="Text Box 81"/>
          <p:cNvSpPr txBox="1">
            <a:spLocks noChangeArrowheads="1"/>
          </p:cNvSpPr>
          <p:nvPr/>
        </p:nvSpPr>
        <p:spPr bwMode="auto">
          <a:xfrm>
            <a:off x="7805050" y="1052736"/>
            <a:ext cx="48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000000"/>
                </a:solidFill>
                <a:latin typeface="Palatino Linotype" pitchFamily="18" charset="0"/>
              </a:rPr>
              <a:t>j</a:t>
            </a:r>
            <a:r>
              <a:rPr lang="en-US" altLang="de-DE" sz="1600" b="1" baseline="-25000" smtClean="0">
                <a:solidFill>
                  <a:srgbClr val="00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67" name="Text Box 82"/>
          <p:cNvSpPr txBox="1">
            <a:spLocks noChangeArrowheads="1"/>
          </p:cNvSpPr>
          <p:nvPr/>
        </p:nvSpPr>
        <p:spPr bwMode="auto">
          <a:xfrm>
            <a:off x="7805050" y="1555974"/>
            <a:ext cx="48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000000"/>
                </a:solidFill>
                <a:latin typeface="Palatino Linotype" pitchFamily="18" charset="0"/>
              </a:rPr>
              <a:t>j</a:t>
            </a:r>
            <a:endParaRPr lang="en-US" altLang="de-DE" sz="1600" b="1" baseline="-25000" smtClean="0">
              <a:solidFill>
                <a:srgbClr val="00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5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1" grpId="0"/>
      <p:bldP spid="62" grpId="0" animBg="1"/>
      <p:bldP spid="63" grpId="0" animBg="1"/>
      <p:bldP spid="64" grpId="0" animBg="1"/>
      <p:bldP spid="65" grpId="0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K-Isomer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22565" y="1116000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well-known example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78H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CA"/>
              </a:clrFrom>
              <a:clrTo>
                <a:srgbClr val="FFFD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6611"/>
            <a:ext cx="4800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477703"/>
              </p:ext>
            </p:extLst>
          </p:nvPr>
        </p:nvGraphicFramePr>
        <p:xfrm>
          <a:off x="2362200" y="5463236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4" imgW="228501" imgH="253890" progId="Equation.DSMT4">
                  <p:embed/>
                </p:oleObj>
              </mc:Choice>
              <mc:Fallback>
                <p:oleObj name="Equation" r:id="rId4" imgW="22850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63236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72"/>
          <p:cNvSpPr>
            <a:spLocks noChangeShapeType="1"/>
          </p:cNvSpPr>
          <p:nvPr/>
        </p:nvSpPr>
        <p:spPr bwMode="auto">
          <a:xfrm flipV="1">
            <a:off x="2514600" y="4320236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586860" y="28281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586860" y="32853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586860" y="38187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586860" y="44283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586860" y="49617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586860" y="54189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110860" y="28281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10860" y="32853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110860" y="38187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110860" y="44283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110860" y="49617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10860" y="5418954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434460" y="4199754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15460" y="53427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120260" y="53427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815460" y="48855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120260" y="48855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339460" y="48855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644260" y="48855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339460" y="53427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44260" y="53427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815460" y="4352154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7339460" y="37425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7339460" y="435215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194872" y="3971154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Fermi Surface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5542410" y="5647554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neutron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117210" y="5647554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proton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758185" y="4271192"/>
            <a:ext cx="82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7/2[514]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758185" y="3661592"/>
            <a:ext cx="82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9/2[624]</a:t>
            </a: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8020497" y="3666354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9/2[514]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8020497" y="4275954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7/2[404]</a:t>
            </a:r>
          </a:p>
        </p:txBody>
      </p:sp>
      <p:sp>
        <p:nvSpPr>
          <p:cNvPr id="39" name="Line 52"/>
          <p:cNvSpPr>
            <a:spLocks noChangeShapeType="1"/>
          </p:cNvSpPr>
          <p:nvPr/>
        </p:nvSpPr>
        <p:spPr bwMode="auto">
          <a:xfrm flipV="1">
            <a:off x="5886897" y="51903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0" name="Line 53"/>
          <p:cNvSpPr>
            <a:spLocks noChangeShapeType="1"/>
          </p:cNvSpPr>
          <p:nvPr/>
        </p:nvSpPr>
        <p:spPr bwMode="auto">
          <a:xfrm>
            <a:off x="6191697" y="54951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 flipV="1">
            <a:off x="5886897" y="47331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2" name="Line 55"/>
          <p:cNvSpPr>
            <a:spLocks noChangeShapeType="1"/>
          </p:cNvSpPr>
          <p:nvPr/>
        </p:nvSpPr>
        <p:spPr bwMode="auto">
          <a:xfrm flipV="1">
            <a:off x="5886897" y="41997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>
            <a:off x="6191697" y="50379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4" name="Line 58"/>
          <p:cNvSpPr>
            <a:spLocks noChangeShapeType="1"/>
          </p:cNvSpPr>
          <p:nvPr/>
        </p:nvSpPr>
        <p:spPr bwMode="auto">
          <a:xfrm flipV="1">
            <a:off x="7410897" y="47331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5" name="Line 59"/>
          <p:cNvSpPr>
            <a:spLocks noChangeShapeType="1"/>
          </p:cNvSpPr>
          <p:nvPr/>
        </p:nvSpPr>
        <p:spPr bwMode="auto">
          <a:xfrm flipV="1">
            <a:off x="7410897" y="51903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6" name="Line 60"/>
          <p:cNvSpPr>
            <a:spLocks noChangeShapeType="1"/>
          </p:cNvSpPr>
          <p:nvPr/>
        </p:nvSpPr>
        <p:spPr bwMode="auto">
          <a:xfrm flipV="1">
            <a:off x="7410897" y="41997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7" name="Line 61"/>
          <p:cNvSpPr>
            <a:spLocks noChangeShapeType="1"/>
          </p:cNvSpPr>
          <p:nvPr/>
        </p:nvSpPr>
        <p:spPr bwMode="auto">
          <a:xfrm flipV="1">
            <a:off x="7410897" y="35901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8" name="Line 62"/>
          <p:cNvSpPr>
            <a:spLocks noChangeShapeType="1"/>
          </p:cNvSpPr>
          <p:nvPr/>
        </p:nvSpPr>
        <p:spPr bwMode="auto">
          <a:xfrm>
            <a:off x="7715697" y="50379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9" name="Line 63"/>
          <p:cNvSpPr>
            <a:spLocks noChangeShapeType="1"/>
          </p:cNvSpPr>
          <p:nvPr/>
        </p:nvSpPr>
        <p:spPr bwMode="auto">
          <a:xfrm>
            <a:off x="7715697" y="5495154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graphicFrame>
        <p:nvGraphicFramePr>
          <p:cNvPr id="50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81176"/>
              </p:ext>
            </p:extLst>
          </p:nvPr>
        </p:nvGraphicFramePr>
        <p:xfrm>
          <a:off x="7248972" y="2066154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6" imgW="228501" imgH="253890" progId="Equation.DSMT4">
                  <p:embed/>
                </p:oleObj>
              </mc:Choice>
              <mc:Fallback>
                <p:oleObj name="Equation" r:id="rId6" imgW="22850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972" y="2066154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val 23"/>
          <p:cNvSpPr>
            <a:spLocks noChangeArrowheads="1"/>
          </p:cNvSpPr>
          <p:nvPr/>
        </p:nvSpPr>
        <p:spPr bwMode="auto">
          <a:xfrm>
            <a:off x="6113165" y="4357442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52" name="Line 57"/>
          <p:cNvSpPr>
            <a:spLocks noChangeShapeType="1"/>
          </p:cNvSpPr>
          <p:nvPr/>
        </p:nvSpPr>
        <p:spPr bwMode="auto">
          <a:xfrm>
            <a:off x="6184602" y="4509842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53" name="Line 67"/>
          <p:cNvSpPr>
            <a:spLocks noChangeShapeType="1"/>
          </p:cNvSpPr>
          <p:nvPr/>
        </p:nvSpPr>
        <p:spPr bwMode="auto">
          <a:xfrm flipV="1">
            <a:off x="5680483" y="1052736"/>
            <a:ext cx="0" cy="9667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Line 68"/>
          <p:cNvSpPr>
            <a:spLocks noChangeShapeType="1"/>
          </p:cNvSpPr>
          <p:nvPr/>
        </p:nvSpPr>
        <p:spPr bwMode="auto">
          <a:xfrm>
            <a:off x="5678896" y="2043336"/>
            <a:ext cx="1230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Oval 70"/>
          <p:cNvSpPr>
            <a:spLocks noChangeAspect="1" noChangeArrowheads="1"/>
          </p:cNvSpPr>
          <p:nvPr/>
        </p:nvSpPr>
        <p:spPr bwMode="auto">
          <a:xfrm>
            <a:off x="5283608" y="1903636"/>
            <a:ext cx="755650" cy="301625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Oval 71"/>
          <p:cNvSpPr>
            <a:spLocks noChangeAspect="1" noChangeArrowheads="1"/>
          </p:cNvSpPr>
          <p:nvPr/>
        </p:nvSpPr>
        <p:spPr bwMode="auto">
          <a:xfrm rot="19760150">
            <a:off x="5553483" y="1657574"/>
            <a:ext cx="269875" cy="7635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Line 72"/>
          <p:cNvSpPr>
            <a:spLocks noChangeShapeType="1"/>
          </p:cNvSpPr>
          <p:nvPr/>
        </p:nvSpPr>
        <p:spPr bwMode="auto">
          <a:xfrm flipH="1">
            <a:off x="6615521" y="1268636"/>
            <a:ext cx="17462" cy="765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Oval 73"/>
          <p:cNvSpPr>
            <a:spLocks noChangeAspect="1" noChangeArrowheads="1"/>
          </p:cNvSpPr>
          <p:nvPr/>
        </p:nvSpPr>
        <p:spPr bwMode="auto">
          <a:xfrm rot="17859314">
            <a:off x="5556659" y="1594073"/>
            <a:ext cx="292100" cy="9112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" name="Picture 74" descr="BD14868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896" y="1628999"/>
            <a:ext cx="111125" cy="1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5" descr="BD14868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58" y="2205261"/>
            <a:ext cx="111125" cy="1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76"/>
          <p:cNvSpPr>
            <a:spLocks noChangeArrowheads="1"/>
          </p:cNvSpPr>
          <p:nvPr/>
        </p:nvSpPr>
        <p:spPr bwMode="auto">
          <a:xfrm>
            <a:off x="6328183" y="2035399"/>
            <a:ext cx="65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24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K&gt;0</a:t>
            </a:r>
            <a:endParaRPr lang="en-US" altLang="de-DE" sz="24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62" name="Line 77"/>
          <p:cNvSpPr>
            <a:spLocks noChangeShapeType="1"/>
          </p:cNvSpPr>
          <p:nvPr/>
        </p:nvSpPr>
        <p:spPr bwMode="auto">
          <a:xfrm flipV="1">
            <a:off x="5667783" y="1555974"/>
            <a:ext cx="3714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Line 78"/>
          <p:cNvSpPr>
            <a:spLocks noChangeShapeType="1"/>
          </p:cNvSpPr>
          <p:nvPr/>
        </p:nvSpPr>
        <p:spPr bwMode="auto">
          <a:xfrm flipV="1">
            <a:off x="6039258" y="1197199"/>
            <a:ext cx="647700" cy="358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Line 79"/>
          <p:cNvSpPr>
            <a:spLocks noChangeShapeType="1"/>
          </p:cNvSpPr>
          <p:nvPr/>
        </p:nvSpPr>
        <p:spPr bwMode="auto">
          <a:xfrm flipV="1">
            <a:off x="5677308" y="1197199"/>
            <a:ext cx="1009650" cy="822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 Box 80"/>
          <p:cNvSpPr txBox="1">
            <a:spLocks noChangeArrowheads="1"/>
          </p:cNvSpPr>
          <p:nvPr/>
        </p:nvSpPr>
        <p:spPr bwMode="auto">
          <a:xfrm>
            <a:off x="5607458" y="1333724"/>
            <a:ext cx="48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000000"/>
                </a:solidFill>
                <a:latin typeface="Palatino Linotype" pitchFamily="18" charset="0"/>
              </a:rPr>
              <a:t>j</a:t>
            </a:r>
            <a:r>
              <a:rPr lang="en-US" altLang="de-DE" sz="1600" b="1" baseline="-25000" smtClean="0">
                <a:solidFill>
                  <a:srgbClr val="000000"/>
                </a:solidFill>
                <a:latin typeface="Symbol" pitchFamily="18" charset="2"/>
              </a:rPr>
              <a:t>1</a:t>
            </a:r>
          </a:p>
        </p:txBody>
      </p:sp>
      <p:sp>
        <p:nvSpPr>
          <p:cNvPr id="66" name="Text Box 81"/>
          <p:cNvSpPr txBox="1">
            <a:spLocks noChangeArrowheads="1"/>
          </p:cNvSpPr>
          <p:nvPr/>
        </p:nvSpPr>
        <p:spPr bwMode="auto">
          <a:xfrm>
            <a:off x="6039258" y="1052736"/>
            <a:ext cx="48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000000"/>
                </a:solidFill>
                <a:latin typeface="Palatino Linotype" pitchFamily="18" charset="0"/>
              </a:rPr>
              <a:t>j</a:t>
            </a:r>
            <a:r>
              <a:rPr lang="en-US" altLang="de-DE" sz="1600" b="1" baseline="-25000" smtClean="0">
                <a:solidFill>
                  <a:srgbClr val="000000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67" name="Text Box 82"/>
          <p:cNvSpPr txBox="1">
            <a:spLocks noChangeArrowheads="1"/>
          </p:cNvSpPr>
          <p:nvPr/>
        </p:nvSpPr>
        <p:spPr bwMode="auto">
          <a:xfrm>
            <a:off x="6039258" y="1555974"/>
            <a:ext cx="482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sz="1600" b="1" smtClean="0">
                <a:solidFill>
                  <a:srgbClr val="000000"/>
                </a:solidFill>
                <a:latin typeface="Palatino Linotype" pitchFamily="18" charset="0"/>
              </a:rPr>
              <a:t>j</a:t>
            </a:r>
            <a:endParaRPr lang="en-US" altLang="de-DE" sz="1600" b="1" baseline="-25000" smtClean="0">
              <a:solidFill>
                <a:srgbClr val="000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32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1" grpId="0"/>
      <p:bldP spid="62" grpId="0" animBg="1"/>
      <p:bldP spid="63" grpId="0" animBg="1"/>
      <p:bldP spid="64" grpId="0" animBg="1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K-Isomer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422565" y="1116000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2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6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4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well-known example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178H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CA"/>
              </a:clrFrom>
              <a:clrTo>
                <a:srgbClr val="FFFD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634"/>
            <a:ext cx="4800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250767"/>
              </p:ext>
            </p:extLst>
          </p:nvPr>
        </p:nvGraphicFramePr>
        <p:xfrm>
          <a:off x="2913063" y="5084259"/>
          <a:ext cx="17351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4" imgW="825500" imgH="254000" progId="Equation.DSMT4">
                  <p:embed/>
                </p:oleObj>
              </mc:Choice>
              <mc:Fallback>
                <p:oleObj name="Equation" r:id="rId4" imgW="825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5084259"/>
                        <a:ext cx="17351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73"/>
          <p:cNvSpPr>
            <a:spLocks noChangeShapeType="1"/>
          </p:cNvSpPr>
          <p:nvPr/>
        </p:nvSpPr>
        <p:spPr bwMode="auto">
          <a:xfrm flipV="1">
            <a:off x="3397101" y="3712659"/>
            <a:ext cx="0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5586860" y="28301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586860" y="32873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586860" y="38207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586860" y="44303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586860" y="49637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586860" y="54209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110860" y="28301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110860" y="32873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110860" y="38207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7110860" y="44303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110860" y="49637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110860" y="5420977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5434460" y="4201777"/>
            <a:ext cx="2743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15460" y="5344777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120260" y="5344777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5815460" y="4887577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120260" y="4887577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339460" y="488757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644260" y="488757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339460" y="534477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644260" y="534477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815460" y="4354177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5815460" y="3744577"/>
            <a:ext cx="152400" cy="152400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7339460" y="374457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339460" y="4354177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194872" y="3973177"/>
            <a:ext cx="1296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Fermi Surface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542410" y="5649577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neutron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117210" y="5649577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proton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758185" y="4273215"/>
            <a:ext cx="82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7/2[514]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4758185" y="3663615"/>
            <a:ext cx="823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9/2[624]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8020497" y="3668377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9/2[514]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8020497" y="4277977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7/2[404]</a:t>
            </a:r>
          </a:p>
        </p:txBody>
      </p:sp>
      <p:sp>
        <p:nvSpPr>
          <p:cNvPr id="40" name="Line 52"/>
          <p:cNvSpPr>
            <a:spLocks noChangeShapeType="1"/>
          </p:cNvSpPr>
          <p:nvPr/>
        </p:nvSpPr>
        <p:spPr bwMode="auto">
          <a:xfrm flipV="1">
            <a:off x="5886897" y="51923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1" name="Line 53"/>
          <p:cNvSpPr>
            <a:spLocks noChangeShapeType="1"/>
          </p:cNvSpPr>
          <p:nvPr/>
        </p:nvSpPr>
        <p:spPr bwMode="auto">
          <a:xfrm>
            <a:off x="6191697" y="54971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auto">
          <a:xfrm flipV="1">
            <a:off x="5886897" y="47351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3" name="Line 55"/>
          <p:cNvSpPr>
            <a:spLocks noChangeShapeType="1"/>
          </p:cNvSpPr>
          <p:nvPr/>
        </p:nvSpPr>
        <p:spPr bwMode="auto">
          <a:xfrm flipV="1">
            <a:off x="5886897" y="42017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4" name="Line 56"/>
          <p:cNvSpPr>
            <a:spLocks noChangeShapeType="1"/>
          </p:cNvSpPr>
          <p:nvPr/>
        </p:nvSpPr>
        <p:spPr bwMode="auto">
          <a:xfrm flipV="1">
            <a:off x="5886897" y="35921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5" name="Line 57"/>
          <p:cNvSpPr>
            <a:spLocks noChangeShapeType="1"/>
          </p:cNvSpPr>
          <p:nvPr/>
        </p:nvSpPr>
        <p:spPr bwMode="auto">
          <a:xfrm>
            <a:off x="6191697" y="50399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6" name="Line 58"/>
          <p:cNvSpPr>
            <a:spLocks noChangeShapeType="1"/>
          </p:cNvSpPr>
          <p:nvPr/>
        </p:nvSpPr>
        <p:spPr bwMode="auto">
          <a:xfrm flipV="1">
            <a:off x="7410897" y="47351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7" name="Line 59"/>
          <p:cNvSpPr>
            <a:spLocks noChangeShapeType="1"/>
          </p:cNvSpPr>
          <p:nvPr/>
        </p:nvSpPr>
        <p:spPr bwMode="auto">
          <a:xfrm flipV="1">
            <a:off x="7410897" y="51923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8" name="Line 60"/>
          <p:cNvSpPr>
            <a:spLocks noChangeShapeType="1"/>
          </p:cNvSpPr>
          <p:nvPr/>
        </p:nvSpPr>
        <p:spPr bwMode="auto">
          <a:xfrm flipV="1">
            <a:off x="7410897" y="42017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 flipV="1">
            <a:off x="7410897" y="35921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50" name="Line 62"/>
          <p:cNvSpPr>
            <a:spLocks noChangeShapeType="1"/>
          </p:cNvSpPr>
          <p:nvPr/>
        </p:nvSpPr>
        <p:spPr bwMode="auto">
          <a:xfrm>
            <a:off x="7715697" y="50399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sp>
        <p:nvSpPr>
          <p:cNvPr id="51" name="Line 63"/>
          <p:cNvSpPr>
            <a:spLocks noChangeShapeType="1"/>
          </p:cNvSpPr>
          <p:nvPr/>
        </p:nvSpPr>
        <p:spPr bwMode="auto">
          <a:xfrm>
            <a:off x="7715697" y="5497177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kern="0" smtClean="0">
              <a:solidFill>
                <a:srgbClr val="000000"/>
              </a:solidFill>
              <a:latin typeface="Arial"/>
              <a:ea typeface="宋体" pitchFamily="2" charset="-122"/>
            </a:endParaRPr>
          </a:p>
        </p:txBody>
      </p:sp>
      <p:graphicFrame>
        <p:nvGraphicFramePr>
          <p:cNvPr id="52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03126"/>
              </p:ext>
            </p:extLst>
          </p:nvPr>
        </p:nvGraphicFramePr>
        <p:xfrm>
          <a:off x="5810697" y="2068177"/>
          <a:ext cx="454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6" imgW="215713" imgH="253780" progId="Equation.DSMT4">
                  <p:embed/>
                </p:oleObj>
              </mc:Choice>
              <mc:Fallback>
                <p:oleObj name="Equation" r:id="rId6" imgW="215713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697" y="2068177"/>
                        <a:ext cx="4540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252435"/>
              </p:ext>
            </p:extLst>
          </p:nvPr>
        </p:nvGraphicFramePr>
        <p:xfrm>
          <a:off x="7248972" y="2068177"/>
          <a:ext cx="479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8" imgW="228501" imgH="253890" progId="Equation.DSMT4">
                  <p:embed/>
                </p:oleObj>
              </mc:Choice>
              <mc:Fallback>
                <p:oleObj name="Equation" r:id="rId8" imgW="22850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972" y="2068177"/>
                        <a:ext cx="479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187565"/>
              </p:ext>
            </p:extLst>
          </p:nvPr>
        </p:nvGraphicFramePr>
        <p:xfrm>
          <a:off x="5886897" y="1153777"/>
          <a:ext cx="17351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Equation" r:id="rId10" imgW="825500" imgH="254000" progId="Equation.DSMT4">
                  <p:embed/>
                </p:oleObj>
              </mc:Choice>
              <mc:Fallback>
                <p:oleObj name="Equation" r:id="rId10" imgW="825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897" y="1153777"/>
                        <a:ext cx="17351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AutoShape 67"/>
          <p:cNvSpPr>
            <a:spLocks/>
          </p:cNvSpPr>
          <p:nvPr/>
        </p:nvSpPr>
        <p:spPr bwMode="auto">
          <a:xfrm rot="16200000" flipV="1">
            <a:off x="6534597" y="1039477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4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moments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4" name="Picture 66" descr="hf178m2-buildingblock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64358"/>
            <a:ext cx="37814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7" descr="hf178m2-buildingblocks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232201"/>
            <a:ext cx="18097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8" descr="hf178m2-buildingblocks-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980728"/>
            <a:ext cx="3048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9" descr="hf178m2-buildingblocks-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699865"/>
            <a:ext cx="18097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0"/>
          <p:cNvSpPr>
            <a:spLocks noChangeArrowheads="1"/>
          </p:cNvSpPr>
          <p:nvPr/>
        </p:nvSpPr>
        <p:spPr bwMode="auto">
          <a:xfrm rot="20700000">
            <a:off x="6840000" y="4382269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0000CC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AutoShape 71"/>
          <p:cNvSpPr>
            <a:spLocks noChangeArrowheads="1"/>
          </p:cNvSpPr>
          <p:nvPr/>
        </p:nvSpPr>
        <p:spPr bwMode="auto">
          <a:xfrm rot="900000">
            <a:off x="7488000" y="4382269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FF0000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5726113" y="4348658"/>
            <a:ext cx="862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en-US" altLang="de-DE" baseline="-25000" smtClean="0">
                <a:solidFill>
                  <a:srgbClr val="0000CC"/>
                </a:solidFill>
                <a:latin typeface="Times New Roman" pitchFamily="18" charset="0"/>
              </a:rPr>
              <a:t>x</a:t>
            </a:r>
            <a:r>
              <a:rPr lang="en-US" altLang="de-DE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~2</a:t>
            </a:r>
            <a:r>
              <a:rPr lang="el-GR" altLang="de-DE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de-DE" baseline="-25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l-GR" altLang="de-DE" baseline="-250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73"/>
          <p:cNvSpPr txBox="1">
            <a:spLocks noChangeArrowheads="1"/>
          </p:cNvSpPr>
          <p:nvPr/>
        </p:nvSpPr>
        <p:spPr bwMode="auto">
          <a:xfrm>
            <a:off x="7813675" y="4166269"/>
            <a:ext cx="862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de-DE" baseline="-25000" dirty="0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~2</a:t>
            </a:r>
            <a:r>
              <a:rPr lang="el-GR" alt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de-DE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l-GR" altLang="de-DE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auto">
          <a:xfrm>
            <a:off x="7164000" y="2258269"/>
            <a:ext cx="287338" cy="7920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CC00CC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8172450" y="3104058"/>
            <a:ext cx="609600" cy="215900"/>
            <a:chOff x="2789" y="4174"/>
            <a:chExt cx="384" cy="136"/>
          </a:xfrm>
        </p:grpSpPr>
        <p:sp>
          <p:nvSpPr>
            <p:cNvPr id="14" name="Rectangle 76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" name="Line 77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6645275" y="5219501"/>
            <a:ext cx="609600" cy="215900"/>
            <a:chOff x="2789" y="4174"/>
            <a:chExt cx="384" cy="136"/>
          </a:xfrm>
        </p:grpSpPr>
        <p:sp>
          <p:nvSpPr>
            <p:cNvPr id="17" name="Rectangle 79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Line 80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9" name="Group 81"/>
          <p:cNvGrpSpPr>
            <a:grpSpLocks/>
          </p:cNvGrpSpPr>
          <p:nvPr/>
        </p:nvGrpSpPr>
        <p:grpSpPr bwMode="auto">
          <a:xfrm>
            <a:off x="7380288" y="5219501"/>
            <a:ext cx="609600" cy="215900"/>
            <a:chOff x="2789" y="4174"/>
            <a:chExt cx="384" cy="136"/>
          </a:xfrm>
        </p:grpSpPr>
        <p:sp>
          <p:nvSpPr>
            <p:cNvPr id="20" name="Rectangle 82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Line 83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2" name="Group 84"/>
          <p:cNvGrpSpPr>
            <a:grpSpLocks/>
          </p:cNvGrpSpPr>
          <p:nvPr/>
        </p:nvGrpSpPr>
        <p:grpSpPr bwMode="auto">
          <a:xfrm>
            <a:off x="5508625" y="3231058"/>
            <a:ext cx="609600" cy="215900"/>
            <a:chOff x="2789" y="4174"/>
            <a:chExt cx="384" cy="136"/>
          </a:xfrm>
        </p:grpSpPr>
        <p:sp>
          <p:nvSpPr>
            <p:cNvPr id="23" name="Rectangle 85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" name="Line 86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aphicFrame>
        <p:nvGraphicFramePr>
          <p:cNvPr id="25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013568"/>
              </p:ext>
            </p:extLst>
          </p:nvPr>
        </p:nvGraphicFramePr>
        <p:xfrm>
          <a:off x="7380000" y="5696269"/>
          <a:ext cx="8667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Equation" r:id="rId7" imgW="698400" imgH="228600" progId="Equation.3">
                  <p:embed/>
                </p:oleObj>
              </mc:Choice>
              <mc:Fallback>
                <p:oleObj name="Equation" r:id="rId7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000" y="5696269"/>
                        <a:ext cx="8667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099498"/>
              </p:ext>
            </p:extLst>
          </p:nvPr>
        </p:nvGraphicFramePr>
        <p:xfrm>
          <a:off x="6408000" y="5696269"/>
          <a:ext cx="9318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Equation" r:id="rId9" imgW="749160" imgH="228600" progId="Equation.3">
                  <p:embed/>
                </p:oleObj>
              </mc:Choice>
              <mc:Fallback>
                <p:oleObj name="Equation" r:id="rId9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000" y="5696269"/>
                        <a:ext cx="931862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476202"/>
              </p:ext>
            </p:extLst>
          </p:nvPr>
        </p:nvGraphicFramePr>
        <p:xfrm>
          <a:off x="358775" y="1043037"/>
          <a:ext cx="2628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Equation" r:id="rId11" imgW="2628720" imgH="965160" progId="Equation.3">
                  <p:embed/>
                </p:oleObj>
              </mc:Choice>
              <mc:Fallback>
                <p:oleObj name="Equation" r:id="rId11" imgW="26287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043037"/>
                        <a:ext cx="2628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541273"/>
              </p:ext>
            </p:extLst>
          </p:nvPr>
        </p:nvGraphicFramePr>
        <p:xfrm>
          <a:off x="3938588" y="1231949"/>
          <a:ext cx="4889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13" imgW="393480" imgH="228600" progId="Equation.3">
                  <p:embed/>
                </p:oleObj>
              </mc:Choice>
              <mc:Fallback>
                <p:oleObj name="Equation" r:id="rId13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1231949"/>
                        <a:ext cx="4889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34659"/>
              </p:ext>
            </p:extLst>
          </p:nvPr>
        </p:nvGraphicFramePr>
        <p:xfrm>
          <a:off x="3981450" y="1592312"/>
          <a:ext cx="51911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Equation" r:id="rId15" imgW="419040" imgH="228600" progId="Equation.3">
                  <p:embed/>
                </p:oleObj>
              </mc:Choice>
              <mc:Fallback>
                <p:oleObj name="Equation" r:id="rId15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592312"/>
                        <a:ext cx="519113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01565"/>
              </p:ext>
            </p:extLst>
          </p:nvPr>
        </p:nvGraphicFramePr>
        <p:xfrm>
          <a:off x="4537075" y="1231949"/>
          <a:ext cx="7556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Equation" r:id="rId17" imgW="609480" imgH="228600" progId="Equation.3">
                  <p:embed/>
                </p:oleObj>
              </mc:Choice>
              <mc:Fallback>
                <p:oleObj name="Equation" r:id="rId17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1231949"/>
                        <a:ext cx="7556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598356"/>
              </p:ext>
            </p:extLst>
          </p:nvPr>
        </p:nvGraphicFramePr>
        <p:xfrm>
          <a:off x="4568825" y="1592312"/>
          <a:ext cx="8667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4" name="Equation" r:id="rId19" imgW="698400" imgH="228600" progId="Equation.3">
                  <p:embed/>
                </p:oleObj>
              </mc:Choice>
              <mc:Fallback>
                <p:oleObj name="Equation" r:id="rId19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592312"/>
                        <a:ext cx="8667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14119"/>
              </p:ext>
            </p:extLst>
          </p:nvPr>
        </p:nvGraphicFramePr>
        <p:xfrm>
          <a:off x="3275013" y="1160512"/>
          <a:ext cx="2160587" cy="821945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proton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neutron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 Box 85"/>
          <p:cNvSpPr txBox="1">
            <a:spLocks noChangeArrowheads="1"/>
          </p:cNvSpPr>
          <p:nvPr/>
        </p:nvSpPr>
        <p:spPr bwMode="auto">
          <a:xfrm>
            <a:off x="358775" y="2230487"/>
            <a:ext cx="4689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g(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de-DE" altLang="de-DE" sz="1400" baseline="-25000" smtClean="0">
                <a:solidFill>
                  <a:srgbClr val="FF0000"/>
                </a:solidFill>
                <a:latin typeface="Times New Roman" pitchFamily="18" charset="0"/>
              </a:rPr>
              <a:t>11/2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1.42     g(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de-DE" altLang="de-DE" sz="1400" baseline="-25000" smtClean="0">
                <a:solidFill>
                  <a:srgbClr val="FF0000"/>
                </a:solidFill>
                <a:latin typeface="Times New Roman" pitchFamily="18" charset="0"/>
              </a:rPr>
              <a:t>7/2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0.49     g(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de-DE" altLang="de-DE" sz="1400" baseline="-25000" smtClean="0">
                <a:solidFill>
                  <a:srgbClr val="3333CC"/>
                </a:solidFill>
                <a:latin typeface="Times New Roman" pitchFamily="18" charset="0"/>
              </a:rPr>
              <a:t>7/2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-0.55     g(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i</a:t>
            </a:r>
            <a:r>
              <a:rPr lang="de-DE" altLang="de-DE" sz="1400" baseline="-25000" smtClean="0">
                <a:solidFill>
                  <a:srgbClr val="3333CC"/>
                </a:solidFill>
                <a:latin typeface="Times New Roman" pitchFamily="18" charset="0"/>
              </a:rPr>
              <a:t>13/2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)=-0.29</a:t>
            </a:r>
          </a:p>
        </p:txBody>
      </p:sp>
      <p:graphicFrame>
        <p:nvGraphicFramePr>
          <p:cNvPr id="34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836115"/>
              </p:ext>
            </p:extLst>
          </p:nvPr>
        </p:nvGraphicFramePr>
        <p:xfrm>
          <a:off x="358775" y="2841674"/>
          <a:ext cx="368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" name="Equation" r:id="rId21" imgW="3682800" imgH="419040" progId="Equation.3">
                  <p:embed/>
                </p:oleObj>
              </mc:Choice>
              <mc:Fallback>
                <p:oleObj name="Equation" r:id="rId21" imgW="3682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2841674"/>
                        <a:ext cx="368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87"/>
          <p:cNvSpPr txBox="1">
            <a:spLocks noChangeArrowheads="1"/>
          </p:cNvSpPr>
          <p:nvPr/>
        </p:nvSpPr>
        <p:spPr bwMode="auto">
          <a:xfrm>
            <a:off x="719138" y="3454449"/>
            <a:ext cx="342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g(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de-DE" altLang="de-DE" sz="1400" baseline="-25000" smtClean="0">
                <a:solidFill>
                  <a:srgbClr val="FF0000"/>
                </a:solidFill>
                <a:latin typeface="Times New Roman" pitchFamily="18" charset="0"/>
              </a:rPr>
              <a:t>11/2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de-DE" altLang="de-DE" sz="1400" baseline="-25000" smtClean="0">
                <a:solidFill>
                  <a:srgbClr val="FF0000"/>
                </a:solidFill>
                <a:latin typeface="Times New Roman" pitchFamily="18" charset="0"/>
              </a:rPr>
              <a:t>7/2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; 8</a:t>
            </a:r>
            <a:r>
              <a:rPr lang="de-DE" altLang="de-DE" sz="1400" baseline="3000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1.08     g(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de-DE" altLang="de-DE" sz="1400" baseline="-25000" smtClean="0">
                <a:solidFill>
                  <a:srgbClr val="3333CC"/>
                </a:solidFill>
                <a:latin typeface="Times New Roman" pitchFamily="18" charset="0"/>
              </a:rPr>
              <a:t>7/2</a:t>
            </a:r>
            <a:r>
              <a:rPr lang="de-DE" altLang="de-DE" sz="1400" smtClean="0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i</a:t>
            </a:r>
            <a:r>
              <a:rPr lang="de-DE" altLang="de-DE" sz="1400" baseline="-25000" smtClean="0">
                <a:solidFill>
                  <a:srgbClr val="3333CC"/>
                </a:solidFill>
                <a:latin typeface="Times New Roman" pitchFamily="18" charset="0"/>
              </a:rPr>
              <a:t>13/2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-0.36</a:t>
            </a:r>
          </a:p>
        </p:txBody>
      </p:sp>
      <p:sp>
        <p:nvSpPr>
          <p:cNvPr id="36" name="Text Box 88"/>
          <p:cNvSpPr txBox="1">
            <a:spLocks noChangeArrowheads="1"/>
          </p:cNvSpPr>
          <p:nvPr/>
        </p:nvSpPr>
        <p:spPr bwMode="auto">
          <a:xfrm>
            <a:off x="358775" y="4030712"/>
            <a:ext cx="3538538" cy="3143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g(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e-DE" altLang="de-DE" sz="1400" baseline="3000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8</a:t>
            </a:r>
            <a:r>
              <a:rPr lang="de-DE" altLang="de-DE" sz="1400" baseline="30000" smtClean="0">
                <a:solidFill>
                  <a:srgbClr val="3333CC"/>
                </a:solidFill>
                <a:latin typeface="Times New Roman" pitchFamily="18" charset="0"/>
              </a:rPr>
              <a:t>-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; 16</a:t>
            </a:r>
            <a:r>
              <a:rPr lang="de-DE" altLang="de-DE" sz="1400" baseline="3000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0.36    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    </a:t>
            </a:r>
            <a:r>
              <a:rPr lang="el-GR" altLang="de-DE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g·I = 5.76 nm</a:t>
            </a:r>
          </a:p>
        </p:txBody>
      </p:sp>
      <p:sp>
        <p:nvSpPr>
          <p:cNvPr id="37" name="Text Box 89"/>
          <p:cNvSpPr txBox="1">
            <a:spLocks noChangeArrowheads="1"/>
          </p:cNvSpPr>
          <p:nvPr/>
        </p:nvSpPr>
        <p:spPr bwMode="auto">
          <a:xfrm>
            <a:off x="3132138" y="4518074"/>
            <a:ext cx="1184275" cy="314325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CC"/>
                </a:solidFill>
                <a:latin typeface="Times New Roman" pitchFamily="18" charset="0"/>
              </a:rPr>
              <a:t>7.26</a:t>
            </a:r>
            <a:r>
              <a:rPr lang="de-DE" altLang="de-DE" sz="1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±0.16 nm</a:t>
            </a:r>
          </a:p>
        </p:txBody>
      </p:sp>
    </p:spTree>
    <p:extLst>
      <p:ext uri="{BB962C8B-B14F-4D97-AF65-F5344CB8AC3E}">
        <p14:creationId xmlns:p14="http://schemas.microsoft.com/office/powerpoint/2010/main" val="35724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of nuclides: the domain of heavy and super-heavy elements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720000"/>
            <a:ext cx="8599646" cy="55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0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 of nuclides: the domain of heavy and </a:t>
            </a:r>
            <a:r>
              <a:rPr lang="en-US" dirty="0" err="1" smtClean="0"/>
              <a:t>superheavy</a:t>
            </a:r>
            <a:r>
              <a:rPr lang="en-US" dirty="0" smtClean="0"/>
              <a:t> elements</a:t>
            </a:r>
            <a:endParaRPr lang="en-US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60015" y="720000"/>
            <a:ext cx="8658153" cy="4771777"/>
            <a:chOff x="360015" y="720000"/>
            <a:chExt cx="8658153" cy="477177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15" y="720000"/>
              <a:ext cx="8505715" cy="443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4068000" y="5040000"/>
              <a:ext cx="144000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800" y="2314800"/>
              <a:ext cx="138240" cy="1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5814000" y="2329200"/>
              <a:ext cx="104196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0"/>
                  <a:cs typeface="Arial" panose="020B0604020202020204" pitchFamily="34" charset="0"/>
                </a:rPr>
                <a:t>Nh</a:t>
              </a:r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005" y="2015993"/>
              <a:ext cx="155428" cy="129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6814800" y="2034000"/>
              <a:ext cx="110608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Arial Rounded MT Bold" panose="020F0704030504030204" pitchFamily="34" charset="0"/>
                </a:rPr>
                <a:t>Mc</a:t>
              </a:r>
              <a:endParaRPr lang="en-US" sz="6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2" name="Pictur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001" y="1569602"/>
              <a:ext cx="139238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7380000" y="1602000"/>
              <a:ext cx="109004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err="1" smtClean="0">
                  <a:latin typeface="Arial Rounded MT Bold" panose="020F0704030504030204" pitchFamily="34" charset="0"/>
                </a:rPr>
                <a:t>Og</a:t>
              </a:r>
              <a:endParaRPr lang="en-US" sz="600" dirty="0" smtClean="0">
                <a:latin typeface="Arial Rounded MT Bold" panose="020F0704030504030204" pitchFamily="34" charset="0"/>
              </a:endParaRPr>
            </a:p>
            <a:p>
              <a:endParaRPr lang="en-US" sz="300" dirty="0" smtClean="0">
                <a:latin typeface="Arial Rounded MT Bold" panose="020F0704030504030204" pitchFamily="34" charset="0"/>
              </a:endParaRPr>
            </a:p>
            <a:p>
              <a:r>
                <a:rPr lang="en-US" sz="600" dirty="0" err="1" smtClean="0">
                  <a:latin typeface="Arial Rounded MT Bold" panose="020F0704030504030204" pitchFamily="34" charset="0"/>
                </a:rPr>
                <a:t>Ts</a:t>
              </a:r>
              <a:endParaRPr lang="en-US" sz="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04000" y="4077072"/>
              <a:ext cx="142668" cy="9541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Arial Rounded MT Bold" panose="020F0704030504030204" pitchFamily="34" charset="0"/>
                </a:rPr>
                <a:t>-8.3</a:t>
              </a:r>
              <a:endParaRPr lang="en-US" sz="800" dirty="0">
                <a:latin typeface="Arial Rounded MT Bold" panose="020F0704030504030204" pitchFamily="34" charset="0"/>
              </a:endParaRPr>
            </a:p>
            <a:p>
              <a:endParaRPr lang="en-US" sz="100" dirty="0" smtClean="0">
                <a:latin typeface="Arial Rounded MT Bold" panose="020F0704030504030204" pitchFamily="34" charset="0"/>
              </a:endParaRPr>
            </a:p>
            <a:p>
              <a:r>
                <a:rPr lang="en-US" sz="600" dirty="0" smtClean="0">
                  <a:latin typeface="Arial Rounded MT Bold" panose="020F0704030504030204" pitchFamily="34" charset="0"/>
                </a:rPr>
                <a:t>-7.4</a:t>
              </a:r>
            </a:p>
            <a:p>
              <a:endParaRPr lang="en-US" sz="100" dirty="0" smtClean="0">
                <a:latin typeface="Arial Rounded MT Bold" panose="020F0704030504030204" pitchFamily="34" charset="0"/>
              </a:endParaRPr>
            </a:p>
            <a:p>
              <a:r>
                <a:rPr lang="en-US" sz="600" dirty="0" smtClean="0">
                  <a:latin typeface="Arial Rounded MT Bold" panose="020F0704030504030204" pitchFamily="34" charset="0"/>
                </a:rPr>
                <a:t>-6.4</a:t>
              </a:r>
            </a:p>
            <a:p>
              <a:endParaRPr lang="en-US" sz="100" dirty="0" smtClean="0">
                <a:latin typeface="Arial Rounded MT Bold" panose="020F0704030504030204" pitchFamily="34" charset="0"/>
              </a:endParaRPr>
            </a:p>
            <a:p>
              <a:r>
                <a:rPr lang="en-US" sz="600" dirty="0" smtClean="0">
                  <a:latin typeface="Arial Rounded MT Bold" panose="020F0704030504030204" pitchFamily="34" charset="0"/>
                </a:rPr>
                <a:t>-5.4</a:t>
              </a:r>
            </a:p>
            <a:p>
              <a:endParaRPr lang="en-US" sz="100" dirty="0" smtClean="0">
                <a:latin typeface="Arial Rounded MT Bold" panose="020F0704030504030204" pitchFamily="34" charset="0"/>
              </a:endParaRPr>
            </a:p>
            <a:p>
              <a:r>
                <a:rPr lang="en-US" sz="600" dirty="0" smtClean="0">
                  <a:latin typeface="Arial Rounded MT Bold" panose="020F0704030504030204" pitchFamily="34" charset="0"/>
                </a:rPr>
                <a:t>-4.4</a:t>
              </a:r>
            </a:p>
            <a:p>
              <a:endParaRPr lang="en-US" sz="100" dirty="0" smtClean="0">
                <a:latin typeface="Arial Rounded MT Bold" panose="020F0704030504030204" pitchFamily="34" charset="0"/>
              </a:endParaRPr>
            </a:p>
            <a:p>
              <a:r>
                <a:rPr lang="en-US" sz="600" dirty="0" smtClean="0">
                  <a:latin typeface="Arial Rounded MT Bold" panose="020F0704030504030204" pitchFamily="34" charset="0"/>
                </a:rPr>
                <a:t>-3.4</a:t>
              </a:r>
            </a:p>
            <a:p>
              <a:endParaRPr lang="en-US" sz="100" dirty="0" smtClean="0">
                <a:latin typeface="Arial Rounded MT Bold" panose="020F0704030504030204" pitchFamily="34" charset="0"/>
              </a:endParaRPr>
            </a:p>
            <a:p>
              <a:r>
                <a:rPr lang="en-US" sz="600" dirty="0" smtClean="0">
                  <a:latin typeface="Arial Rounded MT Bold" panose="020F0704030504030204" pitchFamily="34" charset="0"/>
                </a:rPr>
                <a:t>-2.4</a:t>
              </a:r>
            </a:p>
            <a:p>
              <a:endParaRPr lang="en-US" sz="100" dirty="0" smtClean="0">
                <a:latin typeface="Arial Rounded MT Bold" panose="020F0704030504030204" pitchFamily="34" charset="0"/>
              </a:endParaRPr>
            </a:p>
            <a:p>
              <a:r>
                <a:rPr lang="en-US" sz="600" dirty="0" smtClean="0">
                  <a:latin typeface="Arial Rounded MT Bold" panose="020F0704030504030204" pitchFamily="34" charset="0"/>
                </a:rPr>
                <a:t>-1.4</a:t>
              </a:r>
            </a:p>
            <a:p>
              <a:endParaRPr lang="en-US" sz="100" dirty="0" smtClean="0">
                <a:latin typeface="Arial Rounded MT Bold" panose="020F0704030504030204" pitchFamily="34" charset="0"/>
              </a:endParaRPr>
            </a:p>
            <a:p>
              <a:r>
                <a:rPr lang="en-US" sz="600" dirty="0" smtClean="0">
                  <a:latin typeface="Arial Rounded MT Bold" panose="020F0704030504030204" pitchFamily="34" charset="0"/>
                </a:rPr>
                <a:t>-0.4</a:t>
              </a:r>
              <a:endParaRPr lang="en-US" sz="6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05600" y="3888000"/>
              <a:ext cx="3141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1200" baseline="-25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shell</a:t>
              </a:r>
              <a:endParaRPr lang="en-US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60015" y="5184000"/>
              <a:ext cx="1772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Calc.: A. </a:t>
              </a:r>
              <a:r>
                <a:rPr lang="en-US" sz="14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Sobiczewski</a:t>
              </a:r>
              <a:endParaRPr lang="en-US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600" y="1260000"/>
              <a:ext cx="3157143" cy="2061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4068000" y="1296000"/>
              <a:ext cx="13946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120</a:t>
              </a:r>
              <a:endParaRPr lang="en-US" sz="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3060000" y="2185200"/>
              <a:ext cx="13946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114</a:t>
              </a:r>
              <a:endParaRPr lang="en-US" sz="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2520000" y="3031200"/>
              <a:ext cx="13946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108</a:t>
              </a:r>
              <a:endParaRPr lang="en-US" sz="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 rot="16200000">
              <a:off x="4082400" y="1476000"/>
              <a:ext cx="13946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152</a:t>
              </a:r>
              <a:endParaRPr lang="en-US" sz="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 rot="16200000">
              <a:off x="5508000" y="792000"/>
              <a:ext cx="13946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162</a:t>
              </a:r>
              <a:endParaRPr lang="en-US" sz="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 rot="16200000">
              <a:off x="8532000" y="792000"/>
              <a:ext cx="139462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184</a:t>
              </a:r>
              <a:endParaRPr lang="en-US" sz="6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4" name="Ellipse 23"/>
            <p:cNvSpPr>
              <a:spLocks noChangeAspect="1"/>
            </p:cNvSpPr>
            <p:nvPr/>
          </p:nvSpPr>
          <p:spPr>
            <a:xfrm>
              <a:off x="7506000" y="1188000"/>
              <a:ext cx="1512168" cy="151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/>
            <p:cNvSpPr>
              <a:spLocks/>
            </p:cNvSpPr>
            <p:nvPr/>
          </p:nvSpPr>
          <p:spPr>
            <a:xfrm rot="-1320000">
              <a:off x="3816000" y="2286000"/>
              <a:ext cx="2268000" cy="1782000"/>
            </a:xfrm>
            <a:prstGeom prst="ellipse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6431663" y="2831145"/>
              <a:ext cx="2345514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sperical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shell-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stabilised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superheavy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nuclei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528000" y="4176000"/>
              <a:ext cx="2512226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deformed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shell-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stabilised</a:t>
              </a:r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superheavy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nuclei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0" y="5220000"/>
            <a:ext cx="1918335" cy="12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0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shell effects on fission barrier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0" y="723600"/>
            <a:ext cx="4243810" cy="56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040000" y="900000"/>
            <a:ext cx="278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macroscopic barrier: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disappears at Z ~ 104!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5148000" y="1116000"/>
            <a:ext cx="540000" cy="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of shell effects on fission barrier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9" y="720005"/>
            <a:ext cx="4251429" cy="561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040000" y="900000"/>
            <a:ext cx="278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macroscopic barrier: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disappears at Z ~ 104!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5148000" y="1116000"/>
            <a:ext cx="540000" cy="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040000" y="1620000"/>
            <a:ext cx="404950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shell structure: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spherical </a:t>
            </a:r>
            <a:r>
              <a:rPr lang="en-US" sz="1600" dirty="0" smtClean="0">
                <a:latin typeface="Times New Roman"/>
                <a:cs typeface="Times New Roman"/>
              </a:rPr>
              <a:t>↔ deformed ground state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fission barrier is also &gt; 0 for Z ≥ 104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sz="1600" dirty="0" smtClean="0">
                <a:latin typeface="Times New Roman"/>
                <a:cs typeface="Times New Roman"/>
              </a:rPr>
              <a:t>some fission barriers have complicated shapes,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multi-humped structure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elements exist only due to shell effects: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superheavy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elements</a:t>
            </a:r>
            <a:endParaRPr lang="en-US" sz="2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5148000" y="1836000"/>
            <a:ext cx="54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0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Deformed (Nilsson) shell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graphicFrame>
        <p:nvGraphicFramePr>
          <p:cNvPr id="9" name="Object 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92294885"/>
              </p:ext>
            </p:extLst>
          </p:nvPr>
        </p:nvGraphicFramePr>
        <p:xfrm>
          <a:off x="2067123" y="1246188"/>
          <a:ext cx="19288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4" imgW="1574640" imgH="507960" progId="Equation.3">
                  <p:embed/>
                </p:oleObj>
              </mc:Choice>
              <mc:Fallback>
                <p:oleObj name="Equation" r:id="rId4" imgW="1574640" imgH="507960" progId="Equation.3">
                  <p:embed/>
                  <p:pic>
                    <p:nvPicPr>
                      <p:cNvPr id="9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123" y="1246188"/>
                        <a:ext cx="192881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99" y="13"/>
            <a:ext cx="558324" cy="55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7865"/>
            <a:ext cx="24384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07704"/>
            <a:ext cx="27162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2875" y="979200"/>
            <a:ext cx="1987550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de-DE" altLang="de-DE" sz="1600" dirty="0"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FF"/>
                </a:solidFill>
                <a:latin typeface="Times New Roman" pitchFamily="18" charset="0"/>
              </a:rPr>
              <a:t>spherical nucleus: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endParaRPr lang="en-US" altLang="de-DE" sz="800" b="0" i="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de-DE" sz="1600" b="0" i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FF"/>
                </a:solidFill>
                <a:latin typeface="Times New Roman" pitchFamily="18" charset="0"/>
              </a:rPr>
              <a:t>deformed nucleus: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r>
              <a:rPr lang="en-US" altLang="de-DE" sz="1600" b="0" i="0" dirty="0" smtClean="0">
                <a:solidFill>
                  <a:schemeClr val="tx1"/>
                </a:solidFill>
                <a:latin typeface="Times New Roman" pitchFamily="18" charset="0"/>
              </a:rPr>
              <a:t>    → can rotate </a:t>
            </a:r>
            <a:endParaRPr lang="en-US" altLang="de-DE" sz="1600" dirty="0">
              <a:latin typeface="Times New Roman" pitchFamily="18" charset="0"/>
            </a:endParaRP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/>
          </p:nvPr>
        </p:nvGraphicFramePr>
        <p:xfrm>
          <a:off x="2085975" y="1023590"/>
          <a:ext cx="55403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9" imgW="444240" imgH="228600" progId="Equation.3">
                  <p:embed/>
                </p:oleObj>
              </mc:Choice>
              <mc:Fallback>
                <p:oleObj name="Equation" r:id="rId9" imgW="444240" imgH="228600" progId="Equation.3">
                  <p:embed/>
                  <p:pic>
                    <p:nvPicPr>
                      <p:cNvPr id="1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1023590"/>
                        <a:ext cx="55403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42875" y="4465290"/>
            <a:ext cx="406908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de-DE" altLang="de-DE" sz="1600" dirty="0">
                <a:latin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</a:rPr>
              <a:t>Separation of laboratory</a:t>
            </a:r>
            <a:r>
              <a:rPr lang="en-US" altLang="de-DE" sz="1600" b="0" dirty="0" smtClean="0">
                <a:solidFill>
                  <a:schemeClr val="tx1"/>
                </a:solidFill>
                <a:latin typeface="Times New Roman" pitchFamily="18" charset="0"/>
              </a:rPr>
              <a:t> system </a:t>
            </a:r>
            <a:r>
              <a:rPr lang="en-US" altLang="de-DE" sz="1600" dirty="0">
                <a:latin typeface="Times New Roman" pitchFamily="18" charset="0"/>
              </a:rPr>
              <a:t>a</a:t>
            </a:r>
            <a:r>
              <a:rPr lang="en-US" altLang="de-DE" sz="1600" b="0" dirty="0" smtClean="0">
                <a:solidFill>
                  <a:schemeClr val="tx1"/>
                </a:solidFill>
                <a:latin typeface="Times New Roman" pitchFamily="18" charset="0"/>
              </a:rPr>
              <a:t>nd</a:t>
            </a:r>
          </a:p>
          <a:p>
            <a:pPr>
              <a:buClr>
                <a:srgbClr val="0000FF"/>
              </a:buClr>
              <a:buFont typeface="Wingdings" pitchFamily="2" charset="2"/>
              <a:buNone/>
            </a:pPr>
            <a:r>
              <a:rPr lang="en-US" altLang="de-DE" sz="1600" b="0" dirty="0" smtClean="0">
                <a:solidFill>
                  <a:schemeClr val="tx1"/>
                </a:solidFill>
                <a:latin typeface="Times New Roman" pitchFamily="18" charset="0"/>
              </a:rPr>
              <a:t>    body-fixed (intrinsic) </a:t>
            </a:r>
            <a:r>
              <a:rPr lang="en-US" altLang="de-DE" sz="1600" dirty="0">
                <a:latin typeface="Times New Roman" pitchFamily="18" charset="0"/>
              </a:rPr>
              <a:t>s</a:t>
            </a:r>
            <a:r>
              <a:rPr lang="en-US" altLang="de-DE" sz="1600" b="0" dirty="0" smtClean="0">
                <a:solidFill>
                  <a:schemeClr val="tx1"/>
                </a:solidFill>
                <a:latin typeface="Times New Roman" pitchFamily="18" charset="0"/>
              </a:rPr>
              <a:t>ystem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de-DE" sz="1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l-GR" altLang="de-DE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de-DE" altLang="de-DE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de-DE" sz="1600" dirty="0" smtClean="0">
                <a:solidFill>
                  <a:srgbClr val="0000FF"/>
                </a:solidFill>
                <a:latin typeface="Times New Roman" pitchFamily="18" charset="0"/>
              </a:rPr>
              <a:t>K projection of the single-particle </a:t>
            </a:r>
          </a:p>
          <a:p>
            <a:pPr>
              <a:buClr>
                <a:srgbClr val="0000FF"/>
              </a:buClr>
            </a:pPr>
            <a:r>
              <a:rPr lang="en-US" altLang="de-DE" sz="1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FF"/>
                </a:solidFill>
                <a:latin typeface="Times New Roman" pitchFamily="18" charset="0"/>
              </a:rPr>
              <a:t>   angular momentum onto the symmetry axis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de-DE" sz="1600" dirty="0" smtClean="0">
                <a:latin typeface="Times New Roman" pitchFamily="18" charset="0"/>
              </a:rPr>
              <a:t> </a:t>
            </a:r>
            <a:r>
              <a:rPr lang="en-US" altLang="de-DE" sz="1600" b="0" dirty="0" smtClean="0">
                <a:solidFill>
                  <a:schemeClr val="tx1"/>
                </a:solidFill>
                <a:latin typeface="Times New Roman" pitchFamily="18" charset="0"/>
              </a:rPr>
              <a:t>Rotation perpendicular to the symmetry axis</a:t>
            </a:r>
          </a:p>
          <a:p>
            <a:pPr>
              <a:buClr>
                <a:srgbClr val="0000FF"/>
              </a:buClr>
            </a:pPr>
            <a:r>
              <a:rPr lang="en-US" altLang="de-DE" sz="1600" dirty="0">
                <a:latin typeface="Times New Roman" pitchFamily="18" charset="0"/>
              </a:rPr>
              <a:t> </a:t>
            </a:r>
            <a:r>
              <a:rPr lang="en-US" altLang="de-DE" sz="1600" dirty="0" smtClean="0">
                <a:latin typeface="Times New Roman" pitchFamily="18" charset="0"/>
              </a:rPr>
              <a:t>  </a:t>
            </a:r>
            <a:r>
              <a:rPr lang="en-US" altLang="de-DE" sz="1600" b="0" dirty="0" smtClean="0">
                <a:solidFill>
                  <a:schemeClr val="tx1"/>
                </a:solidFill>
                <a:latin typeface="Times New Roman" pitchFamily="18" charset="0"/>
              </a:rPr>
              <a:t> will not change the </a:t>
            </a:r>
            <a:r>
              <a:rPr lang="el-GR" altLang="de-DE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altLang="de-DE" sz="1600" b="0" dirty="0" smtClean="0">
                <a:solidFill>
                  <a:schemeClr val="tx1"/>
                </a:solidFill>
                <a:latin typeface="Times New Roman" pitchFamily="18" charset="0"/>
              </a:rPr>
              <a:t>-quantum number</a:t>
            </a:r>
          </a:p>
        </p:txBody>
      </p:sp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36000"/>
            <a:ext cx="15240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223125" y="1044000"/>
            <a:ext cx="17684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200" dirty="0" smtClean="0">
                <a:latin typeface="Times New Roman" pitchFamily="18" charset="0"/>
              </a:rPr>
              <a:t>o</a:t>
            </a:r>
            <a:r>
              <a:rPr lang="en-US" altLang="de-DE" sz="1200" b="0" i="0" dirty="0" smtClean="0">
                <a:solidFill>
                  <a:schemeClr val="tx1"/>
                </a:solidFill>
                <a:latin typeface="Times New Roman" pitchFamily="18" charset="0"/>
              </a:rPr>
              <a:t>rbit 1 is closer to the center of gravity than orbit 2.</a:t>
            </a:r>
          </a:p>
          <a:p>
            <a:r>
              <a:rPr lang="en-US" altLang="de-DE" sz="1200" dirty="0" smtClean="0">
                <a:latin typeface="Times New Roman" pitchFamily="18" charset="0"/>
              </a:rPr>
              <a:t>The</a:t>
            </a:r>
            <a:r>
              <a:rPr lang="en-US" altLang="de-DE" sz="1200" b="0" i="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de-DE" sz="1200" dirty="0" smtClean="0">
                <a:latin typeface="Times New Roman" pitchFamily="18" charset="0"/>
              </a:rPr>
              <a:t>e</a:t>
            </a:r>
            <a:r>
              <a:rPr lang="en-US" altLang="de-DE" sz="1200" b="0" i="0" dirty="0" smtClean="0">
                <a:solidFill>
                  <a:schemeClr val="tx1"/>
                </a:solidFill>
                <a:latin typeface="Times New Roman" pitchFamily="18" charset="0"/>
              </a:rPr>
              <a:t>nergy of </a:t>
            </a:r>
            <a:r>
              <a:rPr lang="en-US" altLang="de-DE" sz="1200" dirty="0">
                <a:latin typeface="Times New Roman" pitchFamily="18" charset="0"/>
              </a:rPr>
              <a:t>o</a:t>
            </a:r>
            <a:r>
              <a:rPr lang="en-US" altLang="de-DE" sz="1200" b="0" i="0" dirty="0" smtClean="0">
                <a:solidFill>
                  <a:schemeClr val="tx1"/>
                </a:solidFill>
                <a:latin typeface="Times New Roman" pitchFamily="18" charset="0"/>
              </a:rPr>
              <a:t>rbit 1 is the lowest.</a:t>
            </a:r>
            <a:endParaRPr lang="en-US" altLang="de-DE" sz="1200" b="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3003550" y="3204815"/>
            <a:ext cx="2730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0" i="0" dirty="0">
                <a:solidFill>
                  <a:schemeClr val="tx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828800" y="2138015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="0" i="0" dirty="0">
                <a:solidFill>
                  <a:schemeClr val="tx1"/>
                </a:solidFill>
                <a:latin typeface="Times New Roman" pitchFamily="18" charset="0"/>
              </a:rPr>
              <a:t>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8006"/>
            <a:ext cx="4647533" cy="2084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099581" y="5816297"/>
                <a:ext cx="68025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81" y="5816297"/>
                <a:ext cx="680251" cy="276999"/>
              </a:xfrm>
              <a:prstGeom prst="rect">
                <a:avLst/>
              </a:prstGeom>
              <a:blipFill>
                <a:blip r:embed="rId13"/>
                <a:stretch>
                  <a:fillRect l="-8108" r="-7207" b="-65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7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structure of SHE?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720000"/>
            <a:ext cx="86868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Spinning the heaviest elements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756000"/>
            <a:ext cx="4500926" cy="33446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3180000" cy="34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084168" y="2575937"/>
            <a:ext cx="2784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ependence of the fission barrier on spin I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6300000"/>
            <a:ext cx="22958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Eeckhaupt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EPJA 26 (2005), 227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54927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1188007"/>
            <a:ext cx="1188823" cy="73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120000" y="900000"/>
                <a:ext cx="2425279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rotational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0000CC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de-DE" sz="12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200" b="0" i="1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DE" sz="12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ℑ</m:t>
                        </m:r>
                      </m:den>
                    </m:f>
                    <m:r>
                      <a:rPr lang="de-DE" sz="12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de-DE" sz="1200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de-DE" sz="12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12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000" y="900000"/>
                <a:ext cx="2425279" cy="386196"/>
              </a:xfrm>
              <a:prstGeom prst="rect">
                <a:avLst/>
              </a:prstGeom>
              <a:blipFill rotWithShape="1">
                <a:blip r:embed="rId6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940000" y="1332000"/>
                <a:ext cx="2642775" cy="386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-ray energy</a:t>
                </a:r>
                <a:r>
                  <a:rPr lang="de-DE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de-DE" sz="12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ℑ</m:t>
                        </m:r>
                      </m:den>
                    </m:f>
                    <m:r>
                      <a:rPr lang="de-DE" sz="12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00" y="1332000"/>
                <a:ext cx="2642775" cy="3861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1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structure of SHE</a:t>
            </a:r>
            <a:endParaRPr lang="en-US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35147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0" y="853200"/>
            <a:ext cx="36671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particle orbitals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3038"/>
            <a:ext cx="3924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586752"/>
            <a:ext cx="4219429" cy="54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852000" y="576000"/>
            <a:ext cx="2663156" cy="22659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Chasman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Rev. Mod. Phys. 49 (1977), 833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6" descr="beta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5652000"/>
            <a:ext cx="5032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288000" y="6192000"/>
            <a:ext cx="672226" cy="31892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>
            <a:spAutoFit/>
          </a:bodyPr>
          <a:lstStyle/>
          <a:p>
            <a:r>
              <a:rPr lang="en-US" altLang="de-DE" sz="1600" dirty="0">
                <a:solidFill>
                  <a:srgbClr val="00FF99"/>
                </a:solidFill>
                <a:latin typeface="Comic Sans MS" pitchFamily="66" charset="0"/>
              </a:rPr>
              <a:t>o</a:t>
            </a:r>
            <a:r>
              <a:rPr lang="en-US" altLang="de-DE" sz="1600" b="0" i="0" dirty="0" smtClean="0">
                <a:solidFill>
                  <a:srgbClr val="00FF99"/>
                </a:solidFill>
                <a:latin typeface="Comic Sans MS" pitchFamily="66" charset="0"/>
              </a:rPr>
              <a:t>blate</a:t>
            </a:r>
            <a:endParaRPr lang="en-GB" altLang="de-DE" sz="1600" b="0" i="0" dirty="0">
              <a:solidFill>
                <a:srgbClr val="000000"/>
              </a:solidFill>
            </a:endParaRPr>
          </a:p>
        </p:txBody>
      </p:sp>
      <p:pic>
        <p:nvPicPr>
          <p:cNvPr id="9" name="Picture 27" descr="beta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0" y="5652000"/>
            <a:ext cx="5762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384000" y="6192000"/>
            <a:ext cx="758788" cy="31892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36000" tIns="36000" rIns="36000" bIns="36000">
            <a:spAutoFit/>
          </a:bodyPr>
          <a:lstStyle/>
          <a:p>
            <a:r>
              <a:rPr lang="en-US" altLang="de-DE" sz="1600" dirty="0" err="1" smtClean="0">
                <a:solidFill>
                  <a:srgbClr val="0000FF"/>
                </a:solidFill>
                <a:latin typeface="Comic Sans MS" pitchFamily="66" charset="0"/>
              </a:rPr>
              <a:t>pr</a:t>
            </a:r>
            <a:r>
              <a:rPr lang="en-US" altLang="de-DE" sz="1600" b="0" i="0" dirty="0" err="1" smtClean="0">
                <a:solidFill>
                  <a:srgbClr val="0000FF"/>
                </a:solidFill>
                <a:latin typeface="Comic Sans MS" pitchFamily="66" charset="0"/>
              </a:rPr>
              <a:t>olate</a:t>
            </a:r>
            <a:endParaRPr lang="en-GB" altLang="de-DE" sz="1600" b="0" i="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1440000" y="6120000"/>
                <a:ext cx="1561316" cy="29673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102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254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𝑁𝑜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152</m:t>
                              </m:r>
                            </m:sub>
                          </m:sSub>
                        </m:e>
                      </m:sPre>
                      <m:r>
                        <a:rPr lang="de-DE" sz="14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0.28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00" y="6120000"/>
                <a:ext cx="1561316" cy="296739"/>
              </a:xfrm>
              <a:prstGeom prst="rect">
                <a:avLst/>
              </a:prstGeom>
              <a:blipFill rotWithShape="1">
                <a:blip r:embed="rId6"/>
                <a:stretch>
                  <a:fillRect r="-391" b="-102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6" descr="beta-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40" y="5652000"/>
            <a:ext cx="5032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7" descr="beta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5652000"/>
            <a:ext cx="5762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11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heavy elements – Nilsson level energy</a:t>
            </a:r>
            <a:endParaRPr 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838206"/>
            <a:ext cx="4464286" cy="415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872555"/>
            <a:ext cx="4454652" cy="485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843808" y="1008000"/>
            <a:ext cx="942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152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60000" y="5589240"/>
            <a:ext cx="4176496" cy="830997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de-DE" sz="1600" b="0" i="0" baseline="30000" dirty="0">
                <a:solidFill>
                  <a:srgbClr val="000000"/>
                </a:solidFill>
                <a:latin typeface="Times New Roman" pitchFamily="18" charset="0"/>
              </a:rPr>
              <a:t>254</a:t>
            </a:r>
            <a:r>
              <a:rPr lang="en-US" altLang="de-DE" sz="1600" b="0" i="0" dirty="0">
                <a:solidFill>
                  <a:srgbClr val="000000"/>
                </a:solidFill>
                <a:latin typeface="Times New Roman" pitchFamily="18" charset="0"/>
              </a:rPr>
              <a:t>No (Z=102</a:t>
            </a:r>
            <a:r>
              <a:rPr lang="en-US" altLang="de-DE" sz="1600" b="0" i="0" dirty="0" smtClean="0">
                <a:solidFill>
                  <a:srgbClr val="000000"/>
                </a:solidFill>
                <a:latin typeface="Times New Roman" pitchFamily="18" charset="0"/>
              </a:rPr>
              <a:t>), </a:t>
            </a:r>
            <a:r>
              <a:rPr lang="en-US" altLang="de-DE" sz="1600" b="0" i="0" baseline="30000" dirty="0">
                <a:solidFill>
                  <a:srgbClr val="000000"/>
                </a:solidFill>
                <a:latin typeface="Times New Roman" pitchFamily="18" charset="0"/>
              </a:rPr>
              <a:t>252</a:t>
            </a:r>
            <a:r>
              <a:rPr lang="en-US" altLang="de-DE" sz="1600" b="0" i="0" dirty="0">
                <a:solidFill>
                  <a:srgbClr val="000000"/>
                </a:solidFill>
                <a:latin typeface="Times New Roman" pitchFamily="18" charset="0"/>
              </a:rPr>
              <a:t>Fm (Z=100) </a:t>
            </a:r>
            <a:r>
              <a:rPr lang="en-US" altLang="de-DE" sz="1600" b="0" i="0" dirty="0" smtClean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altLang="de-DE" sz="1600" b="0" i="0" baseline="30000" dirty="0" smtClean="0">
                <a:solidFill>
                  <a:srgbClr val="000000"/>
                </a:solidFill>
                <a:latin typeface="Times New Roman" pitchFamily="18" charset="0"/>
              </a:rPr>
              <a:t>250</a:t>
            </a:r>
            <a:r>
              <a:rPr lang="en-US" altLang="de-DE" sz="1600" b="0" i="0" dirty="0" smtClean="0">
                <a:solidFill>
                  <a:srgbClr val="000000"/>
                </a:solidFill>
                <a:latin typeface="Times New Roman" pitchFamily="18" charset="0"/>
              </a:rPr>
              <a:t>Cf (Z=98) </a:t>
            </a:r>
            <a:r>
              <a:rPr lang="en-US" altLang="de-DE" sz="1600" b="1" dirty="0" smtClean="0">
                <a:solidFill>
                  <a:srgbClr val="000000"/>
                </a:solidFill>
                <a:latin typeface="Times New Roman" pitchFamily="18" charset="0"/>
              </a:rPr>
              <a:t>with</a:t>
            </a:r>
            <a:r>
              <a:rPr lang="en-US" altLang="de-DE" sz="1600" b="1" i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1600" b="1" i="0" dirty="0">
                <a:solidFill>
                  <a:srgbClr val="000000"/>
                </a:solidFill>
                <a:latin typeface="Times New Roman" pitchFamily="18" charset="0"/>
              </a:rPr>
              <a:t>N=152 </a:t>
            </a:r>
            <a:endParaRPr lang="en-US" altLang="de-DE" sz="1600" b="1" i="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en-US" altLang="de-DE" sz="1600" b="0" i="0" dirty="0" smtClean="0">
                <a:solidFill>
                  <a:srgbClr val="000000"/>
                </a:solidFill>
                <a:latin typeface="Times New Roman" pitchFamily="18" charset="0"/>
              </a:rPr>
              <a:t>seem to be more stable than their neighbors </a:t>
            </a:r>
            <a:endParaRPr lang="en-US" altLang="de-DE" sz="1600" b="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0" y="586752"/>
            <a:ext cx="3854286" cy="49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Isomeric states in even-even nuclei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" y="900000"/>
                <a:ext cx="3707944" cy="250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 K-isomers occur?</a:t>
                </a:r>
              </a:p>
              <a:p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deformed nuclei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breaking of particle pair at Fermi surface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rule for electromagnetic transitions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Δ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fulfilled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 energy of quasi-particle: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900000"/>
                <a:ext cx="3707944" cy="2507674"/>
              </a:xfrm>
              <a:prstGeom prst="rect">
                <a:avLst/>
              </a:prstGeom>
              <a:blipFill rotWithShape="1">
                <a:blip r:embed="rId2"/>
                <a:stretch>
                  <a:fillRect l="-1316" t="-1217" r="-1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60000" y="4320000"/>
            <a:ext cx="3707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can learn?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nformation about Nilsson level energy gaps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nfluence on stability of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superheavy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pairing interaction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500000" y="2959114"/>
            <a:ext cx="4383087" cy="3505200"/>
            <a:chOff x="4500000" y="2959114"/>
            <a:chExt cx="4383087" cy="35052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000" y="2959114"/>
              <a:ext cx="4383087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7488000" y="5004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Ellipse 8"/>
            <p:cNvSpPr/>
            <p:nvPr/>
          </p:nvSpPr>
          <p:spPr>
            <a:xfrm>
              <a:off x="7488000" y="5076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Ellipse 9"/>
            <p:cNvSpPr/>
            <p:nvPr/>
          </p:nvSpPr>
          <p:spPr>
            <a:xfrm>
              <a:off x="7704000" y="5004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704000" y="5076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488000" y="56736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488000" y="5826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704000" y="56736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/>
            <p:cNvSpPr/>
            <p:nvPr/>
          </p:nvSpPr>
          <p:spPr>
            <a:xfrm>
              <a:off x="7704000" y="5826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llipse 15"/>
            <p:cNvSpPr/>
            <p:nvPr/>
          </p:nvSpPr>
          <p:spPr>
            <a:xfrm>
              <a:off x="5310000" y="54072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508000" y="54072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Ellipse 17"/>
            <p:cNvSpPr/>
            <p:nvPr/>
          </p:nvSpPr>
          <p:spPr>
            <a:xfrm>
              <a:off x="5310000" y="5598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508000" y="5598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lipse 19"/>
            <p:cNvSpPr/>
            <p:nvPr/>
          </p:nvSpPr>
          <p:spPr>
            <a:xfrm>
              <a:off x="5310000" y="5832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508000" y="5832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310000" y="6084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508000" y="6084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lipse 23"/>
            <p:cNvSpPr/>
            <p:nvPr/>
          </p:nvSpPr>
          <p:spPr>
            <a:xfrm>
              <a:off x="5310000" y="6156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Ellipse 24"/>
            <p:cNvSpPr/>
            <p:nvPr/>
          </p:nvSpPr>
          <p:spPr>
            <a:xfrm>
              <a:off x="5508000" y="6156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4896000" y="756000"/>
            <a:ext cx="1512000" cy="1743048"/>
            <a:chOff x="4896000" y="756000"/>
            <a:chExt cx="1512000" cy="1743048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000" y="1440000"/>
              <a:ext cx="1219048" cy="1059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8" name="Gerade Verbindung mit Pfeil 27"/>
            <p:cNvCxnSpPr/>
            <p:nvPr/>
          </p:nvCxnSpPr>
          <p:spPr>
            <a:xfrm rot="16200000">
              <a:off x="5144400" y="1116000"/>
              <a:ext cx="720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5508000" y="2181600"/>
              <a:ext cx="900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5544000" y="2196000"/>
              <a:ext cx="28533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K=0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610060" y="1196752"/>
              <a:ext cx="25808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1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Isomeric states in even-even nuclei</a:t>
            </a:r>
            <a:endParaRPr lang="en-US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7020272" y="909432"/>
            <a:ext cx="1512000" cy="2492568"/>
            <a:chOff x="7020272" y="909432"/>
            <a:chExt cx="1512000" cy="2492568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440000"/>
              <a:ext cx="1219048" cy="1059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4" name="Gerade Verbindung mit Pfeil 33"/>
            <p:cNvCxnSpPr/>
            <p:nvPr/>
          </p:nvCxnSpPr>
          <p:spPr>
            <a:xfrm rot="19200000">
              <a:off x="7585200" y="2070000"/>
              <a:ext cx="360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/>
            <p:cNvCxnSpPr/>
            <p:nvPr/>
          </p:nvCxnSpPr>
          <p:spPr>
            <a:xfrm>
              <a:off x="7632272" y="2181600"/>
              <a:ext cx="900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/>
          </p:nvSpPr>
          <p:spPr>
            <a:xfrm>
              <a:off x="7668272" y="2196000"/>
              <a:ext cx="64601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sz="1200" b="1" dirty="0" smtClean="0">
                  <a:latin typeface="Times New Roman"/>
                  <a:cs typeface="Times New Roman"/>
                </a:rPr>
                <a:t>Ω</a:t>
              </a:r>
              <a:r>
                <a:rPr lang="de-DE" sz="1200" b="1" baseline="-25000" dirty="0" smtClean="0">
                  <a:latin typeface="Times New Roman"/>
                  <a:cs typeface="Times New Roman"/>
                </a:rPr>
                <a:t>1</a:t>
              </a:r>
              <a:r>
                <a:rPr lang="de-DE" sz="1200" b="1" dirty="0" smtClean="0">
                  <a:latin typeface="Times New Roman"/>
                  <a:cs typeface="Times New Roman"/>
                </a:rPr>
                <a:t>+</a:t>
              </a:r>
              <a:r>
                <a:rPr lang="el-GR" sz="1200" b="1" dirty="0" smtClean="0">
                  <a:latin typeface="Times New Roman"/>
                  <a:cs typeface="Times New Roman"/>
                </a:rPr>
                <a:t>Ω</a:t>
              </a:r>
              <a:r>
                <a:rPr lang="de-DE" sz="1200" b="1" baseline="-25000" dirty="0" smtClean="0">
                  <a:latin typeface="Times New Roman"/>
                  <a:cs typeface="Times New Roman"/>
                </a:rPr>
                <a:t>2</a:t>
              </a:r>
              <a:r>
                <a:rPr lang="de-DE" sz="1200" b="1" dirty="0" smtClean="0">
                  <a:latin typeface="Times New Roman"/>
                  <a:cs typeface="Times New Roman"/>
                </a:rPr>
                <a:t>=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7524000" y="1196752"/>
              <a:ext cx="39754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1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+j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Gerade Verbindung mit Pfeil 37"/>
            <p:cNvCxnSpPr/>
            <p:nvPr/>
          </p:nvCxnSpPr>
          <p:spPr>
            <a:xfrm rot="19800000">
              <a:off x="7866000" y="1872000"/>
              <a:ext cx="360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/>
            <p:cNvCxnSpPr/>
            <p:nvPr/>
          </p:nvCxnSpPr>
          <p:spPr>
            <a:xfrm rot="17700000">
              <a:off x="7244484" y="1575432"/>
              <a:ext cx="1332000" cy="0"/>
            </a:xfrm>
            <a:prstGeom prst="straightConnector1">
              <a:avLst/>
            </a:prstGeom>
            <a:ln w="15875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Ellipse 39"/>
            <p:cNvSpPr/>
            <p:nvPr/>
          </p:nvSpPr>
          <p:spPr>
            <a:xfrm>
              <a:off x="8118000" y="990000"/>
              <a:ext cx="152763" cy="241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4500000" y="2959114"/>
            <a:ext cx="4383087" cy="3505200"/>
            <a:chOff x="4500000" y="2959114"/>
            <a:chExt cx="4383087" cy="3505200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000" y="2959114"/>
              <a:ext cx="4383087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Ellipse 42"/>
            <p:cNvSpPr/>
            <p:nvPr/>
          </p:nvSpPr>
          <p:spPr>
            <a:xfrm>
              <a:off x="7488000" y="5004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/>
            <p:cNvSpPr/>
            <p:nvPr/>
          </p:nvSpPr>
          <p:spPr>
            <a:xfrm>
              <a:off x="7488000" y="5076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/>
            <p:cNvSpPr/>
            <p:nvPr/>
          </p:nvSpPr>
          <p:spPr>
            <a:xfrm>
              <a:off x="7704000" y="3924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/>
            <p:cNvSpPr/>
            <p:nvPr/>
          </p:nvSpPr>
          <p:spPr>
            <a:xfrm>
              <a:off x="7704000" y="5076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/>
            <p:cNvSpPr/>
            <p:nvPr/>
          </p:nvSpPr>
          <p:spPr>
            <a:xfrm>
              <a:off x="7488000" y="56736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/>
            <p:cNvSpPr/>
            <p:nvPr/>
          </p:nvSpPr>
          <p:spPr>
            <a:xfrm>
              <a:off x="7488000" y="5826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704000" y="56736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Ellipse 49"/>
            <p:cNvSpPr/>
            <p:nvPr/>
          </p:nvSpPr>
          <p:spPr>
            <a:xfrm>
              <a:off x="7704000" y="582600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lipse 50"/>
            <p:cNvSpPr/>
            <p:nvPr/>
          </p:nvSpPr>
          <p:spPr>
            <a:xfrm>
              <a:off x="5310000" y="54072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lipse 51"/>
            <p:cNvSpPr/>
            <p:nvPr/>
          </p:nvSpPr>
          <p:spPr>
            <a:xfrm>
              <a:off x="5508000" y="4932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Ellipse 52"/>
            <p:cNvSpPr/>
            <p:nvPr/>
          </p:nvSpPr>
          <p:spPr>
            <a:xfrm>
              <a:off x="5310000" y="5598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/>
            <p:cNvSpPr/>
            <p:nvPr/>
          </p:nvSpPr>
          <p:spPr>
            <a:xfrm>
              <a:off x="5508000" y="5598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lipse 54"/>
            <p:cNvSpPr/>
            <p:nvPr/>
          </p:nvSpPr>
          <p:spPr>
            <a:xfrm>
              <a:off x="5310000" y="5832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lipse 55"/>
            <p:cNvSpPr/>
            <p:nvPr/>
          </p:nvSpPr>
          <p:spPr>
            <a:xfrm>
              <a:off x="5508000" y="5832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Ellipse 56"/>
            <p:cNvSpPr/>
            <p:nvPr/>
          </p:nvSpPr>
          <p:spPr>
            <a:xfrm>
              <a:off x="5310000" y="6084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Ellipse 57"/>
            <p:cNvSpPr/>
            <p:nvPr/>
          </p:nvSpPr>
          <p:spPr>
            <a:xfrm>
              <a:off x="5508000" y="6084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Ellipse 58"/>
            <p:cNvSpPr/>
            <p:nvPr/>
          </p:nvSpPr>
          <p:spPr>
            <a:xfrm>
              <a:off x="5310000" y="6156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Ellipse 59"/>
            <p:cNvSpPr/>
            <p:nvPr/>
          </p:nvSpPr>
          <p:spPr>
            <a:xfrm>
              <a:off x="5508000" y="6156000"/>
              <a:ext cx="144016" cy="144016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360000" y="900000"/>
                <a:ext cx="3707944" cy="2507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 K-isomers occur?</a:t>
                </a:r>
              </a:p>
              <a:p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deformed nuclei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breaking of particle pair at Fermi surface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rule for electromagnetic transitions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Δ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not fulfilled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 energy of quasi-particle: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𝜀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de-DE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  <m:sup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1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de-DE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900000"/>
                <a:ext cx="3707944" cy="2507674"/>
              </a:xfrm>
              <a:prstGeom prst="rect">
                <a:avLst/>
              </a:prstGeom>
              <a:blipFill rotWithShape="1">
                <a:blip r:embed="rId4"/>
                <a:stretch>
                  <a:fillRect l="-1316" t="-1217" r="-1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feld 61"/>
          <p:cNvSpPr txBox="1"/>
          <p:nvPr/>
        </p:nvSpPr>
        <p:spPr>
          <a:xfrm>
            <a:off x="360000" y="4320000"/>
            <a:ext cx="3707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 can learn?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nformation about Nilsson level energy gaps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nfluence on stability of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superheavy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pairing interaction</a:t>
            </a:r>
          </a:p>
        </p:txBody>
      </p:sp>
      <p:grpSp>
        <p:nvGrpSpPr>
          <p:cNvPr id="63" name="Gruppieren 62"/>
          <p:cNvGrpSpPr/>
          <p:nvPr/>
        </p:nvGrpSpPr>
        <p:grpSpPr>
          <a:xfrm>
            <a:off x="4896000" y="756000"/>
            <a:ext cx="1512000" cy="1743048"/>
            <a:chOff x="4896000" y="756000"/>
            <a:chExt cx="1512000" cy="1743048"/>
          </a:xfrm>
        </p:grpSpPr>
        <p:pic>
          <p:nvPicPr>
            <p:cNvPr id="6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000" y="1440000"/>
              <a:ext cx="1219048" cy="1059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5" name="Gerade Verbindung mit Pfeil 64"/>
            <p:cNvCxnSpPr/>
            <p:nvPr/>
          </p:nvCxnSpPr>
          <p:spPr>
            <a:xfrm rot="16200000">
              <a:off x="5144400" y="1116000"/>
              <a:ext cx="720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mit Pfeil 65"/>
            <p:cNvCxnSpPr/>
            <p:nvPr/>
          </p:nvCxnSpPr>
          <p:spPr>
            <a:xfrm>
              <a:off x="5508000" y="2181600"/>
              <a:ext cx="9000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/>
          </p:nvSpPr>
          <p:spPr>
            <a:xfrm>
              <a:off x="5544000" y="2196000"/>
              <a:ext cx="28533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K=0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610060" y="1196752"/>
              <a:ext cx="25808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5256000" y="2772000"/>
            <a:ext cx="4776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K=8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b="1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416000" y="2772000"/>
            <a:ext cx="4776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K=8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K-Isomers in </a:t>
            </a:r>
            <a:r>
              <a:rPr lang="de-DE" baseline="30000" dirty="0" smtClean="0"/>
              <a:t>252</a:t>
            </a:r>
            <a:r>
              <a:rPr lang="de-DE" dirty="0" smtClean="0"/>
              <a:t>No</a:t>
            </a:r>
            <a:endParaRPr lang="de-DE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5" y="720011"/>
            <a:ext cx="4740000" cy="57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1584000" y="720000"/>
            <a:ext cx="504000" cy="417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ieren 5"/>
          <p:cNvGrpSpPr/>
          <p:nvPr/>
        </p:nvGrpSpPr>
        <p:grpSpPr>
          <a:xfrm>
            <a:off x="5400000" y="3959998"/>
            <a:ext cx="3514286" cy="1902231"/>
            <a:chOff x="5759997" y="3959998"/>
            <a:chExt cx="3514286" cy="1902231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997" y="3959998"/>
              <a:ext cx="3514286" cy="145142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997" y="5410800"/>
              <a:ext cx="3514286" cy="45142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feld 8"/>
          <p:cNvSpPr txBox="1"/>
          <p:nvPr/>
        </p:nvSpPr>
        <p:spPr>
          <a:xfrm>
            <a:off x="6012160" y="6300000"/>
            <a:ext cx="28151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Sulignano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al; Phys. Rev. C 86, 044318 (2012)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720000"/>
            <a:ext cx="4288658" cy="17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Gerade Verbindung 10"/>
          <p:cNvCxnSpPr/>
          <p:nvPr/>
        </p:nvCxnSpPr>
        <p:spPr>
          <a:xfrm>
            <a:off x="5796136" y="1582781"/>
            <a:ext cx="3118150" cy="2377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H="1">
            <a:off x="5400000" y="1582781"/>
            <a:ext cx="396136" cy="2377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832000" y="360000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K=8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6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75273" y="64800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K=8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96000" y="522000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K=2</a:t>
            </a:r>
            <a:r>
              <a:rPr lang="en-US" sz="24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448000" y="684000"/>
            <a:ext cx="1728240" cy="40771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324000" y="1089332"/>
                <a:ext cx="2071336" cy="293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734</m:t>
                          </m:r>
                        </m:e>
                      </m:d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f>
                            <m:fPr>
                              <m:type m:val="lin"/>
                              <m:ctrlP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⊗</m:t>
                      </m:r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624</m:t>
                          </m:r>
                        </m:e>
                      </m:d>
                      <m:sSup>
                        <m:sSup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f>
                            <m:fPr>
                              <m:type m:val="lin"/>
                              <m:ctrlPr>
                                <a:rPr lang="en-US" sz="1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" y="1089332"/>
                <a:ext cx="2071336" cy="293542"/>
              </a:xfrm>
              <a:prstGeom prst="rect">
                <a:avLst/>
              </a:prstGeom>
              <a:blipFill rotWithShape="1">
                <a:blip r:embed="rId6"/>
                <a:stretch>
                  <a:fillRect t="-83333" r="-10294" b="-13958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8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single particle states in </a:t>
            </a:r>
            <a:r>
              <a:rPr lang="en-US" baseline="30000" dirty="0" smtClean="0"/>
              <a:t>252</a:t>
            </a:r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0" y="720002"/>
            <a:ext cx="5468667" cy="573733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51520" y="5162601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Z/A = 0.40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0000" y="720000"/>
            <a:ext cx="2450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[624] Nilsson configuration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80000" y="1008000"/>
            <a:ext cx="243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[734]  Nilsson configuration 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15/2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180000" y="4320000"/>
                <a:ext cx="3676071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de-DE" sz="1100" b="0" i="1" smtClean="0">
                              <a:latin typeface="Cambria Math"/>
                            </a:rPr>
                            <m:t>1;</m:t>
                          </m:r>
                          <m:r>
                            <a:rPr lang="de-DE" sz="11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11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1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𝐼𝐾</m:t>
                                  </m:r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e>
                                  <m:d>
                                    <m:d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𝐼</m:t>
                                      </m:r>
                                      <m:r>
                                        <a:rPr lang="de-DE" sz="1100" b="0" i="1" smtClean="0"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de-DE" sz="11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4320000"/>
                <a:ext cx="3676071" cy="4103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80000" y="4680000"/>
                <a:ext cx="2964914" cy="413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1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1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de-DE" sz="1100" b="0" i="1" smtClean="0">
                              <a:latin typeface="Cambria Math"/>
                            </a:rPr>
                            <m:t>2;</m:t>
                          </m:r>
                          <m:r>
                            <a:rPr lang="de-DE" sz="11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de-DE" sz="11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1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de-DE" sz="1100" b="0" i="1" smtClean="0">
                              <a:latin typeface="Cambria Math"/>
                            </a:rPr>
                            <m:t>16</m:t>
                          </m:r>
                          <m:r>
                            <a:rPr lang="de-DE" sz="11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1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1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de-DE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de-DE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𝐼𝐾</m:t>
                                  </m:r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20</m:t>
                                  </m:r>
                                </m:e>
                                <m:e>
                                  <m:d>
                                    <m:dPr>
                                      <m:ctrlPr>
                                        <a:rPr lang="de-DE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de-DE" sz="1100" b="0" i="1" smtClean="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  <m:r>
                                    <a:rPr lang="de-DE" sz="11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11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4680000"/>
                <a:ext cx="2964914" cy="413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>
          <a:xfrm>
            <a:off x="3240000" y="5166000"/>
            <a:ext cx="993600" cy="547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80000" y="1440000"/>
                <a:ext cx="2661691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ℓ∙</m:t>
                                  </m:r>
                                  <m:sSub>
                                    <m:sSub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ℓ+1</m:t>
                                  </m:r>
                                </m:den>
                              </m:f>
                              <m:r>
                                <a:rPr lang="de-DE" sz="1000" b="0" i="1" smtClean="0">
                                  <a:latin typeface="Cambria Math"/>
                                </a:rPr>
                                <m:t>               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=ℓ+1/2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000" b="0" i="1" smtClean="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ℓ+1</m:t>
                                      </m:r>
                                    </m:e>
                                  </m:d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1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de-DE" sz="1000" b="0" i="1" smtClean="0"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0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ℓ+1</m:t>
                                  </m:r>
                                </m:den>
                              </m:f>
                              <m:r>
                                <a:rPr lang="de-DE" sz="1000" b="0" i="1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=ℓ−1/2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1440000"/>
                <a:ext cx="2661691" cy="7101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80000" y="2340000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proton: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</a:t>
            </a:r>
            <a:r>
              <a:rPr lang="en-US" sz="1000" baseline="-25000" dirty="0" smtClean="0">
                <a:latin typeface="Times New Roman"/>
                <a:cs typeface="Times New Roman"/>
              </a:rPr>
              <a:t>ℓ</a:t>
            </a:r>
            <a:r>
              <a:rPr lang="en-US" sz="1000" dirty="0" smtClean="0">
                <a:latin typeface="Times New Roman"/>
                <a:cs typeface="Times New Roman"/>
              </a:rPr>
              <a:t> = 1   </a:t>
            </a:r>
            <a:r>
              <a:rPr lang="en-US" sz="1000" dirty="0" err="1" smtClean="0">
                <a:latin typeface="Times New Roman"/>
                <a:cs typeface="Times New Roman"/>
              </a:rPr>
              <a:t>g</a:t>
            </a:r>
            <a:r>
              <a:rPr lang="en-US" sz="1000" baseline="-25000" dirty="0" err="1" smtClean="0">
                <a:latin typeface="Times New Roman"/>
                <a:cs typeface="Times New Roman"/>
              </a:rPr>
              <a:t>s</a:t>
            </a:r>
            <a:r>
              <a:rPr lang="en-US" sz="1000" dirty="0" smtClean="0">
                <a:latin typeface="Times New Roman"/>
                <a:cs typeface="Times New Roman"/>
              </a:rPr>
              <a:t> = 5.59</a:t>
            </a:r>
          </a:p>
          <a:p>
            <a:r>
              <a:rPr lang="en-US" sz="1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neutron:</a:t>
            </a:r>
            <a:r>
              <a:rPr lang="en-US" sz="1000" dirty="0" smtClean="0">
                <a:latin typeface="Times New Roman"/>
                <a:cs typeface="Times New Roman"/>
              </a:rPr>
              <a:t> g</a:t>
            </a:r>
            <a:r>
              <a:rPr lang="en-US" sz="1000" baseline="-25000" dirty="0" smtClean="0">
                <a:latin typeface="Times New Roman"/>
                <a:cs typeface="Times New Roman"/>
              </a:rPr>
              <a:t>ℓ</a:t>
            </a:r>
            <a:r>
              <a:rPr lang="en-US" sz="1000" dirty="0" smtClean="0">
                <a:latin typeface="Times New Roman"/>
                <a:cs typeface="Times New Roman"/>
              </a:rPr>
              <a:t> = 0   </a:t>
            </a:r>
            <a:r>
              <a:rPr lang="en-US" sz="1000" dirty="0" err="1" smtClean="0">
                <a:latin typeface="Times New Roman"/>
                <a:cs typeface="Times New Roman"/>
              </a:rPr>
              <a:t>g</a:t>
            </a:r>
            <a:r>
              <a:rPr lang="en-US" sz="1000" baseline="-25000" dirty="0" err="1" smtClean="0">
                <a:latin typeface="Times New Roman"/>
                <a:cs typeface="Times New Roman"/>
              </a:rPr>
              <a:t>s</a:t>
            </a:r>
            <a:r>
              <a:rPr lang="en-US" sz="1000" dirty="0" smtClean="0">
                <a:latin typeface="Times New Roman"/>
                <a:cs typeface="Times New Roman"/>
              </a:rPr>
              <a:t> = -3.83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80000" y="2880000"/>
            <a:ext cx="2433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+0.295     g(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15/2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-0.255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80000" y="3240000"/>
                <a:ext cx="3687804" cy="41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240000"/>
                <a:ext cx="3687804" cy="414216"/>
              </a:xfrm>
              <a:prstGeom prst="rect">
                <a:avLst/>
              </a:prstGeom>
              <a:blipFill rotWithShape="1">
                <a:blip r:embed="rId6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feld 15"/>
          <p:cNvSpPr txBox="1"/>
          <p:nvPr/>
        </p:nvSpPr>
        <p:spPr>
          <a:xfrm>
            <a:off x="180000" y="3780000"/>
            <a:ext cx="1557862" cy="27699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11/2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j</a:t>
            </a:r>
            <a:r>
              <a:rPr lang="en-US" sz="12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15/2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0.09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240000" y="2116800"/>
            <a:ext cx="993600" cy="554400"/>
          </a:xfrm>
          <a:prstGeom prst="rect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K-Isomeric states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009775"/>
            <a:ext cx="5838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60000" y="2009775"/>
            <a:ext cx="536076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de-DE" sz="1600" baseline="30000" dirty="0">
                <a:solidFill>
                  <a:srgbClr val="000000"/>
                </a:solidFill>
                <a:latin typeface="Times New Roman" pitchFamily="18" charset="0"/>
              </a:rPr>
              <a:t>254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No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with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Z=102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N=152 –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</a:rPr>
              <a:t>protons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 will be excited easily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600" baseline="30000" dirty="0">
                <a:solidFill>
                  <a:srgbClr val="000000"/>
                </a:solidFill>
                <a:latin typeface="Times New Roman" pitchFamily="18" charset="0"/>
              </a:rPr>
              <a:t>250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Fm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with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Z=100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and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</a:rPr>
              <a:t>N=150 – </a:t>
            </a:r>
            <a:r>
              <a:rPr lang="en-US" altLang="de-DE" sz="1600" dirty="0" smtClean="0">
                <a:solidFill>
                  <a:srgbClr val="0000CC"/>
                </a:solidFill>
                <a:latin typeface="Times New Roman" pitchFamily="18" charset="0"/>
              </a:rPr>
              <a:t>neutrons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</a:rPr>
              <a:t> will be excited easily</a:t>
            </a:r>
            <a:endParaRPr lang="en-US" altLang="de-DE" sz="16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04800" y="685800"/>
            <a:ext cx="3980577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Exp. 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</a:rPr>
              <a:t>results: excitation of isomeric states</a:t>
            </a:r>
            <a:endParaRPr lang="en-US" altLang="de-DE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4675"/>
            <a:ext cx="3124200" cy="277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537325" y="849313"/>
            <a:ext cx="1619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rgbClr val="FF0000"/>
                </a:solidFill>
                <a:latin typeface="Times New Roman" pitchFamily="18" charset="0"/>
              </a:rPr>
              <a:t>Yrast – plot </a:t>
            </a:r>
            <a:r>
              <a:rPr lang="en-US" altLang="de-DE" sz="1400" b="0" i="0">
                <a:solidFill>
                  <a:srgbClr val="000000"/>
                </a:solidFill>
                <a:latin typeface="Times New Roman" pitchFamily="18" charset="0"/>
              </a:rPr>
              <a:t>( </a:t>
            </a:r>
            <a:r>
              <a:rPr lang="en-US" altLang="de-DE" sz="1400" b="0" i="0" baseline="30000">
                <a:solidFill>
                  <a:srgbClr val="000000"/>
                </a:solidFill>
                <a:latin typeface="Times New Roman" pitchFamily="18" charset="0"/>
              </a:rPr>
              <a:t>254</a:t>
            </a:r>
            <a:r>
              <a:rPr lang="en-US" altLang="de-DE" sz="1400" b="0" i="0">
                <a:solidFill>
                  <a:srgbClr val="000000"/>
                </a:solidFill>
                <a:latin typeface="Times New Roman" pitchFamily="18" charset="0"/>
              </a:rPr>
              <a:t>No)</a:t>
            </a:r>
          </a:p>
        </p:txBody>
      </p:sp>
    </p:spTree>
    <p:extLst>
      <p:ext uri="{BB962C8B-B14F-4D97-AF65-F5344CB8AC3E}">
        <p14:creationId xmlns:p14="http://schemas.microsoft.com/office/powerpoint/2010/main" val="41328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Nilsson model (quadrupole interaction)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2736"/>
            <a:ext cx="48545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5029199" y="1152749"/>
                <a:ext cx="4062413" cy="421653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r>
                  <a:rPr lang="en-US" altLang="de-DE" sz="16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Nilsson Model</a:t>
                </a:r>
                <a:r>
                  <a:rPr lang="en-US" altLang="de-DE" sz="1600" b="0" i="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is a single-particle model for deformed nuclei.</a:t>
                </a:r>
              </a:p>
              <a:p>
                <a:endParaRPr lang="de-DE" altLang="de-DE" sz="16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endParaRPr lang="de-DE" altLang="de-DE" sz="16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endParaRPr lang="de-DE" altLang="de-DE" sz="16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endParaRPr lang="de-DE" altLang="de-DE" sz="16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r>
                  <a:rPr lang="en-US" altLang="de-DE" sz="1600" dirty="0" smtClean="0">
                    <a:latin typeface="Times New Roman" pitchFamily="18" charset="0"/>
                  </a:rPr>
                  <a:t>with</a:t>
                </a:r>
                <a:endParaRPr lang="en-US" altLang="de-DE" sz="1400" b="0" i="0" dirty="0" smtClean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endParaRPr lang="de-DE" altLang="de-DE" sz="16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endParaRPr lang="de-DE" altLang="de-DE" sz="1600" b="0" i="0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r>
                  <a:rPr lang="en-US" altLang="de-DE" sz="1600" dirty="0" smtClean="0">
                    <a:latin typeface="Times New Roman" pitchFamily="18" charset="0"/>
                  </a:rPr>
                  <a:t>The labelling of the Eigen-states is: </a:t>
                </a:r>
                <a:r>
                  <a:rPr lang="el-GR" altLang="de-DE" sz="1600" b="0" i="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el-GR" altLang="de-DE" sz="1600" b="0" i="0" baseline="30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de-DE" altLang="de-DE" sz="1600" b="0" i="0" dirty="0">
                    <a:solidFill>
                      <a:srgbClr val="0000CC"/>
                    </a:solidFill>
                    <a:latin typeface="Times New Roman" pitchFamily="18" charset="0"/>
                  </a:rPr>
                  <a:t>[</a:t>
                </a:r>
                <a:r>
                  <a:rPr lang="de-DE" altLang="de-DE" sz="1600" b="0" i="0" dirty="0" err="1">
                    <a:solidFill>
                      <a:srgbClr val="0000CC"/>
                    </a:solidFill>
                    <a:latin typeface="Times New Roman" pitchFamily="18" charset="0"/>
                  </a:rPr>
                  <a:t>Nn</a:t>
                </a:r>
                <a:r>
                  <a:rPr lang="de-DE" altLang="de-DE" sz="1600" b="0" i="0" baseline="-25000" dirty="0" err="1">
                    <a:solidFill>
                      <a:srgbClr val="0000CC"/>
                    </a:solidFill>
                    <a:latin typeface="Times New Roman" pitchFamily="18" charset="0"/>
                  </a:rPr>
                  <a:t>z</a:t>
                </a:r>
                <a:r>
                  <a:rPr lang="el-GR" altLang="de-DE" sz="1600" b="0" i="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de-DE" altLang="de-DE" sz="1600" b="0" i="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]</a:t>
                </a:r>
                <a:endParaRPr lang="de-DE" altLang="de-DE" sz="1600" b="0" i="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l-GR" altLang="de-DE" sz="1400" i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de-DE" altLang="de-DE" sz="1600" b="0" i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de-DE" sz="1200" b="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rojection of the total particle angular momentum on the  </a:t>
                </a:r>
              </a:p>
              <a:p>
                <a:r>
                  <a:rPr lang="en-US" altLang="de-DE" sz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altLang="de-DE" sz="1200" b="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symmetry axis</a:t>
                </a:r>
              </a:p>
              <a:p>
                <a:r>
                  <a:rPr lang="el-GR" altLang="de-DE" sz="140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π</a:t>
                </a:r>
                <a:r>
                  <a:rPr lang="de-DE" altLang="de-DE" sz="1000" b="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de-DE" altLang="de-DE" sz="1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de-DE" sz="1200" b="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arity of the wave function </a:t>
                </a:r>
                <a14:m>
                  <m:oMath xmlns:m="http://schemas.openxmlformats.org/officeDocument/2006/math">
                    <m:r>
                      <a:rPr lang="en-US" altLang="de-DE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𝜋</m:t>
                    </m:r>
                    <m:r>
                      <a:rPr lang="de-DE" altLang="de-DE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de-DE" alt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alt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de-DE" altLang="de-DE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de-DE" alt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altLang="de-DE" sz="1200" b="0" i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de-DE" altLang="de-DE" sz="140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de-DE" altLang="de-DE" sz="1000" b="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latin typeface="Times New Roman" pitchFamily="18" charset="0"/>
                    <a:cs typeface="Times New Roman" pitchFamily="18" charset="0"/>
                  </a:rPr>
                  <a:t>the principal quantum number of the major oscillator shells</a:t>
                </a:r>
                <a:endParaRPr lang="en-US" altLang="de-DE" sz="1200" b="0" i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de-DE" sz="1400" i="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de-DE" sz="1400" i="0" baseline="-25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de-DE" altLang="de-DE" sz="1000" b="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latin typeface="Times New Roman" pitchFamily="18" charset="0"/>
                    <a:cs typeface="Times New Roman" pitchFamily="18" charset="0"/>
                  </a:rPr>
                  <a:t>the number of quanta associated with the wave function </a:t>
                </a:r>
              </a:p>
              <a:p>
                <a:r>
                  <a:rPr lang="en-US" altLang="de-DE" sz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latin typeface="Times New Roman" pitchFamily="18" charset="0"/>
                    <a:cs typeface="Times New Roman" pitchFamily="18" charset="0"/>
                  </a:rPr>
                  <a:t>    moving along the z-direction</a:t>
                </a:r>
                <a:endParaRPr lang="en-US" altLang="de-DE" sz="1200" b="0" i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l-GR" altLang="de-DE" sz="140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Λ</a:t>
                </a:r>
                <a:r>
                  <a:rPr lang="de-DE" altLang="de-DE" sz="1000" b="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de-DE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de-DE" alt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de-DE" alt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b>
                        <m:r>
                          <a:rPr lang="de-DE" alt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de-DE" sz="1000" b="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b="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projection of the orbital angular momentum onto the</a:t>
                </a:r>
              </a:p>
              <a:p>
                <a:r>
                  <a:rPr lang="en-US" altLang="de-DE" sz="1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de-DE" sz="12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altLang="de-DE" sz="1200" b="0" i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z-axis</a:t>
                </a:r>
                <a:endParaRPr lang="en-US" altLang="de-DE" sz="1200" b="0" i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199" y="1152749"/>
                <a:ext cx="4062413" cy="4216539"/>
              </a:xfrm>
              <a:prstGeom prst="rect">
                <a:avLst/>
              </a:prstGeom>
              <a:blipFill>
                <a:blip r:embed="rId4"/>
                <a:stretch>
                  <a:fillRect l="-751" t="-434" b="-14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469048"/>
              </p:ext>
            </p:extLst>
          </p:nvPr>
        </p:nvGraphicFramePr>
        <p:xfrm>
          <a:off x="5095875" y="1890936"/>
          <a:ext cx="39957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5" imgW="3187440" imgH="419040" progId="Equation.3">
                  <p:embed/>
                </p:oleObj>
              </mc:Choice>
              <mc:Fallback>
                <p:oleObj name="Equation" r:id="rId5" imgW="3187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90936"/>
                        <a:ext cx="3995738" cy="5254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637651" y="2581967"/>
                <a:ext cx="1454629" cy="414985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651" y="2581967"/>
                <a:ext cx="1454629" cy="414985"/>
              </a:xfrm>
              <a:prstGeom prst="rect">
                <a:avLst/>
              </a:prstGeom>
              <a:blipFill>
                <a:blip r:embed="rId7"/>
                <a:stretch>
                  <a:fillRect l="-1261" b="-14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307772" y="2614379"/>
                <a:ext cx="1430135" cy="350160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de-DE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772" y="2614379"/>
                <a:ext cx="1430135" cy="350160"/>
              </a:xfrm>
              <a:prstGeom prst="rect">
                <a:avLst/>
              </a:prstGeom>
              <a:blipFill>
                <a:blip r:embed="rId8"/>
                <a:stretch>
                  <a:fillRect l="-1282" t="-3509" b="-140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000" y="-1200"/>
            <a:ext cx="630190" cy="87038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308304" y="653737"/>
            <a:ext cx="1196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Sven Gösta Nilsson</a:t>
            </a:r>
            <a:endParaRPr 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scheme of </a:t>
            </a:r>
            <a:r>
              <a:rPr lang="en-US" baseline="30000" dirty="0" smtClean="0"/>
              <a:t>253</a:t>
            </a:r>
            <a:r>
              <a:rPr lang="en-US" dirty="0" smtClean="0"/>
              <a:t>No (151 neutrons)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4320000" y="720000"/>
            <a:ext cx="457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state 9/2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 state 7/2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band observed at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Gammasphere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JUROGAM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20000" y="6300000"/>
            <a:ext cx="2778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Chasman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Rev. Mod. Phys. 49 (1977) 833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4" y="612010"/>
            <a:ext cx="3549015" cy="35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1314000" y="1854000"/>
            <a:ext cx="158400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120000" flipV="1">
            <a:off x="1314000" y="1998000"/>
            <a:ext cx="1584000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988000" y="1710000"/>
            <a:ext cx="67543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[734]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88000" y="1890000"/>
            <a:ext cx="69947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r>
              <a:rPr lang="en-US" sz="1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[624]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2984901"/>
            <a:ext cx="4860608" cy="354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6804000" y="2984901"/>
            <a:ext cx="2016000" cy="10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8100000" y="262490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" y="4212000"/>
            <a:ext cx="3183065" cy="22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9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scheme of </a:t>
            </a:r>
            <a:r>
              <a:rPr lang="en-US" baseline="30000" dirty="0" smtClean="0"/>
              <a:t>253</a:t>
            </a:r>
            <a:r>
              <a:rPr lang="en-US" dirty="0" smtClean="0"/>
              <a:t>No (151 neutrons)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4" y="612010"/>
            <a:ext cx="3549015" cy="355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1314000" y="1854000"/>
            <a:ext cx="1584000" cy="0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 rot="120000" flipV="1">
            <a:off x="1314000" y="1998000"/>
            <a:ext cx="1584000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988000" y="1710000"/>
            <a:ext cx="67543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9/2</a:t>
            </a:r>
            <a:r>
              <a:rPr lang="en-US" sz="12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[734]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988000" y="1890000"/>
            <a:ext cx="69947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</a:t>
            </a:r>
            <a:r>
              <a:rPr lang="en-US" sz="12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[624]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6300000"/>
            <a:ext cx="2778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Chasman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Rev. Mod. Phys. 49 (1977) 833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720000"/>
            <a:ext cx="40671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00" y="720001"/>
            <a:ext cx="3910013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Nilsson model for small deformations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71621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48" y="2476177"/>
            <a:ext cx="3629531" cy="47155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48" y="3193519"/>
            <a:ext cx="4043927" cy="6430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47" y="612000"/>
            <a:ext cx="7249537" cy="88594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836321" y="151200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 model with H.O. potential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552000" y="1512000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endParaRPr lang="de-DE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4150748" y="4520451"/>
                <a:ext cx="3179075" cy="1200329"/>
              </a:xfrm>
              <a:prstGeom prst="rect">
                <a:avLst/>
              </a:prstGeom>
              <a:noFill/>
              <a:ln w="19050">
                <a:solidFill>
                  <a:srgbClr val="3333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for small deformations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de-DE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endParaRPr lang="de-DE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de-DE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748" y="4520451"/>
                <a:ext cx="3179075" cy="1200329"/>
              </a:xfrm>
              <a:prstGeom prst="rect">
                <a:avLst/>
              </a:prstGeom>
              <a:blipFill>
                <a:blip r:embed="rId6"/>
                <a:stretch>
                  <a:fillRect l="-1527" t="-2513" b="-5025"/>
                </a:stretch>
              </a:blipFill>
              <a:ln w="19050">
                <a:solidFill>
                  <a:srgbClr val="3333CC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0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Spherical shell </a:t>
            </a:r>
            <a:r>
              <a:rPr lang="en-US" dirty="0"/>
              <a:t>m</a:t>
            </a:r>
            <a:r>
              <a:rPr lang="en-US" dirty="0" smtClean="0"/>
              <a:t>odel → Nilsson model</a:t>
            </a:r>
            <a:endParaRPr lang="en-US" dirty="0"/>
          </a:p>
        </p:txBody>
      </p:sp>
      <p:pic>
        <p:nvPicPr>
          <p:cNvPr id="4" name="Picture 2" descr="Nilsson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27770"/>
            <a:ext cx="72580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95513" y="3231233"/>
            <a:ext cx="2252733" cy="46166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200" i="0" dirty="0">
                <a:solidFill>
                  <a:srgbClr val="FF0000"/>
                </a:solidFill>
              </a:rPr>
              <a:t>The lower K, the more attraction</a:t>
            </a:r>
          </a:p>
          <a:p>
            <a:pPr eaLnBrk="0" hangingPunct="0"/>
            <a:r>
              <a:rPr lang="en-US" altLang="de-DE" sz="1200" dirty="0">
                <a:solidFill>
                  <a:srgbClr val="FF0000"/>
                </a:solidFill>
              </a:rPr>
              <a:t>t</a:t>
            </a:r>
            <a:r>
              <a:rPr lang="en-US" altLang="de-DE" sz="1200" i="0" dirty="0" smtClean="0">
                <a:solidFill>
                  <a:srgbClr val="FF0000"/>
                </a:solidFill>
              </a:rPr>
              <a:t>he </a:t>
            </a:r>
            <a:r>
              <a:rPr lang="en-US" altLang="de-DE" sz="1200" i="0" dirty="0">
                <a:solidFill>
                  <a:srgbClr val="FF0000"/>
                </a:solidFill>
              </a:rPr>
              <a:t>orbit feels (for </a:t>
            </a:r>
            <a:r>
              <a:rPr lang="en-US" altLang="de-DE" sz="1200" i="0" dirty="0" err="1">
                <a:solidFill>
                  <a:srgbClr val="FF0000"/>
                </a:solidFill>
              </a:rPr>
              <a:t>prolate</a:t>
            </a:r>
            <a:r>
              <a:rPr lang="en-US" altLang="de-DE" sz="1200" i="0" dirty="0">
                <a:solidFill>
                  <a:srgbClr val="FF0000"/>
                </a:solidFill>
              </a:rPr>
              <a:t> shape)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91400" y="1711995"/>
            <a:ext cx="260350" cy="27463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i="0">
                <a:solidFill>
                  <a:schemeClr val="tx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543675" y="908720"/>
            <a:ext cx="68263" cy="1825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de-DE" sz="1200" i="0">
                <a:solidFill>
                  <a:schemeClr val="tx1"/>
                </a:solidFill>
                <a:latin typeface="Times New Roman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6676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closures for large deformations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6712"/>
            <a:ext cx="45021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/>
              <p:cNvSpPr txBox="1">
                <a:spLocks noChangeArrowheads="1"/>
              </p:cNvSpPr>
              <p:nvPr/>
            </p:nvSpPr>
            <p:spPr bwMode="auto">
              <a:xfrm>
                <a:off x="5187950" y="1334242"/>
                <a:ext cx="3704530" cy="45602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de-DE" sz="16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For large deformation the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de-DE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de-DE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</m:acc>
                    <m:r>
                      <a:rPr lang="en-US" altLang="de-DE" sz="1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de-DE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de-DE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de-DE" sz="16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de-DE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de-DE" sz="16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de-DE" sz="16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</m:acc>
                      </m:e>
                      <m:sup>
                        <m:r>
                          <a:rPr lang="de-DE" altLang="de-DE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de-DE" sz="160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 terms can be neglected.</a:t>
                </a:r>
              </a:p>
              <a:p>
                <a:endParaRPr lang="en-US" altLang="de-DE" sz="1600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 smtClean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endParaRPr lang="en-US" altLang="de-DE" sz="1600" dirty="0">
                  <a:solidFill>
                    <a:srgbClr val="0000FF"/>
                  </a:solidFill>
                  <a:latin typeface="Times New Roman" pitchFamily="18" charset="0"/>
                </a:endParaRPr>
              </a:p>
              <a:p>
                <a:r>
                  <a:rPr lang="en-US" altLang="de-DE" sz="1600" dirty="0" smtClean="0">
                    <a:latin typeface="Times New Roman" pitchFamily="18" charset="0"/>
                  </a:rPr>
                  <a:t>s</a:t>
                </a:r>
                <a:r>
                  <a:rPr lang="en-US" altLang="de-DE" sz="1600" b="0" i="0" dirty="0" smtClean="0">
                    <a:latin typeface="Times New Roman" pitchFamily="18" charset="0"/>
                  </a:rPr>
                  <a:t>pectrum of a </a:t>
                </a:r>
                <a:r>
                  <a:rPr lang="en-US" altLang="de-DE" sz="1600" b="0" i="0" dirty="0" err="1" smtClean="0">
                    <a:latin typeface="Times New Roman" pitchFamily="18" charset="0"/>
                  </a:rPr>
                  <a:t>prolate</a:t>
                </a:r>
                <a:r>
                  <a:rPr lang="en-US" altLang="de-DE" sz="1600" b="0" i="0" dirty="0" smtClean="0">
                    <a:latin typeface="Times New Roman" pitchFamily="18" charset="0"/>
                  </a:rPr>
                  <a:t> deformed harmonic oscillator as a function of the deformation parameter </a:t>
                </a:r>
                <a:r>
                  <a:rPr lang="el-GR" altLang="de-DE" sz="1600" b="0" i="0" dirty="0" smtClean="0">
                    <a:latin typeface="Times New Roman" pitchFamily="18" charset="0"/>
                    <a:cs typeface="Times New Roman" pitchFamily="18" charset="0"/>
                  </a:rPr>
                  <a:t>ε</a:t>
                </a:r>
                <a:endParaRPr lang="el-GR" altLang="de-DE" sz="1600" b="0" i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7950" y="1334242"/>
                <a:ext cx="3704530" cy="4560287"/>
              </a:xfrm>
              <a:prstGeom prst="rect">
                <a:avLst/>
              </a:prstGeom>
              <a:blipFill>
                <a:blip r:embed="rId3"/>
                <a:stretch>
                  <a:fillRect l="-822" t="-134" b="-8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structure of </a:t>
            </a:r>
            <a:r>
              <a:rPr lang="en-US" baseline="30000" dirty="0" smtClean="0"/>
              <a:t>152</a:t>
            </a:r>
            <a:r>
              <a:rPr lang="en-US" dirty="0" smtClean="0"/>
              <a:t>Dy: hadronic field theory in nuclei</a:t>
            </a:r>
            <a:endParaRPr lang="en-US" dirty="0"/>
          </a:p>
        </p:txBody>
      </p:sp>
      <p:pic>
        <p:nvPicPr>
          <p:cNvPr id="4" name="Picture 2" descr="superdeformatio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712"/>
            <a:ext cx="4205287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y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268512"/>
            <a:ext cx="2432050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52d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150"/>
            <a:ext cx="5127625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9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structure and intruder states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609600"/>
            <a:ext cx="4114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11212" y="2679700"/>
            <a:ext cx="314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de-DE" sz="1400" b="0" i="0">
                <a:solidFill>
                  <a:schemeClr val="tx1"/>
                </a:solidFill>
              </a:rPr>
              <a:t>single-particle energy (Woods-Saxon)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79613" y="5434013"/>
            <a:ext cx="205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de-DE" sz="1400" b="0" i="0">
                <a:solidFill>
                  <a:schemeClr val="tx1"/>
                </a:solidFill>
              </a:rPr>
              <a:t>quadrupole deformation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98625" y="625475"/>
            <a:ext cx="998538" cy="4584700"/>
            <a:chOff x="1161" y="617"/>
            <a:chExt cx="629" cy="2888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161" y="910"/>
              <a:ext cx="629" cy="248"/>
            </a:xfrm>
            <a:custGeom>
              <a:avLst/>
              <a:gdLst>
                <a:gd name="T0" fmla="*/ 80 w 629"/>
                <a:gd name="T1" fmla="*/ 0 h 248"/>
                <a:gd name="T2" fmla="*/ 167 w 629"/>
                <a:gd name="T3" fmla="*/ 5 h 248"/>
                <a:gd name="T4" fmla="*/ 332 w 629"/>
                <a:gd name="T5" fmla="*/ 72 h 248"/>
                <a:gd name="T6" fmla="*/ 629 w 629"/>
                <a:gd name="T7" fmla="*/ 92 h 248"/>
                <a:gd name="T8" fmla="*/ 467 w 629"/>
                <a:gd name="T9" fmla="*/ 248 h 248"/>
                <a:gd name="T10" fmla="*/ 0 w 629"/>
                <a:gd name="T11" fmla="*/ 23 h 248"/>
                <a:gd name="T12" fmla="*/ 80 w 629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9" h="248">
                  <a:moveTo>
                    <a:pt x="80" y="0"/>
                  </a:moveTo>
                  <a:lnTo>
                    <a:pt x="167" y="5"/>
                  </a:lnTo>
                  <a:lnTo>
                    <a:pt x="332" y="72"/>
                  </a:lnTo>
                  <a:lnTo>
                    <a:pt x="629" y="92"/>
                  </a:lnTo>
                  <a:lnTo>
                    <a:pt x="467" y="248"/>
                  </a:lnTo>
                  <a:lnTo>
                    <a:pt x="0" y="2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FF">
                <a:alpha val="32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1474" y="1026"/>
              <a:ext cx="0" cy="2313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310" y="3293"/>
              <a:ext cx="3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600" i="0">
                  <a:solidFill>
                    <a:srgbClr val="0000FF"/>
                  </a:solidFill>
                </a:rPr>
                <a:t>ND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310" y="617"/>
              <a:ext cx="35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600" i="0" baseline="30000">
                  <a:solidFill>
                    <a:srgbClr val="0000FF"/>
                  </a:solidFill>
                </a:rPr>
                <a:t>235</a:t>
              </a:r>
              <a:r>
                <a:rPr lang="fr-FR" altLang="de-DE" sz="1600" i="0">
                  <a:solidFill>
                    <a:srgbClr val="0000FF"/>
                  </a:solidFill>
                </a:rPr>
                <a:t>U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106738" y="625475"/>
            <a:ext cx="1149350" cy="4584700"/>
            <a:chOff x="2048" y="617"/>
            <a:chExt cx="724" cy="2888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48" y="1503"/>
              <a:ext cx="724" cy="355"/>
            </a:xfrm>
            <a:custGeom>
              <a:avLst/>
              <a:gdLst>
                <a:gd name="T0" fmla="*/ 0 w 724"/>
                <a:gd name="T1" fmla="*/ 243 h 355"/>
                <a:gd name="T2" fmla="*/ 283 w 724"/>
                <a:gd name="T3" fmla="*/ 0 h 355"/>
                <a:gd name="T4" fmla="*/ 432 w 724"/>
                <a:gd name="T5" fmla="*/ 13 h 355"/>
                <a:gd name="T6" fmla="*/ 724 w 724"/>
                <a:gd name="T7" fmla="*/ 27 h 355"/>
                <a:gd name="T8" fmla="*/ 331 w 724"/>
                <a:gd name="T9" fmla="*/ 312 h 355"/>
                <a:gd name="T10" fmla="*/ 232 w 724"/>
                <a:gd name="T11" fmla="*/ 355 h 355"/>
                <a:gd name="T12" fmla="*/ 141 w 724"/>
                <a:gd name="T13" fmla="*/ 355 h 355"/>
                <a:gd name="T14" fmla="*/ 0 w 724"/>
                <a:gd name="T15" fmla="*/ 243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4" h="355">
                  <a:moveTo>
                    <a:pt x="0" y="243"/>
                  </a:moveTo>
                  <a:lnTo>
                    <a:pt x="283" y="0"/>
                  </a:lnTo>
                  <a:lnTo>
                    <a:pt x="432" y="13"/>
                  </a:lnTo>
                  <a:lnTo>
                    <a:pt x="724" y="27"/>
                  </a:lnTo>
                  <a:lnTo>
                    <a:pt x="331" y="312"/>
                  </a:lnTo>
                  <a:lnTo>
                    <a:pt x="232" y="355"/>
                  </a:lnTo>
                  <a:lnTo>
                    <a:pt x="141" y="355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CC00CC">
                <a:alpha val="32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2381" y="1706"/>
              <a:ext cx="0" cy="1633"/>
            </a:xfrm>
            <a:prstGeom prst="line">
              <a:avLst/>
            </a:prstGeom>
            <a:noFill/>
            <a:ln w="28575">
              <a:solidFill>
                <a:srgbClr val="CC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217" y="3293"/>
              <a:ext cx="2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600" i="0">
                  <a:solidFill>
                    <a:srgbClr val="CC00CC"/>
                  </a:solidFill>
                </a:rPr>
                <a:t>SD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109" y="617"/>
              <a:ext cx="4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600" i="0" baseline="30000">
                  <a:solidFill>
                    <a:srgbClr val="CC00CC"/>
                  </a:solidFill>
                </a:rPr>
                <a:t>152</a:t>
              </a:r>
              <a:r>
                <a:rPr lang="fr-FR" altLang="de-DE" sz="1600" i="0">
                  <a:solidFill>
                    <a:srgbClr val="CC00CC"/>
                  </a:solidFill>
                </a:rPr>
                <a:t>Dy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811588" y="625475"/>
            <a:ext cx="831850" cy="4584700"/>
            <a:chOff x="2401" y="492"/>
            <a:chExt cx="524" cy="2888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2514" y="1808"/>
              <a:ext cx="411" cy="1572"/>
              <a:chOff x="2560" y="1808"/>
              <a:chExt cx="411" cy="1572"/>
            </a:xfrm>
          </p:grpSpPr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2563" y="1808"/>
                <a:ext cx="363" cy="363"/>
              </a:xfrm>
              <a:prstGeom prst="ellipse">
                <a:avLst/>
              </a:prstGeom>
              <a:solidFill>
                <a:srgbClr val="006600">
                  <a:alpha val="34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2560" y="1888"/>
                <a:ext cx="41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de-DE" sz="1600" b="0" i="0">
                    <a:solidFill>
                      <a:schemeClr val="tx1"/>
                    </a:solidFill>
                  </a:rPr>
                  <a:t>Z=48</a:t>
                </a:r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2744" y="2080"/>
                <a:ext cx="0" cy="1134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2587" y="3168"/>
                <a:ext cx="30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de-DE" sz="1600" i="0">
                    <a:solidFill>
                      <a:srgbClr val="006600"/>
                    </a:solidFill>
                  </a:rPr>
                  <a:t>HD</a:t>
                </a:r>
              </a:p>
            </p:txBody>
          </p:sp>
        </p:grp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2401" y="492"/>
              <a:ext cx="4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600" i="0" baseline="30000">
                  <a:solidFill>
                    <a:srgbClr val="006600"/>
                  </a:solidFill>
                </a:rPr>
                <a:t>108</a:t>
              </a:r>
              <a:r>
                <a:rPr lang="fr-FR" altLang="de-DE" sz="1600" i="0">
                  <a:solidFill>
                    <a:srgbClr val="006600"/>
                  </a:solidFill>
                </a:rPr>
                <a:t>Cd</a:t>
              </a:r>
            </a:p>
          </p:txBody>
        </p:sp>
      </p:grpSp>
      <p:sp>
        <p:nvSpPr>
          <p:cNvPr id="24" name="Freeform 23"/>
          <p:cNvSpPr>
            <a:spLocks/>
          </p:cNvSpPr>
          <p:nvPr/>
        </p:nvSpPr>
        <p:spPr bwMode="auto">
          <a:xfrm>
            <a:off x="1895475" y="914400"/>
            <a:ext cx="2411413" cy="2020888"/>
          </a:xfrm>
          <a:custGeom>
            <a:avLst/>
            <a:gdLst>
              <a:gd name="T0" fmla="*/ 0 w 1519"/>
              <a:gd name="T1" fmla="*/ 0 h 1273"/>
              <a:gd name="T2" fmla="*/ 231 w 1519"/>
              <a:gd name="T3" fmla="*/ 181 h 1273"/>
              <a:gd name="T4" fmla="*/ 415 w 1519"/>
              <a:gd name="T5" fmla="*/ 361 h 1273"/>
              <a:gd name="T6" fmla="*/ 703 w 1519"/>
              <a:gd name="T7" fmla="*/ 633 h 1273"/>
              <a:gd name="T8" fmla="*/ 1027 w 1519"/>
              <a:gd name="T9" fmla="*/ 933 h 1273"/>
              <a:gd name="T10" fmla="*/ 1311 w 1519"/>
              <a:gd name="T11" fmla="*/ 1173 h 1273"/>
              <a:gd name="T12" fmla="*/ 1519 w 1519"/>
              <a:gd name="T13" fmla="*/ 1273 h 1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19" h="1273">
                <a:moveTo>
                  <a:pt x="0" y="0"/>
                </a:moveTo>
                <a:cubicBezTo>
                  <a:pt x="38" y="30"/>
                  <a:pt x="162" y="121"/>
                  <a:pt x="231" y="181"/>
                </a:cubicBezTo>
                <a:cubicBezTo>
                  <a:pt x="300" y="241"/>
                  <a:pt x="336" y="286"/>
                  <a:pt x="415" y="361"/>
                </a:cubicBezTo>
                <a:cubicBezTo>
                  <a:pt x="494" y="436"/>
                  <a:pt x="601" y="538"/>
                  <a:pt x="703" y="633"/>
                </a:cubicBezTo>
                <a:cubicBezTo>
                  <a:pt x="805" y="728"/>
                  <a:pt x="926" y="843"/>
                  <a:pt x="1027" y="933"/>
                </a:cubicBezTo>
                <a:cubicBezTo>
                  <a:pt x="1128" y="1023"/>
                  <a:pt x="1229" y="1116"/>
                  <a:pt x="1311" y="1173"/>
                </a:cubicBezTo>
                <a:cubicBezTo>
                  <a:pt x="1393" y="1230"/>
                  <a:pt x="1476" y="1252"/>
                  <a:pt x="1519" y="127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1601788" y="646113"/>
            <a:ext cx="53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de-DE" sz="1200" i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fr-FR" altLang="de-DE" sz="1200" i="0">
                <a:solidFill>
                  <a:srgbClr val="FF0000"/>
                </a:solidFill>
                <a:latin typeface="Times New Roman" pitchFamily="18" charset="0"/>
              </a:rPr>
              <a:t> i</a:t>
            </a:r>
            <a:r>
              <a:rPr lang="fr-FR" altLang="de-DE" sz="1200" i="0" baseline="-25000">
                <a:solidFill>
                  <a:srgbClr val="FF0000"/>
                </a:solidFill>
                <a:latin typeface="Times New Roman" pitchFamily="18" charset="0"/>
              </a:rPr>
              <a:t>13/2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249863" y="4927600"/>
            <a:ext cx="25328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de-DE" sz="1400" b="0" i="0" dirty="0">
                <a:solidFill>
                  <a:srgbClr val="0033CC"/>
                </a:solidFill>
              </a:rPr>
              <a:t> (N+1) </a:t>
            </a:r>
            <a:r>
              <a:rPr lang="en-US" altLang="de-DE" sz="1400" dirty="0">
                <a:solidFill>
                  <a:srgbClr val="0033CC"/>
                </a:solidFill>
              </a:rPr>
              <a:t>i</a:t>
            </a:r>
            <a:r>
              <a:rPr lang="en-US" altLang="de-DE" sz="1400" b="0" dirty="0" smtClean="0">
                <a:solidFill>
                  <a:srgbClr val="0033CC"/>
                </a:solidFill>
              </a:rPr>
              <a:t>ntruder</a:t>
            </a:r>
            <a:r>
              <a:rPr lang="en-US" altLang="de-DE" sz="1400" b="0" i="0" dirty="0" smtClean="0">
                <a:solidFill>
                  <a:srgbClr val="0033CC"/>
                </a:solidFill>
              </a:rPr>
              <a:t> </a:t>
            </a:r>
            <a:endParaRPr lang="en-US" altLang="de-DE" sz="1400" b="0" i="0" dirty="0">
              <a:solidFill>
                <a:srgbClr val="0033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de-DE" sz="1400" b="0" i="0" dirty="0">
                <a:solidFill>
                  <a:srgbClr val="0033CC"/>
                </a:solidFill>
              </a:rPr>
              <a:t>    </a:t>
            </a:r>
            <a:r>
              <a:rPr lang="en-US" altLang="de-DE" sz="1400" b="0" i="0" dirty="0">
                <a:solidFill>
                  <a:srgbClr val="0033CC"/>
                </a:solidFill>
                <a:sym typeface="Symbol" pitchFamily="18" charset="2"/>
              </a:rPr>
              <a:t> </a:t>
            </a:r>
            <a:r>
              <a:rPr lang="en-US" altLang="de-DE" sz="1400" b="0" i="0" dirty="0">
                <a:solidFill>
                  <a:srgbClr val="0033CC"/>
                </a:solidFill>
              </a:rPr>
              <a:t>normal </a:t>
            </a:r>
            <a:r>
              <a:rPr lang="en-US" altLang="de-DE" sz="1400" b="0" i="0" dirty="0" smtClean="0">
                <a:solidFill>
                  <a:srgbClr val="0033CC"/>
                </a:solidFill>
              </a:rPr>
              <a:t>deformed, </a:t>
            </a:r>
            <a:r>
              <a:rPr lang="en-US" altLang="de-DE" sz="1400" b="0" i="0" dirty="0">
                <a:solidFill>
                  <a:srgbClr val="0033CC"/>
                </a:solidFill>
              </a:rPr>
              <a:t>e.g. </a:t>
            </a:r>
            <a:r>
              <a:rPr lang="en-US" altLang="de-DE" sz="1400" b="0" i="0" baseline="30000" dirty="0">
                <a:solidFill>
                  <a:srgbClr val="0033CC"/>
                </a:solidFill>
              </a:rPr>
              <a:t>235</a:t>
            </a:r>
            <a:r>
              <a:rPr lang="en-US" altLang="de-DE" sz="1400" b="0" i="0" dirty="0">
                <a:solidFill>
                  <a:srgbClr val="0033CC"/>
                </a:solidFill>
              </a:rPr>
              <a:t>U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257800" y="5445125"/>
            <a:ext cx="30713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de-DE" sz="1400" b="0" i="0" dirty="0">
                <a:solidFill>
                  <a:srgbClr val="CC00CC"/>
                </a:solidFill>
              </a:rPr>
              <a:t> (N+2) </a:t>
            </a:r>
            <a:r>
              <a:rPr lang="en-US" altLang="de-DE" sz="1400" dirty="0" smtClean="0">
                <a:solidFill>
                  <a:srgbClr val="CC00CC"/>
                </a:solidFill>
              </a:rPr>
              <a:t>s</a:t>
            </a:r>
            <a:r>
              <a:rPr lang="en-US" altLang="de-DE" sz="1400" b="0" dirty="0" smtClean="0">
                <a:solidFill>
                  <a:srgbClr val="CC00CC"/>
                </a:solidFill>
              </a:rPr>
              <a:t>uper-intruder</a:t>
            </a:r>
            <a:endParaRPr lang="en-US" altLang="de-DE" sz="1400" b="0" dirty="0">
              <a:solidFill>
                <a:srgbClr val="CC00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de-DE" sz="1400" b="0" i="0" dirty="0">
                <a:solidFill>
                  <a:srgbClr val="CC00CC"/>
                </a:solidFill>
              </a:rPr>
              <a:t>     </a:t>
            </a:r>
            <a:r>
              <a:rPr lang="en-US" altLang="de-DE" sz="1400" b="0" i="0" dirty="0">
                <a:solidFill>
                  <a:srgbClr val="CC00CC"/>
                </a:solidFill>
                <a:sym typeface="Symbol" pitchFamily="18" charset="2"/>
              </a:rPr>
              <a:t> </a:t>
            </a:r>
            <a:r>
              <a:rPr lang="en-US" altLang="de-DE" sz="1400" dirty="0" smtClean="0">
                <a:solidFill>
                  <a:srgbClr val="CC00CC"/>
                </a:solidFill>
                <a:sym typeface="Symbol" pitchFamily="18" charset="2"/>
              </a:rPr>
              <a:t>s</a:t>
            </a:r>
            <a:r>
              <a:rPr lang="en-US" altLang="de-DE" sz="1400" b="0" i="0" dirty="0" smtClean="0">
                <a:solidFill>
                  <a:srgbClr val="CC00CC"/>
                </a:solidFill>
              </a:rPr>
              <a:t>uper deformation</a:t>
            </a:r>
            <a:r>
              <a:rPr lang="en-US" altLang="de-DE" sz="1400" b="0" i="0" dirty="0">
                <a:solidFill>
                  <a:srgbClr val="CC00CC"/>
                </a:solidFill>
              </a:rPr>
              <a:t>, e.g. </a:t>
            </a:r>
            <a:r>
              <a:rPr lang="en-US" altLang="de-DE" sz="1400" b="0" i="0" baseline="30000" dirty="0">
                <a:solidFill>
                  <a:srgbClr val="CC00CC"/>
                </a:solidFill>
              </a:rPr>
              <a:t>152</a:t>
            </a:r>
            <a:r>
              <a:rPr lang="en-US" altLang="de-DE" sz="1400" b="0" i="0" dirty="0">
                <a:solidFill>
                  <a:srgbClr val="CC00CC"/>
                </a:solidFill>
              </a:rPr>
              <a:t>Dy, </a:t>
            </a:r>
            <a:r>
              <a:rPr lang="en-US" altLang="de-DE" sz="1400" b="0" i="0" baseline="30000" dirty="0">
                <a:solidFill>
                  <a:srgbClr val="CC00CC"/>
                </a:solidFill>
              </a:rPr>
              <a:t>80</a:t>
            </a:r>
            <a:r>
              <a:rPr lang="en-US" altLang="de-DE" sz="1400" b="0" i="0" dirty="0">
                <a:solidFill>
                  <a:srgbClr val="CC00CC"/>
                </a:solidFill>
              </a:rPr>
              <a:t>Zr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292725" y="6007100"/>
            <a:ext cx="26909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de-DE" sz="1400" b="0" i="0" dirty="0">
                <a:solidFill>
                  <a:srgbClr val="006600"/>
                </a:solidFill>
              </a:rPr>
              <a:t> (N+3) </a:t>
            </a:r>
            <a:r>
              <a:rPr lang="en-US" altLang="de-DE" sz="1400" dirty="0" smtClean="0">
                <a:solidFill>
                  <a:srgbClr val="006600"/>
                </a:solidFill>
              </a:rPr>
              <a:t>h</a:t>
            </a:r>
            <a:r>
              <a:rPr lang="en-US" altLang="de-DE" sz="1400" b="0" dirty="0" smtClean="0">
                <a:solidFill>
                  <a:srgbClr val="006600"/>
                </a:solidFill>
              </a:rPr>
              <a:t>yper-intruder</a:t>
            </a:r>
            <a:endParaRPr lang="en-US" altLang="de-DE" sz="1400" b="0" dirty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de-DE" sz="1400" b="0" i="0" dirty="0">
                <a:solidFill>
                  <a:srgbClr val="006600"/>
                </a:solidFill>
              </a:rPr>
              <a:t>    </a:t>
            </a:r>
            <a:r>
              <a:rPr lang="en-US" altLang="de-DE" sz="1400" b="0" i="0" dirty="0">
                <a:solidFill>
                  <a:srgbClr val="006600"/>
                </a:solidFill>
                <a:sym typeface="Symbol" pitchFamily="18" charset="2"/>
              </a:rPr>
              <a:t> </a:t>
            </a:r>
            <a:r>
              <a:rPr lang="en-US" altLang="de-DE" sz="1400" dirty="0" smtClean="0">
                <a:solidFill>
                  <a:srgbClr val="006600"/>
                </a:solidFill>
                <a:sym typeface="Symbol" pitchFamily="18" charset="2"/>
              </a:rPr>
              <a:t>h</a:t>
            </a:r>
            <a:r>
              <a:rPr lang="en-US" altLang="de-DE" sz="1400" b="0" i="0" dirty="0" smtClean="0">
                <a:solidFill>
                  <a:srgbClr val="006600"/>
                </a:solidFill>
              </a:rPr>
              <a:t>yper deformation</a:t>
            </a:r>
            <a:r>
              <a:rPr lang="en-US" altLang="de-DE" sz="1400" b="0" i="0" dirty="0" smtClean="0">
                <a:solidFill>
                  <a:srgbClr val="006600"/>
                </a:solidFill>
                <a:sym typeface="Symbol" pitchFamily="18" charset="2"/>
              </a:rPr>
              <a:t> </a:t>
            </a:r>
            <a:r>
              <a:rPr lang="en-US" altLang="de-DE" sz="1400" b="0" i="0" dirty="0">
                <a:solidFill>
                  <a:srgbClr val="006600"/>
                </a:solidFill>
              </a:rPr>
              <a:t>in </a:t>
            </a:r>
            <a:r>
              <a:rPr lang="en-US" altLang="de-DE" sz="1400" b="0" i="0" baseline="30000" dirty="0">
                <a:solidFill>
                  <a:srgbClr val="006600"/>
                </a:solidFill>
              </a:rPr>
              <a:t>108</a:t>
            </a:r>
            <a:r>
              <a:rPr lang="en-US" altLang="de-DE" sz="1400" b="0" i="0" dirty="0">
                <a:solidFill>
                  <a:srgbClr val="006600"/>
                </a:solidFill>
              </a:rPr>
              <a:t>Cd, </a:t>
            </a:r>
            <a:r>
              <a:rPr lang="en-US" altLang="de-DE" sz="1400" b="0" i="0" dirty="0">
                <a:solidFill>
                  <a:srgbClr val="006600"/>
                </a:solidFill>
                <a:sym typeface="Symbol" pitchFamily="18" charset="2"/>
              </a:rPr>
              <a:t>?</a:t>
            </a: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191125" y="1339850"/>
            <a:ext cx="2620963" cy="1223963"/>
            <a:chOff x="3270" y="663"/>
            <a:chExt cx="1651" cy="771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270" y="663"/>
              <a:ext cx="5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200" b="0" i="0">
                  <a:solidFill>
                    <a:schemeClr val="tx1"/>
                  </a:solidFill>
                </a:rPr>
                <a:t>N+2 shell</a:t>
              </a: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3787" y="754"/>
              <a:ext cx="499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787" y="754"/>
              <a:ext cx="681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3787" y="754"/>
              <a:ext cx="907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3787" y="754"/>
              <a:ext cx="1134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191125" y="547688"/>
            <a:ext cx="3629025" cy="2016125"/>
            <a:chOff x="3270" y="164"/>
            <a:chExt cx="2286" cy="1270"/>
          </a:xfrm>
        </p:grpSpPr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3270" y="164"/>
              <a:ext cx="5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200" b="0" i="0">
                  <a:solidFill>
                    <a:schemeClr val="tx1"/>
                  </a:solidFill>
                </a:rPr>
                <a:t>N+3 shell</a:t>
              </a:r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3787" y="255"/>
              <a:ext cx="998" cy="1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3787" y="255"/>
              <a:ext cx="1270" cy="1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3787" y="255"/>
              <a:ext cx="1497" cy="1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787" y="255"/>
              <a:ext cx="1769" cy="1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191125" y="547688"/>
            <a:ext cx="3979863" cy="2305050"/>
            <a:chOff x="3270" y="164"/>
            <a:chExt cx="2507" cy="1452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787" y="1344"/>
              <a:ext cx="1905" cy="136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>
              <a:off x="3270" y="164"/>
              <a:ext cx="2507" cy="1452"/>
              <a:chOff x="3270" y="164"/>
              <a:chExt cx="2507" cy="1452"/>
            </a:xfrm>
          </p:grpSpPr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>
                <a:off x="3787" y="164"/>
                <a:ext cx="0" cy="136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5" name="Text Box 44"/>
              <p:cNvSpPr txBox="1">
                <a:spLocks noChangeArrowheads="1"/>
              </p:cNvSpPr>
              <p:nvPr/>
            </p:nvSpPr>
            <p:spPr bwMode="auto">
              <a:xfrm>
                <a:off x="3321" y="1307"/>
                <a:ext cx="40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de-DE" sz="1200" b="0" i="0">
                    <a:solidFill>
                      <a:schemeClr val="tx1"/>
                    </a:solidFill>
                  </a:rPr>
                  <a:t>N shell</a:t>
                </a:r>
              </a:p>
            </p:txBody>
          </p:sp>
          <p:sp>
            <p:nvSpPr>
              <p:cNvPr id="46" name="Text Box 45"/>
              <p:cNvSpPr txBox="1">
                <a:spLocks noChangeArrowheads="1"/>
              </p:cNvSpPr>
              <p:nvPr/>
            </p:nvSpPr>
            <p:spPr bwMode="auto">
              <a:xfrm>
                <a:off x="3270" y="1071"/>
                <a:ext cx="51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de-DE" sz="1200" b="0" i="0">
                    <a:solidFill>
                      <a:schemeClr val="tx1"/>
                    </a:solidFill>
                  </a:rPr>
                  <a:t>N+1 shell</a:t>
                </a:r>
              </a:p>
            </p:txBody>
          </p:sp>
          <p:sp>
            <p:nvSpPr>
              <p:cNvPr id="47" name="Line 46"/>
              <p:cNvSpPr>
                <a:spLocks noChangeShapeType="1"/>
              </p:cNvSpPr>
              <p:nvPr/>
            </p:nvSpPr>
            <p:spPr bwMode="auto">
              <a:xfrm>
                <a:off x="3787" y="1162"/>
                <a:ext cx="18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3787" y="1162"/>
                <a:ext cx="363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3787" y="1162"/>
                <a:ext cx="59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3787" y="1162"/>
                <a:ext cx="862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 Box 50"/>
              <p:cNvSpPr txBox="1">
                <a:spLocks noChangeArrowheads="1"/>
              </p:cNvSpPr>
              <p:nvPr/>
            </p:nvSpPr>
            <p:spPr bwMode="auto">
              <a:xfrm>
                <a:off x="5193" y="1443"/>
                <a:ext cx="58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de-DE" sz="1200" b="0" i="0">
                    <a:solidFill>
                      <a:schemeClr val="tx1"/>
                    </a:solidFill>
                  </a:rPr>
                  <a:t>Fermi level</a:t>
                </a:r>
              </a:p>
            </p:txBody>
          </p:sp>
        </p:grp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6010275" y="3062288"/>
            <a:ext cx="3025775" cy="1590675"/>
            <a:chOff x="3786" y="1748"/>
            <a:chExt cx="1906" cy="1002"/>
          </a:xfrm>
        </p:grpSpPr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786" y="1748"/>
              <a:ext cx="1906" cy="1002"/>
            </a:xfrm>
            <a:custGeom>
              <a:avLst/>
              <a:gdLst>
                <a:gd name="T0" fmla="*/ 0 w 1906"/>
                <a:gd name="T1" fmla="*/ 790 h 1002"/>
                <a:gd name="T2" fmla="*/ 42 w 1906"/>
                <a:gd name="T3" fmla="*/ 886 h 1002"/>
                <a:gd name="T4" fmla="*/ 114 w 1906"/>
                <a:gd name="T5" fmla="*/ 964 h 1002"/>
                <a:gd name="T6" fmla="*/ 228 w 1906"/>
                <a:gd name="T7" fmla="*/ 998 h 1002"/>
                <a:gd name="T8" fmla="*/ 318 w 1906"/>
                <a:gd name="T9" fmla="*/ 940 h 1002"/>
                <a:gd name="T10" fmla="*/ 396 w 1906"/>
                <a:gd name="T11" fmla="*/ 832 h 1002"/>
                <a:gd name="T12" fmla="*/ 474 w 1906"/>
                <a:gd name="T13" fmla="*/ 706 h 1002"/>
                <a:gd name="T14" fmla="*/ 558 w 1906"/>
                <a:gd name="T15" fmla="*/ 676 h 1002"/>
                <a:gd name="T16" fmla="*/ 648 w 1906"/>
                <a:gd name="T17" fmla="*/ 718 h 1002"/>
                <a:gd name="T18" fmla="*/ 762 w 1906"/>
                <a:gd name="T19" fmla="*/ 760 h 1002"/>
                <a:gd name="T20" fmla="*/ 870 w 1906"/>
                <a:gd name="T21" fmla="*/ 730 h 1002"/>
                <a:gd name="T22" fmla="*/ 936 w 1906"/>
                <a:gd name="T23" fmla="*/ 634 h 1002"/>
                <a:gd name="T24" fmla="*/ 1020 w 1906"/>
                <a:gd name="T25" fmla="*/ 532 h 1002"/>
                <a:gd name="T26" fmla="*/ 1104 w 1906"/>
                <a:gd name="T27" fmla="*/ 472 h 1002"/>
                <a:gd name="T28" fmla="*/ 1188 w 1906"/>
                <a:gd name="T29" fmla="*/ 460 h 1002"/>
                <a:gd name="T30" fmla="*/ 1290 w 1906"/>
                <a:gd name="T31" fmla="*/ 484 h 1002"/>
                <a:gd name="T32" fmla="*/ 1410 w 1906"/>
                <a:gd name="T33" fmla="*/ 490 h 1002"/>
                <a:gd name="T34" fmla="*/ 1542 w 1906"/>
                <a:gd name="T35" fmla="*/ 406 h 1002"/>
                <a:gd name="T36" fmla="*/ 1674 w 1906"/>
                <a:gd name="T37" fmla="*/ 298 h 1002"/>
                <a:gd name="T38" fmla="*/ 1794 w 1906"/>
                <a:gd name="T39" fmla="*/ 148 h 1002"/>
                <a:gd name="T40" fmla="*/ 1906 w 1906"/>
                <a:gd name="T41" fmla="*/ 0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06" h="1002">
                  <a:moveTo>
                    <a:pt x="0" y="790"/>
                  </a:moveTo>
                  <a:cubicBezTo>
                    <a:pt x="7" y="806"/>
                    <a:pt x="23" y="857"/>
                    <a:pt x="42" y="886"/>
                  </a:cubicBezTo>
                  <a:cubicBezTo>
                    <a:pt x="61" y="915"/>
                    <a:pt x="83" y="945"/>
                    <a:pt x="114" y="964"/>
                  </a:cubicBezTo>
                  <a:cubicBezTo>
                    <a:pt x="145" y="983"/>
                    <a:pt x="194" y="1002"/>
                    <a:pt x="228" y="998"/>
                  </a:cubicBezTo>
                  <a:cubicBezTo>
                    <a:pt x="262" y="994"/>
                    <a:pt x="290" y="968"/>
                    <a:pt x="318" y="940"/>
                  </a:cubicBezTo>
                  <a:cubicBezTo>
                    <a:pt x="346" y="912"/>
                    <a:pt x="370" y="871"/>
                    <a:pt x="396" y="832"/>
                  </a:cubicBezTo>
                  <a:cubicBezTo>
                    <a:pt x="422" y="793"/>
                    <a:pt x="447" y="732"/>
                    <a:pt x="474" y="706"/>
                  </a:cubicBezTo>
                  <a:cubicBezTo>
                    <a:pt x="501" y="680"/>
                    <a:pt x="529" y="674"/>
                    <a:pt x="558" y="676"/>
                  </a:cubicBezTo>
                  <a:cubicBezTo>
                    <a:pt x="587" y="678"/>
                    <a:pt x="614" y="704"/>
                    <a:pt x="648" y="718"/>
                  </a:cubicBezTo>
                  <a:cubicBezTo>
                    <a:pt x="682" y="732"/>
                    <a:pt x="725" y="758"/>
                    <a:pt x="762" y="760"/>
                  </a:cubicBezTo>
                  <a:cubicBezTo>
                    <a:pt x="799" y="762"/>
                    <a:pt x="841" y="751"/>
                    <a:pt x="870" y="730"/>
                  </a:cubicBezTo>
                  <a:cubicBezTo>
                    <a:pt x="899" y="709"/>
                    <a:pt x="911" y="667"/>
                    <a:pt x="936" y="634"/>
                  </a:cubicBezTo>
                  <a:cubicBezTo>
                    <a:pt x="961" y="601"/>
                    <a:pt x="992" y="559"/>
                    <a:pt x="1020" y="532"/>
                  </a:cubicBezTo>
                  <a:cubicBezTo>
                    <a:pt x="1048" y="505"/>
                    <a:pt x="1076" y="484"/>
                    <a:pt x="1104" y="472"/>
                  </a:cubicBezTo>
                  <a:cubicBezTo>
                    <a:pt x="1132" y="460"/>
                    <a:pt x="1157" y="458"/>
                    <a:pt x="1188" y="460"/>
                  </a:cubicBezTo>
                  <a:cubicBezTo>
                    <a:pt x="1219" y="462"/>
                    <a:pt x="1253" y="479"/>
                    <a:pt x="1290" y="484"/>
                  </a:cubicBezTo>
                  <a:cubicBezTo>
                    <a:pt x="1327" y="489"/>
                    <a:pt x="1368" y="503"/>
                    <a:pt x="1410" y="490"/>
                  </a:cubicBezTo>
                  <a:cubicBezTo>
                    <a:pt x="1452" y="477"/>
                    <a:pt x="1498" y="438"/>
                    <a:pt x="1542" y="406"/>
                  </a:cubicBezTo>
                  <a:cubicBezTo>
                    <a:pt x="1586" y="374"/>
                    <a:pt x="1632" y="341"/>
                    <a:pt x="1674" y="298"/>
                  </a:cubicBezTo>
                  <a:cubicBezTo>
                    <a:pt x="1716" y="255"/>
                    <a:pt x="1755" y="198"/>
                    <a:pt x="1794" y="148"/>
                  </a:cubicBezTo>
                  <a:cubicBezTo>
                    <a:pt x="1833" y="98"/>
                    <a:pt x="1883" y="31"/>
                    <a:pt x="1906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5012" y="1956"/>
              <a:ext cx="272" cy="113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rgbClr val="006600">
                    <a:gamma/>
                    <a:shade val="33333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6011863" y="3716338"/>
            <a:ext cx="1752600" cy="936625"/>
            <a:chOff x="3787" y="2160"/>
            <a:chExt cx="1104" cy="590"/>
          </a:xfrm>
        </p:grpSpPr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445" y="2160"/>
              <a:ext cx="204" cy="136"/>
            </a:xfrm>
            <a:prstGeom prst="ellipse">
              <a:avLst/>
            </a:prstGeom>
            <a:gradFill rotWithShape="1">
              <a:gsLst>
                <a:gs pos="0">
                  <a:srgbClr val="990033"/>
                </a:gs>
                <a:gs pos="100000">
                  <a:srgbClr val="990033">
                    <a:gamma/>
                    <a:shade val="33333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787" y="2220"/>
              <a:ext cx="1104" cy="530"/>
            </a:xfrm>
            <a:custGeom>
              <a:avLst/>
              <a:gdLst>
                <a:gd name="T0" fmla="*/ 0 w 1104"/>
                <a:gd name="T1" fmla="*/ 318 h 530"/>
                <a:gd name="T2" fmla="*/ 42 w 1104"/>
                <a:gd name="T3" fmla="*/ 414 h 530"/>
                <a:gd name="T4" fmla="*/ 114 w 1104"/>
                <a:gd name="T5" fmla="*/ 492 h 530"/>
                <a:gd name="T6" fmla="*/ 228 w 1104"/>
                <a:gd name="T7" fmla="*/ 526 h 530"/>
                <a:gd name="T8" fmla="*/ 318 w 1104"/>
                <a:gd name="T9" fmla="*/ 468 h 530"/>
                <a:gd name="T10" fmla="*/ 396 w 1104"/>
                <a:gd name="T11" fmla="*/ 360 h 530"/>
                <a:gd name="T12" fmla="*/ 474 w 1104"/>
                <a:gd name="T13" fmla="*/ 234 h 530"/>
                <a:gd name="T14" fmla="*/ 558 w 1104"/>
                <a:gd name="T15" fmla="*/ 204 h 530"/>
                <a:gd name="T16" fmla="*/ 648 w 1104"/>
                <a:gd name="T17" fmla="*/ 246 h 530"/>
                <a:gd name="T18" fmla="*/ 762 w 1104"/>
                <a:gd name="T19" fmla="*/ 288 h 530"/>
                <a:gd name="T20" fmla="*/ 870 w 1104"/>
                <a:gd name="T21" fmla="*/ 258 h 530"/>
                <a:gd name="T22" fmla="*/ 936 w 1104"/>
                <a:gd name="T23" fmla="*/ 162 h 530"/>
                <a:gd name="T24" fmla="*/ 1020 w 1104"/>
                <a:gd name="T25" fmla="*/ 60 h 530"/>
                <a:gd name="T26" fmla="*/ 1104 w 1104"/>
                <a:gd name="T27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4" h="530">
                  <a:moveTo>
                    <a:pt x="0" y="318"/>
                  </a:moveTo>
                  <a:cubicBezTo>
                    <a:pt x="7" y="334"/>
                    <a:pt x="23" y="385"/>
                    <a:pt x="42" y="414"/>
                  </a:cubicBezTo>
                  <a:cubicBezTo>
                    <a:pt x="61" y="443"/>
                    <a:pt x="83" y="473"/>
                    <a:pt x="114" y="492"/>
                  </a:cubicBezTo>
                  <a:cubicBezTo>
                    <a:pt x="145" y="511"/>
                    <a:pt x="194" y="530"/>
                    <a:pt x="228" y="526"/>
                  </a:cubicBezTo>
                  <a:cubicBezTo>
                    <a:pt x="262" y="522"/>
                    <a:pt x="290" y="496"/>
                    <a:pt x="318" y="468"/>
                  </a:cubicBezTo>
                  <a:cubicBezTo>
                    <a:pt x="346" y="440"/>
                    <a:pt x="370" y="399"/>
                    <a:pt x="396" y="360"/>
                  </a:cubicBezTo>
                  <a:cubicBezTo>
                    <a:pt x="422" y="321"/>
                    <a:pt x="447" y="260"/>
                    <a:pt x="474" y="234"/>
                  </a:cubicBezTo>
                  <a:cubicBezTo>
                    <a:pt x="501" y="208"/>
                    <a:pt x="529" y="202"/>
                    <a:pt x="558" y="204"/>
                  </a:cubicBezTo>
                  <a:cubicBezTo>
                    <a:pt x="587" y="206"/>
                    <a:pt x="614" y="232"/>
                    <a:pt x="648" y="246"/>
                  </a:cubicBezTo>
                  <a:cubicBezTo>
                    <a:pt x="682" y="260"/>
                    <a:pt x="725" y="286"/>
                    <a:pt x="762" y="288"/>
                  </a:cubicBezTo>
                  <a:cubicBezTo>
                    <a:pt x="799" y="290"/>
                    <a:pt x="841" y="279"/>
                    <a:pt x="870" y="258"/>
                  </a:cubicBezTo>
                  <a:cubicBezTo>
                    <a:pt x="899" y="237"/>
                    <a:pt x="911" y="195"/>
                    <a:pt x="936" y="162"/>
                  </a:cubicBezTo>
                  <a:cubicBezTo>
                    <a:pt x="961" y="129"/>
                    <a:pt x="992" y="87"/>
                    <a:pt x="1020" y="60"/>
                  </a:cubicBezTo>
                  <a:cubicBezTo>
                    <a:pt x="1048" y="33"/>
                    <a:pt x="1090" y="10"/>
                    <a:pt x="1104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5665788" y="2763838"/>
            <a:ext cx="3443287" cy="2163762"/>
            <a:chOff x="3569" y="1560"/>
            <a:chExt cx="2169" cy="1363"/>
          </a:xfrm>
        </p:grpSpPr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3787" y="1616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3787" y="2750"/>
              <a:ext cx="18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Text Box 60"/>
            <p:cNvSpPr txBox="1">
              <a:spLocks noChangeArrowheads="1"/>
            </p:cNvSpPr>
            <p:nvPr/>
          </p:nvSpPr>
          <p:spPr bwMode="auto">
            <a:xfrm rot="-5400000">
              <a:off x="3446" y="1683"/>
              <a:ext cx="41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200" b="0" i="0">
                  <a:solidFill>
                    <a:schemeClr val="tx1"/>
                  </a:solidFill>
                </a:rPr>
                <a:t>Energy</a:t>
              </a:r>
            </a:p>
          </p:txBody>
        </p:sp>
        <p:sp>
          <p:nvSpPr>
            <p:cNvPr id="62" name="Text Box 61"/>
            <p:cNvSpPr txBox="1">
              <a:spLocks noChangeArrowheads="1"/>
            </p:cNvSpPr>
            <p:nvPr/>
          </p:nvSpPr>
          <p:spPr bwMode="auto">
            <a:xfrm>
              <a:off x="5101" y="2750"/>
              <a:ext cx="63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sz="1200" b="0" i="0">
                  <a:solidFill>
                    <a:schemeClr val="tx1"/>
                  </a:solidFill>
                </a:rPr>
                <a:t>Deformation</a:t>
              </a: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3923" y="2387"/>
              <a:ext cx="159" cy="136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39216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787" y="2424"/>
              <a:ext cx="558" cy="326"/>
            </a:xfrm>
            <a:custGeom>
              <a:avLst/>
              <a:gdLst>
                <a:gd name="T0" fmla="*/ 0 w 558"/>
                <a:gd name="T1" fmla="*/ 114 h 326"/>
                <a:gd name="T2" fmla="*/ 42 w 558"/>
                <a:gd name="T3" fmla="*/ 210 h 326"/>
                <a:gd name="T4" fmla="*/ 114 w 558"/>
                <a:gd name="T5" fmla="*/ 288 h 326"/>
                <a:gd name="T6" fmla="*/ 228 w 558"/>
                <a:gd name="T7" fmla="*/ 322 h 326"/>
                <a:gd name="T8" fmla="*/ 318 w 558"/>
                <a:gd name="T9" fmla="*/ 264 h 326"/>
                <a:gd name="T10" fmla="*/ 396 w 558"/>
                <a:gd name="T11" fmla="*/ 156 h 326"/>
                <a:gd name="T12" fmla="*/ 474 w 558"/>
                <a:gd name="T13" fmla="*/ 30 h 326"/>
                <a:gd name="T14" fmla="*/ 558 w 558"/>
                <a:gd name="T15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326">
                  <a:moveTo>
                    <a:pt x="0" y="114"/>
                  </a:moveTo>
                  <a:cubicBezTo>
                    <a:pt x="7" y="130"/>
                    <a:pt x="23" y="181"/>
                    <a:pt x="42" y="210"/>
                  </a:cubicBezTo>
                  <a:cubicBezTo>
                    <a:pt x="61" y="239"/>
                    <a:pt x="83" y="269"/>
                    <a:pt x="114" y="288"/>
                  </a:cubicBezTo>
                  <a:cubicBezTo>
                    <a:pt x="145" y="307"/>
                    <a:pt x="194" y="326"/>
                    <a:pt x="228" y="322"/>
                  </a:cubicBezTo>
                  <a:cubicBezTo>
                    <a:pt x="262" y="318"/>
                    <a:pt x="290" y="292"/>
                    <a:pt x="318" y="264"/>
                  </a:cubicBezTo>
                  <a:cubicBezTo>
                    <a:pt x="346" y="236"/>
                    <a:pt x="370" y="195"/>
                    <a:pt x="396" y="156"/>
                  </a:cubicBezTo>
                  <a:cubicBezTo>
                    <a:pt x="422" y="117"/>
                    <a:pt x="447" y="56"/>
                    <a:pt x="474" y="30"/>
                  </a:cubicBezTo>
                  <a:cubicBezTo>
                    <a:pt x="501" y="4"/>
                    <a:pt x="544" y="5"/>
                    <a:pt x="558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65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9" r="8939"/>
          <a:stretch>
            <a:fillRect/>
          </a:stretch>
        </p:blipFill>
        <p:spPr bwMode="auto">
          <a:xfrm>
            <a:off x="3096001" y="5688000"/>
            <a:ext cx="1076665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5" descr="beta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00" y="5904000"/>
            <a:ext cx="594493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29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deformation</a:t>
            </a:r>
            <a:endParaRPr lang="en-US" dirty="0"/>
          </a:p>
        </p:txBody>
      </p:sp>
      <p:pic>
        <p:nvPicPr>
          <p:cNvPr id="4" name="Picture 3" descr="superdeform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720"/>
            <a:ext cx="4351338" cy="52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uperdeformation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2682"/>
            <a:ext cx="4113212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6800" y="1078582"/>
            <a:ext cx="29738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de-DE" sz="1600" dirty="0" smtClean="0">
                <a:solidFill>
                  <a:srgbClr val="0000FF"/>
                </a:solidFill>
                <a:latin typeface="Times New Roman" pitchFamily="18" charset="0"/>
              </a:rPr>
              <a:t>For large </a:t>
            </a:r>
            <a:r>
              <a:rPr lang="en-US" altLang="de-DE" sz="1600" dirty="0">
                <a:solidFill>
                  <a:srgbClr val="0000FF"/>
                </a:solidFill>
                <a:latin typeface="Times New Roman" pitchFamily="18" charset="0"/>
              </a:rPr>
              <a:t>s</a:t>
            </a:r>
            <a:r>
              <a:rPr lang="en-US" altLang="de-DE" sz="1600" dirty="0" smtClean="0">
                <a:solidFill>
                  <a:srgbClr val="0000FF"/>
                </a:solidFill>
                <a:latin typeface="Times New Roman" pitchFamily="18" charset="0"/>
              </a:rPr>
              <a:t>pins</a:t>
            </a:r>
            <a:r>
              <a:rPr lang="en-US" altLang="de-DE" sz="16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altLang="de-DE" sz="1600" b="0" i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latin typeface="Times New Roman" pitchFamily="18" charset="0"/>
              </a:rPr>
              <a:t>interaction between</a:t>
            </a:r>
            <a:endParaRPr lang="en-US" altLang="de-DE" sz="1400" b="0" i="0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altLang="de-DE" sz="1400" b="0" i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de-DE" sz="1400" b="0" i="0" dirty="0" smtClean="0">
                <a:solidFill>
                  <a:schemeClr val="tx1"/>
                </a:solidFill>
                <a:latin typeface="Times New Roman" pitchFamily="18" charset="0"/>
              </a:rPr>
              <a:t>macroscopic </a:t>
            </a:r>
            <a:r>
              <a:rPr lang="en-US" altLang="de-DE" sz="1400" dirty="0" smtClean="0">
                <a:latin typeface="Times New Roman" pitchFamily="18" charset="0"/>
              </a:rPr>
              <a:t>e</a:t>
            </a:r>
            <a:r>
              <a:rPr lang="en-US" altLang="de-DE" sz="1400" b="0" i="0" dirty="0" smtClean="0">
                <a:solidFill>
                  <a:schemeClr val="tx1"/>
                </a:solidFill>
                <a:latin typeface="Times New Roman" pitchFamily="18" charset="0"/>
              </a:rPr>
              <a:t>ffects: liquid drop</a:t>
            </a:r>
            <a:endParaRPr lang="en-US" altLang="de-DE" sz="14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altLang="de-DE" sz="1400" b="0" i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de-DE" sz="1400" b="0" i="0" dirty="0" smtClean="0">
                <a:solidFill>
                  <a:schemeClr val="tx1"/>
                </a:solidFill>
                <a:latin typeface="Times New Roman" pitchFamily="18" charset="0"/>
              </a:rPr>
              <a:t>microscopic effects: shell structure</a:t>
            </a:r>
            <a:endParaRPr lang="en-US" altLang="de-DE" sz="1400" b="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2563" y="6199857"/>
            <a:ext cx="55402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latin typeface="Times New Roman" pitchFamily="18" charset="0"/>
              </a:rPr>
              <a:t>The different slopes of the single-particle states</a:t>
            </a:r>
            <a:r>
              <a:rPr lang="en-US" altLang="de-DE" sz="1000" b="0" i="0" dirty="0" smtClean="0">
                <a:solidFill>
                  <a:schemeClr val="tx1"/>
                </a:solidFill>
                <a:latin typeface="Times New Roman" pitchFamily="18" charset="0"/>
              </a:rPr>
              <a:t> create different minima for the same number of nucleons</a:t>
            </a:r>
            <a:endParaRPr lang="en-US" altLang="de-DE" sz="1000" b="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1679</Words>
  <Application>Microsoft Office PowerPoint</Application>
  <PresentationFormat>Bildschirmpräsentation (4:3)</PresentationFormat>
  <Paragraphs>322</Paragraphs>
  <Slides>31</Slides>
  <Notes>2</Notes>
  <HiddenSlides>12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4" baseType="lpstr">
      <vt:lpstr>宋体</vt:lpstr>
      <vt:lpstr>Arial</vt:lpstr>
      <vt:lpstr>Arial Narrow</vt:lpstr>
      <vt:lpstr>Arial Rounded MT Bold</vt:lpstr>
      <vt:lpstr>Calibri</vt:lpstr>
      <vt:lpstr>Cambria Math</vt:lpstr>
      <vt:lpstr>Comic Sans MS</vt:lpstr>
      <vt:lpstr>Palatino Linotype</vt:lpstr>
      <vt:lpstr>Symbol</vt:lpstr>
      <vt:lpstr>Times New Roman</vt:lpstr>
      <vt:lpstr>Wingdings</vt:lpstr>
      <vt:lpstr>1_Larissa</vt:lpstr>
      <vt:lpstr>Equation</vt:lpstr>
      <vt:lpstr>Outline: Deformed (Nilsson) shell model</vt:lpstr>
      <vt:lpstr>Deformed (Nilsson) shell model</vt:lpstr>
      <vt:lpstr>Nilsson model (quadrupole interaction)</vt:lpstr>
      <vt:lpstr>Nilsson model for small deformations</vt:lpstr>
      <vt:lpstr>Spherical shell model → Nilsson model</vt:lpstr>
      <vt:lpstr>Shell closures for large deformations</vt:lpstr>
      <vt:lpstr>Nuclear structure of 152Dy: hadronic field theory in nuclei</vt:lpstr>
      <vt:lpstr>Nuclear structure and intruder states</vt:lpstr>
      <vt:lpstr>Nuclear deformation</vt:lpstr>
      <vt:lpstr>K-Isomers</vt:lpstr>
      <vt:lpstr>K-Isomers</vt:lpstr>
      <vt:lpstr>K-Isomers</vt:lpstr>
      <vt:lpstr>K-Isomer</vt:lpstr>
      <vt:lpstr>K-Isomer</vt:lpstr>
      <vt:lpstr>Magnetic moments in 178Hf</vt:lpstr>
      <vt:lpstr>Chart of nuclides: the domain of heavy and super-heavy elements</vt:lpstr>
      <vt:lpstr>Chart of nuclides: the domain of heavy and superheavy elements</vt:lpstr>
      <vt:lpstr>Influence of shell effects on fission barrier</vt:lpstr>
      <vt:lpstr>Influence of shell effects on fission barrier</vt:lpstr>
      <vt:lpstr>What is the structure of SHE?</vt:lpstr>
      <vt:lpstr>Spinning the heaviest elements</vt:lpstr>
      <vt:lpstr>What is the structure of SHE</vt:lpstr>
      <vt:lpstr>Single particle orbitals</vt:lpstr>
      <vt:lpstr>Stability of heavy elements – Nilsson level energy</vt:lpstr>
      <vt:lpstr>Isomeric states in even-even nuclei</vt:lpstr>
      <vt:lpstr>Isomeric states in even-even nuclei</vt:lpstr>
      <vt:lpstr>K-Isomers in 252No</vt:lpstr>
      <vt:lpstr>Neutron single particle states in 252No</vt:lpstr>
      <vt:lpstr>K-Isomeric states</vt:lpstr>
      <vt:lpstr>Level scheme of 253No (151 neutrons)</vt:lpstr>
      <vt:lpstr>Level scheme of 253No (151 neutrons)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511</cp:revision>
  <dcterms:created xsi:type="dcterms:W3CDTF">2016-04-06T12:04:03Z</dcterms:created>
  <dcterms:modified xsi:type="dcterms:W3CDTF">2022-05-14T12:30:52Z</dcterms:modified>
</cp:coreProperties>
</file>