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72" r:id="rId2"/>
    <p:sldId id="273" r:id="rId3"/>
    <p:sldId id="314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308" r:id="rId12"/>
    <p:sldId id="281" r:id="rId13"/>
    <p:sldId id="309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312" r:id="rId22"/>
    <p:sldId id="289" r:id="rId23"/>
    <p:sldId id="313" r:id="rId24"/>
    <p:sldId id="310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99FF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676" autoAdjust="0"/>
  </p:normalViewPr>
  <p:slideViewPr>
    <p:cSldViewPr>
      <p:cViewPr varScale="1">
        <p:scale>
          <a:sx n="69" d="100"/>
          <a:sy n="69" d="100"/>
        </p:scale>
        <p:origin x="5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Solar Abundances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805373" y="5301208"/>
            <a:ext cx="3384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fraction and abundance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abundances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the solar neighborhood</a:t>
            </a:r>
          </a:p>
          <a:p>
            <a:pPr marL="342900" indent="-342900"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galactic radioactivity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solar abundances be determined?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0000" y="538163"/>
            <a:ext cx="17427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/>
              <a:t>1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material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0000" y="889000"/>
            <a:ext cx="689804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chemical fractionation modified the local composition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strongly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pre solar nebula and overall solar system.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Quarz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1/3 Si and 2/3 Oxygen and not much else.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This is not the composition of the solar system.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0000" y="2520000"/>
            <a:ext cx="6990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But: Isotopic compositions mostly unaffected (as chemistry is determined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electrons (protons), not the number of neutrons).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887413" y="3473897"/>
            <a:ext cx="33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293813" y="3284984"/>
            <a:ext cx="4959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source for isotopic composition of elements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0000" y="3789040"/>
            <a:ext cx="1614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spectra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0000" y="4960865"/>
            <a:ext cx="28200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Unfractionated meteorites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0000" y="4240865"/>
            <a:ext cx="73170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formed directly from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solar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nebula - (largely) unmodified outer layers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spectral features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20000" y="5436000"/>
            <a:ext cx="70262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classes of meteorites formed from material that never experienced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pressure or temperatures and therefore was never fractionated.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meteorites directly sample the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solar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nebula</a:t>
            </a:r>
          </a:p>
        </p:txBody>
      </p:sp>
    </p:spTree>
    <p:extLst>
      <p:ext uri="{BB962C8B-B14F-4D97-AF65-F5344CB8AC3E}">
        <p14:creationId xmlns:p14="http://schemas.microsoft.com/office/powerpoint/2010/main" val="16022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554400"/>
            <a:ext cx="7077075" cy="47434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4104000"/>
            <a:ext cx="2500313" cy="24603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51343" y="585225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sun´s chromosphere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rim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during a solar eclipse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Abundances from stellar spectra (for example the sun):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60000" y="4148684"/>
            <a:ext cx="1717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convective zone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0000" y="2735809"/>
            <a:ext cx="2668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photosphere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(sphere of light)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3522663" y="3718471"/>
            <a:ext cx="0" cy="147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92513" y="4202659"/>
            <a:ext cx="16337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(short photon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free path)</a:t>
            </a: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440113" y="2397671"/>
            <a:ext cx="133350" cy="658813"/>
          </a:xfrm>
          <a:custGeom>
            <a:avLst/>
            <a:gdLst>
              <a:gd name="T0" fmla="*/ 55563 w 84"/>
              <a:gd name="T1" fmla="*/ 658813 h 415"/>
              <a:gd name="T2" fmla="*/ 123825 w 84"/>
              <a:gd name="T3" fmla="*/ 604838 h 415"/>
              <a:gd name="T4" fmla="*/ 1588 w 84"/>
              <a:gd name="T5" fmla="*/ 525463 h 415"/>
              <a:gd name="T6" fmla="*/ 109538 w 84"/>
              <a:gd name="T7" fmla="*/ 417513 h 415"/>
              <a:gd name="T8" fmla="*/ 1588 w 84"/>
              <a:gd name="T9" fmla="*/ 323850 h 415"/>
              <a:gd name="T10" fmla="*/ 109538 w 84"/>
              <a:gd name="T11" fmla="*/ 228600 h 415"/>
              <a:gd name="T12" fmla="*/ 15875 w 84"/>
              <a:gd name="T13" fmla="*/ 147638 h 415"/>
              <a:gd name="T14" fmla="*/ 109538 w 84"/>
              <a:gd name="T15" fmla="*/ 80963 h 415"/>
              <a:gd name="T16" fmla="*/ 42863 w 84"/>
              <a:gd name="T17" fmla="*/ 0 h 4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415">
                <a:moveTo>
                  <a:pt x="35" y="415"/>
                </a:moveTo>
                <a:cubicBezTo>
                  <a:pt x="59" y="405"/>
                  <a:pt x="84" y="395"/>
                  <a:pt x="78" y="381"/>
                </a:cubicBezTo>
                <a:cubicBezTo>
                  <a:pt x="72" y="367"/>
                  <a:pt x="2" y="351"/>
                  <a:pt x="1" y="331"/>
                </a:cubicBezTo>
                <a:cubicBezTo>
                  <a:pt x="0" y="311"/>
                  <a:pt x="69" y="284"/>
                  <a:pt x="69" y="263"/>
                </a:cubicBezTo>
                <a:cubicBezTo>
                  <a:pt x="69" y="242"/>
                  <a:pt x="1" y="224"/>
                  <a:pt x="1" y="204"/>
                </a:cubicBezTo>
                <a:cubicBezTo>
                  <a:pt x="1" y="184"/>
                  <a:pt x="68" y="162"/>
                  <a:pt x="69" y="144"/>
                </a:cubicBezTo>
                <a:cubicBezTo>
                  <a:pt x="70" y="126"/>
                  <a:pt x="10" y="108"/>
                  <a:pt x="10" y="93"/>
                </a:cubicBezTo>
                <a:cubicBezTo>
                  <a:pt x="10" y="78"/>
                  <a:pt x="66" y="66"/>
                  <a:pt x="69" y="51"/>
                </a:cubicBezTo>
                <a:cubicBezTo>
                  <a:pt x="72" y="36"/>
                  <a:pt x="34" y="15"/>
                  <a:pt x="2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65525" y="2832646"/>
            <a:ext cx="15888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escape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freely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200775" y="4162971"/>
            <a:ext cx="2101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spectrum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161088" y="2791371"/>
            <a:ext cx="2537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dense enough for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to excite atoms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frequency matches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6307138" y="3797846"/>
            <a:ext cx="415925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751638" y="3637509"/>
            <a:ext cx="1755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 lines</a:t>
            </a:r>
          </a:p>
        </p:txBody>
      </p:sp>
      <p:sp>
        <p:nvSpPr>
          <p:cNvPr id="14" name="Freeform 21"/>
          <p:cNvSpPr>
            <a:spLocks/>
          </p:cNvSpPr>
          <p:nvPr/>
        </p:nvSpPr>
        <p:spPr bwMode="auto">
          <a:xfrm>
            <a:off x="3432175" y="1192759"/>
            <a:ext cx="133350" cy="658812"/>
          </a:xfrm>
          <a:custGeom>
            <a:avLst/>
            <a:gdLst>
              <a:gd name="T0" fmla="*/ 55563 w 84"/>
              <a:gd name="T1" fmla="*/ 658812 h 415"/>
              <a:gd name="T2" fmla="*/ 123825 w 84"/>
              <a:gd name="T3" fmla="*/ 604837 h 415"/>
              <a:gd name="T4" fmla="*/ 1588 w 84"/>
              <a:gd name="T5" fmla="*/ 525462 h 415"/>
              <a:gd name="T6" fmla="*/ 109538 w 84"/>
              <a:gd name="T7" fmla="*/ 417512 h 415"/>
              <a:gd name="T8" fmla="*/ 1588 w 84"/>
              <a:gd name="T9" fmla="*/ 323850 h 415"/>
              <a:gd name="T10" fmla="*/ 109538 w 84"/>
              <a:gd name="T11" fmla="*/ 228600 h 415"/>
              <a:gd name="T12" fmla="*/ 15875 w 84"/>
              <a:gd name="T13" fmla="*/ 147637 h 415"/>
              <a:gd name="T14" fmla="*/ 109538 w 84"/>
              <a:gd name="T15" fmla="*/ 80962 h 415"/>
              <a:gd name="T16" fmla="*/ 42863 w 84"/>
              <a:gd name="T17" fmla="*/ 0 h 4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415">
                <a:moveTo>
                  <a:pt x="35" y="415"/>
                </a:moveTo>
                <a:cubicBezTo>
                  <a:pt x="59" y="405"/>
                  <a:pt x="84" y="395"/>
                  <a:pt x="78" y="381"/>
                </a:cubicBezTo>
                <a:cubicBezTo>
                  <a:pt x="72" y="367"/>
                  <a:pt x="2" y="351"/>
                  <a:pt x="1" y="331"/>
                </a:cubicBezTo>
                <a:cubicBezTo>
                  <a:pt x="0" y="311"/>
                  <a:pt x="69" y="284"/>
                  <a:pt x="69" y="263"/>
                </a:cubicBezTo>
                <a:cubicBezTo>
                  <a:pt x="69" y="242"/>
                  <a:pt x="1" y="224"/>
                  <a:pt x="1" y="204"/>
                </a:cubicBezTo>
                <a:cubicBezTo>
                  <a:pt x="1" y="184"/>
                  <a:pt x="68" y="162"/>
                  <a:pt x="69" y="144"/>
                </a:cubicBezTo>
                <a:cubicBezTo>
                  <a:pt x="70" y="126"/>
                  <a:pt x="10" y="108"/>
                  <a:pt x="10" y="93"/>
                </a:cubicBezTo>
                <a:cubicBezTo>
                  <a:pt x="10" y="78"/>
                  <a:pt x="66" y="66"/>
                  <a:pt x="69" y="51"/>
                </a:cubicBezTo>
                <a:cubicBezTo>
                  <a:pt x="72" y="36"/>
                  <a:pt x="34" y="15"/>
                  <a:pt x="2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15063" y="1621384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thin gas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6326188" y="2121446"/>
            <a:ext cx="415925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805613" y="1916659"/>
            <a:ext cx="153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lines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60000" y="1543596"/>
            <a:ext cx="158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chromosphere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60000" y="692696"/>
            <a:ext cx="1785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nanoflares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376238" y="1540421"/>
            <a:ext cx="8593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371475" y="2742159"/>
            <a:ext cx="859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388938" y="4105821"/>
            <a:ext cx="8593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Freeform 31"/>
          <p:cNvSpPr>
            <a:spLocks/>
          </p:cNvSpPr>
          <p:nvPr/>
        </p:nvSpPr>
        <p:spPr bwMode="auto">
          <a:xfrm>
            <a:off x="4081463" y="1186409"/>
            <a:ext cx="133350" cy="658812"/>
          </a:xfrm>
          <a:custGeom>
            <a:avLst/>
            <a:gdLst>
              <a:gd name="T0" fmla="*/ 55563 w 84"/>
              <a:gd name="T1" fmla="*/ 658812 h 415"/>
              <a:gd name="T2" fmla="*/ 123825 w 84"/>
              <a:gd name="T3" fmla="*/ 604837 h 415"/>
              <a:gd name="T4" fmla="*/ 1588 w 84"/>
              <a:gd name="T5" fmla="*/ 525462 h 415"/>
              <a:gd name="T6" fmla="*/ 109538 w 84"/>
              <a:gd name="T7" fmla="*/ 417512 h 415"/>
              <a:gd name="T8" fmla="*/ 1588 w 84"/>
              <a:gd name="T9" fmla="*/ 323850 h 415"/>
              <a:gd name="T10" fmla="*/ 109538 w 84"/>
              <a:gd name="T11" fmla="*/ 228600 h 415"/>
              <a:gd name="T12" fmla="*/ 15875 w 84"/>
              <a:gd name="T13" fmla="*/ 147637 h 415"/>
              <a:gd name="T14" fmla="*/ 109538 w 84"/>
              <a:gd name="T15" fmla="*/ 80962 h 415"/>
              <a:gd name="T16" fmla="*/ 42863 w 84"/>
              <a:gd name="T17" fmla="*/ 0 h 4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415">
                <a:moveTo>
                  <a:pt x="35" y="415"/>
                </a:moveTo>
                <a:cubicBezTo>
                  <a:pt x="59" y="405"/>
                  <a:pt x="84" y="395"/>
                  <a:pt x="78" y="381"/>
                </a:cubicBezTo>
                <a:cubicBezTo>
                  <a:pt x="72" y="367"/>
                  <a:pt x="2" y="351"/>
                  <a:pt x="1" y="331"/>
                </a:cubicBezTo>
                <a:cubicBezTo>
                  <a:pt x="0" y="311"/>
                  <a:pt x="69" y="284"/>
                  <a:pt x="69" y="263"/>
                </a:cubicBezTo>
                <a:cubicBezTo>
                  <a:pt x="69" y="242"/>
                  <a:pt x="1" y="224"/>
                  <a:pt x="1" y="204"/>
                </a:cubicBezTo>
                <a:cubicBezTo>
                  <a:pt x="1" y="184"/>
                  <a:pt x="68" y="162"/>
                  <a:pt x="69" y="144"/>
                </a:cubicBezTo>
                <a:cubicBezTo>
                  <a:pt x="70" y="126"/>
                  <a:pt x="10" y="108"/>
                  <a:pt x="10" y="93"/>
                </a:cubicBezTo>
                <a:cubicBezTo>
                  <a:pt x="10" y="78"/>
                  <a:pt x="66" y="66"/>
                  <a:pt x="69" y="51"/>
                </a:cubicBezTo>
                <a:cubicBezTo>
                  <a:pt x="72" y="36"/>
                  <a:pt x="34" y="15"/>
                  <a:pt x="2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6232525" y="726034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thin gas</a:t>
            </a:r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 flipV="1">
            <a:off x="6343650" y="1226096"/>
            <a:ext cx="415925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823075" y="1021309"/>
            <a:ext cx="153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lines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674688" y="1862684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10,000 km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10,000 K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676275" y="3059659"/>
            <a:ext cx="1066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500 km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676275" y="3339059"/>
            <a:ext cx="1053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6000 K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674688" y="975271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2 Mio K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360000" y="5596484"/>
            <a:ext cx="4006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lines from atomic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deexcitations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360000" y="6031459"/>
            <a:ext cx="3967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lines from atomic excitations</a:t>
            </a:r>
          </a:p>
        </p:txBody>
      </p:sp>
      <p:sp>
        <p:nvSpPr>
          <p:cNvPr id="33" name="AutoShape 42"/>
          <p:cNvSpPr>
            <a:spLocks/>
          </p:cNvSpPr>
          <p:nvPr/>
        </p:nvSpPr>
        <p:spPr bwMode="auto">
          <a:xfrm>
            <a:off x="4787900" y="5694909"/>
            <a:ext cx="88900" cy="646112"/>
          </a:xfrm>
          <a:prstGeom prst="rightBrace">
            <a:avLst>
              <a:gd name="adj1" fmla="val 6056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5259388" y="5615534"/>
            <a:ext cx="30709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→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Species</a:t>
            </a: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5313363" y="6018759"/>
            <a:ext cx="26661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    →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</a:t>
            </a:r>
          </a:p>
        </p:txBody>
      </p:sp>
    </p:spTree>
    <p:extLst>
      <p:ext uri="{BB962C8B-B14F-4D97-AF65-F5344CB8AC3E}">
        <p14:creationId xmlns:p14="http://schemas.microsoft.com/office/powerpoint/2010/main" val="9621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absorption</a:t>
            </a:r>
            <a:endParaRPr lang="en-US" sz="1800" dirty="0"/>
          </a:p>
        </p:txBody>
      </p:sp>
      <p:pic>
        <p:nvPicPr>
          <p:cNvPr id="4" name="Picture 2" descr="pri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8000"/>
            <a:ext cx="65532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96000" y="1152000"/>
            <a:ext cx="1159292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800" dirty="0" smtClean="0">
                <a:cs typeface="Times New Roman" panose="02020603050405020304" pitchFamily="18" charset="0"/>
              </a:rPr>
              <a:t>absorption</a:t>
            </a:r>
            <a:endParaRPr lang="en-US" altLang="de-DE" sz="1800" dirty="0">
              <a:cs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090686" y="1514128"/>
            <a:ext cx="1473199" cy="4127501"/>
            <a:chOff x="1508" y="1296"/>
            <a:chExt cx="928" cy="260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872" y="1776"/>
              <a:ext cx="192" cy="182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2064" y="1296"/>
              <a:ext cx="240" cy="45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de-DE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508" y="3663"/>
              <a:ext cx="9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Hydrogen gas</a:t>
              </a:r>
              <a:endPara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820972" y="554962"/>
            <a:ext cx="2287588" cy="5988050"/>
            <a:chOff x="4642" y="531"/>
            <a:chExt cx="1441" cy="377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720"/>
              <a:ext cx="368" cy="3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642" y="531"/>
              <a:ext cx="1441" cy="23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H-absorption spectrum</a:t>
              </a:r>
              <a:endPara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4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3.1.1 Absorption spectra: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0000" y="620688"/>
            <a:ext cx="3275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majority of data because: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39838" y="972000"/>
            <a:ext cx="67858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far the largest number of elements can be observed</a:t>
            </a:r>
          </a:p>
          <a:p>
            <a:pPr eaLnBrk="1" hangingPunct="1"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least fractionation as right at end of convection zone - still well mixed</a:t>
            </a:r>
          </a:p>
          <a:p>
            <a:pPr eaLnBrk="1" hangingPunct="1"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well understood - good models available</a:t>
            </a:r>
          </a:p>
        </p:txBody>
      </p:sp>
      <p:pic>
        <p:nvPicPr>
          <p:cNvPr id="6" name="Picture 6" descr="C:\My Documents\NA\Abundances\solarspectrum_no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033563"/>
            <a:ext cx="635317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24425" y="6224563"/>
            <a:ext cx="2917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spectrum (Nigel Sharp, NOAO) </a:t>
            </a:r>
          </a:p>
        </p:txBody>
      </p:sp>
    </p:spTree>
    <p:extLst>
      <p:ext uri="{BB962C8B-B14F-4D97-AF65-F5344CB8AC3E}">
        <p14:creationId xmlns:p14="http://schemas.microsoft.com/office/powerpoint/2010/main" val="27979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absorption spectra</a:t>
            </a:r>
            <a:endParaRPr lang="en-US" dirty="0"/>
          </a:p>
        </p:txBody>
      </p:sp>
      <p:pic>
        <p:nvPicPr>
          <p:cNvPr id="4" name="Picture 2" descr="C:\My Documents\NA\Abundances\EqW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14363"/>
            <a:ext cx="4572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21025" y="3227388"/>
            <a:ext cx="4370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line width ~ total absorbed intensity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0000" y="3803650"/>
            <a:ext cx="65069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model consideration for absorption in a slab of thickness </a:t>
            </a:r>
            <a:r>
              <a:rPr lang="en-US" altLang="de-DE" dirty="0" err="1">
                <a:latin typeface="Symbol" panose="05050102010706020507" pitchFamily="18" charset="2"/>
              </a:rPr>
              <a:t>D</a:t>
            </a:r>
            <a:r>
              <a:rPr lang="en-US" altLang="de-DE" dirty="0" err="1"/>
              <a:t>x</a:t>
            </a:r>
            <a:r>
              <a:rPr lang="en-US" altLang="de-DE" dirty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96381"/>
              </p:ext>
            </p:extLst>
          </p:nvPr>
        </p:nvGraphicFramePr>
        <p:xfrm>
          <a:off x="540000" y="4392613"/>
          <a:ext cx="219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4" imgW="787400" imgH="241300" progId="Equation.3">
                  <p:embed/>
                </p:oleObj>
              </mc:Choice>
              <mc:Fallback>
                <p:oleObj name="Equation" r:id="rId4" imgW="787400" imgH="241300" progId="Equation.3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0" y="4392613"/>
                        <a:ext cx="2197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5856" y="4567238"/>
            <a:ext cx="276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Symbol" panose="05050102010706020507" pitchFamily="18" charset="2"/>
              </a:rPr>
              <a:t>s </a:t>
            </a:r>
            <a:r>
              <a:rPr lang="en-US" altLang="de-DE" dirty="0">
                <a:latin typeface="Times New Roman" panose="02020603050405020304" pitchFamily="18" charset="0"/>
              </a:rPr>
              <a:t>= absorption cross section</a:t>
            </a:r>
            <a:endParaRPr lang="en-US" altLang="de-DE" dirty="0">
              <a:latin typeface="Symbol" panose="05050102010706020507" pitchFamily="18" charset="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5856" y="4840288"/>
            <a:ext cx="3770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</a:rPr>
              <a:t>n</a:t>
            </a:r>
            <a:r>
              <a:rPr lang="en-US" altLang="de-DE" dirty="0">
                <a:latin typeface="Symbol" panose="05050102010706020507" pitchFamily="18" charset="2"/>
              </a:rPr>
              <a:t> </a:t>
            </a:r>
            <a:r>
              <a:rPr lang="en-US" altLang="de-DE" dirty="0">
                <a:latin typeface="Times New Roman" panose="02020603050405020304" pitchFamily="18" charset="0"/>
              </a:rPr>
              <a:t>= number density of absorbing </a:t>
            </a:r>
            <a:r>
              <a:rPr lang="en-US" altLang="de-DE" dirty="0" smtClean="0">
                <a:latin typeface="Times New Roman" panose="02020603050405020304" pitchFamily="18" charset="0"/>
              </a:rPr>
              <a:t>atom</a:t>
            </a:r>
            <a:endParaRPr lang="en-US" altLang="de-DE" dirty="0">
              <a:latin typeface="Symbol" panose="05050102010706020507" pitchFamily="18" charset="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60700" y="4276725"/>
            <a:ext cx="341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Symbol" panose="05050102010706020507" pitchFamily="18" charset="2"/>
              </a:rPr>
              <a:t>I, I</a:t>
            </a:r>
            <a:r>
              <a:rPr lang="en-US" altLang="de-DE" baseline="-25000" dirty="0">
                <a:latin typeface="Symbol" panose="05050102010706020507" pitchFamily="18" charset="2"/>
              </a:rPr>
              <a:t>0</a:t>
            </a:r>
            <a:r>
              <a:rPr lang="en-US" altLang="de-DE" dirty="0">
                <a:latin typeface="Symbol" panose="05050102010706020507" pitchFamily="18" charset="2"/>
              </a:rPr>
              <a:t> </a:t>
            </a:r>
            <a:r>
              <a:rPr lang="en-US" altLang="de-DE" dirty="0">
                <a:latin typeface="Times New Roman" panose="02020603050405020304" pitchFamily="18" charset="0"/>
              </a:rPr>
              <a:t>= observed and initial intensity</a:t>
            </a:r>
            <a:endParaRPr lang="en-US" altLang="de-DE" dirty="0">
              <a:latin typeface="Symbol" panose="05050102010706020507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0000" y="5630863"/>
            <a:ext cx="6005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if one knows </a:t>
            </a:r>
            <a:r>
              <a:rPr lang="en-US" altLang="de-DE" dirty="0">
                <a:solidFill>
                  <a:srgbClr val="0000CC"/>
                </a:solidFill>
                <a:latin typeface="Symbol" panose="05050102010706020507" pitchFamily="18" charset="2"/>
              </a:rPr>
              <a:t>s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can determine n and get the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0000" y="6078538"/>
            <a:ext cx="2653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2 complications:</a:t>
            </a:r>
          </a:p>
        </p:txBody>
      </p:sp>
    </p:spTree>
    <p:extLst>
      <p:ext uri="{BB962C8B-B14F-4D97-AF65-F5344CB8AC3E}">
        <p14:creationId xmlns:p14="http://schemas.microsoft.com/office/powerpoint/2010/main" val="10706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59320"/>
            <a:ext cx="3139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(1)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altLang="de-DE" b="1" u="sng" dirty="0">
                <a:latin typeface="Symbol" panose="05050102010706020507" pitchFamily="18" charset="2"/>
              </a:rPr>
              <a:t>s</a:t>
            </a:r>
            <a:endParaRPr lang="en-US" altLang="de-DE" b="1" u="sng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0000" y="1032395"/>
            <a:ext cx="6527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cross section is a measure of how likely a photon gets absorbed when </a:t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 is bombarded with a flux of photons (more on cross section later …)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0000" y="1653108"/>
            <a:ext cx="1350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on: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0000" y="1980000"/>
            <a:ext cx="7418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Oscillator strength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quantum mechanical property of the atomic transition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0000" y="2376000"/>
            <a:ext cx="63172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be measured in the laboratory - not done with sufficient accuracy</a:t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number of elements.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0000" y="2988000"/>
            <a:ext cx="13997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b="1" u="sng" dirty="0"/>
              <a:t>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width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00000" y="3420000"/>
            <a:ext cx="5977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wider the line in wavelength, the more likely a photon is absorbed </a:t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in a classical oscillator).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946150" y="5115744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20750" y="5263381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/>
              <a:t>Atom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214438" y="5034781"/>
            <a:ext cx="161925" cy="174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 rot="5474139">
            <a:off x="561182" y="4508524"/>
            <a:ext cx="133350" cy="658813"/>
          </a:xfrm>
          <a:custGeom>
            <a:avLst/>
            <a:gdLst>
              <a:gd name="T0" fmla="*/ 55563 w 84"/>
              <a:gd name="T1" fmla="*/ 658813 h 415"/>
              <a:gd name="T2" fmla="*/ 123825 w 84"/>
              <a:gd name="T3" fmla="*/ 604838 h 415"/>
              <a:gd name="T4" fmla="*/ 1588 w 84"/>
              <a:gd name="T5" fmla="*/ 525463 h 415"/>
              <a:gd name="T6" fmla="*/ 109538 w 84"/>
              <a:gd name="T7" fmla="*/ 417513 h 415"/>
              <a:gd name="T8" fmla="*/ 1588 w 84"/>
              <a:gd name="T9" fmla="*/ 323850 h 415"/>
              <a:gd name="T10" fmla="*/ 109538 w 84"/>
              <a:gd name="T11" fmla="*/ 228600 h 415"/>
              <a:gd name="T12" fmla="*/ 15875 w 84"/>
              <a:gd name="T13" fmla="*/ 147638 h 415"/>
              <a:gd name="T14" fmla="*/ 109538 w 84"/>
              <a:gd name="T15" fmla="*/ 80963 h 415"/>
              <a:gd name="T16" fmla="*/ 42863 w 84"/>
              <a:gd name="T17" fmla="*/ 0 h 4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415">
                <a:moveTo>
                  <a:pt x="35" y="415"/>
                </a:moveTo>
                <a:cubicBezTo>
                  <a:pt x="59" y="405"/>
                  <a:pt x="84" y="395"/>
                  <a:pt x="78" y="381"/>
                </a:cubicBezTo>
                <a:cubicBezTo>
                  <a:pt x="72" y="367"/>
                  <a:pt x="2" y="351"/>
                  <a:pt x="1" y="331"/>
                </a:cubicBezTo>
                <a:cubicBezTo>
                  <a:pt x="0" y="311"/>
                  <a:pt x="69" y="284"/>
                  <a:pt x="69" y="263"/>
                </a:cubicBezTo>
                <a:cubicBezTo>
                  <a:pt x="69" y="242"/>
                  <a:pt x="1" y="224"/>
                  <a:pt x="1" y="204"/>
                </a:cubicBezTo>
                <a:cubicBezTo>
                  <a:pt x="1" y="184"/>
                  <a:pt x="68" y="162"/>
                  <a:pt x="69" y="144"/>
                </a:cubicBezTo>
                <a:cubicBezTo>
                  <a:pt x="70" y="126"/>
                  <a:pt x="10" y="108"/>
                  <a:pt x="10" y="93"/>
                </a:cubicBezTo>
                <a:cubicBezTo>
                  <a:pt x="10" y="78"/>
                  <a:pt x="66" y="66"/>
                  <a:pt x="69" y="51"/>
                </a:cubicBezTo>
                <a:cubicBezTo>
                  <a:pt x="72" y="36"/>
                  <a:pt x="34" y="15"/>
                  <a:pt x="2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98425" y="4188644"/>
            <a:ext cx="0" cy="94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00013" y="393305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/>
              <a:t>E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095500" y="5118919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946150" y="4363269"/>
            <a:ext cx="793750" cy="2143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095500" y="4364856"/>
            <a:ext cx="793750" cy="2143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378075" y="4422006"/>
            <a:ext cx="161925" cy="174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 flipV="1">
            <a:off x="2733675" y="4564881"/>
            <a:ext cx="0" cy="550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 flipV="1">
            <a:off x="2841625" y="4348981"/>
            <a:ext cx="0" cy="766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140000" y="4032000"/>
            <a:ext cx="3465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 has an energy width </a:t>
            </a:r>
            <a:r>
              <a:rPr lang="en-US" altLang="de-DE" sz="1600" dirty="0">
                <a:latin typeface="Symbol" panose="05050102010706020507" pitchFamily="18" charset="2"/>
              </a:rPr>
              <a:t>D</a:t>
            </a:r>
            <a:r>
              <a:rPr lang="en-US" altLang="de-DE" sz="1600" dirty="0"/>
              <a:t>E. </a:t>
            </a:r>
            <a:br>
              <a:rPr lang="en-US" altLang="de-DE" sz="1600" dirty="0"/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a range of photon energies</a:t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be absorbed and to a line width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481263" y="5220519"/>
            <a:ext cx="8318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FF6600"/>
                </a:solidFill>
              </a:rPr>
              <a:t>photon </a:t>
            </a:r>
            <a:br>
              <a:rPr lang="en-US" altLang="de-DE" sz="1400" b="1">
                <a:solidFill>
                  <a:srgbClr val="FF6600"/>
                </a:solidFill>
              </a:rPr>
            </a:br>
            <a:r>
              <a:rPr lang="en-US" altLang="de-DE" sz="1400" b="1">
                <a:solidFill>
                  <a:srgbClr val="FF6600"/>
                </a:solidFill>
              </a:rPr>
              <a:t>energy</a:t>
            </a:r>
            <a:br>
              <a:rPr lang="en-US" altLang="de-DE" sz="1400" b="1">
                <a:solidFill>
                  <a:srgbClr val="FF6600"/>
                </a:solidFill>
              </a:rPr>
            </a:br>
            <a:r>
              <a:rPr lang="en-US" altLang="de-DE" sz="1400" b="1">
                <a:solidFill>
                  <a:srgbClr val="FF6600"/>
                </a:solidFill>
              </a:rPr>
              <a:t>range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3016250" y="4363269"/>
            <a:ext cx="417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3016250" y="4566469"/>
            <a:ext cx="417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3163888" y="4041006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3163888" y="4564881"/>
            <a:ext cx="0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3194050" y="3956869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>
                <a:latin typeface="Symbol" panose="05050102010706020507" pitchFamily="18" charset="2"/>
              </a:rPr>
              <a:t>D</a:t>
            </a:r>
            <a:r>
              <a:rPr lang="en-US" altLang="de-DE"/>
              <a:t>E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4140000" y="4896000"/>
            <a:ext cx="4018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Heisenberg’s 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principle relates that </a:t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600" dirty="0">
                <a:latin typeface="Symbol" panose="05050102010706020507" pitchFamily="18" charset="2"/>
              </a:rPr>
              <a:t>t</a:t>
            </a:r>
            <a:r>
              <a:rPr lang="en-US" altLang="de-DE" sz="1600" dirty="0"/>
              <a:t> 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excited state</a:t>
            </a: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4169103" y="6267921"/>
            <a:ext cx="334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4627890" y="6093296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lifetime of final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5230042" y="5507443"/>
                <a:ext cx="1404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42" y="5507443"/>
                <a:ext cx="1404102" cy="369332"/>
              </a:xfrm>
              <a:prstGeom prst="rect">
                <a:avLst/>
              </a:prstGeom>
              <a:blipFill>
                <a:blip r:embed="rId2"/>
                <a:stretch>
                  <a:fillRect l="-4783" r="-4783"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8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76000"/>
            <a:ext cx="6628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de-DE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of an atomic level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stellar environment depends on: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000" y="1052736"/>
            <a:ext cx="37401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lifetime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(natural width)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0000" y="1428974"/>
            <a:ext cx="53848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that level would have if atom is left undisturbed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0000" y="1916832"/>
            <a:ext cx="6615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</a:t>
            </a:r>
            <a:r>
              <a:rPr lang="en-US" altLang="de-D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atom with other atoms or electrons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00000" y="2340000"/>
            <a:ext cx="7372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other atoms or electrons lead to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deexcitation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therefore to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shortening of the lifetime and a broadening of the line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68375" y="3912295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35100" y="3717032"/>
            <a:ext cx="2125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81075" y="4209157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54150" y="4034532"/>
            <a:ext cx="4076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local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mass/radius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star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00000" y="3024000"/>
            <a:ext cx="61437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neighboring ions vary level energies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Stark Effect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60000" y="4658320"/>
            <a:ext cx="5616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variations in atom velocity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00000" y="5088532"/>
            <a:ext cx="1745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motion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900000" y="5452070"/>
            <a:ext cx="18998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turbulence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092450" y="5275857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614738" y="5075832"/>
            <a:ext cx="2514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80000" y="5914032"/>
            <a:ext cx="5780429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detailed and accurate model of stellar atmosphere !</a:t>
            </a:r>
          </a:p>
        </p:txBody>
      </p:sp>
    </p:spTree>
    <p:extLst>
      <p:ext uri="{BB962C8B-B14F-4D97-AF65-F5344CB8AC3E}">
        <p14:creationId xmlns:p14="http://schemas.microsoft.com/office/powerpoint/2010/main" val="39494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60313"/>
            <a:ext cx="1845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 (2)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000" y="990525"/>
            <a:ext cx="5096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transitions depend on the 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ionization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0000" y="1530275"/>
            <a:ext cx="68980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density </a:t>
            </a:r>
            <a:r>
              <a:rPr lang="en-US" alt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determined through absorption lines is therefore 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density of ions in the ionization state that corresponds to the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 transition.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0000" y="2647875"/>
            <a:ext cx="7225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total abundance of an atomic species one needs the fraction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atoms in the specific state of ionization.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0000" y="3478138"/>
            <a:ext cx="82237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Notation:</a:t>
            </a:r>
            <a:r>
              <a:rPr lang="en-US" altLang="de-DE" dirty="0"/>
              <a:t>  </a:t>
            </a:r>
            <a:r>
              <a:rPr lang="en-US" altLang="de-DE" dirty="0">
                <a:latin typeface="Times New Roman" panose="02020603050405020304" pitchFamily="18" charset="0"/>
              </a:rPr>
              <a:t>I = neutral atom, II = one electron removed, </a:t>
            </a:r>
            <a:r>
              <a:rPr lang="en-US" altLang="de-DE" dirty="0" smtClean="0">
                <a:latin typeface="Times New Roman" panose="02020603050405020304" pitchFamily="18" charset="0"/>
              </a:rPr>
              <a:t>III = two </a:t>
            </a:r>
            <a:r>
              <a:rPr lang="en-US" altLang="de-DE" dirty="0">
                <a:latin typeface="Times New Roman" panose="02020603050405020304" pitchFamily="18" charset="0"/>
              </a:rPr>
              <a:t>electrons removed …..</a:t>
            </a:r>
            <a:endParaRPr lang="en-US" altLang="de-DE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0000" y="3854375"/>
            <a:ext cx="5775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 </a:t>
            </a:r>
            <a:r>
              <a:rPr lang="en-US" altLang="de-DE" dirty="0" err="1">
                <a:latin typeface="Times New Roman" panose="02020603050405020304" pitchFamily="18" charset="0"/>
              </a:rPr>
              <a:t>CaII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originates from singly ionized Calcium</a:t>
            </a:r>
          </a:p>
        </p:txBody>
      </p:sp>
    </p:spTree>
    <p:extLst>
      <p:ext uri="{BB962C8B-B14F-4D97-AF65-F5344CB8AC3E}">
        <p14:creationId xmlns:p14="http://schemas.microsoft.com/office/powerpoint/2010/main" val="41694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910308"/>
            <a:ext cx="1246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n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000" y="1302420"/>
            <a:ext cx="5522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density of atoms in specific state of ionization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0000" y="1556420"/>
            <a:ext cx="3786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density of neutral atoms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0000" y="1988840"/>
            <a:ext cx="7064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local thermodynamic equilibrium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ionization and recombination reactions are in thermal equilibrium: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76513" y="2638499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17913" y="2636912"/>
            <a:ext cx="952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e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24188" y="2840112"/>
            <a:ext cx="552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0000" y="554400"/>
            <a:ext cx="66030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 abundance of single ionized atom through lines.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09738" y="908720"/>
            <a:ext cx="3594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total abundance n</a:t>
            </a:r>
            <a:r>
              <a:rPr lang="en-US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en-US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0000" y="3068960"/>
            <a:ext cx="4166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lang="en-US" alt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onization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95197"/>
              </p:ext>
            </p:extLst>
          </p:nvPr>
        </p:nvGraphicFramePr>
        <p:xfrm>
          <a:off x="488950" y="3505522"/>
          <a:ext cx="42751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1955800" imgH="482600" progId="Equation.3">
                  <p:embed/>
                </p:oleObj>
              </mc:Choice>
              <mc:Fallback>
                <p:oleObj name="Equation" r:id="rId3" imgW="1955800" imgH="482600" progId="Equation.3">
                  <p:embed/>
                  <p:pic>
                    <p:nvPicPr>
                      <p:cNvPr id="194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3505522"/>
                        <a:ext cx="427513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59388" y="3405510"/>
            <a:ext cx="28456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electron number density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electron mass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electron binding energy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statistical factors (2J+1)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804863" y="3672210"/>
            <a:ext cx="403225" cy="430212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049338" y="4089722"/>
            <a:ext cx="66675" cy="673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58788" y="4716000"/>
            <a:ext cx="3393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pressure </a:t>
            </a:r>
            <a:r>
              <a:rPr lang="en-US" altLang="de-DE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temperature</a:t>
            </a:r>
            <a:endParaRPr lang="en-US" altLang="de-DE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559300" y="4143697"/>
            <a:ext cx="133350" cy="565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971925" y="4716000"/>
            <a:ext cx="3440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altLang="de-DE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</a:t>
            </a:r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60000" y="5112000"/>
            <a:ext cx="73981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higher and higher temperature more ionized nuclei - of course eventually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second, third, … ionization will happen. 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84237" y="5943640"/>
            <a:ext cx="66973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again: one needs a detailed and accurate stellar atmosphere model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039" y="3005212"/>
            <a:ext cx="1063317" cy="10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3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Abundances – the composition of the universe</a:t>
            </a:r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60000" y="1332000"/>
            <a:ext cx="58495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Universe made of ? Answer: We have no clue ….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Dark Energy (don’t know what it is)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 Cold dark matter (don’t know what it is)</a:t>
            </a:r>
          </a:p>
          <a:p>
            <a:pPr eaLnBrk="1" hangingPunct="1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  Nuclei and electrons (visible as stars </a:t>
            </a:r>
            <a:r>
              <a:rPr lang="en-US" alt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0.5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  <a:p>
            <a:pPr eaLnBrk="1" hangingPunct="1"/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553200" y="2465040"/>
            <a:ext cx="2093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of this course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H="1">
            <a:off x="5943600" y="2652365"/>
            <a:ext cx="533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60000" y="3111153"/>
            <a:ext cx="2480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bother with 5% ???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60000" y="3531840"/>
            <a:ext cx="3114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things are made of it:</a:t>
            </a:r>
          </a:p>
        </p:txBody>
      </p:sp>
      <p:pic>
        <p:nvPicPr>
          <p:cNvPr id="9" name="Picture 18" descr="C:\My Documents\ISP205\L13\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43" y="3563028"/>
            <a:ext cx="1433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60000" y="612000"/>
            <a:ext cx="71481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answering the question of the origin of the elements we want to see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elements are actually there - in other words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60000" y="5184000"/>
            <a:ext cx="5499262" cy="12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10000"/>
              </a:spcAft>
            </a:pP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be answered:</a:t>
            </a:r>
          </a:p>
          <a:p>
            <a:pPr eaLnBrk="1" hangingPunct="1">
              <a:spcAft>
                <a:spcPct val="10000"/>
              </a:spcAft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kind of nuclei (nuclides) is the universe made of ?</a:t>
            </a:r>
          </a:p>
          <a:p>
            <a:pPr eaLnBrk="1" hangingPunct="1">
              <a:spcAft>
                <a:spcPct val="10000"/>
              </a:spcAft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abundant is each element ? Each nuclide ?</a:t>
            </a:r>
          </a:p>
          <a:p>
            <a:pPr eaLnBrk="1" hangingPunct="1">
              <a:spcAft>
                <a:spcPct val="10000"/>
              </a:spcAft>
              <a:buFontTx/>
              <a:buChar char="•"/>
            </a:pP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4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My Documents\NA\Abundances\sneden_absorption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9434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9100" y="58873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0000" y="554400"/>
            <a:ext cx="82318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Practically, one sets up a </a:t>
            </a:r>
            <a:r>
              <a:rPr lang="en-US" alt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stellar atmosphere model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based on star type, effective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etc. Then the parameters (including all abundances) of the model are fitted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best reproduce all spectral features, incl. all absorption lines (can be 100’s or more) </a:t>
            </a:r>
            <a:r>
              <a:rPr lang="en-US" altLang="de-DE" dirty="0"/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0000" y="1512000"/>
            <a:ext cx="54350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for a r-process star (</a:t>
            </a:r>
            <a:r>
              <a:rPr lang="en-US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Sneden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572 (2002) 861)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82888" y="3962053"/>
            <a:ext cx="982662" cy="162718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3200" y="4111278"/>
            <a:ext cx="1306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varied </a:t>
            </a:r>
            <a:r>
              <a:rPr lang="en-US" altLang="de-DE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ZrII</a:t>
            </a:r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587500" y="4379565"/>
            <a:ext cx="1209675" cy="17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4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3.1.2 Emission spectra</a:t>
            </a:r>
            <a:r>
              <a:rPr lang="en-US" sz="1800" dirty="0" smtClean="0">
                <a:solidFill>
                  <a:schemeClr val="tx1"/>
                </a:solidFill>
              </a:rPr>
              <a:t> Hydrogen spectral lines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676B3C-C6F5-4878-ACA1-1BDE0802AFA2}" type="slidenum">
              <a:rPr lang="de-DE" altLang="de-DE" smtClean="0"/>
              <a:pPr/>
              <a:t>21</a:t>
            </a:fld>
            <a:endParaRPr lang="de-DE" alt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3822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spectrum</a:t>
            </a:r>
            <a:endParaRPr lang="en-US" altLang="de-DE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2roehremit-spektr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9"/>
          <a:stretch>
            <a:fillRect/>
          </a:stretch>
        </p:blipFill>
        <p:spPr bwMode="auto">
          <a:xfrm>
            <a:off x="6400800" y="-4763"/>
            <a:ext cx="2438400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69900" y="1993900"/>
            <a:ext cx="6045200" cy="2492375"/>
            <a:chOff x="296" y="1256"/>
            <a:chExt cx="3808" cy="1570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12" y="1256"/>
              <a:ext cx="3792" cy="1570"/>
              <a:chOff x="312" y="1256"/>
              <a:chExt cx="3792" cy="1570"/>
            </a:xfrm>
          </p:grpSpPr>
          <p:pic>
            <p:nvPicPr>
              <p:cNvPr id="12" name="Picture 7" descr="h2roehremit-spektrum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90" r="28181" b="47284"/>
              <a:stretch>
                <a:fillRect/>
              </a:stretch>
            </p:blipFill>
            <p:spPr bwMode="auto">
              <a:xfrm>
                <a:off x="312" y="1256"/>
                <a:ext cx="3792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492" y="2574"/>
                <a:ext cx="11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length </a:t>
                </a:r>
                <a:r>
                  <a:rPr lang="en-US" altLang="de-DE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</a:p>
            </p:txBody>
          </p:sp>
        </p:grpSp>
        <p:pic>
          <p:nvPicPr>
            <p:cNvPr id="11" name="Picture 9" descr="h2roehremit-spektrum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53" r="28181" b="41882"/>
            <a:stretch>
              <a:fillRect/>
            </a:stretch>
          </p:blipFill>
          <p:spPr bwMode="auto">
            <a:xfrm>
              <a:off x="296" y="2240"/>
              <a:ext cx="3792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7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3.1.2 Emission spectra</a:t>
            </a:r>
            <a:r>
              <a:rPr lang="en-US" sz="1800" dirty="0" smtClean="0">
                <a:solidFill>
                  <a:schemeClr val="tx1"/>
                </a:solidFill>
              </a:rPr>
              <a:t> Helium spectral lines</a:t>
            </a:r>
            <a:endParaRPr lang="en-US" dirty="0"/>
          </a:p>
        </p:txBody>
      </p:sp>
      <p:pic>
        <p:nvPicPr>
          <p:cNvPr id="13" name="Picture 2" descr="Helium-spektrum-mitprism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4000"/>
            <a:ext cx="7162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5536" y="2060848"/>
            <a:ext cx="1947969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800" dirty="0" smtClean="0">
                <a:cs typeface="Times New Roman" panose="02020603050405020304" pitchFamily="18" charset="0"/>
              </a:rPr>
              <a:t>Emission spectrum</a:t>
            </a:r>
            <a:endParaRPr lang="en-US" altLang="de-DE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52000" y="554400"/>
            <a:ext cx="8001000" cy="1604963"/>
            <a:chOff x="720" y="720"/>
            <a:chExt cx="5040" cy="1011"/>
          </a:xfrm>
        </p:grpSpPr>
        <p:pic>
          <p:nvPicPr>
            <p:cNvPr id="6" name="Picture 4" descr="hydrogen_emis_spec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8"/>
            <a:stretch>
              <a:fillRect/>
            </a:stretch>
          </p:blipFill>
          <p:spPr bwMode="auto">
            <a:xfrm>
              <a:off x="1024" y="720"/>
              <a:ext cx="4736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20" y="86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/>
                <a:t>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3.1.2 Emission spectra</a:t>
            </a:r>
            <a:endParaRPr lang="en-US" dirty="0"/>
          </a:p>
        </p:txBody>
      </p:sp>
      <p:pic>
        <p:nvPicPr>
          <p:cNvPr id="9" name="Picture 2" descr="verschiedene-spekt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2000"/>
            <a:ext cx="7620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97315" y="1988840"/>
            <a:ext cx="7550224" cy="141577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analysis</a:t>
            </a:r>
            <a:endParaRPr lang="en-US" alt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 und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Bunsen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element has its characteristic emission band</a:t>
            </a:r>
          </a:p>
          <a:p>
            <a:pPr algn="ctr"/>
            <a:r>
              <a:rPr lang="en-US" altLang="de-D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MaxPlan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65625"/>
            <a:ext cx="14795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8925" y="6329363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Planck</a:t>
            </a:r>
          </a:p>
        </p:txBody>
      </p:sp>
    </p:spTree>
    <p:extLst>
      <p:ext uri="{BB962C8B-B14F-4D97-AF65-F5344CB8AC3E}">
        <p14:creationId xmlns:p14="http://schemas.microsoft.com/office/powerpoint/2010/main" val="1057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3.1.2 Emission spectra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000" y="620688"/>
            <a:ext cx="1659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  <a:r>
              <a:rPr lang="en-US" altLang="de-DE" dirty="0"/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88000" y="620688"/>
            <a:ext cx="70802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understood, more complicated solar regions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(it is still not clear how exactly these layers are heated)</a:t>
            </a:r>
          </a:p>
          <a:p>
            <a:pPr eaLnBrk="1" hangingPunct="1"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fractionation/migration effects</a:t>
            </a:r>
            <a:b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 example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FIP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(first ionization potential)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with low first ionization potential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in respect to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photosphere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fractionation 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and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0000" y="2716188"/>
            <a:ext cx="3461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abundances less accurate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000" y="3060000"/>
            <a:ext cx="6263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are elements that cannot be observed in the photosphere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altLang="de-DE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only seen in emission lines)</a:t>
            </a:r>
          </a:p>
        </p:txBody>
      </p:sp>
      <p:pic>
        <p:nvPicPr>
          <p:cNvPr id="8" name="Picture 7" descr="C:\My Documents\NA\Abundances\hel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738538"/>
            <a:ext cx="508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My Documents\NA\Abundances\chrom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408463"/>
            <a:ext cx="26289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4163" y="4635475"/>
            <a:ext cx="22413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Chromosphere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from </a:t>
            </a:r>
            <a:r>
              <a:rPr lang="en-US" altLang="de-DE" dirty="0"/>
              <a:t>H</a:t>
            </a:r>
            <a:r>
              <a:rPr lang="en-US" altLang="de-DE" dirty="0">
                <a:latin typeface="Symbol" panose="05050102010706020507" pitchFamily="18" charset="2"/>
              </a:rPr>
              <a:t>a</a:t>
            </a: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629400" y="4237013"/>
            <a:ext cx="161925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37325" y="4532288"/>
            <a:ext cx="22637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how Helium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discovered by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de-DE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Sir Joseph Lockyer </a:t>
            </a:r>
            <a:endParaRPr lang="en-GB" altLang="de-DE" dirty="0" smtClean="0"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de-DE" sz="400" dirty="0" smtClean="0"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de-DE" sz="14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England </a:t>
            </a:r>
            <a:r>
              <a:rPr lang="en-GB" altLang="de-DE" sz="1400" dirty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altLang="de-DE" sz="1400" dirty="0" smtClean="0"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October 20, 1868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Meteorites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000" y="720000"/>
            <a:ext cx="73404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Meteorites can provide accurate information on elemental abundances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solar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nebula. More precise than solar spectra if data are available 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0000" y="1440000"/>
            <a:ext cx="5622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some gases escape and cannot be determined this way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example hydrogen, or noble gases)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0000" y="2232000"/>
            <a:ext cx="6032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meteorites are suitable - most of them are fractionated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 not provide representative solar abundance information.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000" y="3861048"/>
            <a:ext cx="2787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meteorites:</a:t>
            </a:r>
          </a:p>
        </p:txBody>
      </p:sp>
      <p:graphicFrame>
        <p:nvGraphicFramePr>
          <p:cNvPr id="8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45280"/>
              </p:ext>
            </p:extLst>
          </p:nvPr>
        </p:nvGraphicFramePr>
        <p:xfrm>
          <a:off x="1752600" y="4278561"/>
          <a:ext cx="6096000" cy="18288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8569047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49033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5031027"/>
                    </a:ext>
                  </a:extLst>
                </a:gridCol>
              </a:tblGrid>
              <a:tr h="24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539658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Chondrites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27264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Achondrites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9420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Stony Irons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512868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82953"/>
                  </a:ext>
                </a:extLst>
              </a:tr>
            </a:tbl>
          </a:graphicData>
        </a:graphic>
      </p:graphicFrame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360000" y="3024000"/>
            <a:ext cx="7596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needs primitive meteorites that underwent little modification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forming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8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54400"/>
            <a:ext cx="4451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carbonaceous chondrites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 6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falls)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0000" y="936000"/>
            <a:ext cx="747832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Chondrites: Have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Chondrules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small ~1mm size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inclusions in matrix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believed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formed very early in the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solar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nebula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accreted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and remained largely unchanged since then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Carbonaceous Chondrites have lots of organic compounds that indicate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heating (some were never heated above 50 degrees) </a:t>
            </a:r>
          </a:p>
        </p:txBody>
      </p:sp>
      <p:pic>
        <p:nvPicPr>
          <p:cNvPr id="6" name="Picture 4" descr="C:\My Documents\NA\Abundances\meteorite_chondr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4" y="3075635"/>
            <a:ext cx="4412933" cy="34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6184900" y="3863033"/>
            <a:ext cx="1936750" cy="955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80325" y="3488383"/>
            <a:ext cx="115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Chondrule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My Documents\NA\Abundances\meteorite_out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5" y="2708921"/>
            <a:ext cx="3240405" cy="21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0000" y="6120000"/>
            <a:ext cx="17427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find them ?</a:t>
            </a:r>
          </a:p>
        </p:txBody>
      </p:sp>
    </p:spTree>
    <p:extLst>
      <p:ext uri="{BB962C8B-B14F-4D97-AF65-F5344CB8AC3E}">
        <p14:creationId xmlns:p14="http://schemas.microsoft.com/office/powerpoint/2010/main" val="4358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92000" y="5940000"/>
            <a:ext cx="23995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http://www.saharamet.com</a:t>
            </a:r>
          </a:p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http://www.meteorite.fr</a:t>
            </a:r>
          </a:p>
        </p:txBody>
      </p:sp>
      <p:pic>
        <p:nvPicPr>
          <p:cNvPr id="5" name="Picture 3" descr="C:\My Documents\NA\Abundances\meteorite_sahara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" y="554400"/>
            <a:ext cx="7967663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7175" y="6114306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3413" y="6090493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on meteorites</a:t>
            </a:r>
          </a:p>
        </p:txBody>
      </p:sp>
    </p:spTree>
    <p:extLst>
      <p:ext uri="{BB962C8B-B14F-4D97-AF65-F5344CB8AC3E}">
        <p14:creationId xmlns:p14="http://schemas.microsoft.com/office/powerpoint/2010/main" val="29940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Results for solar abundance distribution</a:t>
            </a:r>
            <a:endParaRPr lang="en-US" dirty="0"/>
          </a:p>
        </p:txBody>
      </p:sp>
      <p:pic>
        <p:nvPicPr>
          <p:cNvPr id="4" name="Picture 3" descr="C:\My Documents\NA\Abundances\grevesse_abundancetable_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8" y="897819"/>
            <a:ext cx="758507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255" y="554400"/>
            <a:ext cx="48908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Tab. 1,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Grevesse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Sauval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Space Sci. Rev. 85 (1998) 161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0000" y="5805264"/>
            <a:ext cx="7435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units: given is A = log(n/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+ 12    (log of number of atoms per 10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atoms)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0000" y="6100539"/>
            <a:ext cx="4987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(often also used: number of atoms per 10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atoms)</a:t>
            </a:r>
          </a:p>
        </p:txBody>
      </p:sp>
    </p:spTree>
    <p:extLst>
      <p:ext uri="{BB962C8B-B14F-4D97-AF65-F5344CB8AC3E}">
        <p14:creationId xmlns:p14="http://schemas.microsoft.com/office/powerpoint/2010/main" val="35038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My Documents\NA\Abundances\grevesse_diffsol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" y="925367"/>
            <a:ext cx="790384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22438" y="554400"/>
            <a:ext cx="50642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of photosphere abundance/ meteoritic abundance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84000" y="6120000"/>
            <a:ext cx="2719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good agreement</a:t>
            </a:r>
          </a:p>
        </p:txBody>
      </p:sp>
    </p:spTree>
    <p:extLst>
      <p:ext uri="{BB962C8B-B14F-4D97-AF65-F5344CB8AC3E}">
        <p14:creationId xmlns:p14="http://schemas.microsoft.com/office/powerpoint/2010/main" val="7059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1925" y="908720"/>
            <a:ext cx="6715125" cy="5346700"/>
            <a:chOff x="765" y="436"/>
            <a:chExt cx="4230" cy="3368"/>
          </a:xfrm>
        </p:grpSpPr>
        <p:pic>
          <p:nvPicPr>
            <p:cNvPr id="5" name="Picture 3" descr="solare-häufigke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516"/>
              <a:ext cx="4230" cy="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02" y="884"/>
              <a:ext cx="272" cy="25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74" y="884"/>
              <a:ext cx="816" cy="2517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290" y="884"/>
              <a:ext cx="2516" cy="2517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21" y="676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de-DE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big bang</a:t>
              </a:r>
              <a:endParaRPr lang="en-US" altLang="de-DE" sz="12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882" y="436"/>
              <a:ext cx="222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de-DE" dirty="0" smtClean="0">
                  <a:latin typeface="Times New Roman" panose="02020603050405020304" pitchFamily="18" charset="0"/>
                </a:rPr>
                <a:t>solar abundances </a:t>
              </a:r>
              <a:r>
                <a:rPr lang="de-DE" altLang="de-DE" dirty="0" smtClean="0">
                  <a:latin typeface="Times New Roman" panose="02020603050405020304" pitchFamily="18" charset="0"/>
                </a:rPr>
                <a:t>(</a:t>
              </a:r>
              <a:r>
                <a:rPr lang="de-DE" altLang="de-DE" dirty="0">
                  <a:latin typeface="Times New Roman" panose="02020603050405020304" pitchFamily="18" charset="0"/>
                </a:rPr>
                <a:t>Si</a:t>
              </a:r>
              <a:r>
                <a:rPr lang="de-DE" altLang="de-DE" baseline="30000" dirty="0">
                  <a:latin typeface="Times New Roman" panose="02020603050405020304" pitchFamily="18" charset="0"/>
                </a:rPr>
                <a:t>28</a:t>
              </a:r>
              <a:r>
                <a:rPr lang="de-DE" altLang="de-DE" dirty="0">
                  <a:latin typeface="Times New Roman" panose="02020603050405020304" pitchFamily="18" charset="0"/>
                </a:rPr>
                <a:t> = 10</a:t>
              </a:r>
              <a:r>
                <a:rPr lang="de-DE" altLang="de-DE" baseline="30000" dirty="0">
                  <a:latin typeface="Times New Roman" panose="02020603050405020304" pitchFamily="18" charset="0"/>
                </a:rPr>
                <a:t>6</a:t>
              </a:r>
              <a:r>
                <a:rPr lang="de-DE" altLang="de-DE" dirty="0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endParaRPr lang="de-DE" altLang="de-DE" baseline="300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541" y="676"/>
              <a:ext cx="73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de-DE" sz="1200" b="1" dirty="0" smtClean="0">
                  <a:solidFill>
                    <a:srgbClr val="008000"/>
                  </a:solidFill>
                  <a:latin typeface="Times New Roman" panose="02020603050405020304" pitchFamily="18" charset="0"/>
                </a:rPr>
                <a:t>fusion reaction</a:t>
              </a:r>
              <a:endParaRPr lang="en-US" altLang="de-DE" sz="1200" b="1" dirty="0">
                <a:solidFill>
                  <a:srgbClr val="008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034" y="676"/>
              <a:ext cx="8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de-DE" sz="12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neutron reaction</a:t>
              </a:r>
              <a:endParaRPr lang="en-US" altLang="de-DE" sz="1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541" y="3566"/>
              <a:ext cx="2549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de-DE" dirty="0" smtClean="0">
                  <a:latin typeface="Times New Roman" panose="02020603050405020304" pitchFamily="18" charset="0"/>
                </a:rPr>
                <a:t>mass number (sum of protons + neutrons)</a:t>
              </a:r>
              <a:endParaRPr lang="en-US" altLang="de-DE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700883"/>
            <a:ext cx="787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QUEL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883"/>
            <a:ext cx="125253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59563" y="1588170"/>
            <a:ext cx="248443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de-DE" altLang="de-DE" sz="1400" dirty="0"/>
              <a:t>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iron more abundant </a:t>
            </a:r>
          </a:p>
          <a:p>
            <a:pPr algn="l"/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than gold?</a:t>
            </a:r>
          </a:p>
          <a:p>
            <a:pPr algn="l"/>
            <a:endParaRPr lang="en-US" alt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Why are the heavy elements   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existing and how are they 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produced?</a:t>
            </a:r>
          </a:p>
          <a:p>
            <a:pPr algn="l"/>
            <a:endParaRPr lang="en-US" alt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 can we explain the 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abundances in the universe? </a:t>
            </a:r>
          </a:p>
        </p:txBody>
      </p:sp>
    </p:spTree>
    <p:extLst>
      <p:ext uri="{BB962C8B-B14F-4D97-AF65-F5344CB8AC3E}">
        <p14:creationId xmlns:p14="http://schemas.microsoft.com/office/powerpoint/2010/main" val="399481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abundance distribution</a:t>
            </a:r>
            <a:endParaRPr lang="en-US" dirty="0"/>
          </a:p>
        </p:txBody>
      </p:sp>
      <p:sp>
        <p:nvSpPr>
          <p:cNvPr id="4" name="Line 116"/>
          <p:cNvSpPr>
            <a:spLocks noChangeShapeType="1"/>
          </p:cNvSpPr>
          <p:nvPr/>
        </p:nvSpPr>
        <p:spPr bwMode="auto">
          <a:xfrm>
            <a:off x="7153275" y="3602757"/>
            <a:ext cx="0" cy="1614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71610"/>
              </p:ext>
            </p:extLst>
          </p:nvPr>
        </p:nvGraphicFramePr>
        <p:xfrm>
          <a:off x="540000" y="576000"/>
          <a:ext cx="4840262" cy="1219360"/>
        </p:xfrm>
        <a:graphic>
          <a:graphicData uri="http://schemas.openxmlformats.org/drawingml/2006/table">
            <a:tbl>
              <a:tblPr/>
              <a:tblGrid>
                <a:gridCol w="3760142">
                  <a:extLst>
                    <a:ext uri="{9D8B030D-6E8A-4147-A177-3AD203B41FA5}">
                      <a16:colId xmlns:a16="http://schemas.microsoft.com/office/drawing/2014/main" val="235852911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37071104"/>
                    </a:ext>
                  </a:extLst>
                </a:gridCol>
              </a:tblGrid>
              <a:tr h="253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mass fraction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0.71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745410"/>
                  </a:ext>
                </a:extLst>
              </a:tr>
              <a:tr h="253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 mass fraction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0.28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23571"/>
                  </a:ext>
                </a:extLst>
              </a:tr>
              <a:tr h="253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Metallicity (mass fraction of everything else)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= 0.019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46457"/>
                  </a:ext>
                </a:extLst>
              </a:tr>
              <a:tr h="253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 Elements (beyond Nickel) mass fraction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4E-6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594009"/>
                  </a:ext>
                </a:extLst>
              </a:tr>
            </a:tbl>
          </a:graphicData>
        </a:graphic>
      </p:graphicFrame>
      <p:pic>
        <p:nvPicPr>
          <p:cNvPr id="6" name="Picture 97" descr="H:\MSU\Staff\solab_log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56544"/>
            <a:ext cx="8864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8"/>
          <p:cNvSpPr>
            <a:spLocks noChangeShapeType="1"/>
          </p:cNvSpPr>
          <p:nvPr/>
        </p:nvSpPr>
        <p:spPr bwMode="auto">
          <a:xfrm>
            <a:off x="1708150" y="2420888"/>
            <a:ext cx="0" cy="138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1065213" y="1844824"/>
            <a:ext cx="764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br>
              <a:rPr lang="en-US" altLang="de-DE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B,Be,Li</a:t>
            </a:r>
            <a:endParaRPr lang="en-US" altLang="de-D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1"/>
          <p:cNvSpPr txBox="1">
            <a:spLocks noChangeArrowheads="1"/>
          </p:cNvSpPr>
          <p:nvPr/>
        </p:nvSpPr>
        <p:spPr bwMode="auto">
          <a:xfrm>
            <a:off x="1858963" y="1844824"/>
            <a:ext cx="2371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en-US" altLang="de-DE" sz="1400" b="1" dirty="0">
                <a:solidFill>
                  <a:srgbClr val="0000CC"/>
                </a:solidFill>
              </a:rPr>
              <a:t>-nuclei</a:t>
            </a:r>
            <a:br>
              <a:rPr lang="en-US" altLang="de-DE" sz="1400" b="1" dirty="0">
                <a:solidFill>
                  <a:srgbClr val="0000CC"/>
                </a:solidFill>
              </a:rPr>
            </a:br>
            <a:r>
              <a:rPr lang="en-US" altLang="de-DE" sz="1400" b="1" baseline="30000" dirty="0">
                <a:solidFill>
                  <a:srgbClr val="0000CC"/>
                </a:solidFill>
              </a:rPr>
              <a:t>12</a:t>
            </a:r>
            <a:r>
              <a:rPr lang="en-US" altLang="de-DE" sz="1400" b="1" dirty="0">
                <a:solidFill>
                  <a:srgbClr val="0000CC"/>
                </a:solidFill>
              </a:rPr>
              <a:t>C,</a:t>
            </a:r>
            <a:r>
              <a:rPr lang="en-US" altLang="de-DE" sz="1400" b="1" baseline="30000" dirty="0">
                <a:solidFill>
                  <a:srgbClr val="0000CC"/>
                </a:solidFill>
              </a:rPr>
              <a:t>16</a:t>
            </a:r>
            <a:r>
              <a:rPr lang="en-US" altLang="de-DE" sz="1400" b="1" dirty="0">
                <a:solidFill>
                  <a:srgbClr val="0000CC"/>
                </a:solidFill>
              </a:rPr>
              <a:t>O,</a:t>
            </a:r>
            <a:r>
              <a:rPr lang="en-US" altLang="de-DE" sz="1400" b="1" baseline="30000" dirty="0">
                <a:solidFill>
                  <a:srgbClr val="0000CC"/>
                </a:solidFill>
              </a:rPr>
              <a:t>20</a:t>
            </a:r>
            <a:r>
              <a:rPr lang="en-US" altLang="de-DE" sz="1400" b="1" dirty="0">
                <a:solidFill>
                  <a:srgbClr val="0000CC"/>
                </a:solidFill>
              </a:rPr>
              <a:t>Ne,</a:t>
            </a:r>
            <a:r>
              <a:rPr lang="en-US" altLang="de-DE" sz="1400" b="1" baseline="30000" dirty="0">
                <a:solidFill>
                  <a:srgbClr val="0000CC"/>
                </a:solidFill>
              </a:rPr>
              <a:t>24</a:t>
            </a:r>
            <a:r>
              <a:rPr lang="en-US" altLang="de-DE" sz="1400" b="1" dirty="0">
                <a:solidFill>
                  <a:srgbClr val="0000CC"/>
                </a:solidFill>
              </a:rPr>
              <a:t>Mg, …. </a:t>
            </a:r>
            <a:r>
              <a:rPr lang="en-US" altLang="de-DE" sz="1400" b="1" baseline="30000" dirty="0">
                <a:solidFill>
                  <a:srgbClr val="0000CC"/>
                </a:solidFill>
              </a:rPr>
              <a:t>40</a:t>
            </a:r>
            <a:r>
              <a:rPr lang="en-US" altLang="de-DE" sz="1400" b="1" dirty="0">
                <a:solidFill>
                  <a:srgbClr val="0000CC"/>
                </a:solidFill>
              </a:rPr>
              <a:t>Ca</a:t>
            </a:r>
          </a:p>
        </p:txBody>
      </p:sp>
      <p:sp>
        <p:nvSpPr>
          <p:cNvPr id="10" name="Line 102"/>
          <p:cNvSpPr>
            <a:spLocks noChangeShapeType="1"/>
          </p:cNvSpPr>
          <p:nvPr/>
        </p:nvSpPr>
        <p:spPr bwMode="auto">
          <a:xfrm flipH="1">
            <a:off x="1820862" y="2420888"/>
            <a:ext cx="236537" cy="846906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03"/>
          <p:cNvSpPr>
            <a:spLocks noChangeShapeType="1"/>
          </p:cNvSpPr>
          <p:nvPr/>
        </p:nvSpPr>
        <p:spPr bwMode="auto">
          <a:xfrm flipH="1">
            <a:off x="1989137" y="2420888"/>
            <a:ext cx="392111" cy="785819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04"/>
          <p:cNvSpPr>
            <a:spLocks noChangeShapeType="1"/>
          </p:cNvSpPr>
          <p:nvPr/>
        </p:nvSpPr>
        <p:spPr bwMode="auto">
          <a:xfrm flipH="1">
            <a:off x="2201863" y="2444701"/>
            <a:ext cx="925508" cy="1181106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05"/>
          <p:cNvSpPr>
            <a:spLocks noChangeShapeType="1"/>
          </p:cNvSpPr>
          <p:nvPr/>
        </p:nvSpPr>
        <p:spPr bwMode="auto">
          <a:xfrm flipH="1">
            <a:off x="2054006" y="2407617"/>
            <a:ext cx="646332" cy="1090206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06"/>
          <p:cNvSpPr>
            <a:spLocks noChangeShapeType="1"/>
          </p:cNvSpPr>
          <p:nvPr/>
        </p:nvSpPr>
        <p:spPr bwMode="auto">
          <a:xfrm flipH="1">
            <a:off x="2576291" y="2408295"/>
            <a:ext cx="1294107" cy="1519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07"/>
          <p:cNvSpPr>
            <a:spLocks noChangeShapeType="1"/>
          </p:cNvSpPr>
          <p:nvPr/>
        </p:nvSpPr>
        <p:spPr bwMode="auto">
          <a:xfrm>
            <a:off x="3106738" y="4539382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08"/>
          <p:cNvSpPr txBox="1">
            <a:spLocks noChangeArrowheads="1"/>
          </p:cNvSpPr>
          <p:nvPr/>
        </p:nvSpPr>
        <p:spPr bwMode="auto">
          <a:xfrm>
            <a:off x="2700338" y="5190257"/>
            <a:ext cx="845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peak</a:t>
            </a:r>
            <a:br>
              <a:rPr lang="en-US" altLang="de-DE" sz="1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(width !)</a:t>
            </a:r>
          </a:p>
        </p:txBody>
      </p:sp>
      <p:sp>
        <p:nvSpPr>
          <p:cNvPr id="17" name="Line 111"/>
          <p:cNvSpPr>
            <a:spLocks noChangeShapeType="1"/>
          </p:cNvSpPr>
          <p:nvPr/>
        </p:nvSpPr>
        <p:spPr bwMode="auto">
          <a:xfrm>
            <a:off x="4033838" y="4445719"/>
            <a:ext cx="0" cy="30956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12"/>
          <p:cNvSpPr>
            <a:spLocks noChangeShapeType="1"/>
          </p:cNvSpPr>
          <p:nvPr/>
        </p:nvSpPr>
        <p:spPr bwMode="auto">
          <a:xfrm>
            <a:off x="5540375" y="4431432"/>
            <a:ext cx="0" cy="525462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13"/>
          <p:cNvSpPr>
            <a:spLocks noChangeShapeType="1"/>
          </p:cNvSpPr>
          <p:nvPr/>
        </p:nvSpPr>
        <p:spPr bwMode="auto">
          <a:xfrm>
            <a:off x="7556500" y="4418732"/>
            <a:ext cx="0" cy="6048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15"/>
          <p:cNvSpPr>
            <a:spLocks noChangeShapeType="1"/>
          </p:cNvSpPr>
          <p:nvPr/>
        </p:nvSpPr>
        <p:spPr bwMode="auto">
          <a:xfrm>
            <a:off x="5253038" y="3612282"/>
            <a:ext cx="0" cy="1398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4089400" y="4132982"/>
            <a:ext cx="31612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s-process peaks (nuclear shell closures)</a:t>
            </a:r>
          </a:p>
        </p:txBody>
      </p:sp>
      <p:sp>
        <p:nvSpPr>
          <p:cNvPr id="22" name="Line 109"/>
          <p:cNvSpPr>
            <a:spLocks noChangeShapeType="1"/>
          </p:cNvSpPr>
          <p:nvPr/>
        </p:nvSpPr>
        <p:spPr bwMode="auto">
          <a:xfrm>
            <a:off x="4033838" y="4444132"/>
            <a:ext cx="3535362" cy="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17"/>
          <p:cNvSpPr>
            <a:spLocks noChangeShapeType="1"/>
          </p:cNvSpPr>
          <p:nvPr/>
        </p:nvSpPr>
        <p:spPr bwMode="auto">
          <a:xfrm>
            <a:off x="5245100" y="3612282"/>
            <a:ext cx="190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118"/>
          <p:cNvSpPr txBox="1">
            <a:spLocks noChangeArrowheads="1"/>
          </p:cNvSpPr>
          <p:nvPr/>
        </p:nvSpPr>
        <p:spPr bwMode="auto">
          <a:xfrm>
            <a:off x="4560888" y="3286844"/>
            <a:ext cx="3164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r-process peaks (nuclear shell closures)</a:t>
            </a:r>
          </a:p>
        </p:txBody>
      </p:sp>
      <p:sp>
        <p:nvSpPr>
          <p:cNvPr id="25" name="Text Box 119"/>
          <p:cNvSpPr txBox="1">
            <a:spLocks noChangeArrowheads="1"/>
          </p:cNvSpPr>
          <p:nvPr/>
        </p:nvSpPr>
        <p:spPr bwMode="auto">
          <a:xfrm>
            <a:off x="7005638" y="5645869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26" name="Text Box 120"/>
          <p:cNvSpPr txBox="1">
            <a:spLocks noChangeArrowheads="1"/>
          </p:cNvSpPr>
          <p:nvPr/>
        </p:nvSpPr>
        <p:spPr bwMode="auto">
          <a:xfrm>
            <a:off x="2897188" y="5609357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FF0000"/>
                </a:solidFill>
              </a:rPr>
              <a:t>Fe</a:t>
            </a:r>
          </a:p>
        </p:txBody>
      </p:sp>
      <p:sp>
        <p:nvSpPr>
          <p:cNvPr id="27" name="Text Box 121"/>
          <p:cNvSpPr txBox="1">
            <a:spLocks noChangeArrowheads="1"/>
          </p:cNvSpPr>
          <p:nvPr/>
        </p:nvSpPr>
        <p:spPr bwMode="auto">
          <a:xfrm>
            <a:off x="7375525" y="5653807"/>
            <a:ext cx="411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b="1">
                <a:solidFill>
                  <a:srgbClr val="FF0000"/>
                </a:solidFill>
              </a:rPr>
              <a:t>Pb</a:t>
            </a:r>
          </a:p>
        </p:txBody>
      </p:sp>
      <p:sp>
        <p:nvSpPr>
          <p:cNvPr id="28" name="Text Box 122"/>
          <p:cNvSpPr txBox="1">
            <a:spLocks noChangeArrowheads="1"/>
          </p:cNvSpPr>
          <p:nvPr/>
        </p:nvSpPr>
        <p:spPr bwMode="auto">
          <a:xfrm>
            <a:off x="7999413" y="5134694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U,Th</a:t>
            </a:r>
            <a:endParaRPr lang="en-US" altLang="de-DE" sz="1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3"/>
          <p:cNvSpPr txBox="1">
            <a:spLocks noChangeArrowheads="1"/>
          </p:cNvSpPr>
          <p:nvPr/>
        </p:nvSpPr>
        <p:spPr bwMode="auto">
          <a:xfrm>
            <a:off x="5072063" y="1979548"/>
            <a:ext cx="3009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trend; less heavy elements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000" y="554400"/>
            <a:ext cx="3145862" cy="2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Abundances outside the solar neighborhood?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0000" y="835025"/>
            <a:ext cx="6186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Abundances outside the solar system can be determined through: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0000" y="1238250"/>
            <a:ext cx="72282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Stellar absorption spectra of other stars than the sun</a:t>
            </a:r>
          </a:p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Interstellar absorption spectra</a:t>
            </a:r>
          </a:p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lines from Nebulae (Supernova remnants, Planetary nebulae, …)</a:t>
            </a:r>
          </a:p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dirty="0">
                <a:latin typeface="Symbol" panose="05050102010706020507" pitchFamily="18" charset="2"/>
              </a:rPr>
              <a:t>g</a:t>
            </a:r>
            <a:r>
              <a:rPr lang="en-US" altLang="de-DE" dirty="0"/>
              <a:t>-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 detection from the decay of radioactive nuclei</a:t>
            </a:r>
          </a:p>
          <a:p>
            <a:pPr eaLnBrk="1" hangingPunct="1"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Cosmic Rays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0000" y="3711575"/>
            <a:ext cx="2121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expect ?</a:t>
            </a:r>
          </a:p>
        </p:txBody>
      </p:sp>
    </p:spTree>
    <p:extLst>
      <p:ext uri="{BB962C8B-B14F-4D97-AF65-F5344CB8AC3E}">
        <p14:creationId xmlns:p14="http://schemas.microsoft.com/office/powerpoint/2010/main" val="7857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54400"/>
            <a:ext cx="4910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 is a gradual, still ongoing process: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00025" y="1479897"/>
            <a:ext cx="1560513" cy="1062038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b="1"/>
              <a:t>Big Bang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67163" y="1344960"/>
            <a:ext cx="1546225" cy="10080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b="1"/>
              <a:t>Star</a:t>
            </a:r>
          </a:p>
          <a:p>
            <a:pPr algn="ctr" eaLnBrk="1" hangingPunct="1"/>
            <a:r>
              <a:rPr lang="en-US" altLang="de-DE" b="1"/>
              <a:t>Formation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599113" y="2519710"/>
            <a:ext cx="2003425" cy="1157287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b="1"/>
              <a:t>Life of a </a:t>
            </a:r>
            <a:br>
              <a:rPr lang="en-US" altLang="de-DE" b="1"/>
            </a:br>
            <a:r>
              <a:rPr lang="en-US" altLang="de-DE" b="1"/>
              <a:t>star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608388" y="3875435"/>
            <a:ext cx="2309812" cy="1304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b="1"/>
              <a:t>Death of a star</a:t>
            </a:r>
            <a:br>
              <a:rPr lang="en-US" altLang="de-DE" b="1"/>
            </a:br>
            <a:r>
              <a:rPr lang="en-US" altLang="de-DE" b="1"/>
              <a:t>(Supernova, </a:t>
            </a:r>
          </a:p>
          <a:p>
            <a:pPr algn="ctr" eaLnBrk="1" hangingPunct="1"/>
            <a:r>
              <a:rPr lang="en-US" altLang="de-DE" b="1"/>
              <a:t>planetary nebula)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774825" y="2543522"/>
            <a:ext cx="2125663" cy="12350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b="1"/>
              <a:t>Ejection of</a:t>
            </a:r>
            <a:br>
              <a:rPr lang="en-US" altLang="de-DE" b="1"/>
            </a:br>
            <a:r>
              <a:rPr lang="en-US" altLang="de-DE" b="1"/>
              <a:t>envelope into</a:t>
            </a:r>
            <a:br>
              <a:rPr lang="en-US" altLang="de-DE" b="1"/>
            </a:br>
            <a:r>
              <a:rPr lang="en-US" altLang="de-DE" b="1"/>
              <a:t>ISM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390650" y="4431060"/>
            <a:ext cx="1708150" cy="966787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b="1"/>
              <a:t> Remnants</a:t>
            </a:r>
            <a:br>
              <a:rPr lang="en-US" altLang="de-DE" b="1"/>
            </a:br>
            <a:r>
              <a:rPr lang="en-US" altLang="de-DE" b="1"/>
              <a:t>(WD,NS,BH)</a:t>
            </a: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 rot="826143">
            <a:off x="3160713" y="3845272"/>
            <a:ext cx="590550" cy="215900"/>
          </a:xfrm>
          <a:custGeom>
            <a:avLst/>
            <a:gdLst>
              <a:gd name="T0" fmla="*/ 590550 w 372"/>
              <a:gd name="T1" fmla="*/ 215900 h 136"/>
              <a:gd name="T2" fmla="*/ 280988 w 372"/>
              <a:gd name="T3" fmla="*/ 149225 h 136"/>
              <a:gd name="T4" fmla="*/ 0 w 372"/>
              <a:gd name="T5" fmla="*/ 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2" h="136">
                <a:moveTo>
                  <a:pt x="372" y="136"/>
                </a:moveTo>
                <a:cubicBezTo>
                  <a:pt x="305" y="126"/>
                  <a:pt x="239" y="117"/>
                  <a:pt x="177" y="94"/>
                </a:cubicBezTo>
                <a:cubicBezTo>
                  <a:pt x="115" y="71"/>
                  <a:pt x="57" y="35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2998788" y="1856135"/>
            <a:ext cx="860425" cy="604837"/>
          </a:xfrm>
          <a:custGeom>
            <a:avLst/>
            <a:gdLst>
              <a:gd name="T0" fmla="*/ 0 w 542"/>
              <a:gd name="T1" fmla="*/ 604837 h 381"/>
              <a:gd name="T2" fmla="*/ 336550 w 542"/>
              <a:gd name="T3" fmla="*/ 228600 h 381"/>
              <a:gd name="T4" fmla="*/ 860425 w 542"/>
              <a:gd name="T5" fmla="*/ 0 h 3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2" h="381">
                <a:moveTo>
                  <a:pt x="0" y="381"/>
                </a:moveTo>
                <a:cubicBezTo>
                  <a:pt x="61" y="294"/>
                  <a:pt x="122" y="207"/>
                  <a:pt x="212" y="144"/>
                </a:cubicBezTo>
                <a:cubicBezTo>
                  <a:pt x="302" y="81"/>
                  <a:pt x="422" y="40"/>
                  <a:pt x="54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5567363" y="2070447"/>
            <a:ext cx="671512" cy="403225"/>
          </a:xfrm>
          <a:custGeom>
            <a:avLst/>
            <a:gdLst>
              <a:gd name="T0" fmla="*/ 0 w 423"/>
              <a:gd name="T1" fmla="*/ 0 h 254"/>
              <a:gd name="T2" fmla="*/ 403225 w 423"/>
              <a:gd name="T3" fmla="*/ 147638 h 254"/>
              <a:gd name="T4" fmla="*/ 671512 w 423"/>
              <a:gd name="T5" fmla="*/ 403225 h 2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254">
                <a:moveTo>
                  <a:pt x="0" y="0"/>
                </a:moveTo>
                <a:cubicBezTo>
                  <a:pt x="91" y="25"/>
                  <a:pt x="183" y="51"/>
                  <a:pt x="254" y="93"/>
                </a:cubicBezTo>
                <a:cubicBezTo>
                  <a:pt x="325" y="135"/>
                  <a:pt x="374" y="194"/>
                  <a:pt x="423" y="25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5930900" y="3751610"/>
            <a:ext cx="631825" cy="712787"/>
          </a:xfrm>
          <a:custGeom>
            <a:avLst/>
            <a:gdLst>
              <a:gd name="T0" fmla="*/ 631825 w 398"/>
              <a:gd name="T1" fmla="*/ 0 h 449"/>
              <a:gd name="T2" fmla="*/ 415925 w 398"/>
              <a:gd name="T3" fmla="*/ 430212 h 449"/>
              <a:gd name="T4" fmla="*/ 0 w 398"/>
              <a:gd name="T5" fmla="*/ 712787 h 4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" h="449">
                <a:moveTo>
                  <a:pt x="398" y="0"/>
                </a:moveTo>
                <a:cubicBezTo>
                  <a:pt x="363" y="98"/>
                  <a:pt x="328" y="196"/>
                  <a:pt x="262" y="271"/>
                </a:cubicBezTo>
                <a:cubicBezTo>
                  <a:pt x="196" y="346"/>
                  <a:pt x="98" y="397"/>
                  <a:pt x="0" y="44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3133725" y="4746972"/>
            <a:ext cx="442913" cy="53975"/>
          </a:xfrm>
          <a:custGeom>
            <a:avLst/>
            <a:gdLst>
              <a:gd name="T0" fmla="*/ 442913 w 279"/>
              <a:gd name="T1" fmla="*/ 0 h 34"/>
              <a:gd name="T2" fmla="*/ 133350 w 279"/>
              <a:gd name="T3" fmla="*/ 12700 h 34"/>
              <a:gd name="T4" fmla="*/ 0 w 279"/>
              <a:gd name="T5" fmla="*/ 53975 h 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9" h="34">
                <a:moveTo>
                  <a:pt x="279" y="0"/>
                </a:moveTo>
                <a:cubicBezTo>
                  <a:pt x="204" y="1"/>
                  <a:pt x="130" y="2"/>
                  <a:pt x="84" y="8"/>
                </a:cubicBezTo>
                <a:cubicBezTo>
                  <a:pt x="38" y="14"/>
                  <a:pt x="19" y="24"/>
                  <a:pt x="0" y="3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1868488" y="1627535"/>
            <a:ext cx="1936750" cy="214312"/>
          </a:xfrm>
          <a:custGeom>
            <a:avLst/>
            <a:gdLst>
              <a:gd name="T0" fmla="*/ 0 w 1220"/>
              <a:gd name="T1" fmla="*/ 214312 h 135"/>
              <a:gd name="T2" fmla="*/ 1063625 w 1220"/>
              <a:gd name="T3" fmla="*/ 26987 h 135"/>
              <a:gd name="T4" fmla="*/ 1936750 w 1220"/>
              <a:gd name="T5" fmla="*/ 53975 h 1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0" h="135">
                <a:moveTo>
                  <a:pt x="0" y="135"/>
                </a:moveTo>
                <a:cubicBezTo>
                  <a:pt x="233" y="84"/>
                  <a:pt x="467" y="34"/>
                  <a:pt x="670" y="17"/>
                </a:cubicBezTo>
                <a:cubicBezTo>
                  <a:pt x="873" y="0"/>
                  <a:pt x="1046" y="17"/>
                  <a:pt x="1220" y="3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863979" y="5445224"/>
            <a:ext cx="2244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BH: Black Hole</a:t>
            </a:r>
          </a:p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NS: Neutron Star</a:t>
            </a:r>
          </a:p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WD: White Dwarf Star</a:t>
            </a:r>
          </a:p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 Interstellar Medium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656388" y="2380010"/>
            <a:ext cx="21494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rgbClr val="FF0000"/>
                </a:solidFill>
              </a:rPr>
              <a:t>Nucleosynthesis !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859338" y="4953347"/>
            <a:ext cx="2149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rgbClr val="FF0000"/>
                </a:solidFill>
              </a:rPr>
              <a:t>Nucleosynthesis !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382838" y="1268760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/>
              <a:t>H, He, Li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170363" y="2580035"/>
            <a:ext cx="11624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enrichment,</a:t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b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metallicity</a:t>
            </a:r>
          </a:p>
          <a:p>
            <a:pPr eaLnBrk="1" hangingPunct="1"/>
            <a:endParaRPr lang="en-US" altLang="de-DE" sz="1600" dirty="0"/>
          </a:p>
        </p:txBody>
      </p:sp>
    </p:spTree>
    <p:extLst>
      <p:ext uri="{BB962C8B-B14F-4D97-AF65-F5344CB8AC3E}">
        <p14:creationId xmlns:p14="http://schemas.microsoft.com/office/powerpoint/2010/main" val="7892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54400"/>
            <a:ext cx="62783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composition of the universe is NOT homogeneous !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000" y="936000"/>
            <a:ext cx="6691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/>
              <a:t>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nucleosynthesis cycle depends on local environment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0000" y="1332000"/>
            <a:ext cx="67698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 star formation requires gas and dust - therefore extremely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metallicities in different parts of the Galaxy</a:t>
            </a:r>
          </a:p>
        </p:txBody>
      </p:sp>
      <p:pic>
        <p:nvPicPr>
          <p:cNvPr id="7" name="Picture 10" descr="S:\Teaching\NA\Abundances\pagel_3_31_galax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7" y="2082932"/>
            <a:ext cx="5911608" cy="40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67638" y="6228000"/>
            <a:ext cx="12715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Pagel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Fig 3.31</a:t>
            </a:r>
          </a:p>
        </p:txBody>
      </p:sp>
    </p:spTree>
    <p:extLst>
      <p:ext uri="{BB962C8B-B14F-4D97-AF65-F5344CB8AC3E}">
        <p14:creationId xmlns:p14="http://schemas.microsoft.com/office/powerpoint/2010/main" val="31683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My Documents\NA\Abundances\disk_fegrad_mo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900001"/>
            <a:ext cx="5879384" cy="28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000" y="567828"/>
            <a:ext cx="4108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metallicity gradient in Galactic disk: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06513" y="1044000"/>
            <a:ext cx="1802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calculation:</a:t>
            </a:r>
          </a:p>
        </p:txBody>
      </p:sp>
      <p:pic>
        <p:nvPicPr>
          <p:cNvPr id="7" name="Picture 5" descr="C:\My Documents\NA\Abundances\disk_fegrad_observ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0" y="3672000"/>
            <a:ext cx="6941543" cy="27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84288" y="3284984"/>
            <a:ext cx="1338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68913" y="6228000"/>
            <a:ext cx="3952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Hou et al. Chin. J. Astron. Astrophys. 2 (2002) 17</a:t>
            </a:r>
            <a:r>
              <a:rPr lang="en-US" altLang="de-DE" sz="1300">
                <a:latin typeface="Times New Roman" panose="02020603050405020304" pitchFamily="18" charset="0"/>
              </a:rPr>
              <a:t> </a:t>
            </a:r>
            <a:endParaRPr lang="en-US" altLang="de-DE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54400"/>
            <a:ext cx="7187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“population effect” - enrichment </a:t>
            </a:r>
            <a:r>
              <a:rPr lang="en-US" alt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contineous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time (see prev. slide)</a:t>
            </a:r>
            <a:b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 metallicity of a star depends on when it was born</a:t>
            </a:r>
          </a:p>
        </p:txBody>
      </p:sp>
      <p:pic>
        <p:nvPicPr>
          <p:cNvPr id="5" name="Picture 3" descr="C:\My Documents\NA\Abundances\argast_haloenri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1170161"/>
            <a:ext cx="4724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0000" y="6165304"/>
            <a:ext cx="70619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metallicity - age relation: </a:t>
            </a:r>
            <a:r>
              <a:rPr lang="en-US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stars are metal poor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BUT: large scatter !!!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60000" y="5003180"/>
            <a:ext cx="26751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Argast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A&amp;A 356 (2000) 873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60000" y="4666630"/>
            <a:ext cx="18966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calculation: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67944" y="5294089"/>
            <a:ext cx="469900" cy="5111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444718" y="5238347"/>
            <a:ext cx="1447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 found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469900" y="1840880"/>
            <a:ext cx="2703513" cy="874712"/>
            <a:chOff x="271" y="1016"/>
            <a:chExt cx="1703" cy="551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15" y="1127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/>
                <a:t>[Fe/H] =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15" y="1136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/>
                <a:t>log 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200" y="1035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/>
                <a:t>(Fe/H)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203" y="1256"/>
              <a:ext cx="7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/>
                <a:t>(Fe/H)</a:t>
              </a:r>
              <a:r>
                <a:rPr lang="en-US" altLang="de-DE" baseline="-25000"/>
                <a:t>solar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240" y="1271"/>
              <a:ext cx="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1" y="1016"/>
              <a:ext cx="1703" cy="5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60000" y="2880000"/>
            <a:ext cx="29819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picture: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I: metal rich like sun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II: metal poor [Fe/H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&lt; -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 III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first stars (not seen)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60000" y="4140000"/>
            <a:ext cx="27430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today situation is much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complicated - many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case …</a:t>
            </a:r>
          </a:p>
        </p:txBody>
      </p:sp>
    </p:spTree>
    <p:extLst>
      <p:ext uri="{BB962C8B-B14F-4D97-AF65-F5344CB8AC3E}">
        <p14:creationId xmlns:p14="http://schemas.microsoft.com/office/powerpoint/2010/main" val="22467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My Documents\NA\Abundances\he0107-5240_with_t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976047"/>
            <a:ext cx="5080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16000" y="576000"/>
            <a:ext cx="49044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MSU Physics and Astronomy Department Website: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43663" y="3661866"/>
            <a:ext cx="223520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3200"/>
              <a:t>[Fe/H]=-5.1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0000" y="6165304"/>
            <a:ext cx="60516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halo (little star formation, lots of old, metal poor stars)</a:t>
            </a:r>
          </a:p>
        </p:txBody>
      </p:sp>
    </p:spTree>
    <p:extLst>
      <p:ext uri="{BB962C8B-B14F-4D97-AF65-F5344CB8AC3E}">
        <p14:creationId xmlns:p14="http://schemas.microsoft.com/office/powerpoint/2010/main" val="28368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000" y="554400"/>
            <a:ext cx="7427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different abundance distribution when one looks directly at or near</a:t>
            </a:r>
            <a:b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nucleosynthesis sites (before mixing with ISM)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0000" y="1135583"/>
            <a:ext cx="115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2000" y="1502296"/>
            <a:ext cx="72442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Stars where, unlike in the sun, nucleosynthesis products from the interior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are mixed into the photosphere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9071" y="2132856"/>
            <a:ext cx="62612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 discovery of Tc in stars. Tc has no stable isotope and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decays with a half-life of  4 Mio years (Merrill 1952)</a:t>
            </a:r>
          </a:p>
        </p:txBody>
      </p:sp>
      <p:pic>
        <p:nvPicPr>
          <p:cNvPr id="8" name="Picture 14" descr="S:\Teaching\NA\Abundances\pagel_1_8_spect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3" y="2834656"/>
            <a:ext cx="4669150" cy="36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36486" y="6162423"/>
            <a:ext cx="44082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for ongoing nucleosynthesis in stars !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707904" y="5760000"/>
            <a:ext cx="469900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678164" y="5760000"/>
            <a:ext cx="469900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893888" y="6093296"/>
            <a:ext cx="1079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200" dirty="0" err="1"/>
              <a:t>Pagel</a:t>
            </a:r>
            <a:r>
              <a:rPr lang="en-US" altLang="de-DE" sz="1200" dirty="0"/>
              <a:t> Fig 1.8</a:t>
            </a:r>
          </a:p>
        </p:txBody>
      </p:sp>
    </p:spTree>
    <p:extLst>
      <p:ext uri="{BB962C8B-B14F-4D97-AF65-F5344CB8AC3E}">
        <p14:creationId xmlns:p14="http://schemas.microsoft.com/office/powerpoint/2010/main" val="14995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My Documents\NA\Abundances\casa_wide_FOV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35" y="1157237"/>
            <a:ext cx="5383530" cy="52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000" y="636537"/>
            <a:ext cx="73215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Supernova remnants - where freshly synthesized elements got ejected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0000" y="1157237"/>
            <a:ext cx="806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11480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3" descr="C:\My Documents\NA\Abundances\hst_c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1030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99138" y="4318000"/>
            <a:ext cx="2735621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Supernova Remnant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(orange),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Nitrogen(red),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Sulfur(pink),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Oxygen(green) </a:t>
            </a:r>
          </a:p>
          <a:p>
            <a:pPr eaLnBrk="1" hangingPunct="1"/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Hubble Space Telescope</a:t>
            </a:r>
          </a:p>
        </p:txBody>
      </p:sp>
    </p:spTree>
    <p:extLst>
      <p:ext uri="{BB962C8B-B14F-4D97-AF65-F5344CB8AC3E}">
        <p14:creationId xmlns:p14="http://schemas.microsoft.com/office/powerpoint/2010/main" val="28245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nucleus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0000" y="612000"/>
            <a:ext cx="5025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nucleus consists of protons and neutrons</a:t>
            </a:r>
          </a:p>
        </p:txBody>
      </p:sp>
      <p:pic>
        <p:nvPicPr>
          <p:cNvPr id="6" name="Picture 4" descr="C:\My Documents\NA\nucle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19" y="552707"/>
            <a:ext cx="7540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0000" y="1008000"/>
            <a:ext cx="4903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 and Neutrons are therefore called nucleons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0000" y="1627188"/>
            <a:ext cx="4013278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nucleus is characterized by: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Mass Number = number of nucleons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Z: Charge Number = number of protons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N: Neutron Number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0000" y="3146425"/>
            <a:ext cx="1867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course A=Z+N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21313" y="2319338"/>
            <a:ext cx="2416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Element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24488" y="2703513"/>
            <a:ext cx="2326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Isotope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0000" y="3600000"/>
            <a:ext cx="1659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notation: 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159250" y="4211439"/>
            <a:ext cx="85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3600" b="1" baseline="30000" dirty="0">
                <a:solidFill>
                  <a:srgbClr val="FF0000"/>
                </a:solidFill>
              </a:rPr>
              <a:t>12</a:t>
            </a:r>
            <a:r>
              <a:rPr lang="en-US" altLang="de-DE" sz="3600" b="1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838450" y="4919464"/>
            <a:ext cx="45961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 symbol – defined by charge number</a:t>
            </a:r>
            <a:b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Carbon and Z=6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93925" y="4005064"/>
            <a:ext cx="1745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number A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87900" y="4662289"/>
            <a:ext cx="79375" cy="30956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684588" y="4298752"/>
            <a:ext cx="511175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193925" y="5644467"/>
            <a:ext cx="49423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this nucleus is made of 6 protons and 6 neutrons</a:t>
            </a:r>
          </a:p>
        </p:txBody>
      </p:sp>
    </p:spTree>
    <p:extLst>
      <p:ext uri="{BB962C8B-B14F-4D97-AF65-F5344CB8AC3E}">
        <p14:creationId xmlns:p14="http://schemas.microsoft.com/office/powerpoint/2010/main" val="36218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My Documents\NA\Abundances\casa_metal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1575"/>
            <a:ext cx="9144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11838" y="4210050"/>
            <a:ext cx="2775119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with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Chandra X-ray observatory:</a:t>
            </a:r>
          </a:p>
          <a:p>
            <a:pPr eaLnBrk="1" hangingPunct="1"/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red: iron rich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blue: silicon/sulfur rich</a:t>
            </a:r>
          </a:p>
        </p:txBody>
      </p:sp>
    </p:spTree>
    <p:extLst>
      <p:ext uri="{BB962C8B-B14F-4D97-AF65-F5344CB8AC3E}">
        <p14:creationId xmlns:p14="http://schemas.microsoft.com/office/powerpoint/2010/main" val="5161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radioactivity – detected by </a:t>
            </a:r>
            <a:r>
              <a:rPr lang="el-GR" dirty="0" smtClean="0"/>
              <a:t>γ</a:t>
            </a:r>
            <a:r>
              <a:rPr lang="en-US" dirty="0" smtClean="0"/>
              <a:t>-radiation</a:t>
            </a:r>
            <a:endParaRPr lang="en-US" dirty="0"/>
          </a:p>
        </p:txBody>
      </p:sp>
      <p:pic>
        <p:nvPicPr>
          <p:cNvPr id="4" name="Picture 3" descr="C:\MIWI-FIL\reports\Astronomy\1_to_30_m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48017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MIWI-FIL\reports\Astronomy\gh-08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72036"/>
            <a:ext cx="2840038" cy="3244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3641502"/>
            <a:ext cx="4560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800">
                <a:solidFill>
                  <a:srgbClr val="99FF99"/>
                </a:solidFill>
                <a:latin typeface="Times New Roman" panose="02020603050405020304" pitchFamily="18" charset="0"/>
              </a:rPr>
              <a:t>1 MeV-30 MeV </a:t>
            </a:r>
          </a:p>
          <a:p>
            <a:r>
              <a:rPr lang="en-GB" altLang="de-DE" sz="2800">
                <a:solidFill>
                  <a:srgbClr val="99FF99"/>
                </a:solidFill>
                <a:latin typeface="Symbol" panose="05050102010706020507" pitchFamily="18" charset="2"/>
              </a:rPr>
              <a:t>g</a:t>
            </a:r>
            <a:r>
              <a:rPr lang="en-GB" altLang="de-DE" sz="2800">
                <a:solidFill>
                  <a:srgbClr val="99FF99"/>
                </a:solidFill>
                <a:latin typeface="Times New Roman" panose="02020603050405020304" pitchFamily="18" charset="0"/>
              </a:rPr>
              <a:t>-Radiation in Galactic Survey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4313" y="4688150"/>
            <a:ext cx="3405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Half life: 700,0000 years)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55576" y="5416986"/>
            <a:ext cx="5064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GB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in Supernova </a:t>
            </a:r>
            <a:r>
              <a:rPr lang="en-GB" alt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GB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Location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84151" y="5912286"/>
            <a:ext cx="2209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chemeClr val="bg1"/>
                </a:solidFill>
              </a:rPr>
              <a:t>(</a:t>
            </a:r>
            <a:r>
              <a:rPr lang="en-US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life: 60 years)</a:t>
            </a:r>
          </a:p>
        </p:txBody>
      </p:sp>
    </p:spTree>
    <p:extLst>
      <p:ext uri="{BB962C8B-B14F-4D97-AF65-F5344CB8AC3E}">
        <p14:creationId xmlns:p14="http://schemas.microsoft.com/office/powerpoint/2010/main" val="29692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Abundance of a nucleus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0000" y="900000"/>
            <a:ext cx="75350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describe the relative abundances of nuclei of different species and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evolution in a given sample (say, a star, or the Universe) 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0000" y="2520000"/>
            <a:ext cx="7569508" cy="14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2400" dirty="0">
                <a:latin typeface="Times New Roman" panose="02020603050405020304" pitchFamily="18" charset="0"/>
              </a:rPr>
              <a:t>2.1. Number density</a:t>
            </a:r>
          </a:p>
          <a:p>
            <a:pPr eaLnBrk="1" hangingPunct="1">
              <a:spcBef>
                <a:spcPct val="20000"/>
              </a:spcBef>
            </a:pPr>
            <a:endParaRPr lang="en-US" altLang="de-DE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 could use the number density       = number of nuclei of species </a:t>
            </a:r>
            <a:r>
              <a:rPr lang="en-US" alt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alt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de-DE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de-DE" dirty="0"/>
              <a:t>    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6000" y="3824288"/>
            <a:ext cx="75777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 tracks not only nuclear processes that create or destroy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nuclei,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density changes, for example due to compression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or expansion of the material.</a:t>
            </a:r>
          </a:p>
        </p:txBody>
      </p:sp>
    </p:spTree>
    <p:extLst>
      <p:ext uri="{BB962C8B-B14F-4D97-AF65-F5344CB8AC3E}">
        <p14:creationId xmlns:p14="http://schemas.microsoft.com/office/powerpoint/2010/main" val="24280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Mass fraction and abundance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000" y="698500"/>
            <a:ext cx="850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fraction </a:t>
            </a:r>
            <a:r>
              <a:rPr lang="en-US" altLang="de-DE" b="1" i="1" dirty="0">
                <a:latin typeface="Times New Roman" panose="02020603050405020304" pitchFamily="18" charset="0"/>
              </a:rPr>
              <a:t>X</a:t>
            </a:r>
            <a:r>
              <a:rPr lang="en-US" altLang="de-DE" b="1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de-DE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de-DE" dirty="0">
                <a:latin typeface="Times New Roman" panose="02020603050405020304" pitchFamily="18" charset="0"/>
              </a:rPr>
              <a:t>is fraction of total mass of sample that is made up by nucleus of species </a:t>
            </a:r>
            <a:r>
              <a:rPr lang="en-US" altLang="de-DE" dirty="0" err="1">
                <a:latin typeface="Times New Roman" panose="02020603050405020304" pitchFamily="18" charset="0"/>
              </a:rPr>
              <a:t>i</a:t>
            </a:r>
            <a:endParaRPr lang="en-US" altLang="de-DE" i="1" baseline="-25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79588" y="1169988"/>
          <a:ext cx="1079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Equation" r:id="rId3" imgW="609336" imgH="431613" progId="Equation.3">
                  <p:embed/>
                </p:oleObj>
              </mc:Choice>
              <mc:Fallback>
                <p:oleObj name="Equation" r:id="rId3" imgW="609336" imgH="431613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1169988"/>
                        <a:ext cx="10795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5525" y="1139825"/>
            <a:ext cx="2433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i="1" dirty="0">
                <a:latin typeface="Symbol" panose="05050102010706020507" pitchFamily="18" charset="2"/>
              </a:rPr>
              <a:t>r </a:t>
            </a:r>
            <a:r>
              <a:rPr lang="en-US" altLang="de-DE" dirty="0"/>
              <a:t>: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density (g/cm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65525" y="1493838"/>
            <a:ext cx="3089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i="1" dirty="0"/>
              <a:t>m</a:t>
            </a:r>
            <a:r>
              <a:rPr lang="en-US" altLang="de-DE" i="1" baseline="-25000" dirty="0"/>
              <a:t>i </a:t>
            </a:r>
            <a:r>
              <a:rPr lang="en-US" altLang="de-DE" i="1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of nucleus of species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de-DE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2038" y="2249488"/>
          <a:ext cx="1425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name="Equation" r:id="rId5" imgW="723586" imgH="228501" progId="Equation.3">
                  <p:embed/>
                </p:oleObj>
              </mc:Choice>
              <mc:Fallback>
                <p:oleObj name="Equation" r:id="rId5" imgW="723586" imgH="228501" progId="Equation.3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249488"/>
                        <a:ext cx="14255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0000" y="22860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/>
              <a:t>with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11463" y="22844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/>
              <a:t>and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40125" y="2244725"/>
          <a:ext cx="27606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" name="Equation" r:id="rId7" imgW="1358900" imgH="228600" progId="Equation.3">
                  <p:embed/>
                </p:oleObj>
              </mc:Choice>
              <mc:Fallback>
                <p:oleObj name="Equation" r:id="rId7" imgW="1358900" imgH="228600" progId="Equation.3">
                  <p:embed/>
                  <p:pic>
                    <p:nvPicPr>
                      <p:cNvPr id="8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244725"/>
                        <a:ext cx="276066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46588" y="30384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82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0384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46625" y="1903413"/>
            <a:ext cx="143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(CGS only !!!)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11238" y="3265488"/>
          <a:ext cx="15065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Equation" r:id="rId11" imgW="825500" imgH="431800" progId="Equation.3">
                  <p:embed/>
                </p:oleObj>
              </mc:Choice>
              <mc:Fallback>
                <p:oleObj name="Equation" r:id="rId11" imgW="825500" imgH="431800" progId="Equation.3">
                  <p:embed/>
                  <p:pic>
                    <p:nvPicPr>
                      <p:cNvPr id="82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265488"/>
                        <a:ext cx="1506537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425575" y="3173413"/>
            <a:ext cx="430213" cy="995362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803400" y="3981450"/>
            <a:ext cx="2311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this abundance </a:t>
            </a:r>
            <a:r>
              <a:rPr lang="en-US" altLang="de-DE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de-DE" b="1" i="1" baseline="-25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933450" y="5029200"/>
          <a:ext cx="15351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Equation" r:id="rId13" imgW="723586" imgH="228501" progId="Equation.3">
                  <p:embed/>
                </p:oleObj>
              </mc:Choice>
              <mc:Fallback>
                <p:oleObj name="Equation" r:id="rId13" imgW="723586" imgH="228501" progId="Equation.3">
                  <p:embed/>
                  <p:pic>
                    <p:nvPicPr>
                      <p:cNvPr id="820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5029200"/>
                        <a:ext cx="15351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0000" y="5824538"/>
            <a:ext cx="7577715" cy="64633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abundance Y is proportional to number density but changes only if the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species gets destroyed or produced. Changes in density are factored out.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60000" y="5065713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de-DE" dirty="0"/>
              <a:t> 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86063" y="507841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3689350" y="4897438"/>
          <a:ext cx="9985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15" imgW="508000" imgH="431800" progId="Equation.3">
                  <p:embed/>
                </p:oleObj>
              </mc:Choice>
              <mc:Fallback>
                <p:oleObj name="Equation" r:id="rId15" imgW="508000" imgH="431800" progId="Equation.3">
                  <p:embed/>
                  <p:pic>
                    <p:nvPicPr>
                      <p:cNvPr id="821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4897438"/>
                        <a:ext cx="99853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311775" y="5038725"/>
            <a:ext cx="2852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 units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only valid in CGS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391150" y="2205038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523037" y="2286000"/>
            <a:ext cx="2681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de-DE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(</a:t>
            </a:r>
            <a:r>
              <a:rPr lang="en-US" alt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716016" y="3009900"/>
            <a:ext cx="431482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/>
              <a:t>note: we neglect </a:t>
            </a:r>
            <a:r>
              <a:rPr lang="en-US" altLang="de-DE" sz="1600" b="1" dirty="0"/>
              <a:t>here</a:t>
            </a:r>
            <a:r>
              <a:rPr lang="en-US" altLang="de-DE" sz="1600" dirty="0"/>
              <a:t> nuclear binding </a:t>
            </a:r>
            <a:r>
              <a:rPr lang="en-US" altLang="de-DE" sz="1600" dirty="0" smtClean="0"/>
              <a:t>energy </a:t>
            </a:r>
            <a:r>
              <a:rPr lang="en-US" altLang="de-DE" sz="1600" dirty="0"/>
              <a:t>and electrons (mixing </a:t>
            </a:r>
            <a:r>
              <a:rPr lang="en-US" altLang="de-DE" sz="1600" dirty="0" smtClean="0"/>
              <a:t>atomic and </a:t>
            </a:r>
            <a:r>
              <a:rPr lang="en-US" altLang="de-DE" sz="1600" dirty="0"/>
              <a:t>nuclear masses) - therefore strictly </a:t>
            </a:r>
            <a:r>
              <a:rPr lang="en-US" altLang="de-DE" sz="1600" dirty="0" smtClean="0"/>
              <a:t>speaking </a:t>
            </a:r>
            <a:r>
              <a:rPr lang="en-US" altLang="de-DE" sz="1600" dirty="0"/>
              <a:t>our</a:t>
            </a:r>
            <a:r>
              <a:rPr lang="en-US" altLang="de-DE" sz="1600" dirty="0">
                <a:latin typeface="Symbol" panose="05050102010706020507" pitchFamily="18" charset="2"/>
              </a:rPr>
              <a:t> </a:t>
            </a:r>
            <a:r>
              <a:rPr lang="en-US" altLang="de-DE" sz="1600" i="1" dirty="0">
                <a:latin typeface="Symbol" panose="05050102010706020507" pitchFamily="18" charset="2"/>
              </a:rPr>
              <a:t>r</a:t>
            </a:r>
            <a:r>
              <a:rPr lang="en-US" altLang="de-DE" sz="1600" dirty="0"/>
              <a:t> is slightly different </a:t>
            </a:r>
            <a:r>
              <a:rPr lang="en-US" altLang="de-DE" sz="1600" dirty="0" smtClean="0"/>
              <a:t>from the </a:t>
            </a:r>
            <a:r>
              <a:rPr lang="en-US" altLang="de-DE" sz="1600" dirty="0"/>
              <a:t>real </a:t>
            </a:r>
            <a:r>
              <a:rPr lang="en-US" altLang="de-DE" sz="1600" i="1" dirty="0">
                <a:latin typeface="Symbol" panose="05050102010706020507" pitchFamily="18" charset="2"/>
              </a:rPr>
              <a:t>r</a:t>
            </a:r>
            <a:r>
              <a:rPr lang="en-US" altLang="de-DE" sz="1600" dirty="0"/>
              <a:t>, but differences are </a:t>
            </a:r>
            <a:r>
              <a:rPr lang="en-US" altLang="de-DE" sz="1600" dirty="0" smtClean="0"/>
              <a:t>negligible in </a:t>
            </a:r>
            <a:r>
              <a:rPr lang="en-US" altLang="de-DE" sz="1600" dirty="0"/>
              <a:t>terms of the accuracy needed for </a:t>
            </a:r>
            <a:r>
              <a:rPr lang="en-US" altLang="de-DE" sz="1600" dirty="0" smtClean="0"/>
              <a:t>densities in </a:t>
            </a:r>
            <a:r>
              <a:rPr lang="en-US" altLang="de-DE" sz="1600" dirty="0"/>
              <a:t>astrophysics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74713" y="4975225"/>
            <a:ext cx="1679575" cy="5921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603625" y="4854575"/>
            <a:ext cx="1130300" cy="8874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10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 animBg="1"/>
      <p:bldP spid="16" grpId="0"/>
      <p:bldP spid="18" grpId="0" animBg="1"/>
      <p:bldP spid="19" grpId="0"/>
      <p:bldP spid="20" grpId="0"/>
      <p:bldP spid="22" grpId="0"/>
      <p:bldP spid="23" grpId="0" animBg="1"/>
      <p:bldP spid="24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Some useful quantities and relations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000" y="847725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course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36688" y="766763"/>
          <a:ext cx="12811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" name="Equation" r:id="rId3" imgW="622030" imgH="266584" progId="Equation.3">
                  <p:embed/>
                </p:oleObj>
              </mc:Choice>
              <mc:Fallback>
                <p:oleObj name="Equation" r:id="rId3" imgW="622030" imgH="266584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766763"/>
                        <a:ext cx="12811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8850" y="835025"/>
            <a:ext cx="1962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as</a:t>
            </a: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Y=X/A</a:t>
            </a: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de-DE" dirty="0"/>
              <a:t>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49913" y="704850"/>
          <a:ext cx="113823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" name="Equation" r:id="rId5" imgW="533169" imgH="342751" progId="Equation.3">
                  <p:embed/>
                </p:oleObj>
              </mc:Choice>
              <mc:Fallback>
                <p:oleObj name="Equation" r:id="rId5" imgW="533169" imgH="342751" progId="Equation.3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704850"/>
                        <a:ext cx="113823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0000" y="1476375"/>
            <a:ext cx="2746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u="sng" dirty="0"/>
              <a:t>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molecular weight </a:t>
            </a:r>
            <a:r>
              <a:rPr lang="en-US" altLang="de-DE" u="sng" dirty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US" altLang="de-DE" u="sng" baseline="-25000" dirty="0"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552" y="1882775"/>
            <a:ext cx="2560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average mass number =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78225" y="1643063"/>
          <a:ext cx="18018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" name="Equation" r:id="rId7" imgW="1028700" imgH="508000" progId="Equation.3">
                  <p:embed/>
                </p:oleObj>
              </mc:Choice>
              <mc:Fallback>
                <p:oleObj name="Equation" r:id="rId7" imgW="1028700" imgH="508000" progId="Equation.3">
                  <p:embed/>
                  <p:pic>
                    <p:nvPicPr>
                      <p:cNvPr id="9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643063"/>
                        <a:ext cx="18018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761163" y="1685925"/>
          <a:ext cx="12700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" name="Equation" r:id="rId9" imgW="685800" imgH="457200" progId="Equation.3">
                  <p:embed/>
                </p:oleObj>
              </mc:Choice>
              <mc:Fallback>
                <p:oleObj name="Equation" r:id="rId9" imgW="685800" imgH="457200" progId="Equation.3">
                  <p:embed/>
                  <p:pic>
                    <p:nvPicPr>
                      <p:cNvPr id="9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1685925"/>
                        <a:ext cx="12700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49938" y="19097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de-DE" dirty="0"/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27788" y="1627188"/>
            <a:ext cx="1949450" cy="10350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60000" y="2800350"/>
            <a:ext cx="2483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de-DE" u="sng" dirty="0"/>
              <a:t> </a:t>
            </a:r>
            <a:r>
              <a:rPr lang="en-US" altLang="de-DE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Abundance Y</a:t>
            </a:r>
            <a:r>
              <a:rPr lang="en-US" altLang="de-DE" u="sng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20713" y="3214688"/>
            <a:ext cx="7329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matter is electrically neutral, for each nucleus with charge number Z there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Z electrons:</a:t>
            </a: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741363" y="3970338"/>
          <a:ext cx="13938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" name="Equation" r:id="rId11" imgW="748975" imgH="342751" progId="Equation.3">
                  <p:embed/>
                </p:oleObj>
              </mc:Choice>
              <mc:Fallback>
                <p:oleObj name="Equation" r:id="rId11" imgW="748975" imgH="342751" progId="Equation.3">
                  <p:embed/>
                  <p:pic>
                    <p:nvPicPr>
                      <p:cNvPr id="92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3970338"/>
                        <a:ext cx="13938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260600" y="4021138"/>
            <a:ext cx="34996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as with nuclei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electron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</a:t>
            </a:r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/>
        </p:nvGraphicFramePr>
        <p:xfrm>
          <a:off x="6100763" y="3975100"/>
          <a:ext cx="14922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" name="Equation" r:id="rId13" imgW="761669" imgH="228501" progId="Equation.3">
                  <p:embed/>
                </p:oleObj>
              </mc:Choice>
              <mc:Fallback>
                <p:oleObj name="Equation" r:id="rId13" imgW="761669" imgH="228501" progId="Equation.3">
                  <p:embed/>
                  <p:pic>
                    <p:nvPicPr>
                      <p:cNvPr id="923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3975100"/>
                        <a:ext cx="14922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33413" y="4827588"/>
            <a:ext cx="1588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write: </a:t>
            </a:r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/>
        </p:nvGraphicFramePr>
        <p:xfrm>
          <a:off x="2357438" y="4549775"/>
          <a:ext cx="14620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" name="Equation" r:id="rId15" imgW="800100" imgH="508000" progId="Equation.3">
                  <p:embed/>
                </p:oleObj>
              </mc:Choice>
              <mc:Fallback>
                <p:oleObj name="Equation" r:id="rId15" imgW="800100" imgH="508000" progId="Equation.3">
                  <p:embed/>
                  <p:pic>
                    <p:nvPicPr>
                      <p:cNvPr id="923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549775"/>
                        <a:ext cx="146208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46600" y="4608513"/>
            <a:ext cx="23952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prop. to number of protons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564063" y="4962525"/>
            <a:ext cx="25090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prop. to number of nucleons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40000" y="5580000"/>
            <a:ext cx="60388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de-D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ratio of protons to nucleons in sample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(counting all protons including the ones contained in nuclei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not just free protons as described by the “proton abundance”)</a:t>
            </a:r>
          </a:p>
        </p:txBody>
      </p:sp>
    </p:spTree>
    <p:extLst>
      <p:ext uri="{BB962C8B-B14F-4D97-AF65-F5344CB8AC3E}">
        <p14:creationId xmlns:p14="http://schemas.microsoft.com/office/powerpoint/2010/main" val="38538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 animBg="1"/>
      <p:bldP spid="14" grpId="0"/>
      <p:bldP spid="15" grpId="0"/>
      <p:bldP spid="17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Some useful quantities and relations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20000" y="1122189"/>
            <a:ext cx="65928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100% hydrogen: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equal number of protons and neutrons (N=Z nuclei):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0.5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pure neutron gas: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20000" y="720000"/>
            <a:ext cx="1980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special cases:</a:t>
            </a:r>
          </a:p>
        </p:txBody>
      </p:sp>
    </p:spTree>
    <p:extLst>
      <p:ext uri="{BB962C8B-B14F-4D97-AF65-F5344CB8AC3E}">
        <p14:creationId xmlns:p14="http://schemas.microsoft.com/office/powerpoint/2010/main" val="6896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solar abundance distribution</a:t>
            </a:r>
            <a:endParaRPr lang="en-US" dirty="0"/>
          </a:p>
        </p:txBody>
      </p:sp>
      <p:pic>
        <p:nvPicPr>
          <p:cNvPr id="4" name="Picture 13" descr="C:\My Documents\ISP205\L25\FR24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884238"/>
            <a:ext cx="6592888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16150" y="2643188"/>
            <a:ext cx="48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4000">
                <a:solidFill>
                  <a:srgbClr val="FF6600"/>
                </a:solidFill>
              </a:rPr>
              <a:t>+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381625" y="2647950"/>
            <a:ext cx="48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4000">
                <a:solidFill>
                  <a:srgbClr val="FF6600"/>
                </a:solidFill>
              </a:rPr>
              <a:t>+</a:t>
            </a: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2716213" y="2998788"/>
            <a:ext cx="95408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4294188" y="3003550"/>
            <a:ext cx="10493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132638" y="2073275"/>
            <a:ext cx="185820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Elemental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isotopic)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Galaxy at 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solar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at the time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it’s formation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991350" y="1681163"/>
            <a:ext cx="1969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abundances: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>
            <a:off x="5862638" y="1868488"/>
            <a:ext cx="1184275" cy="995362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403600" y="3484563"/>
            <a:ext cx="1317625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Bulge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2420938" y="3684588"/>
            <a:ext cx="1249362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4456113" y="3675063"/>
            <a:ext cx="1195387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706938" y="240665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5302250" y="1593850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5607050" y="1936750"/>
            <a:ext cx="0" cy="4699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673475" y="2836863"/>
            <a:ext cx="569387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3785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2706</Words>
  <Application>Microsoft Office PowerPoint</Application>
  <PresentationFormat>Bildschirmpräsentation (4:3)</PresentationFormat>
  <Paragraphs>352</Paragraphs>
  <Slides>41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</vt:lpstr>
      <vt:lpstr>Times New Roman</vt:lpstr>
      <vt:lpstr>2_Larissa</vt:lpstr>
      <vt:lpstr>Equation</vt:lpstr>
      <vt:lpstr>Outline: Solar Abundances</vt:lpstr>
      <vt:lpstr>Abundances – the composition of the universe</vt:lpstr>
      <vt:lpstr>Open questions</vt:lpstr>
      <vt:lpstr>1. The nucleus</vt:lpstr>
      <vt:lpstr>2. Abundance of a nucleus</vt:lpstr>
      <vt:lpstr>2.2 Mass fraction and abundance</vt:lpstr>
      <vt:lpstr>2.3 Some useful quantities and relations</vt:lpstr>
      <vt:lpstr>2.3 Some useful quantities and relations</vt:lpstr>
      <vt:lpstr>3. The solar abundance distribution</vt:lpstr>
      <vt:lpstr>How can solar abundances be determined?</vt:lpstr>
      <vt:lpstr>The sun</vt:lpstr>
      <vt:lpstr>3.1 Abundances from stellar spectra (for example the sun):</vt:lpstr>
      <vt:lpstr>Spectral analysis absorption</vt:lpstr>
      <vt:lpstr>3.1.1 Absorption spectra:</vt:lpstr>
      <vt:lpstr>Analysis of absorption spectra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3.1.2 Emission spectra Hydrogen spectral lines</vt:lpstr>
      <vt:lpstr>3.1.2 Emission spectra Helium spectral lines</vt:lpstr>
      <vt:lpstr>3.1.2 Emission spectra</vt:lpstr>
      <vt:lpstr>3.1.2 Emission spectra</vt:lpstr>
      <vt:lpstr>3.2 Meteorites</vt:lpstr>
      <vt:lpstr>PowerPoint-Präsentation</vt:lpstr>
      <vt:lpstr>PowerPoint-Präsentation</vt:lpstr>
      <vt:lpstr>3.3 Results for solar abundance distribution</vt:lpstr>
      <vt:lpstr>PowerPoint-Präsentation</vt:lpstr>
      <vt:lpstr>Solar abundance distribution</vt:lpstr>
      <vt:lpstr>4. Abundances outside the solar neighborhood?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Galactic radioactivity – detected by γ-radiation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583</cp:revision>
  <dcterms:created xsi:type="dcterms:W3CDTF">2016-04-06T12:04:03Z</dcterms:created>
  <dcterms:modified xsi:type="dcterms:W3CDTF">2022-10-17T14:08:32Z</dcterms:modified>
</cp:coreProperties>
</file>