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2" r:id="rId2"/>
    <p:sldId id="273" r:id="rId3"/>
    <p:sldId id="276" r:id="rId4"/>
    <p:sldId id="274" r:id="rId5"/>
    <p:sldId id="277" r:id="rId6"/>
    <p:sldId id="275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85" r:id="rId15"/>
    <p:sldId id="286" r:id="rId16"/>
    <p:sldId id="292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  <a:srgbClr val="6699FF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343" autoAdjust="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3.png"/><Relationship Id="rId7" Type="http://schemas.openxmlformats.org/officeDocument/2006/relationships/image" Target="../media/image1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Big Bang Nucleosynthesis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805373" y="5301208"/>
            <a:ext cx="249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3 minutes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/ proton ratio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deuteron bottleneck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abundance</a:t>
            </a: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</a:t>
            </a:r>
            <a:r>
              <a:rPr lang="en-US" dirty="0"/>
              <a:t>N</a:t>
            </a:r>
            <a:r>
              <a:rPr lang="en-US" dirty="0" smtClean="0"/>
              <a:t>ucleosynthesis (BBN)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8064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summary of the BBN when the temperature of the universe allowed deuteron to be formed without being immediately destroyed by photons is: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elements (deuterium, helium, and lithium) were produced in the first few minutes after the Big Bang.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heavier than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were produced in the stars and supernovae explosions.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and deuterium produced in stars do not to match observation because stars destroy deuterium in their cores.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all the observed deuterium was produced around three minutes after the big bang, when T ~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calculation based on the n/p ratio shows that BBN predicts that 25% of the matter in the Universe should be helium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detailed BBN calculations predict that about 0.001% should be deuterium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of Big Bang nucleosynthesis (BBN)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40000" y="720000"/>
                <a:ext cx="45645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Deuterium production:        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720000"/>
                <a:ext cx="4564583" cy="369332"/>
              </a:xfrm>
              <a:prstGeom prst="rect">
                <a:avLst/>
              </a:prstGeom>
              <a:blipFill>
                <a:blip r:embed="rId2"/>
                <a:stretch>
                  <a:fillRect l="-1203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40000" y="1260000"/>
            <a:ext cx="55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until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tail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blackbody photons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no longer break up D. Binding energy: 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2.2 MeV.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2160000"/>
                <a:ext cx="3574761" cy="329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~20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160000"/>
                <a:ext cx="3574761" cy="329193"/>
              </a:xfrm>
              <a:prstGeom prst="rect">
                <a:avLst/>
              </a:prstGeom>
              <a:blipFill>
                <a:blip r:embed="rId3"/>
                <a:stretch>
                  <a:fillRect l="-1704" t="-137037" r="-170" b="-20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2700000"/>
                <a:ext cx="3297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~0.1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~200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700000"/>
                <a:ext cx="3297698" cy="276999"/>
              </a:xfrm>
              <a:prstGeom prst="rect">
                <a:avLst/>
              </a:prstGeom>
              <a:blipFill>
                <a:blip r:embed="rId4"/>
                <a:stretch>
                  <a:fillRect l="-1294" t="-4444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3501008"/>
                <a:ext cx="3189143" cy="966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Thermal equilibrium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neutron decay: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at most,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01008"/>
                <a:ext cx="3189143" cy="966162"/>
              </a:xfrm>
              <a:prstGeom prst="rect">
                <a:avLst/>
              </a:prstGeom>
              <a:blipFill>
                <a:blip r:embed="rId5"/>
                <a:stretch>
                  <a:fillRect l="-1721" t="-15723" r="-15296" b="-64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40000" y="5013176"/>
            <a:ext cx="490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Deuterium readily assembles into heavier nuclei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02" y="3636824"/>
            <a:ext cx="1828800" cy="8858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47" y="764704"/>
            <a:ext cx="581025" cy="3143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3" y="868218"/>
            <a:ext cx="3238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fusion reactions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128712"/>
            <a:ext cx="57626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Deuterium bottleneck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720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temperature of the universe decreased, neutrons and protons started to interact and fuse to a deuteron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814837" y="1366331"/>
                <a:ext cx="1514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37" y="1366331"/>
                <a:ext cx="1514325" cy="276999"/>
              </a:xfrm>
              <a:prstGeom prst="rect">
                <a:avLst/>
              </a:prstGeom>
              <a:blipFill>
                <a:blip r:embed="rId2"/>
                <a:stretch>
                  <a:fillRect l="-2016" r="-2823" b="-239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39552" y="180000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binding energy of deuterons are small (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2.23 MeV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The baryon-to-photon ratio, called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this time is also very small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 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As a consequence, there are many high-energy photons to dissociate the formed deuterons, as soon as they are produced.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" y="280646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for nucleosynthesis at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about 100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when we would have expected ~ 2 MeV, the binding energy of deuterium. The reason 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value of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BBN temperature, ~ 100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corresponds to timescales less than about 200 sec. The cross-section and reaction rate for the reaction 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414057" y="4092768"/>
                <a:ext cx="2603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~5∙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057" y="4092768"/>
                <a:ext cx="2603918" cy="276999"/>
              </a:xfrm>
              <a:prstGeom prst="rect">
                <a:avLst/>
              </a:prstGeom>
              <a:blipFill>
                <a:blip r:embed="rId3"/>
                <a:stretch>
                  <a:fillRect l="-937" t="-169565" r="-14052" b="-2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0000" y="4500000"/>
                <a:ext cx="835248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in order to achieve appreciable deuteron production rate we need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−17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density of baryons today is known approximately from the density of visible matter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since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we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know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that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density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temperature today must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𝐵𝐵𝑁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~10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a good estimate.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00000"/>
                <a:ext cx="8352480" cy="1223989"/>
              </a:xfrm>
              <a:prstGeom prst="rect">
                <a:avLst/>
              </a:prstGeom>
              <a:blipFill>
                <a:blip r:embed="rId4"/>
                <a:stretch>
                  <a:fillRect l="-657" t="-2488" b="-52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4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Deuterium bottleneck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720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bottleneck implies that there would be no significant abundance of deuterons before the universe cooled to about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0000" y="1440000"/>
            <a:ext cx="8352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important facts are: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nucleon composition during BBN was proton-rich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tightly bound light nucleus is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stable nucleus with mass numbers A = 5 and A = 8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universe was too cold and not dense enough to overcome the Coulomb barriers to produce heavier nuclides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BBN network is active until all neutrons are bound in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He. As the BBN mass fraction of neutrons was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1/8, it follows that the mass fraction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after BBN is about 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2·X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BBN prediction – the Helium abundance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585450"/>
            <a:ext cx="7572375" cy="44672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0000" y="5220000"/>
            <a:ext cx="846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BBN predicts that when the universe had T =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(1 minute old), protons outnumbered neutrons by 7:1. When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and He nuclei formed, most of the neutrons formed He nuclei. That is, one expects 1 He nucleus for every 12 H nuclei, or 75% H and 25% He. This is the fraction of He and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we observe today.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Primordial abundances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789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so stable, all fusion pathways lead to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and further fusion is rare.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1" y="1260000"/>
            <a:ext cx="691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almost all neutrons end up in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and residual protons remain free. (p + p →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does not occur)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1980000"/>
            <a:ext cx="295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first order, with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7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64904"/>
            <a:ext cx="4210050" cy="16668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764000"/>
            <a:ext cx="2105025" cy="7715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420000"/>
            <a:ext cx="1971675" cy="6667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40000" y="468000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Primordial abundances of H and He (by mass, not number)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BBN reaction network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60000" y="720000"/>
            <a:ext cx="847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deuterons are produced at T ~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K, a successive chain of nuclear reactions occur.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368000"/>
            <a:ext cx="4057650" cy="23812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080000"/>
            <a:ext cx="4029075" cy="44005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0000" y="3960000"/>
            <a:ext cx="46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electron capture, all reactions are fast. The binding energies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are significantly larger than the one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deuterons.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nuclei are not dissociated again.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" y="5508000"/>
            <a:ext cx="435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 ~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BBN terminates because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and density are too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Coulomb barriers are too high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BBN nuclei in stars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90000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stellar processes deuteron is quickly converted to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Astronomers look at quasar: bright atomic nuclei of active galaxies, ten billion light years away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" y="216000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account for only 0.1% of all 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abundance in stars is difficult to deduce. Its abundance is increasing in stellar fusion.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 look to our own galaxy.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0000" y="367200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can form when “cosmic rays” collide with stellar gas.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can be made on old, cool stars in our own galaxy.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is destroyed more that it is created inside stars.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old stars have low oxygen content, and their outermost layers still contain mostly primordial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3832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evolution of BBN – mass fractions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080000"/>
            <a:ext cx="6686550" cy="4343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0000" y="5580000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fractions of light nuclei as a function of time during the BBN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95736" y="7200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equilibrium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20072" y="72000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“freeze out” due to expansion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358677" y="1772816"/>
                <a:ext cx="2193998" cy="508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677" y="1772816"/>
                <a:ext cx="2193998" cy="508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358677" y="2459657"/>
                <a:ext cx="1306576" cy="22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677" y="2459657"/>
                <a:ext cx="1306576" cy="228781"/>
              </a:xfrm>
              <a:prstGeom prst="rect">
                <a:avLst/>
              </a:prstGeom>
              <a:blipFill>
                <a:blip r:embed="rId4"/>
                <a:stretch>
                  <a:fillRect l="-2804" t="-107895" r="-25701" b="-126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7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749"/>
            <a:ext cx="9144000" cy="59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Primordial abundances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629650" cy="54521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0000" y="720000"/>
            <a:ext cx="683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Light elements have been made and destroyed since the Big Bang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1260000"/>
            <a:ext cx="45576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are made in stars: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 (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spallation (scattering) (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Be, B)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explosions (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are destroyed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Li, Be, B are very fragile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they are destroyed in the center of stars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observed abundances (at surface of stars)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reflect the destruction side</a:t>
            </a:r>
          </a:p>
        </p:txBody>
      </p:sp>
    </p:spTree>
    <p:extLst>
      <p:ext uri="{BB962C8B-B14F-4D97-AF65-F5344CB8AC3E}">
        <p14:creationId xmlns:p14="http://schemas.microsoft.com/office/powerpoint/2010/main" val="21449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3 minutes </a:t>
            </a:r>
            <a:r>
              <a:rPr lang="en-US" sz="1800" dirty="0" smtClean="0">
                <a:solidFill>
                  <a:schemeClr val="tx1"/>
                </a:solidFill>
              </a:rPr>
              <a:t>Steven Weinberg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7" y="554400"/>
            <a:ext cx="8502206" cy="60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Bang: Main steps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648000"/>
            <a:ext cx="35052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0000" y="1689531"/>
            <a:ext cx="7772400" cy="4293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buFontTx/>
              <a:buAutoNum type="arabicParenR"/>
            </a:pP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Universe started ~15 Ga, the size of                                             an atom, at temperatures (or energy)                                        too hot for normal matter &gt; 10</a:t>
            </a:r>
            <a:r>
              <a:rPr lang="en-US" altLang="de-DE" baseline="30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27</a:t>
            </a: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K –                                             it start expanding extremely rapidly</a:t>
            </a:r>
          </a:p>
          <a:p>
            <a:pPr marL="381000" indent="-381000">
              <a:buFontTx/>
              <a:buAutoNum type="arabicParenR"/>
            </a:pP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Within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10</a:t>
            </a:r>
            <a:r>
              <a:rPr lang="en-US" alt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-32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seconds</a:t>
            </a: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it cools enough to form a quark soup + electrons and other particles</a:t>
            </a:r>
          </a:p>
          <a:p>
            <a:pPr marL="381000" indent="-381000">
              <a:buFontTx/>
              <a:buAutoNum type="arabicParenR"/>
            </a:pP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 about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second</a:t>
            </a: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the universe was a hot and dense mixture of free electrons, protons, neutrons, neutrinos and photons. </a:t>
            </a:r>
          </a:p>
          <a:p>
            <a:pPr marL="381000" indent="-381000">
              <a:buFontTx/>
              <a:buAutoNum type="arabicParenR"/>
            </a:pP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 about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13.8 seconds</a:t>
            </a: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temperature has decreased to 3 x 10</a:t>
            </a:r>
            <a:r>
              <a:rPr lang="en-US" altLang="de-DE" baseline="30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9 </a:t>
            </a: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 and atomic nuclei began to form, but not beyond H and He.  The universe was a rapidly expanding fireball!</a:t>
            </a:r>
          </a:p>
          <a:p>
            <a:pPr marL="381000" indent="-381000">
              <a:buFontTx/>
              <a:buAutoNum type="arabicParenR"/>
            </a:pP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700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000 years </a:t>
            </a:r>
            <a:r>
              <a:rPr lang="en-US" altLang="de-DE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later electrons became attached to nuclei of H and He – formation of true atoms.  Matter became organized into stars, galaxies and clusters</a:t>
            </a:r>
          </a:p>
          <a:p>
            <a:pPr marL="381000" indent="-381000">
              <a:buFontTx/>
              <a:buNone/>
            </a:pPr>
            <a:endParaRPr lang="en-US" altLang="de-D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universe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720000"/>
            <a:ext cx="629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density in the early universe is dominated by radiation.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896000" y="1254932"/>
                <a:ext cx="2338589" cy="578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1254932"/>
                <a:ext cx="2338589" cy="578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788000" y="1999408"/>
                <a:ext cx="2430473" cy="578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𝑘𝑇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00" y="1999408"/>
                <a:ext cx="2430473" cy="578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680000" y="2743884"/>
                <a:ext cx="3926909" cy="578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=2.7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≅3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743884"/>
                <a:ext cx="3926909" cy="578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1800000"/>
            <a:ext cx="3908873" cy="390276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99592" y="5890214"/>
            <a:ext cx="269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radiation temperature/energy as a function of cosmic time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0000" y="3600000"/>
            <a:ext cx="40684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 area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 &lt; 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s): all matter, including electrons, protons, neutrons, neutrinos and their associated anti-particles are in thermal equilibrium with the photon radiation field.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Lepton area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 &lt;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The temperature decreases such that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significantly lower than the rest mass energy of the proton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938 MeV/c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The lepton era begins with photons in thermal equilibrium with electrons and positrons, muons, neutrinos and anti-neutrinos. The lepton era ends when the radiation temperature drops significantly below T~5·10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m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511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leaving a small excess of electrons.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~ 0.01 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720000"/>
            <a:ext cx="846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 ~ 0.01 s, the temperature is T ~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K,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10 MeV, which is much larger than the electron mass. Neutrinos, electrons and positrons are easily produced and destroyed by means of weak interactions (i.e., interactions involving neutrinos)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527098" y="1808930"/>
                <a:ext cx="208980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098" y="1808930"/>
                <a:ext cx="2089803" cy="276999"/>
              </a:xfrm>
              <a:prstGeom prst="rect">
                <a:avLst/>
              </a:prstGeom>
              <a:blipFill>
                <a:blip r:embed="rId2"/>
                <a:stretch>
                  <a:fillRect l="-585" t="-4444" b="-3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90309" y="2251529"/>
                <a:ext cx="208980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309" y="2251529"/>
                <a:ext cx="2089803" cy="276999"/>
              </a:xfrm>
              <a:prstGeom prst="rect">
                <a:avLst/>
              </a:prstGeom>
              <a:blipFill>
                <a:blip r:embed="rId3"/>
                <a:stretch>
                  <a:fillRect l="-2339" t="-2174" r="-11404" b="-326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71186" y="2694128"/>
                <a:ext cx="222759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86" y="2694128"/>
                <a:ext cx="2227597" cy="276999"/>
              </a:xfrm>
              <a:prstGeom prst="rect">
                <a:avLst/>
              </a:prstGeom>
              <a:blipFill>
                <a:blip r:embed="rId4"/>
                <a:stretch>
                  <a:fillRect l="-822" t="-2222" r="-9315" b="-3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360000" y="3240000"/>
            <a:ext cx="805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 weak reactions are fast enough, the neutron-to-proton ratio is given by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59588" y="3808669"/>
                <a:ext cx="5661293" cy="6330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𝑛𝑒𝑢𝑡𝑟𝑜𝑛𝑠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𝑝𝑟𝑜𝑡𝑜𝑛𝑠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88" y="3808669"/>
                <a:ext cx="5661293" cy="633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360000" y="4680000"/>
            <a:ext cx="737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m(n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939.5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MeV/c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m(p) = 938.3 MeV/c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1.294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 = 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8.62 MeV yielding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n/p = 0.86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0000" y="5580000"/>
            <a:ext cx="846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temperature is far above the temperature of nucleosynthesis,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n/p ratio already begins to drop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production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60001" y="720000"/>
            <a:ext cx="853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thermal equilibrium, the number of neutrons and protons are given by Maxwell-Boltzmann 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700000" y="1440000"/>
                <a:ext cx="3828933" cy="694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440000"/>
                <a:ext cx="3828933" cy="694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700000" y="2196000"/>
                <a:ext cx="3828933" cy="694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2196000"/>
                <a:ext cx="3828933" cy="694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700000" y="2952000"/>
                <a:ext cx="4147161" cy="70006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2952000"/>
                <a:ext cx="4147161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60000" y="3780000"/>
                <a:ext cx="8922635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employ a number of simplifications: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e-DE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=1.002</m:t>
                    </m:r>
                    <m:r>
                      <a:rPr lang="de-DE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=1.29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780000"/>
                <a:ext cx="8922635" cy="396327"/>
              </a:xfrm>
              <a:prstGeom prst="rect">
                <a:avLst/>
              </a:prstGeom>
              <a:blipFill>
                <a:blip r:embed="rId5"/>
                <a:stretch>
                  <a:fillRect l="-205" t="-55385" b="-1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360000" y="4248000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in equilibrium the neutron to proton ratio 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940531" y="4751621"/>
                <a:ext cx="1761572" cy="6274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31" y="4751621"/>
                <a:ext cx="1761572" cy="627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360000" y="5513326"/>
            <a:ext cx="867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1.29 MeV, this implies a corresponding value of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1.5·10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Therefore, at T &gt;&gt; 1.5·10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we expect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at T &lt;&lt; 1.5·10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we expect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n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/ Proton ratio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1908810" cy="13030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692696"/>
            <a:ext cx="3505200" cy="23050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340000"/>
            <a:ext cx="4086225" cy="30956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123463"/>
            <a:ext cx="3528000" cy="276326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73363" y="5760000"/>
            <a:ext cx="316208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0.1% mass difference is critical!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/ Proton → He / H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1439999"/>
            <a:ext cx="4710589" cy="37004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599434"/>
            <a:ext cx="3200400" cy="1571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600000"/>
            <a:ext cx="2762250" cy="1552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0" y="720000"/>
                <a:ext cx="4308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Deuterium production: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720000"/>
                <a:ext cx="4308102" cy="369332"/>
              </a:xfrm>
              <a:prstGeom prst="rect">
                <a:avLst/>
              </a:prstGeom>
              <a:blipFill>
                <a:blip r:embed="rId5"/>
                <a:stretch>
                  <a:fillRect l="-1275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000" y="5516136"/>
                <a:ext cx="1505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𝑃𝑟𝑖𝑚𝑜𝑟𝑑𝑖𝑎𝑙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𝐴𝑏𝑢𝑛𝑑𝑎𝑛𝑐𝑒𝑠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516136"/>
                <a:ext cx="150547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980000" y="5580000"/>
                <a:ext cx="5104987" cy="51860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=0.75    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5580000"/>
                <a:ext cx="5104987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2314</Words>
  <Application>Microsoft Office PowerPoint</Application>
  <PresentationFormat>Bildschirmpräsentation (4:3)</PresentationFormat>
  <Paragraphs>144</Paragraphs>
  <Slides>20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Symbol</vt:lpstr>
      <vt:lpstr>Times New Roman</vt:lpstr>
      <vt:lpstr>2_Larissa</vt:lpstr>
      <vt:lpstr>Outline: Big Bang Nucleosynthesis</vt:lpstr>
      <vt:lpstr>PowerPoint-Präsentation</vt:lpstr>
      <vt:lpstr>The first 3 minutes Steven Weinberg</vt:lpstr>
      <vt:lpstr>Big Bang: Main steps</vt:lpstr>
      <vt:lpstr>The early universe</vt:lpstr>
      <vt:lpstr>Time ~ 0.01 s</vt:lpstr>
      <vt:lpstr>Neutron production</vt:lpstr>
      <vt:lpstr>Neutron / Proton ratio</vt:lpstr>
      <vt:lpstr>Neutron / Proton → He / H</vt:lpstr>
      <vt:lpstr>Big Bang Nucleosynthesis (BBN)</vt:lpstr>
      <vt:lpstr>Onset of Big Bang nucleosynthesis (BBN)</vt:lpstr>
      <vt:lpstr>Key fusion reactions</vt:lpstr>
      <vt:lpstr>Deuterium bottleneck</vt:lpstr>
      <vt:lpstr>Deuterium bottleneck</vt:lpstr>
      <vt:lpstr>BBN prediction – the Helium abundance</vt:lpstr>
      <vt:lpstr>Primordial abundances</vt:lpstr>
      <vt:lpstr>The BBN reaction network</vt:lpstr>
      <vt:lpstr>BBN nuclei in stars</vt:lpstr>
      <vt:lpstr>Time evolution of BBN – mass fractions</vt:lpstr>
      <vt:lpstr>Primordial abundances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577</cp:revision>
  <dcterms:created xsi:type="dcterms:W3CDTF">2016-04-06T12:04:03Z</dcterms:created>
  <dcterms:modified xsi:type="dcterms:W3CDTF">2022-10-19T07:59:51Z</dcterms:modified>
</cp:coreProperties>
</file>