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2" r:id="rId2"/>
    <p:sldId id="276" r:id="rId3"/>
    <p:sldId id="274" r:id="rId4"/>
    <p:sldId id="282" r:id="rId5"/>
    <p:sldId id="284" r:id="rId6"/>
    <p:sldId id="277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90" r:id="rId17"/>
    <p:sldId id="279" r:id="rId18"/>
    <p:sldId id="280" r:id="rId19"/>
    <p:sldId id="281" r:id="rId20"/>
    <p:sldId id="283" r:id="rId21"/>
    <p:sldId id="303" r:id="rId22"/>
    <p:sldId id="285" r:id="rId23"/>
    <p:sldId id="286" r:id="rId24"/>
    <p:sldId id="308" r:id="rId25"/>
    <p:sldId id="307" r:id="rId26"/>
    <p:sldId id="309" r:id="rId27"/>
    <p:sldId id="305" r:id="rId28"/>
    <p:sldId id="301" r:id="rId29"/>
    <p:sldId id="310" r:id="rId30"/>
    <p:sldId id="300" r:id="rId31"/>
    <p:sldId id="311" r:id="rId32"/>
    <p:sldId id="304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FFCC00"/>
    <a:srgbClr val="6699FF"/>
    <a:srgbClr val="00CC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3613" autoAdjust="0"/>
  </p:normalViewPr>
  <p:slideViewPr>
    <p:cSldViewPr>
      <p:cViewPr varScale="1">
        <p:scale>
          <a:sx n="63" d="100"/>
          <a:sy n="63" d="100"/>
        </p:scale>
        <p:origin x="2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3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2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326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62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384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64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8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49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20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5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91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11.02.2023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1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- 2022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40.wmf"/><Relationship Id="rId3" Type="http://schemas.openxmlformats.org/officeDocument/2006/relationships/video" Target="../media/media1.mp4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7.bin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.e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wmf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4.emf"/><Relationship Id="rId3" Type="http://schemas.openxmlformats.org/officeDocument/2006/relationships/image" Target="../media/image15.png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jpeg"/><Relationship Id="rId5" Type="http://schemas.openxmlformats.org/officeDocument/2006/relationships/image" Target="../media/image12.wmf"/><Relationship Id="rId10" Type="http://schemas.openxmlformats.org/officeDocument/2006/relationships/image" Target="../media/image18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Evidence for Big Bang theory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424617" y="5373216"/>
            <a:ext cx="4294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pillars of Big Bang theory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Hubble expansion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microwave background radiation</a:t>
            </a:r>
          </a:p>
        </p:txBody>
      </p:sp>
    </p:spTree>
    <p:extLst>
      <p:ext uri="{BB962C8B-B14F-4D97-AF65-F5344CB8AC3E}">
        <p14:creationId xmlns:p14="http://schemas.microsoft.com/office/powerpoint/2010/main" val="19463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95288" y="4316413"/>
            <a:ext cx="2957512" cy="33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Helvetica Neue" charset="0"/>
              </a:rPr>
              <a:t>Orion </a:t>
            </a:r>
            <a:r>
              <a:rPr lang="en-US" altLang="de-DE" sz="1600" dirty="0" smtClean="0">
                <a:solidFill>
                  <a:srgbClr val="FF0000"/>
                </a:solidFill>
                <a:latin typeface="Helvetica Neue" charset="0"/>
              </a:rPr>
              <a:t>Nebula</a:t>
            </a:r>
            <a:endParaRPr lang="en-US" altLang="de-DE" sz="1600" dirty="0">
              <a:solidFill>
                <a:srgbClr val="FF0000"/>
              </a:solidFill>
              <a:latin typeface="Helvetica Neue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5563"/>
            <a:ext cx="2971800" cy="28956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38450"/>
            <a:ext cx="3733800" cy="2724150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284000" y="1620000"/>
            <a:ext cx="41764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one observes the same spectrum as in the laboratory, Hydrogen should be present.</a:t>
            </a:r>
            <a:endParaRPr lang="el-GR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849" y="4598988"/>
            <a:ext cx="3127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 UGC 12915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2075"/>
            <a:ext cx="3146425" cy="3146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717925" cy="2779712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84001" y="1620000"/>
            <a:ext cx="4320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see the same lines in the galaxy, but they are shifted to larger wave length (redshift)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849" y="4581524"/>
            <a:ext cx="3127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 UGC 12508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2075"/>
            <a:ext cx="3146425" cy="3146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724275" cy="2776537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284001" y="1620000"/>
            <a:ext cx="3940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further the galaxy is, the larger the redshift of the lines occur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850" y="4581525"/>
            <a:ext cx="3127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 KUG 1750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2075"/>
            <a:ext cx="3146425" cy="3146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2852738"/>
            <a:ext cx="3729038" cy="2773362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284000" y="1620000"/>
            <a:ext cx="39503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dirty="0" smtClean="0"/>
              <a:t>The larger the redshift, the further away is the galaxy</a:t>
            </a:r>
            <a:endParaRPr lang="en-US" altLang="de-DE" sz="1800" dirty="0"/>
          </a:p>
        </p:txBody>
      </p:sp>
    </p:spTree>
    <p:extLst>
      <p:ext uri="{BB962C8B-B14F-4D97-AF65-F5344CB8AC3E}">
        <p14:creationId xmlns:p14="http://schemas.microsoft.com/office/powerpoint/2010/main" val="6613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3850" y="4581524"/>
            <a:ext cx="3127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 KUG 1217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2075"/>
            <a:ext cx="3146425" cy="3146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752850" cy="2805112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284000" y="1620000"/>
            <a:ext cx="3969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redshift is caused by the expansion of space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746500" cy="2771775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23850" y="4581524"/>
            <a:ext cx="31273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 IRAS F09159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2075"/>
            <a:ext cx="3146425" cy="31464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52738"/>
            <a:ext cx="3746500" cy="2771775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284000" y="1620000"/>
            <a:ext cx="39630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redshift is the proof for the expanding universe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7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Determination of distances - </a:t>
            </a:r>
            <a:r>
              <a:rPr lang="en-US" dirty="0" err="1" smtClean="0"/>
              <a:t>paralax</a:t>
            </a:r>
            <a:endParaRPr lang="en-US" dirty="0"/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1981200"/>
            <a:ext cx="24606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981200"/>
            <a:ext cx="2492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6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Determination of distances - parallax</a:t>
            </a:r>
            <a:endParaRPr lang="en-US" dirty="0"/>
          </a:p>
        </p:txBody>
      </p:sp>
      <p:pic>
        <p:nvPicPr>
          <p:cNvPr id="5" name="Picture 3" descr="Parallaxe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712"/>
            <a:ext cx="39592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156807"/>
              </p:ext>
            </p:extLst>
          </p:nvPr>
        </p:nvGraphicFramePr>
        <p:xfrm>
          <a:off x="539750" y="1341537"/>
          <a:ext cx="3057525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6" imgW="1218960" imgH="253800" progId="Equation.3">
                  <p:embed/>
                </p:oleObj>
              </mc:Choice>
              <mc:Fallback>
                <p:oleObj name="Equation" r:id="rId6" imgW="1218960" imgH="253800" progId="Equation.3">
                  <p:embed/>
                  <p:pic>
                    <p:nvPicPr>
                      <p:cNvPr id="25794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341537"/>
                        <a:ext cx="3057525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3550" y="836712"/>
            <a:ext cx="16294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Trigonometry</a:t>
            </a:r>
            <a:r>
              <a:rPr lang="en-US" altLang="de-DE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DE" altLang="de-DE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5288" y="2133699"/>
            <a:ext cx="45143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altLang="de-DE" sz="1800" dirty="0"/>
              <a:t> </a:t>
            </a:r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to stars no more than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100pc distance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335229"/>
              </p:ext>
            </p:extLst>
          </p:nvPr>
        </p:nvGraphicFramePr>
        <p:xfrm>
          <a:off x="3995738" y="4510187"/>
          <a:ext cx="2857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8" imgW="2857320" imgH="419040" progId="Equation.3">
                  <p:embed/>
                </p:oleObj>
              </mc:Choice>
              <mc:Fallback>
                <p:oleObj name="Equation" r:id="rId8" imgW="2857320" imgH="419040" progId="Equation.3">
                  <p:embed/>
                  <p:pic>
                    <p:nvPicPr>
                      <p:cNvPr id="25794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510187"/>
                        <a:ext cx="28575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282591"/>
              </p:ext>
            </p:extLst>
          </p:nvPr>
        </p:nvGraphicFramePr>
        <p:xfrm>
          <a:off x="3995738" y="5373787"/>
          <a:ext cx="2590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Equation" r:id="rId10" imgW="2590560" imgH="419040" progId="Equation.3">
                  <p:embed/>
                </p:oleObj>
              </mc:Choice>
              <mc:Fallback>
                <p:oleObj name="Equation" r:id="rId10" imgW="2590560" imgH="419040" progId="Equation.3">
                  <p:embed/>
                  <p:pic>
                    <p:nvPicPr>
                      <p:cNvPr id="25794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5373787"/>
                        <a:ext cx="2590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625890"/>
              </p:ext>
            </p:extLst>
          </p:nvPr>
        </p:nvGraphicFramePr>
        <p:xfrm>
          <a:off x="4019550" y="4941987"/>
          <a:ext cx="3505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12" imgW="3504960" imgH="457200" progId="Equation.3">
                  <p:embed/>
                </p:oleObj>
              </mc:Choice>
              <mc:Fallback>
                <p:oleObj name="Equation" r:id="rId12" imgW="3504960" imgH="457200" progId="Equation.3">
                  <p:embed/>
                  <p:pic>
                    <p:nvPicPr>
                      <p:cNvPr id="257946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550" y="4941987"/>
                        <a:ext cx="3505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63550" y="6127256"/>
            <a:ext cx="77300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1parsec (</a:t>
            </a:r>
            <a:r>
              <a:rPr lang="en-US" altLang="de-DE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of length, measures the distance of a star with a parallax of 1arc-</a:t>
            </a:r>
            <a:r>
              <a:rPr lang="en-US" altLang="de-DE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</a:t>
            </a:r>
            <a:endParaRPr lang="de-DE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5580063" y="2636937"/>
            <a:ext cx="431800" cy="28892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 rot="2100000">
            <a:off x="5419725" y="2763937"/>
            <a:ext cx="50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</a:rPr>
              <a:t>1AE</a:t>
            </a:r>
            <a:endParaRPr lang="de-DE" altLang="de-DE" sz="140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>
            <a:spLocks noChangeAspect="1"/>
          </p:cNvSpPr>
          <p:nvPr/>
        </p:nvSpPr>
        <p:spPr>
          <a:xfrm rot="2400000">
            <a:off x="5228187" y="3675801"/>
            <a:ext cx="6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 rot="2100000">
            <a:off x="5472000" y="2808000"/>
            <a:ext cx="34945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1AU</a:t>
            </a:r>
          </a:p>
        </p:txBody>
      </p:sp>
      <p:pic>
        <p:nvPicPr>
          <p:cNvPr id="13" name="paralla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0000" y="27000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Cepheid – intrinsic stellar pulsation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323850" y="908720"/>
            <a:ext cx="8496300" cy="51577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de-DE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Cepheids</a:t>
            </a:r>
            <a:r>
              <a:rPr lang="en-GB" altLang="de-DE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are stars, that undergo pulsations</a:t>
            </a:r>
            <a:r>
              <a:rPr lang="en-US" altLang="de-DE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(imbalance between ionization and 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ravitation)</a:t>
            </a:r>
          </a:p>
          <a:p>
            <a:endParaRPr lang="en-US" altLang="de-D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de-DE" sz="1600" dirty="0" smtClean="0">
                <a:latin typeface="Times New Roman" panose="02020603050405020304" pitchFamily="18" charset="0"/>
              </a:rPr>
              <a:t>1912: H. Leavitt, </a:t>
            </a:r>
            <a:r>
              <a:rPr lang="en-GB" altLang="de-DE" sz="1600" dirty="0" err="1" smtClean="0">
                <a:latin typeface="Times New Roman" panose="02020603050405020304" pitchFamily="18" charset="0"/>
              </a:rPr>
              <a:t>H.Shapley</a:t>
            </a:r>
            <a:r>
              <a:rPr lang="en-GB" altLang="de-DE" sz="1600" dirty="0" smtClean="0">
                <a:latin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altLang="de-DE" sz="1600" dirty="0" smtClean="0">
                <a:latin typeface="Times New Roman" panose="02020603050405020304" pitchFamily="18" charset="0"/>
              </a:rPr>
              <a:t> </a:t>
            </a:r>
            <a:r>
              <a:rPr lang="en-GB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There is a  linear relationship between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 and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de-DE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pulsation period.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This method allows distance measurements up to 50 </a:t>
            </a:r>
            <a:r>
              <a:rPr lang="en-US" alt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de-DE" sz="1600" dirty="0" smtClean="0">
              <a:latin typeface="Times New Roman" panose="02020603050405020304" pitchFamily="18" charset="0"/>
            </a:endParaRPr>
          </a:p>
          <a:p>
            <a:endParaRPr lang="en-GB" altLang="de-DE" sz="1600" dirty="0" smtClean="0">
              <a:latin typeface="Times New Roman" panose="02020603050405020304" pitchFamily="18" charset="0"/>
            </a:endParaRPr>
          </a:p>
          <a:p>
            <a:endParaRPr lang="en-GB" altLang="de-DE" sz="1600" dirty="0" smtClean="0">
              <a:latin typeface="Times New Roman" panose="02020603050405020304" pitchFamily="18" charset="0"/>
            </a:endParaRPr>
          </a:p>
          <a:p>
            <a:endParaRPr lang="en-GB" altLang="de-DE" sz="1600" dirty="0" smtClean="0">
              <a:latin typeface="Times New Roman" panose="02020603050405020304" pitchFamily="18" charset="0"/>
            </a:endParaRPr>
          </a:p>
          <a:p>
            <a:r>
              <a:rPr lang="en-GB" altLang="de-DE" sz="1600" dirty="0" smtClean="0">
                <a:latin typeface="Times New Roman" panose="02020603050405020304" pitchFamily="18" charset="0"/>
              </a:rPr>
              <a:t>If one measures the pulsation period of a Cepheid,</a:t>
            </a:r>
          </a:p>
          <a:p>
            <a:r>
              <a:rPr lang="en-GB" altLang="de-DE" sz="1600" dirty="0" smtClean="0">
                <a:latin typeface="Times New Roman" panose="02020603050405020304" pitchFamily="18" charset="0"/>
              </a:rPr>
              <a:t>one knows its true luminosity.</a:t>
            </a:r>
          </a:p>
          <a:p>
            <a:r>
              <a:rPr lang="en-GB" altLang="de-DE" sz="1600" dirty="0" smtClean="0">
                <a:latin typeface="Times New Roman" panose="02020603050405020304" pitchFamily="18" charset="0"/>
              </a:rPr>
              <a:t>One compares this with the observed brightness </a:t>
            </a:r>
          </a:p>
          <a:p>
            <a:r>
              <a:rPr lang="en-GB" altLang="de-DE" sz="1600" dirty="0" smtClean="0">
                <a:latin typeface="Times New Roman" panose="02020603050405020304" pitchFamily="18" charset="0"/>
              </a:rPr>
              <a:t>on Earth and obtains the cosmic distance to the star. </a:t>
            </a:r>
          </a:p>
        </p:txBody>
      </p:sp>
      <p:pic>
        <p:nvPicPr>
          <p:cNvPr id="23" name="Picture 4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08720"/>
            <a:ext cx="2551112" cy="25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abstandsgesetz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61470"/>
            <a:ext cx="3616325" cy="19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983344"/>
              </p:ext>
            </p:extLst>
          </p:nvPr>
        </p:nvGraphicFramePr>
        <p:xfrm>
          <a:off x="2411413" y="5229895"/>
          <a:ext cx="10826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Equation" r:id="rId5" imgW="863280" imgH="393480" progId="Equation.3">
                  <p:embed/>
                </p:oleObj>
              </mc:Choice>
              <mc:Fallback>
                <p:oleObj name="Equation" r:id="rId5" imgW="863280" imgH="393480" progId="Equation.3">
                  <p:embed/>
                  <p:pic>
                    <p:nvPicPr>
                      <p:cNvPr id="25436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5229895"/>
                        <a:ext cx="10826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485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Cepheids</a:t>
            </a:r>
            <a:r>
              <a:rPr lang="en-US" dirty="0" smtClean="0"/>
              <a:t> – intrinsic stellar pulsation</a:t>
            </a:r>
            <a:endParaRPr lang="en-US" dirty="0"/>
          </a:p>
        </p:txBody>
      </p:sp>
      <p:sp>
        <p:nvSpPr>
          <p:cNvPr id="7" name="AutoShape 2" descr="The image “http://www.astro.livjm.ac.uk/courses/phys134/pic/dist/cepheid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0603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3" descr="The image “http://www.astro.livjm.ac.uk/courses/phys134/pic/dist/cepheid.jpg” cannot be displayed, because it contains errors.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0728"/>
            <a:ext cx="4286250" cy="5227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he image “http://www.astro.livjm.ac.uk/courses/one/NOTES/Garry%20Pilkington/star1.gif” cannot be displayed, because it contains errors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52166"/>
            <a:ext cx="12192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99075" y="3498503"/>
            <a:ext cx="261962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de-DE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en-US" altLang="de-DE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altLang="de-DE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altLang="de-D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but hot </a:t>
            </a:r>
            <a:r>
              <a:rPr lang="en-GB" altLang="de-DE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</a:t>
            </a:r>
            <a:endParaRPr lang="en-GB" altLang="de-DE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GB" altLang="de-D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 but cool</a:t>
            </a:r>
            <a:r>
              <a:rPr lang="en-US" altLang="de-DE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endParaRPr lang="en-GB" altLang="de-DE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ephe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0963" y="686162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3 minutes </a:t>
            </a:r>
            <a:r>
              <a:rPr lang="en-US" sz="1800" dirty="0" smtClean="0">
                <a:solidFill>
                  <a:schemeClr val="tx1"/>
                </a:solidFill>
              </a:rPr>
              <a:t>Steven Weinberg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7" y="554400"/>
            <a:ext cx="8502206" cy="60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Cepheids</a:t>
            </a:r>
            <a:r>
              <a:rPr lang="en-US" dirty="0" smtClean="0"/>
              <a:t> – intrinsic stellar pulsation</a:t>
            </a:r>
            <a:endParaRPr lang="en-US" dirty="0"/>
          </a:p>
        </p:txBody>
      </p:sp>
      <p:sp>
        <p:nvSpPr>
          <p:cNvPr id="7" name="AutoShape 2" descr="The image “http://www.astro.livjm.ac.uk/courses/phys134/pic/dist/cepheid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0603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405"/>
            <a:ext cx="6426925" cy="6025243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H="1">
            <a:off x="2267744" y="3212753"/>
            <a:ext cx="792088" cy="648295"/>
          </a:xfrm>
          <a:prstGeom prst="straightConnector1">
            <a:avLst/>
          </a:prstGeom>
          <a:ln w="444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899592" y="1628800"/>
            <a:ext cx="2160240" cy="1583953"/>
          </a:xfrm>
          <a:prstGeom prst="straightConnector1">
            <a:avLst/>
          </a:prstGeom>
          <a:ln w="444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3059832" y="3212753"/>
            <a:ext cx="2664296" cy="2088455"/>
          </a:xfrm>
          <a:prstGeom prst="straightConnector1">
            <a:avLst/>
          </a:prstGeom>
          <a:ln w="444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555776" y="4149080"/>
            <a:ext cx="844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 rot="2220000">
            <a:off x="4411940" y="4900715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 L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 rot="2220000">
            <a:off x="453796" y="1706589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857184" y="900660"/>
            <a:ext cx="1493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= c · 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70" y="1217086"/>
            <a:ext cx="2204357" cy="2189661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7048672" y="340674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6702470" y="720000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2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Gpc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660000" y="3960000"/>
            <a:ext cx="2425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astronomical unit (AU) =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1.496 · 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660000" y="4572000"/>
            <a:ext cx="2278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light year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9.461 · 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63.240 AU = 0.3066 pc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688181" y="5472000"/>
            <a:ext cx="2369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Parsec (pc) =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3.086 · 10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=2.06 ·105 AU = 3.262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distance ladder</a:t>
            </a:r>
            <a:endParaRPr lang="en-US" dirty="0"/>
          </a:p>
        </p:txBody>
      </p:sp>
      <p:pic>
        <p:nvPicPr>
          <p:cNvPr id="20" name="Picture 3" descr="abstands-lei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08720"/>
            <a:ext cx="900112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36096" y="5445224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“standard candle”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Nucleosynthesis</a:t>
            </a:r>
            <a:endParaRPr lang="en-US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692696"/>
            <a:ext cx="889248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bg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bg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bg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bg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bg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19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29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n-US" altLang="de-DE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Bang theory explains that protons and neutrons fused together to form deuterium and helium in the first few minutes of the Universe.</a:t>
            </a:r>
          </a:p>
          <a:p>
            <a:r>
              <a:rPr lang="en-US" altLang="de-DE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 where protons and neutrons combine to produce atomic nuclei is called </a:t>
            </a:r>
            <a:r>
              <a:rPr lang="en-US" altLang="de-DE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nucleosynthesis.</a:t>
            </a: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95" y="2780928"/>
            <a:ext cx="3923810" cy="36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Cosmic microwave background radiation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00000"/>
            <a:ext cx="3265714" cy="48250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240000"/>
            <a:ext cx="2449286" cy="27676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00" y="720546"/>
            <a:ext cx="2617999" cy="2772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03744" y="5818361"/>
            <a:ext cx="217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Penzias, Wilson 1965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56832" y="602100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COBE satellite 1992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02203" y="3519168"/>
            <a:ext cx="141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WMAP 2002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 Penzias &amp; R. Wilson </a:t>
            </a:r>
            <a:r>
              <a:rPr lang="en-US" sz="1800" dirty="0" smtClean="0">
                <a:solidFill>
                  <a:schemeClr val="tx1"/>
                </a:solidFill>
              </a:rPr>
              <a:t>1965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686800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3733800" y="1249462"/>
            <a:ext cx="4267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73462"/>
            <a:ext cx="85852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5410200" y="2468662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6172200" y="2697262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7162800" y="2697262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68862"/>
            <a:ext cx="8483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 descr="hornanten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4068862"/>
            <a:ext cx="149701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7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Interpretation of cosmic microwave background radiation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59756" y="3240000"/>
            <a:ext cx="6405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temperature dropped enough to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allow electrons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form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 – this occurred some 380 000 years after the Big Bang.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event made the universe nearly transparent to radiation, because light was no longer being scattered of free electrons.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412054" y="4805320"/>
          <a:ext cx="63007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7878">
                  <a:extLst>
                    <a:ext uri="{9D8B030D-6E8A-4147-A177-3AD203B41FA5}">
                      <a16:colId xmlns:a16="http://schemas.microsoft.com/office/drawing/2014/main" val="3244845640"/>
                    </a:ext>
                  </a:extLst>
                </a:gridCol>
                <a:gridCol w="2007977">
                  <a:extLst>
                    <a:ext uri="{9D8B030D-6E8A-4147-A177-3AD203B41FA5}">
                      <a16:colId xmlns:a16="http://schemas.microsoft.com/office/drawing/2014/main" val="2127745446"/>
                    </a:ext>
                  </a:extLst>
                </a:gridCol>
                <a:gridCol w="2094845">
                  <a:extLst>
                    <a:ext uri="{9D8B030D-6E8A-4147-A177-3AD203B41FA5}">
                      <a16:colId xmlns:a16="http://schemas.microsoft.com/office/drawing/2014/main" val="369576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380 000 y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today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 of universe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188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 of light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020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lang="en-US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K 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(0.26 eV)</a:t>
                      </a:r>
                      <a:endParaRPr lang="en-US" sz="1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2.725 K 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(0.2348 </a:t>
                      </a:r>
                      <a:r>
                        <a:rPr lang="en-US" sz="1400" noProof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lang="en-US" sz="1400" noProof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816915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360000" y="980727"/>
            <a:ext cx="3923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Cosmic microwave background radiation is exactly thermal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(black-body radiation)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cmbspec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91688"/>
            <a:ext cx="3345180" cy="256032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istory_unive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987" y="1092793"/>
            <a:ext cx="2335213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llipse 6"/>
          <p:cNvSpPr/>
          <p:nvPr/>
        </p:nvSpPr>
        <p:spPr>
          <a:xfrm>
            <a:off x="7380312" y="3152008"/>
            <a:ext cx="1512168" cy="538728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50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Photon-Matter interaction</a:t>
            </a:r>
            <a:endParaRPr lang="en-US" dirty="0"/>
          </a:p>
        </p:txBody>
      </p:sp>
      <p:cxnSp>
        <p:nvCxnSpPr>
          <p:cNvPr id="9" name="Straight Connector 4"/>
          <p:cNvCxnSpPr/>
          <p:nvPr/>
        </p:nvCxnSpPr>
        <p:spPr>
          <a:xfrm flipV="1">
            <a:off x="32273" y="3265922"/>
            <a:ext cx="911172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6"/>
          <p:cNvSpPr>
            <a:spLocks noChangeAspect="1"/>
          </p:cNvSpPr>
          <p:nvPr/>
        </p:nvSpPr>
        <p:spPr>
          <a:xfrm>
            <a:off x="1473065" y="1047038"/>
            <a:ext cx="357976" cy="357976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7"/>
          <p:cNvSpPr>
            <a:spLocks noChangeAspect="1"/>
          </p:cNvSpPr>
          <p:nvPr/>
        </p:nvSpPr>
        <p:spPr>
          <a:xfrm>
            <a:off x="4257682" y="1304854"/>
            <a:ext cx="342900" cy="3429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8"/>
          <p:cNvSpPr>
            <a:spLocks noChangeAspect="1"/>
          </p:cNvSpPr>
          <p:nvPr/>
        </p:nvSpPr>
        <p:spPr>
          <a:xfrm>
            <a:off x="4979894" y="2241210"/>
            <a:ext cx="317024" cy="317024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9"/>
          <p:cNvSpPr>
            <a:spLocks noChangeAspect="1"/>
          </p:cNvSpPr>
          <p:nvPr/>
        </p:nvSpPr>
        <p:spPr>
          <a:xfrm>
            <a:off x="5621077" y="1030795"/>
            <a:ext cx="348538" cy="348538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0"/>
          <p:cNvSpPr>
            <a:spLocks noChangeAspect="1"/>
          </p:cNvSpPr>
          <p:nvPr/>
        </p:nvSpPr>
        <p:spPr>
          <a:xfrm>
            <a:off x="2778161" y="2241209"/>
            <a:ext cx="317025" cy="317025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itebulb"/>
          <p:cNvSpPr>
            <a:spLocks noChangeAspect="1" noEditPoints="1" noChangeArrowheads="1"/>
          </p:cNvSpPr>
          <p:nvPr/>
        </p:nvSpPr>
        <p:spPr bwMode="auto">
          <a:xfrm flipH="1">
            <a:off x="286572" y="1106166"/>
            <a:ext cx="558612" cy="83878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2"/>
          <p:cNvSpPr>
            <a:spLocks noChangeAspect="1"/>
          </p:cNvSpPr>
          <p:nvPr/>
        </p:nvSpPr>
        <p:spPr>
          <a:xfrm>
            <a:off x="1844240" y="1592129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9" name="Oval 13"/>
          <p:cNvSpPr>
            <a:spLocks noChangeAspect="1"/>
          </p:cNvSpPr>
          <p:nvPr/>
        </p:nvSpPr>
        <p:spPr>
          <a:xfrm>
            <a:off x="2670035" y="946877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0" name="Oval 14"/>
          <p:cNvSpPr>
            <a:spLocks noChangeAspect="1"/>
          </p:cNvSpPr>
          <p:nvPr/>
        </p:nvSpPr>
        <p:spPr>
          <a:xfrm>
            <a:off x="3062033" y="1527512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1" name="Oval 15"/>
          <p:cNvSpPr>
            <a:spLocks noChangeAspect="1"/>
          </p:cNvSpPr>
          <p:nvPr/>
        </p:nvSpPr>
        <p:spPr>
          <a:xfrm>
            <a:off x="5125915" y="1304853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Cloud 16"/>
          <p:cNvSpPr/>
          <p:nvPr/>
        </p:nvSpPr>
        <p:spPr>
          <a:xfrm>
            <a:off x="7116000" y="620688"/>
            <a:ext cx="1608452" cy="1436748"/>
          </a:xfrm>
          <a:prstGeom prst="cloud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97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7"/>
          <p:cNvSpPr>
            <a:spLocks noChangeAspect="1"/>
          </p:cNvSpPr>
          <p:nvPr/>
        </p:nvSpPr>
        <p:spPr>
          <a:xfrm>
            <a:off x="3870526" y="2401875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4" name="Oval 18"/>
          <p:cNvSpPr>
            <a:spLocks noChangeAspect="1"/>
          </p:cNvSpPr>
          <p:nvPr/>
        </p:nvSpPr>
        <p:spPr>
          <a:xfrm>
            <a:off x="1585978" y="3930774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5" name="Oval 19"/>
          <p:cNvSpPr>
            <a:spLocks noChangeAspect="1"/>
          </p:cNvSpPr>
          <p:nvPr/>
        </p:nvSpPr>
        <p:spPr>
          <a:xfrm>
            <a:off x="1686139" y="4422094"/>
            <a:ext cx="308102" cy="308102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0"/>
          <p:cNvSpPr/>
          <p:nvPr/>
        </p:nvSpPr>
        <p:spPr>
          <a:xfrm>
            <a:off x="1303710" y="3645024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1"/>
          <p:cNvSpPr>
            <a:spLocks noChangeAspect="1"/>
          </p:cNvSpPr>
          <p:nvPr/>
        </p:nvSpPr>
        <p:spPr>
          <a:xfrm>
            <a:off x="3837813" y="4387296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Oval 22"/>
          <p:cNvSpPr>
            <a:spLocks noChangeAspect="1"/>
          </p:cNvSpPr>
          <p:nvPr/>
        </p:nvSpPr>
        <p:spPr>
          <a:xfrm>
            <a:off x="3937974" y="4878616"/>
            <a:ext cx="275452" cy="275452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3"/>
          <p:cNvSpPr/>
          <p:nvPr/>
        </p:nvSpPr>
        <p:spPr>
          <a:xfrm>
            <a:off x="3555545" y="4101546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4"/>
          <p:cNvSpPr>
            <a:spLocks noChangeAspect="1"/>
          </p:cNvSpPr>
          <p:nvPr/>
        </p:nvSpPr>
        <p:spPr>
          <a:xfrm>
            <a:off x="1769082" y="5290259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1" name="Oval 25"/>
          <p:cNvSpPr>
            <a:spLocks noChangeAspect="1"/>
          </p:cNvSpPr>
          <p:nvPr/>
        </p:nvSpPr>
        <p:spPr>
          <a:xfrm>
            <a:off x="1755843" y="5732151"/>
            <a:ext cx="348867" cy="348867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26"/>
          <p:cNvSpPr/>
          <p:nvPr/>
        </p:nvSpPr>
        <p:spPr>
          <a:xfrm>
            <a:off x="1486814" y="5004509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27"/>
          <p:cNvSpPr>
            <a:spLocks noChangeAspect="1"/>
          </p:cNvSpPr>
          <p:nvPr/>
        </p:nvSpPr>
        <p:spPr>
          <a:xfrm>
            <a:off x="5969615" y="3930774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4" name="Oval 28"/>
          <p:cNvSpPr>
            <a:spLocks noChangeAspect="1"/>
          </p:cNvSpPr>
          <p:nvPr/>
        </p:nvSpPr>
        <p:spPr>
          <a:xfrm>
            <a:off x="6069776" y="4422094"/>
            <a:ext cx="308102" cy="308102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29"/>
          <p:cNvSpPr/>
          <p:nvPr/>
        </p:nvSpPr>
        <p:spPr>
          <a:xfrm>
            <a:off x="5687347" y="3645024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0"/>
          <p:cNvSpPr>
            <a:spLocks noChangeAspect="1"/>
          </p:cNvSpPr>
          <p:nvPr/>
        </p:nvSpPr>
        <p:spPr>
          <a:xfrm>
            <a:off x="6017461" y="5382710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7" name="Oval 31"/>
          <p:cNvSpPr>
            <a:spLocks noChangeAspect="1"/>
          </p:cNvSpPr>
          <p:nvPr/>
        </p:nvSpPr>
        <p:spPr>
          <a:xfrm>
            <a:off x="6117622" y="5874030"/>
            <a:ext cx="282442" cy="282442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2"/>
          <p:cNvSpPr/>
          <p:nvPr/>
        </p:nvSpPr>
        <p:spPr>
          <a:xfrm>
            <a:off x="5735193" y="509696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3"/>
          <p:cNvGrpSpPr/>
          <p:nvPr/>
        </p:nvGrpSpPr>
        <p:grpSpPr>
          <a:xfrm>
            <a:off x="565878" y="4005225"/>
            <a:ext cx="799132" cy="296147"/>
            <a:chOff x="830917" y="4703973"/>
            <a:chExt cx="1144468" cy="344964"/>
          </a:xfrm>
        </p:grpSpPr>
        <p:sp>
          <p:nvSpPr>
            <p:cNvPr id="40" name="Freeform 34"/>
            <p:cNvSpPr/>
            <p:nvPr/>
          </p:nvSpPr>
          <p:spPr>
            <a:xfrm>
              <a:off x="830917" y="4703973"/>
              <a:ext cx="956337" cy="344964"/>
            </a:xfrm>
            <a:custGeom>
              <a:avLst/>
              <a:gdLst>
                <a:gd name="connsiteX0" fmla="*/ 0 w 1567767"/>
                <a:gd name="connsiteY0" fmla="*/ 480344 h 872348"/>
                <a:gd name="connsiteX1" fmla="*/ 235165 w 1567767"/>
                <a:gd name="connsiteY1" fmla="*/ 9947 h 872348"/>
                <a:gd name="connsiteX2" fmla="*/ 642785 w 1567767"/>
                <a:gd name="connsiteY2" fmla="*/ 872342 h 872348"/>
                <a:gd name="connsiteX3" fmla="*/ 987694 w 1567767"/>
                <a:gd name="connsiteY3" fmla="*/ 25626 h 872348"/>
                <a:gd name="connsiteX4" fmla="*/ 1332602 w 1567767"/>
                <a:gd name="connsiteY4" fmla="*/ 590103 h 872348"/>
                <a:gd name="connsiteX5" fmla="*/ 1567767 w 1567767"/>
                <a:gd name="connsiteY5" fmla="*/ 621463 h 87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7767" h="872348">
                  <a:moveTo>
                    <a:pt x="0" y="480344"/>
                  </a:moveTo>
                  <a:cubicBezTo>
                    <a:pt x="64017" y="212479"/>
                    <a:pt x="128034" y="-55386"/>
                    <a:pt x="235165" y="9947"/>
                  </a:cubicBezTo>
                  <a:cubicBezTo>
                    <a:pt x="342296" y="75280"/>
                    <a:pt x="517364" y="869729"/>
                    <a:pt x="642785" y="872342"/>
                  </a:cubicBezTo>
                  <a:cubicBezTo>
                    <a:pt x="768206" y="874955"/>
                    <a:pt x="872725" y="72666"/>
                    <a:pt x="987694" y="25626"/>
                  </a:cubicBezTo>
                  <a:cubicBezTo>
                    <a:pt x="1102663" y="-21414"/>
                    <a:pt x="1235923" y="490797"/>
                    <a:pt x="1332602" y="590103"/>
                  </a:cubicBezTo>
                  <a:cubicBezTo>
                    <a:pt x="1429281" y="689409"/>
                    <a:pt x="1567767" y="621463"/>
                    <a:pt x="1567767" y="621463"/>
                  </a:cubicBezTo>
                </a:path>
              </a:pathLst>
            </a:custGeom>
            <a:ln w="31750">
              <a:solidFill>
                <a:schemeClr val="accent6">
                  <a:lumMod val="75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35"/>
            <p:cNvCxnSpPr/>
            <p:nvPr/>
          </p:nvCxnSpPr>
          <p:spPr>
            <a:xfrm>
              <a:off x="1680528" y="4954857"/>
              <a:ext cx="294857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loud 36"/>
          <p:cNvSpPr/>
          <p:nvPr/>
        </p:nvSpPr>
        <p:spPr>
          <a:xfrm>
            <a:off x="7234145" y="3716627"/>
            <a:ext cx="1845120" cy="1804799"/>
          </a:xfrm>
          <a:prstGeom prst="clou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itebulb"/>
          <p:cNvSpPr>
            <a:spLocks noChangeAspect="1" noEditPoints="1" noChangeArrowheads="1"/>
          </p:cNvSpPr>
          <p:nvPr/>
        </p:nvSpPr>
        <p:spPr bwMode="auto">
          <a:xfrm flipH="1">
            <a:off x="32273" y="4038441"/>
            <a:ext cx="558612" cy="83878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Group 38"/>
          <p:cNvGrpSpPr/>
          <p:nvPr/>
        </p:nvGrpSpPr>
        <p:grpSpPr>
          <a:xfrm>
            <a:off x="565878" y="4752035"/>
            <a:ext cx="799132" cy="296147"/>
            <a:chOff x="830917" y="4703973"/>
            <a:chExt cx="1144468" cy="344964"/>
          </a:xfrm>
        </p:grpSpPr>
        <p:sp>
          <p:nvSpPr>
            <p:cNvPr id="45" name="Freeform 39"/>
            <p:cNvSpPr/>
            <p:nvPr/>
          </p:nvSpPr>
          <p:spPr>
            <a:xfrm>
              <a:off x="830917" y="4703973"/>
              <a:ext cx="956337" cy="344964"/>
            </a:xfrm>
            <a:custGeom>
              <a:avLst/>
              <a:gdLst>
                <a:gd name="connsiteX0" fmla="*/ 0 w 1567767"/>
                <a:gd name="connsiteY0" fmla="*/ 480344 h 872348"/>
                <a:gd name="connsiteX1" fmla="*/ 235165 w 1567767"/>
                <a:gd name="connsiteY1" fmla="*/ 9947 h 872348"/>
                <a:gd name="connsiteX2" fmla="*/ 642785 w 1567767"/>
                <a:gd name="connsiteY2" fmla="*/ 872342 h 872348"/>
                <a:gd name="connsiteX3" fmla="*/ 987694 w 1567767"/>
                <a:gd name="connsiteY3" fmla="*/ 25626 h 872348"/>
                <a:gd name="connsiteX4" fmla="*/ 1332602 w 1567767"/>
                <a:gd name="connsiteY4" fmla="*/ 590103 h 872348"/>
                <a:gd name="connsiteX5" fmla="*/ 1567767 w 1567767"/>
                <a:gd name="connsiteY5" fmla="*/ 621463 h 87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7767" h="872348">
                  <a:moveTo>
                    <a:pt x="0" y="480344"/>
                  </a:moveTo>
                  <a:cubicBezTo>
                    <a:pt x="64017" y="212479"/>
                    <a:pt x="128034" y="-55386"/>
                    <a:pt x="235165" y="9947"/>
                  </a:cubicBezTo>
                  <a:cubicBezTo>
                    <a:pt x="342296" y="75280"/>
                    <a:pt x="517364" y="869729"/>
                    <a:pt x="642785" y="872342"/>
                  </a:cubicBezTo>
                  <a:cubicBezTo>
                    <a:pt x="768206" y="874955"/>
                    <a:pt x="872725" y="72666"/>
                    <a:pt x="987694" y="25626"/>
                  </a:cubicBezTo>
                  <a:cubicBezTo>
                    <a:pt x="1102663" y="-21414"/>
                    <a:pt x="1235923" y="490797"/>
                    <a:pt x="1332602" y="590103"/>
                  </a:cubicBezTo>
                  <a:cubicBezTo>
                    <a:pt x="1429281" y="689409"/>
                    <a:pt x="1567767" y="621463"/>
                    <a:pt x="1567767" y="621463"/>
                  </a:cubicBezTo>
                </a:path>
              </a:pathLst>
            </a:custGeom>
            <a:ln w="31750">
              <a:solidFill>
                <a:schemeClr val="accent6">
                  <a:lumMod val="75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0"/>
            <p:cNvCxnSpPr/>
            <p:nvPr/>
          </p:nvCxnSpPr>
          <p:spPr>
            <a:xfrm>
              <a:off x="1680528" y="4954857"/>
              <a:ext cx="294857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Litebulb"/>
          <p:cNvSpPr>
            <a:spLocks noChangeAspect="1" noEditPoints="1" noChangeArrowheads="1"/>
          </p:cNvSpPr>
          <p:nvPr/>
        </p:nvSpPr>
        <p:spPr bwMode="auto">
          <a:xfrm flipH="1">
            <a:off x="7877399" y="4124071"/>
            <a:ext cx="558612" cy="83878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3"/>
          <p:cNvGrpSpPr/>
          <p:nvPr/>
        </p:nvGrpSpPr>
        <p:grpSpPr>
          <a:xfrm>
            <a:off x="759558" y="1126114"/>
            <a:ext cx="799132" cy="296147"/>
            <a:chOff x="830917" y="4703973"/>
            <a:chExt cx="1144468" cy="344964"/>
          </a:xfrm>
        </p:grpSpPr>
        <p:sp>
          <p:nvSpPr>
            <p:cNvPr id="49" name="Freeform 44"/>
            <p:cNvSpPr/>
            <p:nvPr/>
          </p:nvSpPr>
          <p:spPr>
            <a:xfrm>
              <a:off x="830917" y="4703973"/>
              <a:ext cx="956337" cy="344964"/>
            </a:xfrm>
            <a:custGeom>
              <a:avLst/>
              <a:gdLst>
                <a:gd name="connsiteX0" fmla="*/ 0 w 1567767"/>
                <a:gd name="connsiteY0" fmla="*/ 480344 h 872348"/>
                <a:gd name="connsiteX1" fmla="*/ 235165 w 1567767"/>
                <a:gd name="connsiteY1" fmla="*/ 9947 h 872348"/>
                <a:gd name="connsiteX2" fmla="*/ 642785 w 1567767"/>
                <a:gd name="connsiteY2" fmla="*/ 872342 h 872348"/>
                <a:gd name="connsiteX3" fmla="*/ 987694 w 1567767"/>
                <a:gd name="connsiteY3" fmla="*/ 25626 h 872348"/>
                <a:gd name="connsiteX4" fmla="*/ 1332602 w 1567767"/>
                <a:gd name="connsiteY4" fmla="*/ 590103 h 872348"/>
                <a:gd name="connsiteX5" fmla="*/ 1567767 w 1567767"/>
                <a:gd name="connsiteY5" fmla="*/ 621463 h 87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7767" h="872348">
                  <a:moveTo>
                    <a:pt x="0" y="480344"/>
                  </a:moveTo>
                  <a:cubicBezTo>
                    <a:pt x="64017" y="212479"/>
                    <a:pt x="128034" y="-55386"/>
                    <a:pt x="235165" y="9947"/>
                  </a:cubicBezTo>
                  <a:cubicBezTo>
                    <a:pt x="342296" y="75280"/>
                    <a:pt x="517364" y="869729"/>
                    <a:pt x="642785" y="872342"/>
                  </a:cubicBezTo>
                  <a:cubicBezTo>
                    <a:pt x="768206" y="874955"/>
                    <a:pt x="872725" y="72666"/>
                    <a:pt x="987694" y="25626"/>
                  </a:cubicBezTo>
                  <a:cubicBezTo>
                    <a:pt x="1102663" y="-21414"/>
                    <a:pt x="1235923" y="490797"/>
                    <a:pt x="1332602" y="590103"/>
                  </a:cubicBezTo>
                  <a:cubicBezTo>
                    <a:pt x="1429281" y="689409"/>
                    <a:pt x="1567767" y="621463"/>
                    <a:pt x="1567767" y="621463"/>
                  </a:cubicBezTo>
                </a:path>
              </a:pathLst>
            </a:custGeom>
            <a:ln w="31750">
              <a:solidFill>
                <a:schemeClr val="accent6">
                  <a:lumMod val="75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5"/>
            <p:cNvCxnSpPr/>
            <p:nvPr/>
          </p:nvCxnSpPr>
          <p:spPr>
            <a:xfrm>
              <a:off x="1680528" y="4954857"/>
              <a:ext cx="294857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7104555" y="2306574"/>
            <a:ext cx="184512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kumimoji="1" lang="en-US" dirty="0" smtClean="0">
                <a:latin typeface="Arial" charset="0"/>
                <a:cs typeface="Arial" charset="0"/>
              </a:rPr>
              <a:t>Opaque (a fog)</a:t>
            </a:r>
            <a:endParaRPr kumimoji="1" lang="en-US" dirty="0">
              <a:latin typeface="Arial" charset="0"/>
              <a:cs typeface="Arial" charset="0"/>
            </a:endParaRPr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7354111" y="5552218"/>
            <a:ext cx="149018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charset="0"/>
                <a:ea typeface="ＭＳ Ｐゴシック" charset="0"/>
              </a:defRPr>
            </a:lvl9pPr>
          </a:lstStyle>
          <a:p>
            <a:r>
              <a:rPr kumimoji="1" lang="en-US" dirty="0" smtClean="0">
                <a:latin typeface="Arial" charset="0"/>
                <a:cs typeface="Arial" charset="0"/>
              </a:rPr>
              <a:t>Transparent</a:t>
            </a:r>
            <a:endParaRPr kumimoji="1" lang="en-US" dirty="0">
              <a:latin typeface="Arial" charset="0"/>
              <a:cs typeface="Arial" charset="0"/>
            </a:endParaRP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94750" y="2849684"/>
            <a:ext cx="756234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of light interact strongly with free (ionized)electrons and protons  </a:t>
            </a:r>
            <a:endParaRPr kumimoji="1"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81789" y="6156472"/>
            <a:ext cx="801741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of light rarely interact with stable atoms (paired electrons &amp; protons)</a:t>
            </a:r>
            <a:endParaRPr kumimoji="1"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0"/>
          <p:cNvGrpSpPr/>
          <p:nvPr/>
        </p:nvGrpSpPr>
        <p:grpSpPr>
          <a:xfrm>
            <a:off x="718278" y="1870412"/>
            <a:ext cx="799132" cy="296147"/>
            <a:chOff x="830917" y="4703973"/>
            <a:chExt cx="1144468" cy="344964"/>
          </a:xfrm>
        </p:grpSpPr>
        <p:sp>
          <p:nvSpPr>
            <p:cNvPr id="56" name="Freeform 51"/>
            <p:cNvSpPr/>
            <p:nvPr/>
          </p:nvSpPr>
          <p:spPr>
            <a:xfrm>
              <a:off x="830917" y="4703973"/>
              <a:ext cx="956337" cy="344964"/>
            </a:xfrm>
            <a:custGeom>
              <a:avLst/>
              <a:gdLst>
                <a:gd name="connsiteX0" fmla="*/ 0 w 1567767"/>
                <a:gd name="connsiteY0" fmla="*/ 480344 h 872348"/>
                <a:gd name="connsiteX1" fmla="*/ 235165 w 1567767"/>
                <a:gd name="connsiteY1" fmla="*/ 9947 h 872348"/>
                <a:gd name="connsiteX2" fmla="*/ 642785 w 1567767"/>
                <a:gd name="connsiteY2" fmla="*/ 872342 h 872348"/>
                <a:gd name="connsiteX3" fmla="*/ 987694 w 1567767"/>
                <a:gd name="connsiteY3" fmla="*/ 25626 h 872348"/>
                <a:gd name="connsiteX4" fmla="*/ 1332602 w 1567767"/>
                <a:gd name="connsiteY4" fmla="*/ 590103 h 872348"/>
                <a:gd name="connsiteX5" fmla="*/ 1567767 w 1567767"/>
                <a:gd name="connsiteY5" fmla="*/ 621463 h 87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7767" h="872348">
                  <a:moveTo>
                    <a:pt x="0" y="480344"/>
                  </a:moveTo>
                  <a:cubicBezTo>
                    <a:pt x="64017" y="212479"/>
                    <a:pt x="128034" y="-55386"/>
                    <a:pt x="235165" y="9947"/>
                  </a:cubicBezTo>
                  <a:cubicBezTo>
                    <a:pt x="342296" y="75280"/>
                    <a:pt x="517364" y="869729"/>
                    <a:pt x="642785" y="872342"/>
                  </a:cubicBezTo>
                  <a:cubicBezTo>
                    <a:pt x="768206" y="874955"/>
                    <a:pt x="872725" y="72666"/>
                    <a:pt x="987694" y="25626"/>
                  </a:cubicBezTo>
                  <a:cubicBezTo>
                    <a:pt x="1102663" y="-21414"/>
                    <a:pt x="1235923" y="490797"/>
                    <a:pt x="1332602" y="590103"/>
                  </a:cubicBezTo>
                  <a:cubicBezTo>
                    <a:pt x="1429281" y="689409"/>
                    <a:pt x="1567767" y="621463"/>
                    <a:pt x="1567767" y="621463"/>
                  </a:cubicBezTo>
                </a:path>
              </a:pathLst>
            </a:custGeom>
            <a:ln w="31750">
              <a:solidFill>
                <a:schemeClr val="accent6">
                  <a:lumMod val="75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2"/>
            <p:cNvCxnSpPr/>
            <p:nvPr/>
          </p:nvCxnSpPr>
          <p:spPr>
            <a:xfrm>
              <a:off x="1680528" y="4954857"/>
              <a:ext cx="294857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3"/>
          <p:cNvSpPr>
            <a:spLocks noChangeAspect="1"/>
          </p:cNvSpPr>
          <p:nvPr/>
        </p:nvSpPr>
        <p:spPr>
          <a:xfrm>
            <a:off x="3666363" y="875588"/>
            <a:ext cx="342900" cy="3429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Oval 54"/>
          <p:cNvSpPr>
            <a:spLocks noChangeAspect="1"/>
          </p:cNvSpPr>
          <p:nvPr/>
        </p:nvSpPr>
        <p:spPr>
          <a:xfrm>
            <a:off x="1996640" y="2232149"/>
            <a:ext cx="342900" cy="342900"/>
          </a:xfrm>
          <a:prstGeom prst="ellips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0" name="Oval 55"/>
          <p:cNvSpPr>
            <a:spLocks noChangeAspect="1"/>
          </p:cNvSpPr>
          <p:nvPr/>
        </p:nvSpPr>
        <p:spPr>
          <a:xfrm>
            <a:off x="1597632" y="1995109"/>
            <a:ext cx="342900" cy="342900"/>
          </a:xfrm>
          <a:prstGeom prst="ellipse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 w="63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1 0.00833 C 0.10555 0.07616 0.15659 0.14421 0.20972 0.15231 C 0.26267 0.16041 0.33246 0.05926 0.37222 0.05648 C 0.41198 0.0537 0.42135 0.14491 0.44774 0.13565 C 0.47413 0.12639 0.49253 0.03102 0.53107 0.00023 C 0.56909 -0.03056 0.64791 -0.04121 0.67621 -0.04954 C 0.70451 -0.05787 0.70277 -0.05371 0.70104 -0.04954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0.00417 C 0.13872 -0.0574 0.22396 -0.11898 0.27483 -0.13796 C 0.3257 -0.15694 0.32344 -0.11319 0.3592 -0.10972 C 0.39497 -0.10625 0.47292 -0.14467 0.48941 -0.11643 C 0.50538 -0.08819 0.42743 0.05625 0.45712 0.06042 C 0.48629 0.06459 0.57674 -0.01365 0.66684 -0.09166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42" y="-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0.76267 4.44444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76267 -1.85185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7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COBE sky maps </a:t>
            </a:r>
            <a:r>
              <a:rPr lang="en-US" sz="1800" dirty="0" smtClean="0">
                <a:solidFill>
                  <a:schemeClr val="tx1"/>
                </a:solidFill>
              </a:rPr>
              <a:t>the most distant light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5368" r="9264" b="5368"/>
          <a:stretch>
            <a:fillRect/>
          </a:stretch>
        </p:blipFill>
        <p:spPr bwMode="auto">
          <a:xfrm>
            <a:off x="720000" y="900000"/>
            <a:ext cx="356870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00000" y="1556792"/>
            <a:ext cx="355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2.7 K  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isotropy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T(z) = T</a:t>
            </a:r>
            <a:r>
              <a:rPr lang="de-DE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·(1+z)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0000" y="3107309"/>
            <a:ext cx="42082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3.4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subtraction of constant emission,</a:t>
            </a:r>
          </a:p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dipole anisotropy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to the motion of the Earth)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00000" y="4725144"/>
            <a:ext cx="43387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= 18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subtraction of dipole,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Milky Way has some emission in microwaves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5256000" y="1602000"/>
            <a:ext cx="288000" cy="288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5436000" y="3168000"/>
            <a:ext cx="432000" cy="288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5364000" y="4797184"/>
            <a:ext cx="396000" cy="288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508104" y="18230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5391188" y="1890000"/>
            <a:ext cx="170812" cy="117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55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cosmic microwave background radiation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65706"/>
            <a:ext cx="5715000" cy="58578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79512" y="1260000"/>
            <a:ext cx="2920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red:   T=2.725 K + 0,00002 K</a:t>
            </a:r>
          </a:p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blue: T=2.725 K – 0.00002 K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8000" y="828000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ery small temperature variations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0000" y="2700000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Isotropic?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CMB is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anisotropic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(at the 1/100,000 level)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the spots come from?</a:t>
            </a:r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554400"/>
            <a:ext cx="4238625" cy="33462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3568" y="980728"/>
            <a:ext cx="42218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mechanical energy fluctuations during inflationary period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fluctuations pulse through the universe as sound waves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universe become transparent sound waves are frozen in (light and matter are decoupled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Bang: Main steps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0" y="648000"/>
            <a:ext cx="3505200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60000" y="1689531"/>
            <a:ext cx="7772400" cy="4293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buFontTx/>
              <a:buAutoNum type="arabicParenR"/>
            </a:pP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Universe started ~15 Ga, the size of                                             an atom, at temperatures (or energy)                                        too hot for normal matter &gt; 10</a:t>
            </a:r>
            <a:r>
              <a:rPr lang="en-US" altLang="de-DE" baseline="300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27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K –                                             it start expanding extremely rapidly</a:t>
            </a:r>
          </a:p>
          <a:p>
            <a:pPr marL="381000" indent="-381000">
              <a:buFontTx/>
              <a:buAutoNum type="arabicParenR"/>
            </a:pP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Within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10</a:t>
            </a:r>
            <a:r>
              <a:rPr lang="en-US" altLang="de-DE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-32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seconds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it cools enough to form a quark soup + electrons and other particles</a:t>
            </a:r>
          </a:p>
          <a:p>
            <a:pPr marL="381000" indent="-381000">
              <a:buFontTx/>
              <a:buAutoNum type="arabicParenR"/>
            </a:pP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 about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 second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the universe was a hot and dense mixture of free electrons, protons, neutrons, neutrinos and photons. </a:t>
            </a:r>
          </a:p>
          <a:p>
            <a:pPr marL="381000" indent="-381000">
              <a:buFontTx/>
              <a:buAutoNum type="arabicParenR"/>
            </a:pP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At about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13.8 seconds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, temperature has decreased to 3 x 10</a:t>
            </a:r>
            <a:r>
              <a:rPr lang="en-US" altLang="de-DE" baseline="300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9 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K and atomic nuclei began to form, but not beyond H and He.  The universe was a rapidly expanding fireball!</a:t>
            </a:r>
          </a:p>
          <a:p>
            <a:pPr marL="381000" indent="-381000">
              <a:buFontTx/>
              <a:buAutoNum type="arabicParenR"/>
            </a:pP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de-DE" dirty="0" smtClean="0">
                <a:solidFill>
                  <a:srgbClr val="0000CC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700 000 years </a:t>
            </a:r>
            <a:r>
              <a:rPr lang="en-US" altLang="de-DE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later electrons became attached to nuclei of H and He – formation of true atoms.  Matter became organized into stars, galaxies and clusters</a:t>
            </a:r>
          </a:p>
          <a:p>
            <a:pPr marL="381000" indent="-381000">
              <a:buFontTx/>
              <a:buNone/>
            </a:pPr>
            <a:endParaRPr lang="en-US" altLang="de-DE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Multipole expansion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" y="1300162"/>
            <a:ext cx="8277225" cy="425767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40001" y="648000"/>
            <a:ext cx="828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 of the temperature fluctuations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respect to the average temperature T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using the correlation function 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932000" y="144000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with respect to spherical harmonics using the coefficients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5767" y="326808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Gauss fluctuations: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50200" y="3717032"/>
            <a:ext cx="149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coefficient C</a:t>
            </a:r>
            <a:r>
              <a:rPr lang="en-US" b="1" baseline="-25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</a:t>
            </a:r>
            <a:endParaRPr lang="en-US" b="1" baseline="-25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39952" y="4274462"/>
            <a:ext cx="2138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Legendre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polynomes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99592" y="5661248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 function C(</a:t>
            </a:r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91869" y="5313313"/>
            <a:ext cx="16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cosmic variance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oscillation </a:t>
            </a:r>
            <a:r>
              <a:rPr lang="en-US" sz="1800" dirty="0" smtClean="0">
                <a:solidFill>
                  <a:schemeClr val="tx1"/>
                </a:solidFill>
              </a:rPr>
              <a:t>Cosmic microwave background radiation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" y="558955"/>
            <a:ext cx="8876824" cy="576405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9552" y="3960000"/>
            <a:ext cx="348685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pressure causes expansion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 causes compression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 as plasma in equilibrium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5733256"/>
            <a:ext cx="3615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idea: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 it and listen to the cosmic sound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167261" y="6217567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expansion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still uncertain?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60000" y="1080000"/>
            <a:ext cx="7596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did inflation occur?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doesn’t predict fundamental constants (masses, charges, speed of light,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Anthropic principle: If constants were even a little different, we wouldn’t be here to puzzle about them!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is energy density of the vacuum so close to the energy density of matter.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 physics predicts ratio should be ~10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only one Universe or are there ‘many Universe bubbles?’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 allow for such disconnected space-time ‘bubbles’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was before the Big Bang?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String theory avoids singularity at t=0 (in 10-dimensional space-time)</a:t>
            </a:r>
          </a:p>
        </p:txBody>
      </p:sp>
    </p:spTree>
    <p:extLst>
      <p:ext uri="{BB962C8B-B14F-4D97-AF65-F5344CB8AC3E}">
        <p14:creationId xmlns:p14="http://schemas.microsoft.com/office/powerpoint/2010/main" val="5505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“Three Pillars” of Big Bang Theory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70369" y="720000"/>
            <a:ext cx="840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Hubble Expansion – Nucleosynthesis – 3 K Background Radiation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3" y="1347269"/>
            <a:ext cx="2331720" cy="16916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69" y="3294571"/>
            <a:ext cx="2340000" cy="234731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000" y="1347265"/>
            <a:ext cx="3053443" cy="27023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1347265"/>
            <a:ext cx="3008948" cy="19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redshift</a:t>
            </a:r>
            <a:endParaRPr lang="en-US" dirty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2857" cy="518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Edwin Hubble (1920): “Universe is expanding in all directions”</a:t>
            </a:r>
            <a:endParaRPr lang="en-US" dirty="0"/>
          </a:p>
        </p:txBody>
      </p:sp>
      <p:pic>
        <p:nvPicPr>
          <p:cNvPr id="7" name="Picture 1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400"/>
            <a:ext cx="3943350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 descr="Com_16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00" y="2376056"/>
            <a:ext cx="5013350" cy="357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 and the Big Bang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886173"/>
            <a:ext cx="3656013" cy="36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910263" y="1721073"/>
            <a:ext cx="254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SNe</a:t>
            </a:r>
            <a:r>
              <a:rPr lang="en-US" altLang="de-DE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altLang="de-DE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Hubble Diagram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18188" y="2319561"/>
            <a:ext cx="2058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de-DE" sz="1000" b="1">
                <a:solidFill>
                  <a:srgbClr val="0000FF"/>
                </a:solidFill>
              </a:rPr>
              <a:t>Reiss, Press &amp; Kirshner, ApJ 1996</a:t>
            </a:r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02497"/>
              </p:ext>
            </p:extLst>
          </p:nvPr>
        </p:nvGraphicFramePr>
        <p:xfrm>
          <a:off x="7488238" y="3529236"/>
          <a:ext cx="863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Equation" r:id="rId4" imgW="863600" imgH="279400" progId="Equation.3">
                  <p:embed/>
                </p:oleObj>
              </mc:Choice>
              <mc:Fallback>
                <p:oleObj name="Equation" r:id="rId4" imgW="863600" imgH="279400" progId="Equation.3">
                  <p:embed/>
                  <p:pic>
                    <p:nvPicPr>
                      <p:cNvPr id="25518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529236"/>
                        <a:ext cx="8636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911975" y="3978498"/>
            <a:ext cx="15636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de-DE" sz="1400" b="1" dirty="0">
                <a:solidFill>
                  <a:srgbClr val="DC0000"/>
                </a:solidFill>
              </a:rPr>
              <a:t>Hubble Law</a:t>
            </a:r>
          </a:p>
          <a:p>
            <a:pPr eaLnBrk="0" hangingPunct="0"/>
            <a:r>
              <a:rPr lang="en-US" altLang="de-DE" sz="1400" b="1" dirty="0">
                <a:solidFill>
                  <a:srgbClr val="DC0000"/>
                </a:solidFill>
              </a:rPr>
              <a:t>H</a:t>
            </a:r>
            <a:r>
              <a:rPr lang="en-US" altLang="de-DE" sz="1400" b="1" baseline="-25000" dirty="0">
                <a:solidFill>
                  <a:srgbClr val="DC0000"/>
                </a:solidFill>
              </a:rPr>
              <a:t>o</a:t>
            </a:r>
            <a:r>
              <a:rPr lang="en-US" altLang="de-DE" sz="1400" b="1" dirty="0">
                <a:solidFill>
                  <a:srgbClr val="DC0000"/>
                </a:solidFill>
              </a:rPr>
              <a:t>~20 km/s/</a:t>
            </a:r>
            <a:r>
              <a:rPr lang="en-US" altLang="de-DE" sz="1400" b="1" dirty="0" err="1">
                <a:solidFill>
                  <a:srgbClr val="DC0000"/>
                </a:solidFill>
              </a:rPr>
              <a:t>MLyr</a:t>
            </a:r>
            <a:endParaRPr lang="en-US" altLang="de-DE" sz="1400" b="1" dirty="0">
              <a:solidFill>
                <a:srgbClr val="DC000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23850" y="1100361"/>
            <a:ext cx="1858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 of the universe:</a:t>
            </a:r>
            <a:endParaRPr lang="de-DE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772046"/>
              </p:ext>
            </p:extLst>
          </p:nvPr>
        </p:nvGraphicFramePr>
        <p:xfrm>
          <a:off x="395288" y="1676623"/>
          <a:ext cx="397351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6" imgW="3174840" imgH="457200" progId="Equation.3">
                  <p:embed/>
                </p:oleObj>
              </mc:Choice>
              <mc:Fallback>
                <p:oleObj name="Equation" r:id="rId6" imgW="3174840" imgH="457200" progId="Equation.3">
                  <p:embed/>
                  <p:pic>
                    <p:nvPicPr>
                      <p:cNvPr id="25518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676623"/>
                        <a:ext cx="3973512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 descr="s0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16486"/>
            <a:ext cx="2255837" cy="2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50825" y="1052736"/>
            <a:ext cx="4640263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Picture 18" descr="s0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16486"/>
            <a:ext cx="2255837" cy="2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s0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16486"/>
            <a:ext cx="2255837" cy="2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s0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3116486"/>
            <a:ext cx="2255837" cy="24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335729"/>
              </p:ext>
            </p:extLst>
          </p:nvPr>
        </p:nvGraphicFramePr>
        <p:xfrm>
          <a:off x="396000" y="6034236"/>
          <a:ext cx="2590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12" imgW="2590560" imgH="419040" progId="Equation.3">
                  <p:embed/>
                </p:oleObj>
              </mc:Choice>
              <mc:Fallback>
                <p:oleObj name="Equation" r:id="rId12" imgW="2590560" imgH="419040" progId="Equation.3">
                  <p:embed/>
                  <p:pic>
                    <p:nvPicPr>
                      <p:cNvPr id="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00" y="6034236"/>
                        <a:ext cx="25908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0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of stars or galaxies - Redshift</a:t>
            </a:r>
            <a:endParaRPr lang="en-US" dirty="0"/>
          </a:p>
        </p:txBody>
      </p:sp>
      <p:pic>
        <p:nvPicPr>
          <p:cNvPr id="6" name="Picture 4" descr="redshi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5343525" cy="32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" y="1196752"/>
            <a:ext cx="2634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 effect: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stars are approaching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 wave length</a:t>
            </a:r>
          </a:p>
          <a:p>
            <a:pPr marL="285750" indent="-285750">
              <a:buFontTx/>
              <a:buChar char="-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stars are receding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wave length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53402" y="3320251"/>
            <a:ext cx="1700212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60000" y="4581128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Cosmological redshift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the expansion of space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077895" y="5024209"/>
            <a:ext cx="26185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e-DE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52120" y="5076000"/>
            <a:ext cx="18491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de-DE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626506" y="4798954"/>
                <a:ext cx="1965410" cy="63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de-DE" sz="14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rad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506" y="4798954"/>
                <a:ext cx="1965410" cy="6365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626506" y="5646731"/>
                <a:ext cx="22461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=6.68   ⇒  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58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506" y="5646731"/>
                <a:ext cx="2246192" cy="215444"/>
              </a:xfrm>
              <a:prstGeom prst="rect">
                <a:avLst/>
              </a:prstGeom>
              <a:blipFill>
                <a:blip r:embed="rId5"/>
                <a:stretch>
                  <a:fillRect l="-543" t="-152778" r="-4891" b="-236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06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Universe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287" y="4508500"/>
            <a:ext cx="26876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lamp</a:t>
            </a:r>
            <a:endParaRPr lang="en-US" altLang="de-DE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2863"/>
            <a:ext cx="2701925" cy="3124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33688"/>
            <a:ext cx="3709987" cy="2755900"/>
          </a:xfrm>
          <a:prstGeom prst="rect">
            <a:avLst/>
          </a:prstGeom>
          <a:noFill/>
          <a:ln w="9525">
            <a:solidFill>
              <a:srgbClr val="CE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83969" y="1620000"/>
            <a:ext cx="3926582" cy="64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de-D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pectrum of Hydrogen gas is a unique finger print of the element</a:t>
            </a:r>
            <a:endParaRPr lang="en-US" altLang="de-D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Bildschirmpräsentation (4:3)</PresentationFormat>
  <Paragraphs>209</Paragraphs>
  <Slides>32</Slides>
  <Notes>1</Notes>
  <HiddenSlides>1</HiddenSlides>
  <MMClips>2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Gill Sans</vt:lpstr>
      <vt:lpstr>Helvetica Neue</vt:lpstr>
      <vt:lpstr>Times New Roman</vt:lpstr>
      <vt:lpstr>Wingdings</vt:lpstr>
      <vt:lpstr>2_Larissa</vt:lpstr>
      <vt:lpstr>Equation</vt:lpstr>
      <vt:lpstr>Outline: Evidence for Big Bang theory</vt:lpstr>
      <vt:lpstr>The first 3 minutes Steven Weinberg</vt:lpstr>
      <vt:lpstr>Big Bang: Main steps</vt:lpstr>
      <vt:lpstr>“Three Pillars” of Big Bang Theory</vt:lpstr>
      <vt:lpstr>Cosmological redshift</vt:lpstr>
      <vt:lpstr>1. Edwin Hubble (1920): “Universe is expanding in all directions”</vt:lpstr>
      <vt:lpstr>Expanding Universe and the Big Bang</vt:lpstr>
      <vt:lpstr>Speed of stars or galaxies - Redshift</vt:lpstr>
      <vt:lpstr>Expanding Universe</vt:lpstr>
      <vt:lpstr>Expanding Universe</vt:lpstr>
      <vt:lpstr>Expanding Universe</vt:lpstr>
      <vt:lpstr>Expanding Universe</vt:lpstr>
      <vt:lpstr>Expanding Universe</vt:lpstr>
      <vt:lpstr>Expanding Universe</vt:lpstr>
      <vt:lpstr>Expanding Universe</vt:lpstr>
      <vt:lpstr>Determination of distances - paralax</vt:lpstr>
      <vt:lpstr>Determination of distances - parallax</vt:lpstr>
      <vt:lpstr>Cepheid – intrinsic stellar pulsation</vt:lpstr>
      <vt:lpstr>Cepheids – intrinsic stellar pulsation</vt:lpstr>
      <vt:lpstr>Cepheids – intrinsic stellar pulsation</vt:lpstr>
      <vt:lpstr>cosmic distance ladder</vt:lpstr>
      <vt:lpstr>2. Nucleosynthesis</vt:lpstr>
      <vt:lpstr>3. Cosmic microwave background radiation</vt:lpstr>
      <vt:lpstr>A. Penzias &amp; R. Wilson 1965</vt:lpstr>
      <vt:lpstr>Interpretation of cosmic microwave background radiation</vt:lpstr>
      <vt:lpstr>Photon-Matter interaction</vt:lpstr>
      <vt:lpstr>COBE sky maps the most distant light</vt:lpstr>
      <vt:lpstr>Measurement of cosmic microwave background radiation</vt:lpstr>
      <vt:lpstr>Where do the spots come from?</vt:lpstr>
      <vt:lpstr>Multipole expansion</vt:lpstr>
      <vt:lpstr>Acoustic oscillation Cosmic microwave background radiation</vt:lpstr>
      <vt:lpstr>What is still uncertain?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642</cp:revision>
  <dcterms:created xsi:type="dcterms:W3CDTF">2016-04-06T12:04:03Z</dcterms:created>
  <dcterms:modified xsi:type="dcterms:W3CDTF">2023-02-11T10:30:32Z</dcterms:modified>
</cp:coreProperties>
</file>