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72" r:id="rId2"/>
    <p:sldId id="278" r:id="rId3"/>
    <p:sldId id="291" r:id="rId4"/>
    <p:sldId id="292" r:id="rId5"/>
    <p:sldId id="279" r:id="rId6"/>
    <p:sldId id="280" r:id="rId7"/>
    <p:sldId id="293" r:id="rId8"/>
    <p:sldId id="274" r:id="rId9"/>
    <p:sldId id="275" r:id="rId10"/>
    <p:sldId id="276" r:id="rId11"/>
    <p:sldId id="277" r:id="rId12"/>
    <p:sldId id="287" r:id="rId13"/>
    <p:sldId id="281" r:id="rId14"/>
    <p:sldId id="282" r:id="rId15"/>
    <p:sldId id="294" r:id="rId16"/>
    <p:sldId id="295" r:id="rId17"/>
    <p:sldId id="288" r:id="rId18"/>
    <p:sldId id="283" r:id="rId19"/>
    <p:sldId id="284" r:id="rId20"/>
    <p:sldId id="290" r:id="rId21"/>
    <p:sldId id="285" r:id="rId22"/>
    <p:sldId id="286" r:id="rId23"/>
    <p:sldId id="273" r:id="rId24"/>
    <p:sldId id="296" r:id="rId2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6600"/>
    <a:srgbClr val="FFCC00"/>
    <a:srgbClr val="6699FF"/>
    <a:srgbClr val="00CC00"/>
    <a:srgbClr val="B2B2B2"/>
    <a:srgbClr val="CCCCFF"/>
    <a:srgbClr val="009999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3613" autoAdjust="0"/>
  </p:normalViewPr>
  <p:slideViewPr>
    <p:cSldViewPr>
      <p:cViewPr>
        <p:scale>
          <a:sx n="70" d="100"/>
          <a:sy n="70" d="100"/>
        </p:scale>
        <p:origin x="7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1D409-5795-4758-804C-3EFBF1F2F8DD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31E1E-48A7-4726-9E09-0242272EEA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9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0636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4014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778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14835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4932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2545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1938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2396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47842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53182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921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33434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83473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40765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74487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11334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106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794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7266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6589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105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8680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7629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2588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21.02.2023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229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21.02.2023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3265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21.02.2023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0625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3841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21.02.2023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2640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21.02.2023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186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21.02.2023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7495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21.02.2023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0320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21.02.2023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4053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21.02.2023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9123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21.02.2023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701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 dirty="0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- 2022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620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.j.wollersheim@gsi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s://web-docs.gsi.de/~wolle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5.pn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Outline: Evidence for Big Bang theory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1345839" y="620688"/>
            <a:ext cx="616226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Lecturer: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Hans-Jürgen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Wollersheim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e-mail: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h.j.wollersheim@gsi.de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web-page: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https://web-docs.gsi.de/~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wolle/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and click on 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898599"/>
            <a:ext cx="1255222" cy="86868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424617" y="5373216"/>
            <a:ext cx="42947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pillars of Big Bang theory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Hubble expansion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nucleosynthesis</a:t>
            </a:r>
          </a:p>
          <a:p>
            <a:pPr marL="342900" indent="-342900">
              <a:buAutoNum type="arabicPeriod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cosmic microwave background radiation</a:t>
            </a:r>
          </a:p>
        </p:txBody>
      </p:sp>
    </p:spTree>
    <p:extLst>
      <p:ext uri="{BB962C8B-B14F-4D97-AF65-F5344CB8AC3E}">
        <p14:creationId xmlns:p14="http://schemas.microsoft.com/office/powerpoint/2010/main" val="194638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Boosted dark matter channels</a:t>
            </a:r>
            <a:endParaRPr lang="en-US" dirty="0"/>
          </a:p>
        </p:txBody>
      </p:sp>
      <p:pic>
        <p:nvPicPr>
          <p:cNvPr id="12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4813970"/>
            <a:ext cx="39814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1080000" y="900000"/>
            <a:ext cx="73406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200" dirty="0"/>
              <a:t>Boosted DM detection: </a:t>
            </a:r>
          </a:p>
          <a:p>
            <a:pPr eaLnBrk="1" hangingPunct="1"/>
            <a:r>
              <a:rPr lang="en-US" altLang="zh-CN" sz="800" dirty="0"/>
              <a:t> </a:t>
            </a:r>
          </a:p>
          <a:p>
            <a:pPr eaLnBrk="1" hangingPunct="1"/>
            <a:r>
              <a:rPr lang="en-US" altLang="zh-CN" sz="2200" dirty="0"/>
              <a:t>        DM particle is energetic enough to knock a nucleon out!</a:t>
            </a:r>
            <a:endParaRPr lang="en-US" altLang="zh-CN" sz="1800" dirty="0"/>
          </a:p>
        </p:txBody>
      </p:sp>
      <p:sp>
        <p:nvSpPr>
          <p:cNvPr id="14" name="右箭头 16"/>
          <p:cNvSpPr/>
          <p:nvPr/>
        </p:nvSpPr>
        <p:spPr>
          <a:xfrm>
            <a:off x="1214438" y="1480220"/>
            <a:ext cx="357187" cy="214313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TextBox 26"/>
          <p:cNvSpPr txBox="1">
            <a:spLocks noChangeArrowheads="1"/>
          </p:cNvSpPr>
          <p:nvPr/>
        </p:nvSpPr>
        <p:spPr bwMode="auto">
          <a:xfrm>
            <a:off x="5286375" y="1765970"/>
            <a:ext cx="15716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200">
                <a:solidFill>
                  <a:srgbClr val="FF0000"/>
                </a:solidFill>
              </a:rPr>
              <a:t>v ~ O(1) c</a:t>
            </a:r>
            <a:endParaRPr lang="en-US" altLang="zh-CN" sz="1800">
              <a:solidFill>
                <a:srgbClr val="FF0000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357563" y="1337345"/>
            <a:ext cx="2000250" cy="5000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26" name="直接箭头连接符 19"/>
          <p:cNvCxnSpPr>
            <a:stCxn id="16" idx="4"/>
            <a:endCxn id="15" idx="1"/>
          </p:cNvCxnSpPr>
          <p:nvPr/>
        </p:nvCxnSpPr>
        <p:spPr>
          <a:xfrm rot="16200000" flipH="1">
            <a:off x="4749801" y="1445295"/>
            <a:ext cx="144462" cy="9286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" descr="Image result for nucle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2694658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直接箭头连接符 22"/>
          <p:cNvCxnSpPr/>
          <p:nvPr/>
        </p:nvCxnSpPr>
        <p:spPr>
          <a:xfrm>
            <a:off x="500063" y="2408908"/>
            <a:ext cx="1643062" cy="7858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3"/>
          <p:cNvCxnSpPr/>
          <p:nvPr/>
        </p:nvCxnSpPr>
        <p:spPr>
          <a:xfrm flipV="1">
            <a:off x="2214563" y="2408908"/>
            <a:ext cx="1571625" cy="7858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3409033"/>
            <a:ext cx="4286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2266033"/>
            <a:ext cx="4095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2266033"/>
            <a:ext cx="4095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直接箭头连接符 35"/>
          <p:cNvCxnSpPr/>
          <p:nvPr/>
        </p:nvCxnSpPr>
        <p:spPr>
          <a:xfrm>
            <a:off x="2214563" y="3266158"/>
            <a:ext cx="1428750" cy="2857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6" descr="super-kamiokande-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340000"/>
            <a:ext cx="453707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48"/>
          <p:cNvSpPr txBox="1">
            <a:spLocks noChangeArrowheads="1"/>
          </p:cNvSpPr>
          <p:nvPr/>
        </p:nvSpPr>
        <p:spPr bwMode="auto">
          <a:xfrm>
            <a:off x="4680000" y="5580000"/>
            <a:ext cx="3854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800"/>
              <a:t>Large Volume Neutrino Experiments</a:t>
            </a:r>
          </a:p>
          <a:p>
            <a:pPr eaLnBrk="1" hangingPunct="1"/>
            <a:r>
              <a:rPr lang="en-US" altLang="zh-CN" sz="1800"/>
              <a:t>Super-K ~ 50K ton!  DUNE ~ 68K ton!</a:t>
            </a:r>
          </a:p>
        </p:txBody>
      </p:sp>
      <p:sp>
        <p:nvSpPr>
          <p:cNvPr id="36" name="TextBox 49"/>
          <p:cNvSpPr txBox="1">
            <a:spLocks noChangeArrowheads="1"/>
          </p:cNvSpPr>
          <p:nvPr/>
        </p:nvSpPr>
        <p:spPr bwMode="auto">
          <a:xfrm>
            <a:off x="180000" y="3960000"/>
            <a:ext cx="78581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800" dirty="0"/>
              <a:t>Looking for proton/neutron </a:t>
            </a:r>
          </a:p>
          <a:p>
            <a:pPr eaLnBrk="1" hangingPunct="1"/>
            <a:r>
              <a:rPr lang="en-US" altLang="zh-CN" sz="1800" dirty="0"/>
              <a:t>knocked out of a nucleus.</a:t>
            </a:r>
          </a:p>
          <a:p>
            <a:pPr eaLnBrk="1" hangingPunct="1"/>
            <a:r>
              <a:rPr lang="en-US" altLang="zh-CN" sz="1800" dirty="0"/>
              <a:t>Similar to neutrino neutral current interaction!</a:t>
            </a:r>
          </a:p>
          <a:p>
            <a:pPr eaLnBrk="1" hangingPunct="1"/>
            <a:r>
              <a:rPr lang="en-US" altLang="zh-CN" sz="1800" dirty="0"/>
              <a:t> </a:t>
            </a:r>
          </a:p>
          <a:p>
            <a:pPr eaLnBrk="1" hangingPunct="1"/>
            <a:endParaRPr lang="en-US" altLang="zh-CN" sz="1800" dirty="0"/>
          </a:p>
          <a:p>
            <a:pPr eaLnBrk="1" hangingPunct="1"/>
            <a:endParaRPr lang="en-US" altLang="zh-CN" sz="1800" dirty="0">
              <a:solidFill>
                <a:srgbClr val="FF0000"/>
              </a:solidFill>
            </a:endParaRPr>
          </a:p>
          <a:p>
            <a:pPr eaLnBrk="1" hangingPunct="1"/>
            <a:r>
              <a:rPr lang="en-US" altLang="zh-CN" sz="1800" dirty="0">
                <a:solidFill>
                  <a:srgbClr val="FF0000"/>
                </a:solidFill>
              </a:rPr>
              <a:t>DM-nucleon scattering cross section </a:t>
            </a:r>
          </a:p>
          <a:p>
            <a:pPr eaLnBrk="1" hangingPunct="1"/>
            <a:r>
              <a:rPr lang="en-US" altLang="zh-CN" sz="1800" dirty="0">
                <a:solidFill>
                  <a:srgbClr val="FF0000"/>
                </a:solidFill>
              </a:rPr>
              <a:t>can be less constrained!</a:t>
            </a:r>
          </a:p>
        </p:txBody>
      </p:sp>
      <p:sp>
        <p:nvSpPr>
          <p:cNvPr id="37" name="TextBox 26"/>
          <p:cNvSpPr txBox="1">
            <a:spLocks noChangeArrowheads="1"/>
          </p:cNvSpPr>
          <p:nvPr/>
        </p:nvSpPr>
        <p:spPr bwMode="auto">
          <a:xfrm>
            <a:off x="3643313" y="2980408"/>
            <a:ext cx="8572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200">
                <a:solidFill>
                  <a:srgbClr val="FF0000"/>
                </a:solidFill>
              </a:rPr>
              <a:t>p/n</a:t>
            </a:r>
            <a:endParaRPr lang="en-US" altLang="zh-CN" sz="1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35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Boosted dark matter channels</a:t>
            </a:r>
            <a:endParaRPr lang="en-US" dirty="0"/>
          </a:p>
        </p:txBody>
      </p:sp>
      <p:pic>
        <p:nvPicPr>
          <p:cNvPr id="88" name="Picture 6" descr="super-kamiokande-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340000"/>
            <a:ext cx="4537075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" name="TextBox 48"/>
          <p:cNvSpPr txBox="1">
            <a:spLocks noChangeArrowheads="1"/>
          </p:cNvSpPr>
          <p:nvPr/>
        </p:nvSpPr>
        <p:spPr bwMode="auto">
          <a:xfrm>
            <a:off x="4680000" y="5580000"/>
            <a:ext cx="3854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800" dirty="0"/>
              <a:t>Large Volume Neutrino Experiments</a:t>
            </a:r>
          </a:p>
          <a:p>
            <a:pPr eaLnBrk="1" hangingPunct="1"/>
            <a:r>
              <a:rPr lang="en-US" altLang="zh-CN" sz="1800" dirty="0"/>
              <a:t>Super-K ~ 50K ton!  DUNE ~ 68K ton!</a:t>
            </a:r>
          </a:p>
        </p:txBody>
      </p:sp>
      <p:sp>
        <p:nvSpPr>
          <p:cNvPr id="90" name="TextBox 49"/>
          <p:cNvSpPr txBox="1">
            <a:spLocks noChangeArrowheads="1"/>
          </p:cNvSpPr>
          <p:nvPr/>
        </p:nvSpPr>
        <p:spPr bwMode="auto">
          <a:xfrm>
            <a:off x="180000" y="4500000"/>
            <a:ext cx="78581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800" dirty="0"/>
              <a:t>Looking for electron</a:t>
            </a:r>
          </a:p>
          <a:p>
            <a:pPr eaLnBrk="1" hangingPunct="1"/>
            <a:r>
              <a:rPr lang="en-US" altLang="zh-CN" sz="1800" dirty="0"/>
              <a:t>knocked out of an atom.</a:t>
            </a:r>
          </a:p>
          <a:p>
            <a:pPr eaLnBrk="1" hangingPunct="1"/>
            <a:r>
              <a:rPr lang="en-US" altLang="zh-CN" sz="1800" dirty="0"/>
              <a:t>Similar to neutrino neutral current interaction!</a:t>
            </a:r>
          </a:p>
          <a:p>
            <a:pPr eaLnBrk="1" hangingPunct="1"/>
            <a:r>
              <a:rPr lang="en-US" altLang="zh-CN" sz="1800" dirty="0"/>
              <a:t> </a:t>
            </a:r>
            <a:endParaRPr lang="en-US" altLang="zh-CN" sz="1800" dirty="0">
              <a:solidFill>
                <a:srgbClr val="FF0000"/>
              </a:solidFill>
            </a:endParaRPr>
          </a:p>
          <a:p>
            <a:pPr eaLnBrk="1" hangingPunct="1"/>
            <a:r>
              <a:rPr lang="en-US" altLang="zh-CN" sz="1800" dirty="0">
                <a:solidFill>
                  <a:srgbClr val="FF0000"/>
                </a:solidFill>
              </a:rPr>
              <a:t>DM-nucleon scattering cross section </a:t>
            </a:r>
          </a:p>
          <a:p>
            <a:pPr eaLnBrk="1" hangingPunct="1"/>
            <a:r>
              <a:rPr lang="en-US" altLang="zh-CN" sz="1800" dirty="0">
                <a:solidFill>
                  <a:srgbClr val="FF0000"/>
                </a:solidFill>
              </a:rPr>
              <a:t>can be less constrained!</a:t>
            </a:r>
          </a:p>
        </p:txBody>
      </p:sp>
      <p:pic>
        <p:nvPicPr>
          <p:cNvPr id="91" name="Picture 2" descr="Image result for at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338041"/>
            <a:ext cx="2928938" cy="195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2" name="直接箭头连接符 24"/>
          <p:cNvCxnSpPr/>
          <p:nvPr/>
        </p:nvCxnSpPr>
        <p:spPr>
          <a:xfrm>
            <a:off x="428625" y="2195166"/>
            <a:ext cx="1500188" cy="2857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箭头连接符 26"/>
          <p:cNvCxnSpPr/>
          <p:nvPr/>
        </p:nvCxnSpPr>
        <p:spPr>
          <a:xfrm flipV="1">
            <a:off x="2357438" y="2195166"/>
            <a:ext cx="1357312" cy="2857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980853"/>
            <a:ext cx="34131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688" y="1980853"/>
            <a:ext cx="34131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" name="TextBox 26"/>
          <p:cNvSpPr txBox="1">
            <a:spLocks noChangeArrowheads="1"/>
          </p:cNvSpPr>
          <p:nvPr/>
        </p:nvSpPr>
        <p:spPr bwMode="auto">
          <a:xfrm>
            <a:off x="3500438" y="2980978"/>
            <a:ext cx="14287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200">
                <a:solidFill>
                  <a:schemeClr val="tx2"/>
                </a:solidFill>
              </a:rPr>
              <a:t>electron</a:t>
            </a:r>
            <a:endParaRPr lang="en-US" altLang="zh-CN" sz="1800">
              <a:solidFill>
                <a:schemeClr val="tx2"/>
              </a:solidFill>
            </a:endParaRPr>
          </a:p>
        </p:txBody>
      </p:sp>
      <p:pic>
        <p:nvPicPr>
          <p:cNvPr id="9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2695228"/>
            <a:ext cx="2762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8" name="直接箭头连接符 31"/>
          <p:cNvCxnSpPr/>
          <p:nvPr/>
        </p:nvCxnSpPr>
        <p:spPr>
          <a:xfrm>
            <a:off x="2214563" y="2552353"/>
            <a:ext cx="1571625" cy="21431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6"/>
          <p:cNvSpPr txBox="1">
            <a:spLocks noChangeArrowheads="1"/>
          </p:cNvSpPr>
          <p:nvPr/>
        </p:nvSpPr>
        <p:spPr bwMode="auto">
          <a:xfrm>
            <a:off x="1080000" y="900000"/>
            <a:ext cx="73406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200" dirty="0"/>
              <a:t>Boosted DM detection: </a:t>
            </a:r>
          </a:p>
          <a:p>
            <a:pPr eaLnBrk="1" hangingPunct="1"/>
            <a:r>
              <a:rPr lang="en-US" altLang="zh-CN" sz="800" dirty="0"/>
              <a:t> </a:t>
            </a:r>
          </a:p>
          <a:p>
            <a:pPr eaLnBrk="1" hangingPunct="1"/>
            <a:r>
              <a:rPr lang="en-US" altLang="zh-CN" sz="2200" dirty="0"/>
              <a:t>        DM particle is energetic enough to knock a nucleon out!</a:t>
            </a:r>
            <a:endParaRPr lang="en-US" altLang="zh-CN" sz="1800" dirty="0"/>
          </a:p>
        </p:txBody>
      </p:sp>
      <p:sp>
        <p:nvSpPr>
          <p:cNvPr id="100" name="右箭头 16"/>
          <p:cNvSpPr/>
          <p:nvPr/>
        </p:nvSpPr>
        <p:spPr>
          <a:xfrm>
            <a:off x="1214438" y="1480220"/>
            <a:ext cx="357187" cy="214313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1" name="TextBox 26"/>
          <p:cNvSpPr txBox="1">
            <a:spLocks noChangeArrowheads="1"/>
          </p:cNvSpPr>
          <p:nvPr/>
        </p:nvSpPr>
        <p:spPr bwMode="auto">
          <a:xfrm>
            <a:off x="5286375" y="1765970"/>
            <a:ext cx="15716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200">
                <a:solidFill>
                  <a:srgbClr val="FF0000"/>
                </a:solidFill>
              </a:rPr>
              <a:t>v ~ O(1) c</a:t>
            </a:r>
            <a:endParaRPr lang="en-US" altLang="zh-CN" sz="1800">
              <a:solidFill>
                <a:srgbClr val="FF0000"/>
              </a:solidFill>
            </a:endParaRPr>
          </a:p>
        </p:txBody>
      </p:sp>
      <p:sp>
        <p:nvSpPr>
          <p:cNvPr id="102" name="椭圆 15"/>
          <p:cNvSpPr/>
          <p:nvPr/>
        </p:nvSpPr>
        <p:spPr>
          <a:xfrm>
            <a:off x="3357563" y="1337345"/>
            <a:ext cx="2000250" cy="5000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cxnSp>
        <p:nvCxnSpPr>
          <p:cNvPr id="103" name="直接箭头连接符 19"/>
          <p:cNvCxnSpPr>
            <a:stCxn id="102" idx="4"/>
            <a:endCxn id="101" idx="1"/>
          </p:cNvCxnSpPr>
          <p:nvPr/>
        </p:nvCxnSpPr>
        <p:spPr>
          <a:xfrm rot="16200000" flipH="1">
            <a:off x="4749801" y="1445295"/>
            <a:ext cx="144462" cy="9286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21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" name="Picture 3" descr="16-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29"/>
          <a:stretch>
            <a:fillRect/>
          </a:stretch>
        </p:blipFill>
        <p:spPr bwMode="auto">
          <a:xfrm>
            <a:off x="10696" y="692696"/>
            <a:ext cx="565943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5943600" y="713696"/>
            <a:ext cx="32004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Clusters contain large amounts hot gas: emits </a:t>
            </a:r>
            <a:r>
              <a:rPr lang="en-US" alt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x-rays</a:t>
            </a:r>
            <a:endParaRPr lang="en-US" alt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endParaRPr lang="en-US" alt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of hot gas tells us cluster mass:</a:t>
            </a:r>
          </a:p>
          <a:p>
            <a:pPr eaLnBrk="0" hangingPunct="0"/>
            <a:endParaRPr lang="en-US" alt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85% dark matter</a:t>
            </a:r>
          </a:p>
          <a:p>
            <a:pPr eaLnBrk="0" hangingPunct="0"/>
            <a:r>
              <a:rPr lang="en-US" alt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13% hot gas</a:t>
            </a:r>
          </a:p>
          <a:p>
            <a:pPr eaLnBrk="0" hangingPunct="0"/>
            <a:r>
              <a:rPr lang="en-US" alt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2% </a:t>
            </a:r>
            <a:r>
              <a:rPr lang="en-US" alt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stars</a:t>
            </a:r>
            <a:endParaRPr lang="en-US" alt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86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Gravitational lensing of light</a:t>
            </a:r>
            <a:endParaRPr lang="en-US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720000" y="720000"/>
            <a:ext cx="78128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Bending of light in gravitational fields </a:t>
            </a:r>
            <a:r>
              <a:rPr lang="en-US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make 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lenses out of massive objects</a:t>
            </a:r>
          </a:p>
        </p:txBody>
      </p:sp>
      <p:grpSp>
        <p:nvGrpSpPr>
          <p:cNvPr id="20" name="Group 5"/>
          <p:cNvGrpSpPr>
            <a:grpSpLocks/>
          </p:cNvGrpSpPr>
          <p:nvPr/>
        </p:nvGrpSpPr>
        <p:grpSpPr bwMode="auto">
          <a:xfrm>
            <a:off x="1398588" y="3300959"/>
            <a:ext cx="7391400" cy="1603375"/>
            <a:chOff x="440" y="1839"/>
            <a:chExt cx="4656" cy="1010"/>
          </a:xfrm>
        </p:grpSpPr>
        <p:sp>
          <p:nvSpPr>
            <p:cNvPr id="21" name="Line 6"/>
            <p:cNvSpPr>
              <a:spLocks noChangeShapeType="1"/>
            </p:cNvSpPr>
            <p:nvPr/>
          </p:nvSpPr>
          <p:spPr bwMode="auto">
            <a:xfrm flipV="1">
              <a:off x="904" y="1845"/>
              <a:ext cx="1929" cy="3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" name="Line 7"/>
            <p:cNvSpPr>
              <a:spLocks noChangeShapeType="1"/>
            </p:cNvSpPr>
            <p:nvPr/>
          </p:nvSpPr>
          <p:spPr bwMode="auto">
            <a:xfrm>
              <a:off x="887" y="2176"/>
              <a:ext cx="1984" cy="3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2561" y="1846"/>
              <a:ext cx="706" cy="668"/>
            </a:xfrm>
            <a:prstGeom prst="ellipse">
              <a:avLst/>
            </a:prstGeom>
            <a:solidFill>
              <a:srgbClr val="DBE30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24" name="Rectangle 9"/>
            <p:cNvSpPr>
              <a:spLocks noChangeArrowheads="1"/>
            </p:cNvSpPr>
            <p:nvPr/>
          </p:nvSpPr>
          <p:spPr bwMode="auto">
            <a:xfrm>
              <a:off x="2033" y="2561"/>
              <a:ext cx="17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de-D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LENSING OBJECT</a:t>
              </a:r>
            </a:p>
          </p:txBody>
        </p:sp>
        <p:sp>
          <p:nvSpPr>
            <p:cNvPr id="25" name="Rectangle 10"/>
            <p:cNvSpPr>
              <a:spLocks noChangeArrowheads="1"/>
            </p:cNvSpPr>
            <p:nvPr/>
          </p:nvSpPr>
          <p:spPr bwMode="auto">
            <a:xfrm>
              <a:off x="4713" y="2296"/>
              <a:ext cx="3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de-DE"/>
                <a:t>US</a:t>
              </a:r>
            </a:p>
          </p:txBody>
        </p:sp>
        <p:sp>
          <p:nvSpPr>
            <p:cNvPr id="26" name="Line 11"/>
            <p:cNvSpPr>
              <a:spLocks noChangeShapeType="1"/>
            </p:cNvSpPr>
            <p:nvPr/>
          </p:nvSpPr>
          <p:spPr bwMode="auto">
            <a:xfrm flipV="1">
              <a:off x="3005" y="2167"/>
              <a:ext cx="1929" cy="3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" name="Line 12"/>
            <p:cNvSpPr>
              <a:spLocks noChangeShapeType="1"/>
            </p:cNvSpPr>
            <p:nvPr/>
          </p:nvSpPr>
          <p:spPr bwMode="auto">
            <a:xfrm>
              <a:off x="2922" y="1839"/>
              <a:ext cx="1975" cy="3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" name="Arc 13"/>
            <p:cNvSpPr>
              <a:spLocks/>
            </p:cNvSpPr>
            <p:nvPr/>
          </p:nvSpPr>
          <p:spPr bwMode="auto">
            <a:xfrm>
              <a:off x="2354" y="1849"/>
              <a:ext cx="649" cy="666"/>
            </a:xfrm>
            <a:custGeom>
              <a:avLst/>
              <a:gdLst>
                <a:gd name="T0" fmla="*/ 592 w 21600"/>
                <a:gd name="T1" fmla="*/ 0 h 20655"/>
                <a:gd name="T2" fmla="*/ 544 w 21600"/>
                <a:gd name="T3" fmla="*/ 666 h 20655"/>
                <a:gd name="T4" fmla="*/ 0 w 21600"/>
                <a:gd name="T5" fmla="*/ 286 h 2065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655"/>
                <a:gd name="T11" fmla="*/ 21600 w 21600"/>
                <a:gd name="T12" fmla="*/ 20655 h 206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655" fill="none" extrusionOk="0">
                  <a:moveTo>
                    <a:pt x="19696" y="-1"/>
                  </a:moveTo>
                  <a:cubicBezTo>
                    <a:pt x="20951" y="2787"/>
                    <a:pt x="21600" y="5809"/>
                    <a:pt x="21600" y="8866"/>
                  </a:cubicBezTo>
                  <a:cubicBezTo>
                    <a:pt x="21600" y="13051"/>
                    <a:pt x="20383" y="17147"/>
                    <a:pt x="18099" y="20655"/>
                  </a:cubicBezTo>
                </a:path>
                <a:path w="21600" h="20655" stroke="0" extrusionOk="0">
                  <a:moveTo>
                    <a:pt x="19696" y="-1"/>
                  </a:moveTo>
                  <a:cubicBezTo>
                    <a:pt x="20951" y="2787"/>
                    <a:pt x="21600" y="5809"/>
                    <a:pt x="21600" y="8866"/>
                  </a:cubicBezTo>
                  <a:cubicBezTo>
                    <a:pt x="21600" y="13051"/>
                    <a:pt x="20383" y="17147"/>
                    <a:pt x="18099" y="20655"/>
                  </a:cubicBezTo>
                  <a:lnTo>
                    <a:pt x="0" y="8866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29" name="Line 14"/>
            <p:cNvSpPr>
              <a:spLocks noChangeShapeType="1"/>
            </p:cNvSpPr>
            <p:nvPr/>
          </p:nvSpPr>
          <p:spPr bwMode="auto">
            <a:xfrm flipV="1">
              <a:off x="904" y="1939"/>
              <a:ext cx="2070" cy="2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" name="Line 15"/>
            <p:cNvSpPr>
              <a:spLocks noChangeShapeType="1"/>
            </p:cNvSpPr>
            <p:nvPr/>
          </p:nvSpPr>
          <p:spPr bwMode="auto">
            <a:xfrm>
              <a:off x="2965" y="1939"/>
              <a:ext cx="1901" cy="2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" name="Line 16"/>
            <p:cNvSpPr>
              <a:spLocks noChangeShapeType="1"/>
            </p:cNvSpPr>
            <p:nvPr/>
          </p:nvSpPr>
          <p:spPr bwMode="auto">
            <a:xfrm flipV="1">
              <a:off x="904" y="2062"/>
              <a:ext cx="2099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" name="Line 17"/>
            <p:cNvSpPr>
              <a:spLocks noChangeShapeType="1"/>
            </p:cNvSpPr>
            <p:nvPr/>
          </p:nvSpPr>
          <p:spPr bwMode="auto">
            <a:xfrm>
              <a:off x="2993" y="2062"/>
              <a:ext cx="1835" cy="1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" name="Line 18"/>
            <p:cNvSpPr>
              <a:spLocks noChangeShapeType="1"/>
            </p:cNvSpPr>
            <p:nvPr/>
          </p:nvSpPr>
          <p:spPr bwMode="auto">
            <a:xfrm>
              <a:off x="894" y="2175"/>
              <a:ext cx="21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" name="Line 19"/>
            <p:cNvSpPr>
              <a:spLocks noChangeShapeType="1"/>
            </p:cNvSpPr>
            <p:nvPr/>
          </p:nvSpPr>
          <p:spPr bwMode="auto">
            <a:xfrm>
              <a:off x="3003" y="2165"/>
              <a:ext cx="1825" cy="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" name="Line 20"/>
            <p:cNvSpPr>
              <a:spLocks noChangeShapeType="1"/>
            </p:cNvSpPr>
            <p:nvPr/>
          </p:nvSpPr>
          <p:spPr bwMode="auto">
            <a:xfrm>
              <a:off x="894" y="2175"/>
              <a:ext cx="2099" cy="1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" name="Line 21"/>
            <p:cNvSpPr>
              <a:spLocks noChangeShapeType="1"/>
            </p:cNvSpPr>
            <p:nvPr/>
          </p:nvSpPr>
          <p:spPr bwMode="auto">
            <a:xfrm flipV="1">
              <a:off x="2993" y="2184"/>
              <a:ext cx="1854" cy="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" name="Line 22"/>
            <p:cNvSpPr>
              <a:spLocks noChangeShapeType="1"/>
            </p:cNvSpPr>
            <p:nvPr/>
          </p:nvSpPr>
          <p:spPr bwMode="auto">
            <a:xfrm>
              <a:off x="894" y="2165"/>
              <a:ext cx="2071" cy="2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" name="Line 23"/>
            <p:cNvSpPr>
              <a:spLocks noChangeShapeType="1"/>
            </p:cNvSpPr>
            <p:nvPr/>
          </p:nvSpPr>
          <p:spPr bwMode="auto">
            <a:xfrm flipV="1">
              <a:off x="2965" y="2193"/>
              <a:ext cx="1845" cy="1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" name="Line 24"/>
            <p:cNvSpPr>
              <a:spLocks noChangeShapeType="1"/>
            </p:cNvSpPr>
            <p:nvPr/>
          </p:nvSpPr>
          <p:spPr bwMode="auto">
            <a:xfrm>
              <a:off x="904" y="2175"/>
              <a:ext cx="2023" cy="2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" name="Line 25"/>
            <p:cNvSpPr>
              <a:spLocks noChangeShapeType="1"/>
            </p:cNvSpPr>
            <p:nvPr/>
          </p:nvSpPr>
          <p:spPr bwMode="auto">
            <a:xfrm flipV="1">
              <a:off x="2918" y="2184"/>
              <a:ext cx="1929" cy="2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" name="AutoShape 26"/>
            <p:cNvSpPr>
              <a:spLocks noChangeArrowheads="1"/>
            </p:cNvSpPr>
            <p:nvPr/>
          </p:nvSpPr>
          <p:spPr bwMode="auto">
            <a:xfrm>
              <a:off x="752" y="2034"/>
              <a:ext cx="302" cy="292"/>
            </a:xfrm>
            <a:prstGeom prst="sun">
              <a:avLst>
                <a:gd name="adj" fmla="val 25000"/>
              </a:avLst>
            </a:prstGeom>
            <a:solidFill>
              <a:srgbClr val="DBE30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2" name="Rectangle 27"/>
            <p:cNvSpPr>
              <a:spLocks noChangeArrowheads="1"/>
            </p:cNvSpPr>
            <p:nvPr/>
          </p:nvSpPr>
          <p:spPr bwMode="auto">
            <a:xfrm>
              <a:off x="440" y="2345"/>
              <a:ext cx="88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de-D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SOURCE</a:t>
              </a:r>
            </a:p>
          </p:txBody>
        </p:sp>
        <p:sp>
          <p:nvSpPr>
            <p:cNvPr id="43" name="AutoShape 28"/>
            <p:cNvSpPr>
              <a:spLocks noChangeArrowheads="1"/>
            </p:cNvSpPr>
            <p:nvPr/>
          </p:nvSpPr>
          <p:spPr bwMode="auto">
            <a:xfrm>
              <a:off x="4781" y="2052"/>
              <a:ext cx="245" cy="245"/>
            </a:xfrm>
            <a:prstGeom prst="smileyFace">
              <a:avLst>
                <a:gd name="adj" fmla="val 4653"/>
              </a:avLst>
            </a:prstGeom>
            <a:solidFill>
              <a:srgbClr val="DBE30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de-DE" altLang="de-DE"/>
            </a:p>
          </p:txBody>
        </p:sp>
      </p:grpSp>
      <p:grpSp>
        <p:nvGrpSpPr>
          <p:cNvPr id="44" name="Group 29"/>
          <p:cNvGrpSpPr>
            <a:grpSpLocks/>
          </p:cNvGrpSpPr>
          <p:nvPr/>
        </p:nvGrpSpPr>
        <p:grpSpPr bwMode="auto">
          <a:xfrm>
            <a:off x="1916113" y="2103984"/>
            <a:ext cx="6799262" cy="463550"/>
            <a:chOff x="773" y="1348"/>
            <a:chExt cx="4283" cy="292"/>
          </a:xfrm>
        </p:grpSpPr>
        <p:sp>
          <p:nvSpPr>
            <p:cNvPr id="45" name="Line 30"/>
            <p:cNvSpPr>
              <a:spLocks noChangeShapeType="1"/>
            </p:cNvSpPr>
            <p:nvPr/>
          </p:nvSpPr>
          <p:spPr bwMode="auto">
            <a:xfrm>
              <a:off x="922" y="1478"/>
              <a:ext cx="4010" cy="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" name="AutoShape 31"/>
            <p:cNvSpPr>
              <a:spLocks noChangeArrowheads="1"/>
            </p:cNvSpPr>
            <p:nvPr/>
          </p:nvSpPr>
          <p:spPr bwMode="auto">
            <a:xfrm>
              <a:off x="773" y="1348"/>
              <a:ext cx="302" cy="292"/>
            </a:xfrm>
            <a:prstGeom prst="sun">
              <a:avLst>
                <a:gd name="adj" fmla="val 25000"/>
              </a:avLst>
            </a:prstGeom>
            <a:solidFill>
              <a:srgbClr val="DBE30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7" name="AutoShape 32"/>
            <p:cNvSpPr>
              <a:spLocks noChangeArrowheads="1"/>
            </p:cNvSpPr>
            <p:nvPr/>
          </p:nvSpPr>
          <p:spPr bwMode="auto">
            <a:xfrm>
              <a:off x="4811" y="1395"/>
              <a:ext cx="245" cy="245"/>
            </a:xfrm>
            <a:prstGeom prst="smileyFace">
              <a:avLst>
                <a:gd name="adj" fmla="val 4653"/>
              </a:avLst>
            </a:prstGeom>
            <a:solidFill>
              <a:srgbClr val="DBE30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de-DE" altLang="de-DE"/>
            </a:p>
          </p:txBody>
        </p:sp>
      </p:grpSp>
      <p:sp>
        <p:nvSpPr>
          <p:cNvPr id="48" name="Rectangle 33"/>
          <p:cNvSpPr>
            <a:spLocks noChangeArrowheads="1"/>
          </p:cNvSpPr>
          <p:nvPr/>
        </p:nvSpPr>
        <p:spPr bwMode="auto">
          <a:xfrm>
            <a:off x="554822" y="1996034"/>
            <a:ext cx="9541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de-DE" dirty="0">
                <a:solidFill>
                  <a:srgbClr val="066C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</a:p>
          <a:p>
            <a:pPr algn="ctr"/>
            <a:r>
              <a:rPr lang="en-US" altLang="de-DE" dirty="0">
                <a:solidFill>
                  <a:srgbClr val="066C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LENS</a:t>
            </a:r>
          </a:p>
        </p:txBody>
      </p:sp>
      <p:sp>
        <p:nvSpPr>
          <p:cNvPr id="49" name="Rectangle 34"/>
          <p:cNvSpPr>
            <a:spLocks noChangeArrowheads="1"/>
          </p:cNvSpPr>
          <p:nvPr/>
        </p:nvSpPr>
        <p:spPr bwMode="auto">
          <a:xfrm>
            <a:off x="534988" y="3624809"/>
            <a:ext cx="981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de-DE" dirty="0">
                <a:solidFill>
                  <a:srgbClr val="066C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LENS</a:t>
            </a:r>
          </a:p>
        </p:txBody>
      </p:sp>
      <p:sp>
        <p:nvSpPr>
          <p:cNvPr id="50" name="Line 35"/>
          <p:cNvSpPr>
            <a:spLocks noChangeShapeType="1"/>
          </p:cNvSpPr>
          <p:nvPr/>
        </p:nvSpPr>
        <p:spPr bwMode="auto">
          <a:xfrm>
            <a:off x="328613" y="3056484"/>
            <a:ext cx="85613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" name="Rectangle 36"/>
          <p:cNvSpPr>
            <a:spLocks noChangeArrowheads="1"/>
          </p:cNvSpPr>
          <p:nvPr/>
        </p:nvSpPr>
        <p:spPr bwMode="auto">
          <a:xfrm>
            <a:off x="720000" y="5220000"/>
            <a:ext cx="781281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de-DE" dirty="0">
                <a:solidFill>
                  <a:srgbClr val="0603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 or close lens, expect a ring of </a:t>
            </a:r>
            <a:r>
              <a:rPr lang="en-US" altLang="de-DE" dirty="0" smtClean="0">
                <a:solidFill>
                  <a:srgbClr val="0603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light, or </a:t>
            </a:r>
            <a:r>
              <a:rPr lang="en-US" altLang="de-DE" dirty="0">
                <a:solidFill>
                  <a:srgbClr val="0603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ring of images in the presence of the </a:t>
            </a:r>
            <a:r>
              <a:rPr lang="en-US" altLang="de-DE" dirty="0" smtClean="0">
                <a:solidFill>
                  <a:srgbClr val="0603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lens. When </a:t>
            </a:r>
            <a:r>
              <a:rPr lang="en-US" altLang="de-DE" dirty="0">
                <a:solidFill>
                  <a:srgbClr val="06038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resolved, expect increased intensity.</a:t>
            </a:r>
          </a:p>
        </p:txBody>
      </p:sp>
    </p:spTree>
    <p:extLst>
      <p:ext uri="{BB962C8B-B14F-4D97-AF65-F5344CB8AC3E}">
        <p14:creationId xmlns:p14="http://schemas.microsoft.com/office/powerpoint/2010/main" val="140746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Gravitational lensing of light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17055" r="7249" b="18053"/>
          <a:stretch>
            <a:fillRect/>
          </a:stretch>
        </p:blipFill>
        <p:spPr bwMode="auto">
          <a:xfrm>
            <a:off x="0" y="554400"/>
            <a:ext cx="9144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 Box 3"/>
          <p:cNvSpPr txBox="1">
            <a:spLocks noChangeArrowheads="1"/>
          </p:cNvSpPr>
          <p:nvPr/>
        </p:nvSpPr>
        <p:spPr bwMode="auto">
          <a:xfrm>
            <a:off x="360000" y="5631631"/>
            <a:ext cx="86264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alt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Gravitational lensing of background galaxies also tells us the mass</a:t>
            </a:r>
          </a:p>
        </p:txBody>
      </p:sp>
    </p:spTree>
    <p:extLst>
      <p:ext uri="{BB962C8B-B14F-4D97-AF65-F5344CB8AC3E}">
        <p14:creationId xmlns:p14="http://schemas.microsoft.com/office/powerpoint/2010/main" val="192257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14b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21024" y="-228600"/>
            <a:ext cx="7467600" cy="61610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Probing Dark Matter with distant Quasars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4" name="Picture 4" descr="14a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133600"/>
            <a:ext cx="4038600" cy="13017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320000" y="4824000"/>
            <a:ext cx="4800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de-D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 from a quasar behind a galaxy cluster is bent by the mass in the cluster.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320000" y="5517232"/>
            <a:ext cx="5105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de-D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to probe the distribution of matter in the cluster.</a:t>
            </a: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V="1">
            <a:off x="4191000" y="2209800"/>
            <a:ext cx="1447800" cy="152400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4191000" y="3200400"/>
            <a:ext cx="1447800" cy="152400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320000" y="3780000"/>
            <a:ext cx="4800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de-D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 from a distant quasar is bent around a foreground galaxy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320000" y="4428000"/>
            <a:ext cx="4800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de-D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de-D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two images of the same quasar!</a:t>
            </a:r>
          </a:p>
        </p:txBody>
      </p:sp>
      <p:pic>
        <p:nvPicPr>
          <p:cNvPr id="12" name="Picture 12" descr="1410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84588"/>
            <a:ext cx="3106738" cy="317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80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10" grpId="0" autoUpdateAnimBg="0"/>
      <p:bldP spid="1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Gravitational lensing of light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78" y="567414"/>
            <a:ext cx="7947443" cy="5947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431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Galaxy Cluster 0024-1654 </a:t>
            </a:r>
            <a:r>
              <a:rPr lang="en-US" sz="1800" dirty="0" smtClean="0">
                <a:solidFill>
                  <a:schemeClr val="tx1"/>
                </a:solidFill>
              </a:rPr>
              <a:t>Hubble Deep Field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52" name="Picture 3" descr="cl0024_hst_big.gif                                             000D2C50Macintosh HD                   B746BDFA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99679"/>
            <a:ext cx="421163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Rectangle 4"/>
          <p:cNvSpPr>
            <a:spLocks noChangeArrowheads="1"/>
          </p:cNvSpPr>
          <p:nvPr/>
        </p:nvSpPr>
        <p:spPr bwMode="auto">
          <a:xfrm>
            <a:off x="2828925" y="764704"/>
            <a:ext cx="255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de-DE" sz="2000">
                <a:solidFill>
                  <a:schemeClr val="tx2"/>
                </a:solidFill>
              </a:rPr>
              <a:t>1.4 million light years</a:t>
            </a:r>
          </a:p>
        </p:txBody>
      </p:sp>
      <p:sp>
        <p:nvSpPr>
          <p:cNvPr id="54" name="Line 5"/>
          <p:cNvSpPr>
            <a:spLocks noChangeShapeType="1"/>
          </p:cNvSpPr>
          <p:nvPr/>
        </p:nvSpPr>
        <p:spPr bwMode="auto">
          <a:xfrm>
            <a:off x="2262188" y="948854"/>
            <a:ext cx="5064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5" name="Line 6"/>
          <p:cNvSpPr>
            <a:spLocks noChangeShapeType="1"/>
          </p:cNvSpPr>
          <p:nvPr/>
        </p:nvSpPr>
        <p:spPr bwMode="auto">
          <a:xfrm>
            <a:off x="5480050" y="979017"/>
            <a:ext cx="4302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481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Reconstructed Matter Distribution </a:t>
            </a:r>
            <a:r>
              <a:rPr lang="en-US" sz="1800" dirty="0" smtClean="0">
                <a:solidFill>
                  <a:schemeClr val="tx1"/>
                </a:solidFill>
              </a:rPr>
              <a:t>Galaxy Cluster 0024-1654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7" name="Picture 3" descr="CL0024_1654_3d_colour#D27B3.png                                000D24D7Macintosh HD                   B746BDFA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21" y="554400"/>
            <a:ext cx="7530084" cy="595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92088" y="193675"/>
            <a:ext cx="874395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de-DE" altLang="de-DE" sz="3200">
              <a:solidFill>
                <a:srgbClr val="06038F"/>
              </a:solidFill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583965" y="6144670"/>
            <a:ext cx="27181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de-DE" sz="1200" dirty="0">
                <a:solidFill>
                  <a:schemeClr val="bg1"/>
                </a:solidFill>
              </a:rPr>
              <a:t>[</a:t>
            </a:r>
            <a:r>
              <a:rPr lang="en-US" altLang="de-DE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Tyson et al., Ap. J. </a:t>
            </a:r>
            <a:r>
              <a:rPr lang="en-US" altLang="de-DE" sz="1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498</a:t>
            </a:r>
            <a:r>
              <a:rPr lang="en-US" altLang="de-DE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L107-110, 1998]</a:t>
            </a:r>
          </a:p>
        </p:txBody>
      </p:sp>
    </p:spTree>
    <p:extLst>
      <p:ext uri="{BB962C8B-B14F-4D97-AF65-F5344CB8AC3E}">
        <p14:creationId xmlns:p14="http://schemas.microsoft.com/office/powerpoint/2010/main" val="80570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could constitute the Dark Matter (1)?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92088" y="193675"/>
            <a:ext cx="874395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de-DE" altLang="de-DE" sz="3200">
              <a:solidFill>
                <a:srgbClr val="06038F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23888" y="8446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12788" y="836712"/>
            <a:ext cx="22307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de-DE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 1 : Rocks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671638" y="1359000"/>
            <a:ext cx="65007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Char char="-"/>
            </a:pPr>
            <a:r>
              <a:rPr lang="en-US" altLang="de-D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from </a:t>
            </a:r>
            <a:r>
              <a:rPr lang="en-US" alt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pebbles to giant planets like Jupiter.</a:t>
            </a:r>
          </a:p>
          <a:p>
            <a:r>
              <a:rPr lang="en-US" alt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there are enough of them, they could </a:t>
            </a:r>
            <a:r>
              <a:rPr lang="en-US" altLang="de-D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 up </a:t>
            </a:r>
            <a:r>
              <a:rPr lang="en-US" alt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dark matter.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657225" y="2687737"/>
            <a:ext cx="691727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Jupiter-size and above planets are a serious contender,</a:t>
            </a:r>
          </a:p>
          <a:p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are called MACHOs by the community - </a:t>
            </a:r>
            <a:r>
              <a:rPr lang="en-US" altLang="de-DE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en-US" alt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ssive</a:t>
            </a:r>
            <a:endParaRPr lang="en-US" alt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ompact </a:t>
            </a:r>
            <a:r>
              <a:rPr lang="en-US" alt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alo </a:t>
            </a:r>
            <a:r>
              <a:rPr lang="en-US" alt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bjects.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742950" y="4124425"/>
            <a:ext cx="26491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de-DE" b="1" dirty="0">
                <a:solidFill>
                  <a:srgbClr val="0102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 2: Neutrinos</a:t>
            </a:r>
            <a:endParaRPr lang="en-US" altLang="de-D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639762" y="4735612"/>
            <a:ext cx="75326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Light, neutral particles of which at least some have a </a:t>
            </a:r>
            <a:r>
              <a:rPr lang="en-US" altLang="de-D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 mass</a:t>
            </a:r>
            <a:r>
              <a:rPr lang="en-US" alt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Produced in enormous numbers in stars and </a:t>
            </a:r>
            <a:r>
              <a:rPr lang="en-US" altLang="de-D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possibly at </a:t>
            </a:r>
            <a:r>
              <a:rPr lang="en-US" alt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big bang. If there are enough of them, they </a:t>
            </a:r>
            <a:r>
              <a:rPr lang="en-US" altLang="de-D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could (maybe</a:t>
            </a:r>
            <a:r>
              <a:rPr lang="en-US" alt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be the dark matter.</a:t>
            </a:r>
          </a:p>
        </p:txBody>
      </p:sp>
    </p:spTree>
    <p:extLst>
      <p:ext uri="{BB962C8B-B14F-4D97-AF65-F5344CB8AC3E}">
        <p14:creationId xmlns:p14="http://schemas.microsoft.com/office/powerpoint/2010/main" val="328559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20000" y="674012"/>
            <a:ext cx="7772400" cy="533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FFC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r>
              <a:rPr lang="en-US" altLang="de-DE" dirty="0" smtClean="0">
                <a:solidFill>
                  <a:srgbClr val="590407"/>
                </a:solidFill>
              </a:rPr>
              <a:t>Question: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17822" y="1246202"/>
            <a:ext cx="673934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mass in the universe all observable through</a:t>
            </a:r>
          </a:p>
          <a:p>
            <a:r>
              <a:rPr lang="en-US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emission 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absorption 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electromagnetic radiation ?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060000" y="2520000"/>
            <a:ext cx="295625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de-DE" sz="4400" dirty="0">
                <a:solidFill>
                  <a:srgbClr val="0802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Dark Matter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720000" y="3600000"/>
            <a:ext cx="7814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...is matter that does not shine or absorb light, and has </a:t>
            </a:r>
          </a:p>
          <a:p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 escaped  direct detection by electromagnetic</a:t>
            </a:r>
          </a:p>
          <a:p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transducers like telescopes, radio antennas, x-ray satellites...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720000" y="5040000"/>
            <a:ext cx="7814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de-DE" dirty="0">
                <a:solidFill>
                  <a:srgbClr val="044E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turns out that there is </a:t>
            </a:r>
            <a:r>
              <a:rPr lang="en-US" altLang="de-DE" dirty="0" smtClean="0">
                <a:solidFill>
                  <a:srgbClr val="044E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 experimental </a:t>
            </a:r>
            <a:r>
              <a:rPr lang="en-US" altLang="de-DE" dirty="0">
                <a:solidFill>
                  <a:srgbClr val="044E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evidence that there is </a:t>
            </a:r>
            <a:r>
              <a:rPr lang="en-US" altLang="de-DE" dirty="0" smtClean="0">
                <a:solidFill>
                  <a:srgbClr val="044E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than </a:t>
            </a:r>
            <a:r>
              <a:rPr lang="en-US" altLang="de-DE" dirty="0">
                <a:solidFill>
                  <a:srgbClr val="044E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times as much dark matter </a:t>
            </a:r>
            <a:r>
              <a:rPr lang="en-US" altLang="de-DE" dirty="0" smtClean="0">
                <a:solidFill>
                  <a:srgbClr val="044E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luminous </a:t>
            </a:r>
            <a:r>
              <a:rPr lang="en-US" altLang="de-DE" dirty="0">
                <a:solidFill>
                  <a:srgbClr val="044E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matter in the observable universe</a:t>
            </a:r>
          </a:p>
        </p:txBody>
      </p:sp>
    </p:spTree>
    <p:extLst>
      <p:ext uri="{BB962C8B-B14F-4D97-AF65-F5344CB8AC3E}">
        <p14:creationId xmlns:p14="http://schemas.microsoft.com/office/powerpoint/2010/main" val="124879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MAssive</a:t>
            </a:r>
            <a:r>
              <a:rPr lang="en-US" dirty="0" smtClean="0"/>
              <a:t> Compact Halo Objects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92088" y="193675"/>
            <a:ext cx="874395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de-DE" altLang="de-DE" sz="3200">
              <a:solidFill>
                <a:srgbClr val="06038F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01"/>
          <a:stretch>
            <a:fillRect/>
          </a:stretch>
        </p:blipFill>
        <p:spPr bwMode="auto">
          <a:xfrm>
            <a:off x="467548" y="554402"/>
            <a:ext cx="4397883" cy="595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5154443" y="2478311"/>
            <a:ext cx="342315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alt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MACHOs do not cause enough lensing events to explain all the dark matter</a:t>
            </a:r>
          </a:p>
        </p:txBody>
      </p:sp>
    </p:spTree>
    <p:extLst>
      <p:ext uri="{BB962C8B-B14F-4D97-AF65-F5344CB8AC3E}">
        <p14:creationId xmlns:p14="http://schemas.microsoft.com/office/powerpoint/2010/main" val="416959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could constitute the Dark Matter (2)?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92088" y="193675"/>
            <a:ext cx="874395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de-DE" altLang="de-DE" sz="3200">
              <a:solidFill>
                <a:srgbClr val="06038F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700088" y="90872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57188" y="908720"/>
            <a:ext cx="81915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de-DE" b="1" dirty="0">
                <a:solidFill>
                  <a:srgbClr val="0802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 3: Black Holes</a:t>
            </a:r>
            <a:endParaRPr lang="en-US" alt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Don’t emit significant amounts of light, can be </a:t>
            </a:r>
            <a:r>
              <a:rPr lang="en-US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very 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massive. Would need lots of them. </a:t>
            </a:r>
            <a:endParaRPr lang="en-US" altLang="de-D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27024" y="3239170"/>
            <a:ext cx="8221663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de-DE" b="1" dirty="0">
                <a:solidFill>
                  <a:srgbClr val="0102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 4: Cosmic Strings</a:t>
            </a:r>
          </a:p>
          <a:p>
            <a:endParaRPr lang="en-US" altLang="de-D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Dense filamentary structures that some theorists </a:t>
            </a:r>
            <a:r>
              <a:rPr lang="en-US" altLang="de-D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think could </a:t>
            </a:r>
            <a:r>
              <a:rPr lang="en-US" alt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thread the universe, giving rise to its </a:t>
            </a:r>
            <a:r>
              <a:rPr lang="en-US" altLang="de-D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present-day </a:t>
            </a:r>
            <a:r>
              <a:rPr lang="en-US" alt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lumpiness. Currently </a:t>
            </a:r>
            <a:r>
              <a:rPr lang="en-US" altLang="de-D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disfavored </a:t>
            </a:r>
            <a:r>
              <a:rPr lang="en-US" alt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cosmological </a:t>
            </a:r>
            <a:r>
              <a:rPr lang="en-US" altLang="de-D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data, but </a:t>
            </a:r>
            <a:r>
              <a:rPr lang="en-US" alt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come back into vogue sometime.</a:t>
            </a:r>
            <a:endParaRPr lang="en-US" altLang="de-DE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94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could constitute the Dark Matter (3)?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92088" y="193675"/>
            <a:ext cx="874395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de-DE" altLang="de-DE" sz="3200">
              <a:solidFill>
                <a:srgbClr val="06038F"/>
              </a:solidFill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65150" y="764704"/>
            <a:ext cx="22393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de-DE" b="1" dirty="0">
                <a:solidFill>
                  <a:srgbClr val="0102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 5: </a:t>
            </a:r>
            <a:r>
              <a:rPr lang="en-US" altLang="de-DE" b="1" dirty="0" err="1">
                <a:solidFill>
                  <a:srgbClr val="0102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Axions</a:t>
            </a:r>
            <a:endParaRPr lang="en-US" altLang="de-DE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06412" y="1423517"/>
            <a:ext cx="795401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Very light particles, mass around </a:t>
            </a:r>
            <a:r>
              <a:rPr lang="en-US" altLang="de-D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1/1,000,000,000,000 of </a:t>
            </a:r>
            <a:r>
              <a:rPr lang="en-US" alt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electron. Needed for building most realistic </a:t>
            </a:r>
            <a:r>
              <a:rPr lang="en-US" altLang="de-D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models of </a:t>
            </a:r>
            <a:r>
              <a:rPr lang="en-US" alt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neutron from standard model particle physics. </a:t>
            </a:r>
            <a:r>
              <a:rPr lang="en-US" altLang="de-D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detected</a:t>
            </a:r>
            <a:r>
              <a:rPr lang="en-US" alt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To be the dark matter, there should be </a:t>
            </a:r>
            <a:r>
              <a:rPr lang="en-US" altLang="de-D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around 10,000,000,000,000 </a:t>
            </a:r>
            <a:r>
              <a:rPr lang="en-US" alt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cubic </a:t>
            </a:r>
            <a:r>
              <a:rPr lang="en-US" altLang="de-DE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centimeter </a:t>
            </a:r>
            <a:r>
              <a:rPr lang="en-US" alt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 on Earth.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15925" y="3560292"/>
            <a:ext cx="8044506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de-DE" b="1" dirty="0">
                <a:solidFill>
                  <a:srgbClr val="B004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 6: </a:t>
            </a:r>
            <a:r>
              <a:rPr lang="en-US" altLang="de-DE" b="1" dirty="0" smtClean="0">
                <a:solidFill>
                  <a:srgbClr val="B004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WIMPS </a:t>
            </a:r>
            <a:r>
              <a:rPr lang="en-US" altLang="de-DE" dirty="0" smtClean="0">
                <a:solidFill>
                  <a:srgbClr val="B004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de-DE" b="1" dirty="0" smtClean="0">
                <a:solidFill>
                  <a:srgbClr val="B004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altLang="de-DE" dirty="0" smtClean="0">
                <a:solidFill>
                  <a:srgbClr val="B004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eakly </a:t>
            </a:r>
            <a:r>
              <a:rPr lang="en-US" altLang="de-DE" b="1" dirty="0" smtClean="0">
                <a:solidFill>
                  <a:srgbClr val="B004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de-DE" dirty="0" smtClean="0">
                <a:solidFill>
                  <a:srgbClr val="B004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nteracting </a:t>
            </a:r>
            <a:r>
              <a:rPr lang="en-US" altLang="de-DE" b="1" dirty="0" smtClean="0">
                <a:solidFill>
                  <a:srgbClr val="B004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de-DE" dirty="0" smtClean="0">
                <a:solidFill>
                  <a:srgbClr val="B004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assive </a:t>
            </a:r>
            <a:r>
              <a:rPr lang="en-US" altLang="de-DE" b="1" dirty="0" smtClean="0">
                <a:solidFill>
                  <a:srgbClr val="B004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de-DE" dirty="0" smtClean="0">
                <a:solidFill>
                  <a:srgbClr val="B004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article</a:t>
            </a:r>
            <a:r>
              <a:rPr lang="en-US" altLang="de-DE" b="1" dirty="0" smtClean="0">
                <a:solidFill>
                  <a:srgbClr val="B004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de-DE" dirty="0" smtClean="0">
                <a:solidFill>
                  <a:srgbClr val="B004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de-DE" dirty="0">
              <a:solidFill>
                <a:srgbClr val="B004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de-DE" dirty="0">
              <a:solidFill>
                <a:srgbClr val="B004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de-DE" sz="1800" dirty="0">
                <a:solidFill>
                  <a:srgbClr val="B004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Particles having mass roughly that of an atomic </a:t>
            </a:r>
            <a:r>
              <a:rPr lang="en-US" altLang="de-DE" sz="1800" dirty="0" smtClean="0">
                <a:solidFill>
                  <a:srgbClr val="B004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nucleus, could </a:t>
            </a:r>
            <a:r>
              <a:rPr lang="en-US" altLang="de-DE" sz="1800" dirty="0">
                <a:solidFill>
                  <a:srgbClr val="B004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as light as carbon or as heavy as 7 nuclei of </a:t>
            </a:r>
            <a:r>
              <a:rPr lang="en-US" altLang="de-DE" sz="1800" dirty="0" smtClean="0">
                <a:solidFill>
                  <a:srgbClr val="B004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xenon. Need </a:t>
            </a:r>
            <a:r>
              <a:rPr lang="en-US" altLang="de-DE" sz="1800" dirty="0">
                <a:solidFill>
                  <a:srgbClr val="B004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few per </a:t>
            </a:r>
            <a:r>
              <a:rPr lang="en-US" altLang="de-DE" sz="1800" dirty="0" smtClean="0">
                <a:solidFill>
                  <a:srgbClr val="B004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 </a:t>
            </a:r>
            <a:r>
              <a:rPr lang="en-US" altLang="de-DE" sz="1800" dirty="0">
                <a:solidFill>
                  <a:srgbClr val="B004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constitute dark matter. Unlike </a:t>
            </a:r>
            <a:r>
              <a:rPr lang="en-US" altLang="de-DE" sz="1800" dirty="0" smtClean="0">
                <a:solidFill>
                  <a:srgbClr val="B004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nucleus, only </a:t>
            </a:r>
            <a:r>
              <a:rPr lang="en-US" altLang="de-DE" sz="1800" dirty="0">
                <a:solidFill>
                  <a:srgbClr val="B004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 WEAKLY with other matter, through the same</a:t>
            </a:r>
          </a:p>
          <a:p>
            <a:r>
              <a:rPr lang="en-US" altLang="de-DE" sz="1800" dirty="0">
                <a:solidFill>
                  <a:srgbClr val="B004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mechanism that is responsible for nuclear beta-decay</a:t>
            </a:r>
            <a:r>
              <a:rPr lang="en-US" altLang="de-DE" sz="1800" dirty="0" smtClean="0">
                <a:solidFill>
                  <a:srgbClr val="B004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altLang="de-DE" sz="1800" b="1" dirty="0">
              <a:solidFill>
                <a:srgbClr val="B0040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de-DE" sz="1800" b="1" dirty="0" smtClean="0">
                <a:solidFill>
                  <a:srgbClr val="B004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 be left over from Big Bang</a:t>
            </a:r>
            <a:endParaRPr lang="en-US" altLang="de-DE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31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 matter</a:t>
            </a:r>
            <a:endParaRPr lang="en-US" dirty="0"/>
          </a:p>
        </p:txBody>
      </p:sp>
      <p:pic>
        <p:nvPicPr>
          <p:cNvPr id="3" name="Picture 2" descr="C:\Users\Jonathan\Desktop\_61348406_higgs_standard_mod_46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4194175" cy="433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230688" y="1293813"/>
            <a:ext cx="472440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</a:pPr>
            <a:r>
              <a:rPr lang="en-US" sz="32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Known DM properties</a:t>
            </a:r>
          </a:p>
        </p:txBody>
      </p:sp>
      <p:grpSp>
        <p:nvGrpSpPr>
          <p:cNvPr id="5" name="Group 77"/>
          <p:cNvGrpSpPr>
            <a:grpSpLocks/>
          </p:cNvGrpSpPr>
          <p:nvPr/>
        </p:nvGrpSpPr>
        <p:grpSpPr bwMode="auto">
          <a:xfrm>
            <a:off x="966788" y="1712913"/>
            <a:ext cx="7358062" cy="3348037"/>
            <a:chOff x="966788" y="1866106"/>
            <a:chExt cx="7358062" cy="3347567"/>
          </a:xfrm>
        </p:grpSpPr>
        <p:sp>
          <p:nvSpPr>
            <p:cNvPr id="6" name="Rectangle 18"/>
            <p:cNvSpPr>
              <a:spLocks noChangeArrowheads="1"/>
            </p:cNvSpPr>
            <p:nvPr/>
          </p:nvSpPr>
          <p:spPr bwMode="auto">
            <a:xfrm>
              <a:off x="4530725" y="4340548"/>
              <a:ext cx="3794125" cy="87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742950" lvl="1" indent="-285750">
                <a:spcBef>
                  <a:spcPct val="20000"/>
                </a:spcBef>
                <a:buFontTx/>
                <a:buChar char="•"/>
              </a:pP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Not hot</a:t>
              </a:r>
            </a:p>
          </p:txBody>
        </p:sp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3221830" y="1866106"/>
              <a:ext cx="455613" cy="439738"/>
              <a:chOff x="1549" y="3504"/>
              <a:chExt cx="287" cy="277"/>
            </a:xfrm>
          </p:grpSpPr>
          <p:sp>
            <p:nvSpPr>
              <p:cNvPr id="17" name="Line 20"/>
              <p:cNvSpPr>
                <a:spLocks noChangeShapeType="1"/>
              </p:cNvSpPr>
              <p:nvPr/>
            </p:nvSpPr>
            <p:spPr bwMode="auto">
              <a:xfrm>
                <a:off x="1560" y="3504"/>
                <a:ext cx="276" cy="27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Line 21"/>
              <p:cNvSpPr>
                <a:spLocks noChangeShapeType="1"/>
              </p:cNvSpPr>
              <p:nvPr/>
            </p:nvSpPr>
            <p:spPr bwMode="auto">
              <a:xfrm flipH="1">
                <a:off x="1549" y="3505"/>
                <a:ext cx="276" cy="27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22"/>
            <p:cNvGrpSpPr>
              <a:grpSpLocks/>
            </p:cNvGrpSpPr>
            <p:nvPr/>
          </p:nvGrpSpPr>
          <p:grpSpPr bwMode="auto">
            <a:xfrm>
              <a:off x="966788" y="3368675"/>
              <a:ext cx="455613" cy="439738"/>
              <a:chOff x="1549" y="3504"/>
              <a:chExt cx="287" cy="277"/>
            </a:xfrm>
          </p:grpSpPr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1560" y="3504"/>
                <a:ext cx="276" cy="27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>
                <a:off x="1549" y="3505"/>
                <a:ext cx="276" cy="27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25"/>
            <p:cNvGrpSpPr>
              <a:grpSpLocks/>
            </p:cNvGrpSpPr>
            <p:nvPr/>
          </p:nvGrpSpPr>
          <p:grpSpPr bwMode="auto">
            <a:xfrm>
              <a:off x="2393553" y="3368675"/>
              <a:ext cx="455613" cy="439738"/>
              <a:chOff x="1549" y="3504"/>
              <a:chExt cx="287" cy="277"/>
            </a:xfrm>
          </p:grpSpPr>
          <p:sp>
            <p:nvSpPr>
              <p:cNvPr id="13" name="Line 26"/>
              <p:cNvSpPr>
                <a:spLocks noChangeShapeType="1"/>
              </p:cNvSpPr>
              <p:nvPr/>
            </p:nvSpPr>
            <p:spPr bwMode="auto">
              <a:xfrm>
                <a:off x="1560" y="3504"/>
                <a:ext cx="276" cy="27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Line 27"/>
              <p:cNvSpPr>
                <a:spLocks noChangeShapeType="1"/>
              </p:cNvSpPr>
              <p:nvPr/>
            </p:nvSpPr>
            <p:spPr bwMode="auto">
              <a:xfrm flipH="1">
                <a:off x="1549" y="3505"/>
                <a:ext cx="276" cy="27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28"/>
            <p:cNvGrpSpPr>
              <a:grpSpLocks/>
            </p:cNvGrpSpPr>
            <p:nvPr/>
          </p:nvGrpSpPr>
          <p:grpSpPr bwMode="auto">
            <a:xfrm>
              <a:off x="1679575" y="3368675"/>
              <a:ext cx="455613" cy="439738"/>
              <a:chOff x="1549" y="3504"/>
              <a:chExt cx="287" cy="277"/>
            </a:xfrm>
          </p:grpSpPr>
          <p:sp>
            <p:nvSpPr>
              <p:cNvPr id="11" name="Line 29"/>
              <p:cNvSpPr>
                <a:spLocks noChangeShapeType="1"/>
              </p:cNvSpPr>
              <p:nvPr/>
            </p:nvSpPr>
            <p:spPr bwMode="auto">
              <a:xfrm>
                <a:off x="1560" y="3504"/>
                <a:ext cx="276" cy="27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Line 30"/>
              <p:cNvSpPr>
                <a:spLocks noChangeShapeType="1"/>
              </p:cNvSpPr>
              <p:nvPr/>
            </p:nvSpPr>
            <p:spPr bwMode="auto">
              <a:xfrm flipH="1">
                <a:off x="1549" y="3505"/>
                <a:ext cx="276" cy="27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9" name="Rectangle 92"/>
          <p:cNvSpPr>
            <a:spLocks noChangeArrowheads="1"/>
          </p:cNvSpPr>
          <p:nvPr/>
        </p:nvSpPr>
        <p:spPr bwMode="auto">
          <a:xfrm>
            <a:off x="4538663" y="2139950"/>
            <a:ext cx="3794125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42950" lvl="1" indent="-28575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Gravitationally interacting</a:t>
            </a:r>
          </a:p>
        </p:txBody>
      </p:sp>
      <p:grpSp>
        <p:nvGrpSpPr>
          <p:cNvPr id="20" name="Group 76"/>
          <p:cNvGrpSpPr>
            <a:grpSpLocks/>
          </p:cNvGrpSpPr>
          <p:nvPr/>
        </p:nvGrpSpPr>
        <p:grpSpPr bwMode="auto">
          <a:xfrm>
            <a:off x="1679575" y="1712913"/>
            <a:ext cx="7083425" cy="3489325"/>
            <a:chOff x="1679575" y="1866106"/>
            <a:chExt cx="7083425" cy="3488385"/>
          </a:xfrm>
        </p:grpSpPr>
        <p:sp>
          <p:nvSpPr>
            <p:cNvPr id="21" name="Rectangle 32"/>
            <p:cNvSpPr>
              <a:spLocks noChangeArrowheads="1"/>
            </p:cNvSpPr>
            <p:nvPr/>
          </p:nvSpPr>
          <p:spPr bwMode="auto">
            <a:xfrm>
              <a:off x="4511675" y="3546475"/>
              <a:ext cx="4251325" cy="87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742950" lvl="1" indent="-285750">
                <a:spcBef>
                  <a:spcPct val="20000"/>
                </a:spcBef>
                <a:buFontTx/>
                <a:buChar char="•"/>
              </a:pP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Not short-lived</a:t>
              </a:r>
            </a:p>
          </p:txBody>
        </p:sp>
        <p:grpSp>
          <p:nvGrpSpPr>
            <p:cNvPr id="22" name="Group 45"/>
            <p:cNvGrpSpPr>
              <a:grpSpLocks/>
            </p:cNvGrpSpPr>
            <p:nvPr/>
          </p:nvGrpSpPr>
          <p:grpSpPr bwMode="auto">
            <a:xfrm>
              <a:off x="3221830" y="4065117"/>
              <a:ext cx="455613" cy="439738"/>
              <a:chOff x="1549" y="3504"/>
              <a:chExt cx="287" cy="277"/>
            </a:xfrm>
          </p:grpSpPr>
          <p:sp>
            <p:nvSpPr>
              <p:cNvPr id="50" name="Line 46"/>
              <p:cNvSpPr>
                <a:spLocks noChangeShapeType="1"/>
              </p:cNvSpPr>
              <p:nvPr/>
            </p:nvSpPr>
            <p:spPr bwMode="auto">
              <a:xfrm>
                <a:off x="1560" y="3504"/>
                <a:ext cx="276" cy="27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Line 47"/>
              <p:cNvSpPr>
                <a:spLocks noChangeShapeType="1"/>
              </p:cNvSpPr>
              <p:nvPr/>
            </p:nvSpPr>
            <p:spPr bwMode="auto">
              <a:xfrm flipH="1">
                <a:off x="1549" y="3505"/>
                <a:ext cx="276" cy="27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" name="Group 51"/>
            <p:cNvGrpSpPr>
              <a:grpSpLocks/>
            </p:cNvGrpSpPr>
            <p:nvPr/>
          </p:nvGrpSpPr>
          <p:grpSpPr bwMode="auto">
            <a:xfrm>
              <a:off x="3221830" y="3368675"/>
              <a:ext cx="455613" cy="439738"/>
              <a:chOff x="1549" y="3504"/>
              <a:chExt cx="287" cy="277"/>
            </a:xfrm>
          </p:grpSpPr>
          <p:sp>
            <p:nvSpPr>
              <p:cNvPr id="48" name="Line 52"/>
              <p:cNvSpPr>
                <a:spLocks noChangeShapeType="1"/>
              </p:cNvSpPr>
              <p:nvPr/>
            </p:nvSpPr>
            <p:spPr bwMode="auto">
              <a:xfrm>
                <a:off x="1560" y="3504"/>
                <a:ext cx="276" cy="27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Line 53"/>
              <p:cNvSpPr>
                <a:spLocks noChangeShapeType="1"/>
              </p:cNvSpPr>
              <p:nvPr/>
            </p:nvSpPr>
            <p:spPr bwMode="auto">
              <a:xfrm flipH="1">
                <a:off x="1549" y="3505"/>
                <a:ext cx="276" cy="27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" name="Group 54"/>
            <p:cNvGrpSpPr>
              <a:grpSpLocks/>
            </p:cNvGrpSpPr>
            <p:nvPr/>
          </p:nvGrpSpPr>
          <p:grpSpPr bwMode="auto">
            <a:xfrm>
              <a:off x="3221830" y="2620295"/>
              <a:ext cx="455613" cy="439738"/>
              <a:chOff x="1549" y="3504"/>
              <a:chExt cx="287" cy="277"/>
            </a:xfrm>
          </p:grpSpPr>
          <p:sp>
            <p:nvSpPr>
              <p:cNvPr id="46" name="Line 55"/>
              <p:cNvSpPr>
                <a:spLocks noChangeShapeType="1"/>
              </p:cNvSpPr>
              <p:nvPr/>
            </p:nvSpPr>
            <p:spPr bwMode="auto">
              <a:xfrm>
                <a:off x="1560" y="3504"/>
                <a:ext cx="276" cy="27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Line 56"/>
              <p:cNvSpPr>
                <a:spLocks noChangeShapeType="1"/>
              </p:cNvSpPr>
              <p:nvPr/>
            </p:nvSpPr>
            <p:spPr bwMode="auto">
              <a:xfrm flipH="1">
                <a:off x="1549" y="3505"/>
                <a:ext cx="276" cy="27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5" name="Group 33"/>
            <p:cNvGrpSpPr>
              <a:grpSpLocks/>
            </p:cNvGrpSpPr>
            <p:nvPr/>
          </p:nvGrpSpPr>
          <p:grpSpPr bwMode="auto">
            <a:xfrm>
              <a:off x="2393553" y="1866106"/>
              <a:ext cx="455613" cy="439738"/>
              <a:chOff x="1549" y="3504"/>
              <a:chExt cx="287" cy="277"/>
            </a:xfrm>
          </p:grpSpPr>
          <p:sp>
            <p:nvSpPr>
              <p:cNvPr id="44" name="Line 34"/>
              <p:cNvSpPr>
                <a:spLocks noChangeShapeType="1"/>
              </p:cNvSpPr>
              <p:nvPr/>
            </p:nvSpPr>
            <p:spPr bwMode="auto">
              <a:xfrm>
                <a:off x="1560" y="3504"/>
                <a:ext cx="276" cy="27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Line 35"/>
              <p:cNvSpPr>
                <a:spLocks noChangeShapeType="1"/>
              </p:cNvSpPr>
              <p:nvPr/>
            </p:nvSpPr>
            <p:spPr bwMode="auto">
              <a:xfrm flipH="1">
                <a:off x="1549" y="3505"/>
                <a:ext cx="276" cy="27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" name="Group 36"/>
            <p:cNvGrpSpPr>
              <a:grpSpLocks/>
            </p:cNvGrpSpPr>
            <p:nvPr/>
          </p:nvGrpSpPr>
          <p:grpSpPr bwMode="auto">
            <a:xfrm>
              <a:off x="1679575" y="1866106"/>
              <a:ext cx="455613" cy="439738"/>
              <a:chOff x="1549" y="3504"/>
              <a:chExt cx="287" cy="277"/>
            </a:xfrm>
          </p:grpSpPr>
          <p:sp>
            <p:nvSpPr>
              <p:cNvPr id="42" name="Line 37"/>
              <p:cNvSpPr>
                <a:spLocks noChangeShapeType="1"/>
              </p:cNvSpPr>
              <p:nvPr/>
            </p:nvSpPr>
            <p:spPr bwMode="auto">
              <a:xfrm>
                <a:off x="1560" y="3504"/>
                <a:ext cx="276" cy="27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38"/>
              <p:cNvSpPr>
                <a:spLocks noChangeShapeType="1"/>
              </p:cNvSpPr>
              <p:nvPr/>
            </p:nvSpPr>
            <p:spPr bwMode="auto">
              <a:xfrm flipH="1">
                <a:off x="1549" y="3505"/>
                <a:ext cx="276" cy="27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" name="Group 39"/>
            <p:cNvGrpSpPr>
              <a:grpSpLocks/>
            </p:cNvGrpSpPr>
            <p:nvPr/>
          </p:nvGrpSpPr>
          <p:grpSpPr bwMode="auto">
            <a:xfrm>
              <a:off x="1679575" y="4065117"/>
              <a:ext cx="455613" cy="439738"/>
              <a:chOff x="1549" y="3504"/>
              <a:chExt cx="287" cy="277"/>
            </a:xfrm>
          </p:grpSpPr>
          <p:sp>
            <p:nvSpPr>
              <p:cNvPr id="40" name="Line 40"/>
              <p:cNvSpPr>
                <a:spLocks noChangeShapeType="1"/>
              </p:cNvSpPr>
              <p:nvPr/>
            </p:nvSpPr>
            <p:spPr bwMode="auto">
              <a:xfrm>
                <a:off x="1560" y="3504"/>
                <a:ext cx="276" cy="27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41"/>
              <p:cNvSpPr>
                <a:spLocks noChangeShapeType="1"/>
              </p:cNvSpPr>
              <p:nvPr/>
            </p:nvSpPr>
            <p:spPr bwMode="auto">
              <a:xfrm flipH="1">
                <a:off x="1549" y="3505"/>
                <a:ext cx="276" cy="27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8" name="Group 42"/>
            <p:cNvGrpSpPr>
              <a:grpSpLocks/>
            </p:cNvGrpSpPr>
            <p:nvPr/>
          </p:nvGrpSpPr>
          <p:grpSpPr bwMode="auto">
            <a:xfrm>
              <a:off x="1679575" y="2620295"/>
              <a:ext cx="455613" cy="439738"/>
              <a:chOff x="1549" y="3504"/>
              <a:chExt cx="287" cy="277"/>
            </a:xfrm>
          </p:grpSpPr>
          <p:sp>
            <p:nvSpPr>
              <p:cNvPr id="38" name="Line 43"/>
              <p:cNvSpPr>
                <a:spLocks noChangeShapeType="1"/>
              </p:cNvSpPr>
              <p:nvPr/>
            </p:nvSpPr>
            <p:spPr bwMode="auto">
              <a:xfrm>
                <a:off x="1560" y="3504"/>
                <a:ext cx="276" cy="27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Line 44"/>
              <p:cNvSpPr>
                <a:spLocks noChangeShapeType="1"/>
              </p:cNvSpPr>
              <p:nvPr/>
            </p:nvSpPr>
            <p:spPr bwMode="auto">
              <a:xfrm flipH="1">
                <a:off x="1549" y="3505"/>
                <a:ext cx="276" cy="27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" name="Group 48"/>
            <p:cNvGrpSpPr>
              <a:grpSpLocks/>
            </p:cNvGrpSpPr>
            <p:nvPr/>
          </p:nvGrpSpPr>
          <p:grpSpPr bwMode="auto">
            <a:xfrm>
              <a:off x="2393553" y="4065117"/>
              <a:ext cx="455613" cy="439738"/>
              <a:chOff x="1549" y="3504"/>
              <a:chExt cx="287" cy="277"/>
            </a:xfrm>
          </p:grpSpPr>
          <p:sp>
            <p:nvSpPr>
              <p:cNvPr id="36" name="Line 49"/>
              <p:cNvSpPr>
                <a:spLocks noChangeShapeType="1"/>
              </p:cNvSpPr>
              <p:nvPr/>
            </p:nvSpPr>
            <p:spPr bwMode="auto">
              <a:xfrm>
                <a:off x="1560" y="3504"/>
                <a:ext cx="276" cy="27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Line 50"/>
              <p:cNvSpPr>
                <a:spLocks noChangeShapeType="1"/>
              </p:cNvSpPr>
              <p:nvPr/>
            </p:nvSpPr>
            <p:spPr bwMode="auto">
              <a:xfrm flipH="1">
                <a:off x="1549" y="3505"/>
                <a:ext cx="276" cy="27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" name="Group 57"/>
            <p:cNvGrpSpPr>
              <a:grpSpLocks/>
            </p:cNvGrpSpPr>
            <p:nvPr/>
          </p:nvGrpSpPr>
          <p:grpSpPr bwMode="auto">
            <a:xfrm>
              <a:off x="2393553" y="2620295"/>
              <a:ext cx="455613" cy="439738"/>
              <a:chOff x="1549" y="3504"/>
              <a:chExt cx="287" cy="277"/>
            </a:xfrm>
          </p:grpSpPr>
          <p:sp>
            <p:nvSpPr>
              <p:cNvPr id="34" name="Line 58"/>
              <p:cNvSpPr>
                <a:spLocks noChangeShapeType="1"/>
              </p:cNvSpPr>
              <p:nvPr/>
            </p:nvSpPr>
            <p:spPr bwMode="auto">
              <a:xfrm>
                <a:off x="1560" y="3504"/>
                <a:ext cx="276" cy="27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Line 59"/>
              <p:cNvSpPr>
                <a:spLocks noChangeShapeType="1"/>
              </p:cNvSpPr>
              <p:nvPr/>
            </p:nvSpPr>
            <p:spPr bwMode="auto">
              <a:xfrm flipH="1">
                <a:off x="1549" y="3505"/>
                <a:ext cx="276" cy="27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" name="Group 45"/>
            <p:cNvGrpSpPr>
              <a:grpSpLocks/>
            </p:cNvGrpSpPr>
            <p:nvPr/>
          </p:nvGrpSpPr>
          <p:grpSpPr bwMode="auto">
            <a:xfrm>
              <a:off x="3221830" y="4914753"/>
              <a:ext cx="455613" cy="439738"/>
              <a:chOff x="1549" y="3504"/>
              <a:chExt cx="287" cy="277"/>
            </a:xfrm>
          </p:grpSpPr>
          <p:sp>
            <p:nvSpPr>
              <p:cNvPr id="32" name="Line 46"/>
              <p:cNvSpPr>
                <a:spLocks noChangeShapeType="1"/>
              </p:cNvSpPr>
              <p:nvPr/>
            </p:nvSpPr>
            <p:spPr bwMode="auto">
              <a:xfrm>
                <a:off x="1560" y="3504"/>
                <a:ext cx="276" cy="27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Line 47"/>
              <p:cNvSpPr>
                <a:spLocks noChangeShapeType="1"/>
              </p:cNvSpPr>
              <p:nvPr/>
            </p:nvSpPr>
            <p:spPr bwMode="auto">
              <a:xfrm flipH="1">
                <a:off x="1549" y="3505"/>
                <a:ext cx="276" cy="27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2" name="Group 78"/>
          <p:cNvGrpSpPr>
            <a:grpSpLocks/>
          </p:cNvGrpSpPr>
          <p:nvPr/>
        </p:nvGrpSpPr>
        <p:grpSpPr bwMode="auto">
          <a:xfrm>
            <a:off x="966788" y="1712913"/>
            <a:ext cx="7967662" cy="4459287"/>
            <a:chOff x="966788" y="1866106"/>
            <a:chExt cx="7967662" cy="4458494"/>
          </a:xfrm>
        </p:grpSpPr>
        <p:sp>
          <p:nvSpPr>
            <p:cNvPr id="53" name="Rectangle 9"/>
            <p:cNvSpPr>
              <a:spLocks noChangeArrowheads="1"/>
            </p:cNvSpPr>
            <p:nvPr/>
          </p:nvSpPr>
          <p:spPr bwMode="auto">
            <a:xfrm>
              <a:off x="4506524" y="5134622"/>
              <a:ext cx="4427926" cy="1189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742950" lvl="1" indent="-285750">
                <a:spcBef>
                  <a:spcPct val="20000"/>
                </a:spcBef>
                <a:buFontTx/>
                <a:buChar char="•"/>
              </a:pPr>
              <a:r>
                <a:rPr lang="en-US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Not baryonic</a:t>
              </a:r>
            </a:p>
          </p:txBody>
        </p:sp>
        <p:grpSp>
          <p:nvGrpSpPr>
            <p:cNvPr id="54" name="Group 45"/>
            <p:cNvGrpSpPr>
              <a:grpSpLocks/>
            </p:cNvGrpSpPr>
            <p:nvPr/>
          </p:nvGrpSpPr>
          <p:grpSpPr bwMode="auto">
            <a:xfrm>
              <a:off x="966788" y="4065117"/>
              <a:ext cx="455613" cy="439738"/>
              <a:chOff x="1549" y="3504"/>
              <a:chExt cx="287" cy="277"/>
            </a:xfrm>
          </p:grpSpPr>
          <p:sp>
            <p:nvSpPr>
              <p:cNvPr id="61" name="Line 46"/>
              <p:cNvSpPr>
                <a:spLocks noChangeShapeType="1"/>
              </p:cNvSpPr>
              <p:nvPr/>
            </p:nvSpPr>
            <p:spPr bwMode="auto">
              <a:xfrm>
                <a:off x="1560" y="3504"/>
                <a:ext cx="276" cy="27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Line 47"/>
              <p:cNvSpPr>
                <a:spLocks noChangeShapeType="1"/>
              </p:cNvSpPr>
              <p:nvPr/>
            </p:nvSpPr>
            <p:spPr bwMode="auto">
              <a:xfrm flipH="1">
                <a:off x="1549" y="3505"/>
                <a:ext cx="276" cy="27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5" name="Group 45"/>
            <p:cNvGrpSpPr>
              <a:grpSpLocks/>
            </p:cNvGrpSpPr>
            <p:nvPr/>
          </p:nvGrpSpPr>
          <p:grpSpPr bwMode="auto">
            <a:xfrm>
              <a:off x="966788" y="2620295"/>
              <a:ext cx="455613" cy="439738"/>
              <a:chOff x="1549" y="3504"/>
              <a:chExt cx="287" cy="277"/>
            </a:xfrm>
          </p:grpSpPr>
          <p:sp>
            <p:nvSpPr>
              <p:cNvPr id="59" name="Line 46"/>
              <p:cNvSpPr>
                <a:spLocks noChangeShapeType="1"/>
              </p:cNvSpPr>
              <p:nvPr/>
            </p:nvSpPr>
            <p:spPr bwMode="auto">
              <a:xfrm>
                <a:off x="1560" y="3504"/>
                <a:ext cx="276" cy="27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Line 47"/>
              <p:cNvSpPr>
                <a:spLocks noChangeShapeType="1"/>
              </p:cNvSpPr>
              <p:nvPr/>
            </p:nvSpPr>
            <p:spPr bwMode="auto">
              <a:xfrm flipH="1">
                <a:off x="1549" y="3505"/>
                <a:ext cx="276" cy="27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6" name="Group 45"/>
            <p:cNvGrpSpPr>
              <a:grpSpLocks/>
            </p:cNvGrpSpPr>
            <p:nvPr/>
          </p:nvGrpSpPr>
          <p:grpSpPr bwMode="auto">
            <a:xfrm>
              <a:off x="966788" y="1866106"/>
              <a:ext cx="455613" cy="439738"/>
              <a:chOff x="1549" y="3504"/>
              <a:chExt cx="287" cy="277"/>
            </a:xfrm>
          </p:grpSpPr>
          <p:sp>
            <p:nvSpPr>
              <p:cNvPr id="57" name="Line 46"/>
              <p:cNvSpPr>
                <a:spLocks noChangeShapeType="1"/>
              </p:cNvSpPr>
              <p:nvPr/>
            </p:nvSpPr>
            <p:spPr bwMode="auto">
              <a:xfrm>
                <a:off x="1560" y="3504"/>
                <a:ext cx="276" cy="27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Line 47"/>
              <p:cNvSpPr>
                <a:spLocks noChangeShapeType="1"/>
              </p:cNvSpPr>
              <p:nvPr/>
            </p:nvSpPr>
            <p:spPr bwMode="auto">
              <a:xfrm flipH="1">
                <a:off x="1549" y="3505"/>
                <a:ext cx="276" cy="276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547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3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65" y="1656183"/>
            <a:ext cx="8007770" cy="4941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4" name="TextBox 2"/>
          <p:cNvSpPr txBox="1"/>
          <p:nvPr/>
        </p:nvSpPr>
        <p:spPr>
          <a:xfrm>
            <a:off x="251520" y="1052738"/>
            <a:ext cx="2772816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Matter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4.9%</a:t>
            </a:r>
          </a:p>
        </p:txBody>
      </p:sp>
      <p:sp>
        <p:nvSpPr>
          <p:cNvPr id="65" name="TextBox 3"/>
          <p:cNvSpPr txBox="1"/>
          <p:nvPr/>
        </p:nvSpPr>
        <p:spPr>
          <a:xfrm>
            <a:off x="3275856" y="692696"/>
            <a:ext cx="2952328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Dark Matter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26.8%</a:t>
            </a:r>
          </a:p>
        </p:txBody>
      </p:sp>
      <p:sp>
        <p:nvSpPr>
          <p:cNvPr id="66" name="TextBox 4"/>
          <p:cNvSpPr txBox="1"/>
          <p:nvPr/>
        </p:nvSpPr>
        <p:spPr>
          <a:xfrm>
            <a:off x="6479704" y="1052738"/>
            <a:ext cx="2664296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Dark Energy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68.3%</a:t>
            </a:r>
          </a:p>
        </p:txBody>
      </p:sp>
    </p:spTree>
    <p:extLst>
      <p:ext uri="{BB962C8B-B14F-4D97-AF65-F5344CB8AC3E}">
        <p14:creationId xmlns:p14="http://schemas.microsoft.com/office/powerpoint/2010/main" val="278046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father of Dark Matter</a:t>
            </a:r>
            <a:endParaRPr lang="en-US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40000" y="4320000"/>
            <a:ext cx="8136456" cy="17281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1933, Fritz </a:t>
            </a:r>
            <a:r>
              <a:rPr lang="en-US" altLang="de-DE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Zwicky</a:t>
            </a:r>
            <a:r>
              <a:rPr lang="en-US" alt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checked out the Coma Cluster.  </a:t>
            </a:r>
            <a:endParaRPr lang="en-US" altLang="de-DE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galaxies were flying around too fast </a:t>
            </a:r>
            <a:r>
              <a:rPr lang="en-US" alt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de-DE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de-DE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160! </a:t>
            </a:r>
            <a:r>
              <a:rPr lang="en-US" alt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alt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measured by the </a:t>
            </a:r>
            <a:r>
              <a:rPr lang="en-US" alt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Doppler </a:t>
            </a:r>
            <a:r>
              <a:rPr lang="en-US" alt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effect) for their visible mass to keep them together, so </a:t>
            </a:r>
            <a:r>
              <a:rPr lang="en-US" alt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alt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dark matter was present.</a:t>
            </a:r>
            <a:endParaRPr lang="en-US" alt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16" y="1124744"/>
            <a:ext cx="3124200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85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mother of Dark Matter</a:t>
            </a: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819400" y="921296"/>
            <a:ext cx="63246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few decades later, Vera Rubin started to notice FLAT rotation curves in spiral galaxies.</a:t>
            </a:r>
            <a:endParaRPr lang="en-US" alt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vera_rubin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0000" y="720000"/>
            <a:ext cx="2082800" cy="3124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t6_Ha_spiral_ro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673896"/>
            <a:ext cx="5343525" cy="353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rot21cm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0000" y="3960000"/>
            <a:ext cx="2143125" cy="23399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14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for Dark Matter</a:t>
            </a:r>
            <a:endParaRPr lang="en-US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57200" y="764704"/>
            <a:ext cx="760977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the fact that massive objects, even if they emit no light, </a:t>
            </a:r>
          </a:p>
          <a:p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exert gravitational forces on other massive objects.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488950" y="4927129"/>
            <a:ext cx="72955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 the motions (dynamics) of visible objects like stars</a:t>
            </a:r>
          </a:p>
          <a:p>
            <a:r>
              <a:rPr lang="en-US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galaxies, and look for effects that are not explicable by</a:t>
            </a:r>
          </a:p>
          <a:p>
            <a:r>
              <a:rPr lang="en-US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mass of the other light emitting or absorbing objects</a:t>
            </a:r>
          </a:p>
          <a:p>
            <a:r>
              <a:rPr lang="en-US" alt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around them.</a:t>
            </a:r>
            <a:endParaRPr lang="en-US" alt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7"/>
          <p:cNvSpPr>
            <a:spLocks noChangeArrowheads="1"/>
          </p:cNvSpPr>
          <p:nvPr/>
        </p:nvSpPr>
        <p:spPr bwMode="auto">
          <a:xfrm>
            <a:off x="1905000" y="2212504"/>
            <a:ext cx="685800" cy="685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15" name="Oval 8"/>
          <p:cNvSpPr>
            <a:spLocks noChangeArrowheads="1"/>
          </p:cNvSpPr>
          <p:nvPr/>
        </p:nvSpPr>
        <p:spPr bwMode="auto">
          <a:xfrm>
            <a:off x="6019800" y="2898304"/>
            <a:ext cx="762000" cy="762000"/>
          </a:xfrm>
          <a:prstGeom prst="ellipse">
            <a:avLst/>
          </a:prstGeom>
          <a:solidFill>
            <a:srgbClr val="CAD001"/>
          </a:solidFill>
          <a:ln w="9525">
            <a:solidFill>
              <a:srgbClr val="CAD00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1981200" y="1755304"/>
            <a:ext cx="522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de-DE">
                <a:latin typeface="Times" panose="02020603050405020304" pitchFamily="18" charset="0"/>
              </a:rPr>
              <a:t>m</a:t>
            </a:r>
            <a:r>
              <a:rPr lang="en-US" altLang="de-DE" baseline="-25000">
                <a:latin typeface="Times" panose="02020603050405020304" pitchFamily="18" charset="0"/>
              </a:rPr>
              <a:t>1</a:t>
            </a:r>
            <a:endParaRPr lang="en-US" altLang="de-DE">
              <a:latin typeface="Times" panose="02020603050405020304" pitchFamily="18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6172200" y="2441104"/>
            <a:ext cx="522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de-DE">
                <a:latin typeface="Times" panose="02020603050405020304" pitchFamily="18" charset="0"/>
              </a:rPr>
              <a:t>m</a:t>
            </a:r>
            <a:r>
              <a:rPr lang="en-US" altLang="de-DE" baseline="-25000">
                <a:latin typeface="Times" panose="02020603050405020304" pitchFamily="18" charset="0"/>
              </a:rPr>
              <a:t>2</a:t>
            </a:r>
            <a:endParaRPr lang="en-US" altLang="de-DE">
              <a:latin typeface="Times" panose="02020603050405020304" pitchFamily="18" charset="0"/>
            </a:endParaRPr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>
            <a:off x="2438400" y="1755304"/>
            <a:ext cx="4038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lg" len="med"/>
            <a:tailEnd type="arrow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4114800" y="2060104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de-DE">
                <a:latin typeface="Times" panose="02020603050405020304" pitchFamily="18" charset="0"/>
              </a:rPr>
              <a:t>r</a:t>
            </a:r>
            <a:r>
              <a:rPr lang="en-US" altLang="de-DE" baseline="-25000">
                <a:latin typeface="Times" panose="02020603050405020304" pitchFamily="18" charset="0"/>
              </a:rPr>
              <a:t>12</a:t>
            </a:r>
            <a:endParaRPr lang="en-US" altLang="de-DE">
              <a:latin typeface="Times" panose="02020603050405020304" pitchFamily="18" charset="0"/>
            </a:endParaRPr>
          </a:p>
        </p:txBody>
      </p:sp>
      <p:sp>
        <p:nvSpPr>
          <p:cNvPr id="20" name="Line 13"/>
          <p:cNvSpPr>
            <a:spLocks noChangeShapeType="1"/>
          </p:cNvSpPr>
          <p:nvPr/>
        </p:nvSpPr>
        <p:spPr bwMode="auto">
          <a:xfrm>
            <a:off x="2271713" y="2549054"/>
            <a:ext cx="14478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1" name="Line 14"/>
          <p:cNvSpPr>
            <a:spLocks noChangeShapeType="1"/>
          </p:cNvSpPr>
          <p:nvPr/>
        </p:nvSpPr>
        <p:spPr bwMode="auto">
          <a:xfrm>
            <a:off x="4978400" y="3055467"/>
            <a:ext cx="14478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lg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22" name="Picture 15" descr="image-2745.pdf                                                 0028770BMacintosh HD                   B746BDFA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31629"/>
            <a:ext cx="4064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6" descr="image-2746.pdf                                                 0028770BMacintosh HD                   B746BDFA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57079"/>
            <a:ext cx="7747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838200" y="3612679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de-DE">
              <a:latin typeface="Times" panose="02020603050405020304" pitchFamily="18" charset="0"/>
            </a:endParaRPr>
          </a:p>
        </p:txBody>
      </p:sp>
      <p:pic>
        <p:nvPicPr>
          <p:cNvPr id="25" name="Picture 18" descr="image-2747.pdf                                                 0028770BMacintosh HD                   B746BDFA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3" y="3574579"/>
            <a:ext cx="2921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19"/>
          <p:cNvSpPr>
            <a:spLocks noChangeArrowheads="1"/>
          </p:cNvSpPr>
          <p:nvPr/>
        </p:nvSpPr>
        <p:spPr bwMode="auto">
          <a:xfrm>
            <a:off x="612775" y="3417417"/>
            <a:ext cx="3495675" cy="1433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5198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Rotation of stars around Galactic </a:t>
            </a:r>
            <a:r>
              <a:rPr lang="en-US" dirty="0" err="1" smtClean="0"/>
              <a:t>centres</a:t>
            </a:r>
            <a:endParaRPr lang="en-US" dirty="0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540000" y="612000"/>
            <a:ext cx="741741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can measure how fast stars rotate around galactic</a:t>
            </a:r>
          </a:p>
          <a:p>
            <a:r>
              <a:rPr lang="en-US" alt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centres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looking at the frequency shift of known spectral</a:t>
            </a:r>
          </a:p>
          <a:p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lines originating in the stars due to the Doppler effect.</a:t>
            </a:r>
          </a:p>
        </p:txBody>
      </p:sp>
      <p:pic>
        <p:nvPicPr>
          <p:cNvPr id="28" name="Picture 5" descr="n3198_rotated_and_scaled.jpg                                   000D2C50Macintosh HD                   B746BDFA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910308"/>
            <a:ext cx="7545388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" name="Group 12"/>
          <p:cNvGrpSpPr>
            <a:grpSpLocks/>
          </p:cNvGrpSpPr>
          <p:nvPr/>
        </p:nvGrpSpPr>
        <p:grpSpPr bwMode="auto">
          <a:xfrm>
            <a:off x="1925638" y="3185071"/>
            <a:ext cx="720725" cy="2393950"/>
            <a:chOff x="875" y="2607"/>
            <a:chExt cx="454" cy="1508"/>
          </a:xfrm>
        </p:grpSpPr>
        <p:sp>
          <p:nvSpPr>
            <p:cNvPr id="30" name="Line 6"/>
            <p:cNvSpPr>
              <a:spLocks noChangeShapeType="1"/>
            </p:cNvSpPr>
            <p:nvPr/>
          </p:nvSpPr>
          <p:spPr bwMode="auto">
            <a:xfrm>
              <a:off x="1092" y="2607"/>
              <a:ext cx="84" cy="1271"/>
            </a:xfrm>
            <a:prstGeom prst="line">
              <a:avLst/>
            </a:prstGeom>
            <a:noFill/>
            <a:ln w="38100">
              <a:solidFill>
                <a:srgbClr val="CAD0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" name="Line 7"/>
            <p:cNvSpPr>
              <a:spLocks noChangeShapeType="1"/>
            </p:cNvSpPr>
            <p:nvPr/>
          </p:nvSpPr>
          <p:spPr bwMode="auto">
            <a:xfrm flipH="1">
              <a:off x="1018" y="2628"/>
              <a:ext cx="66" cy="1262"/>
            </a:xfrm>
            <a:prstGeom prst="line">
              <a:avLst/>
            </a:prstGeom>
            <a:noFill/>
            <a:ln w="38100">
              <a:solidFill>
                <a:srgbClr val="CAD0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" name="Line 8"/>
            <p:cNvSpPr>
              <a:spLocks noChangeShapeType="1"/>
            </p:cNvSpPr>
            <p:nvPr/>
          </p:nvSpPr>
          <p:spPr bwMode="auto">
            <a:xfrm flipH="1">
              <a:off x="875" y="3887"/>
              <a:ext cx="151" cy="0"/>
            </a:xfrm>
            <a:prstGeom prst="line">
              <a:avLst/>
            </a:prstGeom>
            <a:noFill/>
            <a:ln w="38100">
              <a:solidFill>
                <a:srgbClr val="CAD0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" name="Line 9"/>
            <p:cNvSpPr>
              <a:spLocks noChangeShapeType="1"/>
            </p:cNvSpPr>
            <p:nvPr/>
          </p:nvSpPr>
          <p:spPr bwMode="auto">
            <a:xfrm flipH="1">
              <a:off x="1178" y="3879"/>
              <a:ext cx="151" cy="0"/>
            </a:xfrm>
            <a:prstGeom prst="line">
              <a:avLst/>
            </a:prstGeom>
            <a:noFill/>
            <a:ln w="38100">
              <a:solidFill>
                <a:srgbClr val="CAD0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" name="Line 10"/>
            <p:cNvSpPr>
              <a:spLocks noChangeShapeType="1"/>
            </p:cNvSpPr>
            <p:nvPr/>
          </p:nvSpPr>
          <p:spPr bwMode="auto">
            <a:xfrm>
              <a:off x="875" y="3887"/>
              <a:ext cx="236" cy="226"/>
            </a:xfrm>
            <a:prstGeom prst="line">
              <a:avLst/>
            </a:prstGeom>
            <a:noFill/>
            <a:ln w="38100">
              <a:solidFill>
                <a:srgbClr val="CAD0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" name="Line 11"/>
            <p:cNvSpPr>
              <a:spLocks noChangeShapeType="1"/>
            </p:cNvSpPr>
            <p:nvPr/>
          </p:nvSpPr>
          <p:spPr bwMode="auto">
            <a:xfrm flipH="1">
              <a:off x="1123" y="3889"/>
              <a:ext cx="206" cy="226"/>
            </a:xfrm>
            <a:prstGeom prst="line">
              <a:avLst/>
            </a:prstGeom>
            <a:noFill/>
            <a:ln w="38100">
              <a:solidFill>
                <a:srgbClr val="CAD00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pic>
        <p:nvPicPr>
          <p:cNvPr id="36" name="Picture 13" descr="image-2748.pdf                                                 0028770BMacintosh HD                   B746BDFA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438" y="5344120"/>
            <a:ext cx="16637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14"/>
          <p:cNvSpPr>
            <a:spLocks noChangeArrowheads="1"/>
          </p:cNvSpPr>
          <p:nvPr/>
        </p:nvSpPr>
        <p:spPr bwMode="auto">
          <a:xfrm>
            <a:off x="549275" y="5561558"/>
            <a:ext cx="53535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Star’s motion towards you, relative to the </a:t>
            </a:r>
          </a:p>
          <a:p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galactic </a:t>
            </a:r>
            <a:r>
              <a:rPr lang="en-US" altLang="de-D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  <a:r>
              <a:rPr lang="en-US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alters wavelength of light</a:t>
            </a:r>
          </a:p>
        </p:txBody>
      </p:sp>
    </p:spTree>
    <p:extLst>
      <p:ext uri="{BB962C8B-B14F-4D97-AF65-F5344CB8AC3E}">
        <p14:creationId xmlns:p14="http://schemas.microsoft.com/office/powerpoint/2010/main" val="378556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Flat rotation curves</a:t>
            </a:r>
            <a:endParaRPr lang="en-US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5220072" y="6228000"/>
            <a:ext cx="3324944" cy="346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ollowing </a:t>
            </a:r>
            <a:r>
              <a:rPr lang="en-US" alt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Rieke</a:t>
            </a:r>
            <a:r>
              <a:rPr lang="en-US" alt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images from Bennett and </a:t>
            </a:r>
            <a:r>
              <a:rPr lang="en-US" alt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Pryke</a:t>
            </a:r>
            <a:endParaRPr lang="en-US" alt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8" descr="galrot_anim"/>
          <p:cNvPicPr>
            <a:picLocks noGrp="1" noChangeAspect="1" noChangeArrowheads="1" noCrop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692696"/>
            <a:ext cx="4419600" cy="2209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" name="Picture 10" descr="galaxro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31096"/>
            <a:ext cx="3733800" cy="305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1" descr="planetr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31096"/>
            <a:ext cx="3536950" cy="304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827584" y="6156012"/>
            <a:ext cx="16433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sv-SE" alt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≈  √G M(r) / r</a:t>
            </a:r>
          </a:p>
        </p:txBody>
      </p:sp>
      <p:sp>
        <p:nvSpPr>
          <p:cNvPr id="8" name="Line 14"/>
          <p:cNvSpPr>
            <a:spLocks noChangeShapeType="1"/>
          </p:cNvSpPr>
          <p:nvPr/>
        </p:nvSpPr>
        <p:spPr bwMode="auto">
          <a:xfrm>
            <a:off x="1442907" y="6208284"/>
            <a:ext cx="1008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56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 matter overview</a:t>
            </a:r>
            <a:endParaRPr lang="en-US" dirty="0"/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900000" y="648000"/>
            <a:ext cx="27368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200" dirty="0">
                <a:solidFill>
                  <a:srgbClr val="FF0000"/>
                </a:solidFill>
              </a:rPr>
              <a:t>Why do we need DM?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360000" y="1080000"/>
            <a:ext cx="3500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800" dirty="0"/>
              <a:t>• Galaxy rotation curve (Wikipedia)</a:t>
            </a:r>
          </a:p>
        </p:txBody>
      </p:sp>
      <p:pic>
        <p:nvPicPr>
          <p:cNvPr id="11" name="Picture 14" descr="https://upload.wikimedia.org/wikipedia/commons/thumb/e/ec/M33_rotation_curve_HI.gif/400px-M33_rotation_curve_HI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99" y="1511999"/>
            <a:ext cx="3803057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4786313" y="1080000"/>
            <a:ext cx="3149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800" dirty="0"/>
              <a:t>• Bullet Cluster (Deep Chandra)</a:t>
            </a:r>
          </a:p>
        </p:txBody>
      </p:sp>
      <p:pic>
        <p:nvPicPr>
          <p:cNvPr id="13" name="Picture 2" descr="http://dept.astro.lsa.umich.edu/~rdupke/projects_files/image0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2" y="1511999"/>
            <a:ext cx="368835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 descr="Image result for dark matter CMB eviden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586" y="4083950"/>
            <a:ext cx="2482850" cy="2409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6"/>
          <p:cNvSpPr txBox="1">
            <a:spLocks noChangeArrowheads="1"/>
          </p:cNvSpPr>
          <p:nvPr/>
        </p:nvSpPr>
        <p:spPr bwMode="auto">
          <a:xfrm>
            <a:off x="900000" y="5786438"/>
            <a:ext cx="39227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800" dirty="0"/>
              <a:t>• The CMB Anisotropy Power Spectrum</a:t>
            </a:r>
          </a:p>
        </p:txBody>
      </p:sp>
      <p:sp>
        <p:nvSpPr>
          <p:cNvPr id="16" name="矩形 9"/>
          <p:cNvSpPr>
            <a:spLocks noChangeArrowheads="1"/>
          </p:cNvSpPr>
          <p:nvPr/>
        </p:nvSpPr>
        <p:spPr bwMode="auto">
          <a:xfrm>
            <a:off x="3308350" y="6143625"/>
            <a:ext cx="190658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600"/>
              <a:t>(WMAP year 5 data)</a:t>
            </a:r>
          </a:p>
        </p:txBody>
      </p:sp>
    </p:spTree>
    <p:extLst>
      <p:ext uri="{BB962C8B-B14F-4D97-AF65-F5344CB8AC3E}">
        <p14:creationId xmlns:p14="http://schemas.microsoft.com/office/powerpoint/2010/main" val="361669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 matter overview</a:t>
            </a:r>
            <a:endParaRPr lang="en-US" dirty="0"/>
          </a:p>
        </p:txBody>
      </p:sp>
      <p:pic>
        <p:nvPicPr>
          <p:cNvPr id="17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99" y="1368000"/>
            <a:ext cx="3894228" cy="34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720000" y="764704"/>
            <a:ext cx="49085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200" dirty="0">
                <a:solidFill>
                  <a:srgbClr val="FF0000"/>
                </a:solidFill>
              </a:rPr>
              <a:t>Some basic facts we roughly know so far:</a:t>
            </a:r>
          </a:p>
        </p:txBody>
      </p:sp>
      <p:sp>
        <p:nvSpPr>
          <p:cNvPr id="19" name="右大括号 15"/>
          <p:cNvSpPr/>
          <p:nvPr/>
        </p:nvSpPr>
        <p:spPr>
          <a:xfrm rot="5400000">
            <a:off x="2107407" y="2764160"/>
            <a:ext cx="214312" cy="1000125"/>
          </a:xfrm>
          <a:prstGeom prst="rightBrac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0" name="TextBox 6"/>
          <p:cNvSpPr txBox="1">
            <a:spLocks noChangeArrowheads="1"/>
          </p:cNvSpPr>
          <p:nvPr/>
        </p:nvSpPr>
        <p:spPr bwMode="auto">
          <a:xfrm>
            <a:off x="1714500" y="3600000"/>
            <a:ext cx="10144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200" dirty="0">
                <a:solidFill>
                  <a:schemeClr val="accent2"/>
                </a:solidFill>
              </a:rPr>
              <a:t>8.5 </a:t>
            </a:r>
            <a:r>
              <a:rPr lang="en-US" altLang="zh-CN" sz="2200" dirty="0" err="1">
                <a:solidFill>
                  <a:schemeClr val="accent2"/>
                </a:solidFill>
              </a:rPr>
              <a:t>kpc</a:t>
            </a:r>
            <a:endParaRPr lang="en-US" altLang="zh-CN" sz="2200" dirty="0">
              <a:solidFill>
                <a:schemeClr val="accent2"/>
              </a:solidFill>
            </a:endParaRPr>
          </a:p>
        </p:txBody>
      </p:sp>
      <p:pic>
        <p:nvPicPr>
          <p:cNvPr id="21" name="Picture 4" descr="Fig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00" y="1260000"/>
            <a:ext cx="3420000" cy="34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1643063" y="5193829"/>
            <a:ext cx="31480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200"/>
              <a:t>Local DM energy density:</a:t>
            </a:r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5195417"/>
            <a:ext cx="28575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6"/>
          <p:cNvSpPr txBox="1">
            <a:spLocks noChangeArrowheads="1"/>
          </p:cNvSpPr>
          <p:nvPr/>
        </p:nvSpPr>
        <p:spPr bwMode="auto">
          <a:xfrm>
            <a:off x="1643063" y="5622454"/>
            <a:ext cx="24098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200"/>
              <a:t>Local DM velocity:</a:t>
            </a:r>
          </a:p>
        </p:txBody>
      </p:sp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5624042"/>
            <a:ext cx="14859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07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1079</Words>
  <Application>Microsoft Office PowerPoint</Application>
  <PresentationFormat>Bildschirmpräsentation (4:3)</PresentationFormat>
  <Paragraphs>176</Paragraphs>
  <Slides>24</Slides>
  <Notes>24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3" baseType="lpstr">
      <vt:lpstr>ＭＳ Ｐゴシック</vt:lpstr>
      <vt:lpstr>SimSun</vt:lpstr>
      <vt:lpstr>Arial</vt:lpstr>
      <vt:lpstr>Calibri</vt:lpstr>
      <vt:lpstr>Helvetica</vt:lpstr>
      <vt:lpstr>Symbol</vt:lpstr>
      <vt:lpstr>Times</vt:lpstr>
      <vt:lpstr>Times New Roman</vt:lpstr>
      <vt:lpstr>2_Larissa</vt:lpstr>
      <vt:lpstr>Outline: Evidence for Big Bang theory</vt:lpstr>
      <vt:lpstr>PowerPoint-Präsentation</vt:lpstr>
      <vt:lpstr>The father of Dark Matter</vt:lpstr>
      <vt:lpstr>The mother of Dark Matter</vt:lpstr>
      <vt:lpstr>Evidence for Dark Matter</vt:lpstr>
      <vt:lpstr>Rotation of stars around Galactic centres</vt:lpstr>
      <vt:lpstr>Flat rotation curves</vt:lpstr>
      <vt:lpstr>Dark matter overview</vt:lpstr>
      <vt:lpstr>Dark matter overview</vt:lpstr>
      <vt:lpstr>Boosted dark matter channels</vt:lpstr>
      <vt:lpstr>Boosted dark matter channels</vt:lpstr>
      <vt:lpstr>PowerPoint-Präsentation</vt:lpstr>
      <vt:lpstr>Gravitational lensing of light</vt:lpstr>
      <vt:lpstr>Gravitational lensing of light</vt:lpstr>
      <vt:lpstr>Probing Dark Matter with distant Quasars</vt:lpstr>
      <vt:lpstr>Gravitational lensing of light</vt:lpstr>
      <vt:lpstr>Galaxy Cluster 0024-1654 Hubble Deep Field</vt:lpstr>
      <vt:lpstr>Reconstructed Matter Distribution Galaxy Cluster 0024-1654</vt:lpstr>
      <vt:lpstr>What could constitute the Dark Matter (1)?</vt:lpstr>
      <vt:lpstr>MAssive Compact Halo Objects</vt:lpstr>
      <vt:lpstr>What could constitute the Dark Matter (2)?</vt:lpstr>
      <vt:lpstr>What could constitute the Dark Matter (3)?</vt:lpstr>
      <vt:lpstr>Dark matter</vt:lpstr>
      <vt:lpstr>PowerPoint-Präsentation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</dc:creator>
  <cp:lastModifiedBy>Wollersheim, Hans-Juergen Dr.</cp:lastModifiedBy>
  <cp:revision>666</cp:revision>
  <dcterms:created xsi:type="dcterms:W3CDTF">2016-04-06T12:04:03Z</dcterms:created>
  <dcterms:modified xsi:type="dcterms:W3CDTF">2023-02-21T11:49:59Z</dcterms:modified>
</cp:coreProperties>
</file>