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72" r:id="rId2"/>
    <p:sldId id="317" r:id="rId3"/>
    <p:sldId id="280" r:id="rId4"/>
    <p:sldId id="324" r:id="rId5"/>
    <p:sldId id="318" r:id="rId6"/>
    <p:sldId id="332" r:id="rId7"/>
    <p:sldId id="334" r:id="rId8"/>
    <p:sldId id="331" r:id="rId9"/>
    <p:sldId id="320" r:id="rId10"/>
    <p:sldId id="326" r:id="rId11"/>
    <p:sldId id="321" r:id="rId12"/>
    <p:sldId id="322" r:id="rId13"/>
    <p:sldId id="327" r:id="rId14"/>
    <p:sldId id="328" r:id="rId15"/>
    <p:sldId id="325" r:id="rId16"/>
    <p:sldId id="329" r:id="rId17"/>
    <p:sldId id="330" r:id="rId18"/>
    <p:sldId id="323" r:id="rId19"/>
    <p:sldId id="319" r:id="rId20"/>
    <p:sldId id="297" r:id="rId21"/>
    <p:sldId id="314" r:id="rId22"/>
    <p:sldId id="313" r:id="rId23"/>
    <p:sldId id="290" r:id="rId24"/>
    <p:sldId id="291" r:id="rId25"/>
    <p:sldId id="292" r:id="rId26"/>
    <p:sldId id="294" r:id="rId27"/>
    <p:sldId id="315" r:id="rId28"/>
    <p:sldId id="295" r:id="rId29"/>
    <p:sldId id="298" r:id="rId30"/>
    <p:sldId id="306" r:id="rId31"/>
    <p:sldId id="299" r:id="rId32"/>
    <p:sldId id="333" r:id="rId33"/>
    <p:sldId id="300" r:id="rId34"/>
    <p:sldId id="301" r:id="rId35"/>
    <p:sldId id="302" r:id="rId36"/>
    <p:sldId id="303" r:id="rId37"/>
    <p:sldId id="304" r:id="rId38"/>
    <p:sldId id="305" r:id="rId39"/>
    <p:sldId id="275" r:id="rId40"/>
    <p:sldId id="278" r:id="rId41"/>
    <p:sldId id="279" r:id="rId42"/>
    <p:sldId id="316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50"/>
    <a:srgbClr val="0000CC"/>
    <a:srgbClr val="3366CC"/>
    <a:srgbClr val="4D4D4D"/>
    <a:srgbClr val="99CCFF"/>
    <a:srgbClr val="6699FF"/>
    <a:srgbClr val="00CC00"/>
    <a:srgbClr val="FF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3" d="100"/>
          <a:sy n="63" d="100"/>
        </p:scale>
        <p:origin x="2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3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30.03.2023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://www-tech.mit.edu/cgi-bin/imagemap/Projects/Chemicool/pertable.map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Experimental Nuclear Astrophysics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40025" y="5517232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– Gran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yields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in solar pp-chain</a:t>
            </a: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of astrophysical interest at LUNA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5648325" cy="452437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00000" y="828000"/>
            <a:ext cx="23798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50 kV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range: 10-50 kV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current: 1 mA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spread: 20 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LUNA’s accelerators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5436000" y="4941168"/>
            <a:ext cx="172828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180000" y="720000"/>
            <a:ext cx="2360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kV: LUNA II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4" y="1620000"/>
            <a:ext cx="4359729" cy="41107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20072" y="1800000"/>
            <a:ext cx="262123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= 50 – 400 kV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~ 500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protons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~ 250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alphas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70 eV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stability: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eV/h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0800000">
            <a:off x="7920000" y="3733032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feil nach rechts 14"/>
          <p:cNvSpPr/>
          <p:nvPr/>
        </p:nvSpPr>
        <p:spPr>
          <a:xfrm rot="10800000">
            <a:off x="7884000" y="4581128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rechts 15"/>
          <p:cNvSpPr/>
          <p:nvPr/>
        </p:nvSpPr>
        <p:spPr>
          <a:xfrm rot="10800000">
            <a:off x="7920000" y="2869135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5220072" y="576000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N(p,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       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LUNA’s accelerators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80000" y="720000"/>
            <a:ext cx="2360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kV: LUNA II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1181665"/>
            <a:ext cx="7053943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of astrophysical interest at LUNA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300000" y="828000"/>
            <a:ext cx="2495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400 kV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range: 50-400 kV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current: 1 mA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spread: &lt; 100 eV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stability: 5 eV/h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" y="554421"/>
            <a:ext cx="5774383" cy="33473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000" y="2664000"/>
            <a:ext cx="5460696" cy="38758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" y="3901764"/>
            <a:ext cx="4670126" cy="26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aims, tools</a:t>
            </a:r>
            <a:endParaRPr lang="en-US" dirty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363913" y="4665638"/>
            <a:ext cx="18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en-US" sz="2000" i="1">
              <a:sym typeface="Symbol" panose="05050102010706020507" pitchFamily="18" charset="2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678488" y="4665638"/>
            <a:ext cx="18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en-US" sz="2000" i="1">
              <a:sym typeface="Symbol" panose="05050102010706020507" pitchFamily="18" charset="2"/>
            </a:endParaRPr>
          </a:p>
        </p:txBody>
      </p:sp>
      <p:pic>
        <p:nvPicPr>
          <p:cNvPr id="6" name="Picture 12" descr="400KVI~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57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5076000" y="3744888"/>
            <a:ext cx="4068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U = 50 – 400 kV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I </a:t>
            </a:r>
            <a:r>
              <a:rPr lang="en-US" altLang="en-US" sz="1800" dirty="0">
                <a:sym typeface="Symbol" panose="05050102010706020507" pitchFamily="18" charset="2"/>
              </a:rPr>
              <a:t></a:t>
            </a:r>
            <a:r>
              <a:rPr lang="en-US" altLang="en-US" sz="1800" dirty="0"/>
              <a:t> 500 </a:t>
            </a:r>
            <a:r>
              <a:rPr lang="en-US" altLang="en-US" sz="1800" dirty="0">
                <a:sym typeface="Symbol" panose="05050102010706020507" pitchFamily="18" charset="2"/>
              </a:rPr>
              <a:t></a:t>
            </a:r>
            <a:r>
              <a:rPr lang="en-US" altLang="en-US" sz="1800" dirty="0"/>
              <a:t>A for p</a:t>
            </a:r>
            <a:r>
              <a:rPr lang="hu-HU" altLang="en-US" sz="1800" dirty="0"/>
              <a:t> </a:t>
            </a:r>
            <a:r>
              <a:rPr lang="en-US" altLang="en-US" sz="1800" dirty="0">
                <a:sym typeface="Symbol" panose="05050102010706020507" pitchFamily="18" charset="2"/>
              </a:rPr>
              <a:t></a:t>
            </a:r>
            <a:r>
              <a:rPr lang="en-US" altLang="en-US" sz="1800" dirty="0"/>
              <a:t> 250 </a:t>
            </a:r>
            <a:r>
              <a:rPr lang="en-US" altLang="en-US" sz="1800" dirty="0">
                <a:sym typeface="Symbol" panose="05050102010706020507" pitchFamily="18" charset="2"/>
              </a:rPr>
              <a:t></a:t>
            </a:r>
            <a:r>
              <a:rPr lang="en-US" altLang="en-US" sz="1800" dirty="0"/>
              <a:t>A for α</a:t>
            </a:r>
            <a:endParaRPr lang="hu-HU" altLang="en-US" sz="1800" dirty="0"/>
          </a:p>
          <a:p>
            <a:pPr algn="ctr">
              <a:spcBef>
                <a:spcPct val="50000"/>
              </a:spcBef>
              <a:buClr>
                <a:srgbClr val="A50021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600" dirty="0"/>
              <a:t>Energy spread </a:t>
            </a:r>
            <a:r>
              <a:rPr lang="en-US" altLang="en-US" sz="1600" dirty="0">
                <a:sym typeface="Symbol" panose="05050102010706020507" pitchFamily="18" charset="2"/>
              </a:rPr>
              <a:t></a:t>
            </a:r>
            <a:r>
              <a:rPr lang="en-US" altLang="en-US" sz="1600" dirty="0"/>
              <a:t> 70eV </a:t>
            </a:r>
          </a:p>
          <a:p>
            <a:pPr algn="ctr">
              <a:spcBef>
                <a:spcPct val="50000"/>
              </a:spcBef>
              <a:buClr>
                <a:srgbClr val="A50021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600" dirty="0"/>
              <a:t>Long term stability</a:t>
            </a:r>
            <a:r>
              <a:rPr lang="hu-HU" altLang="en-US" sz="1600" dirty="0"/>
              <a:t> </a:t>
            </a:r>
            <a:r>
              <a:rPr lang="en-US" altLang="en-US" sz="1600" dirty="0">
                <a:sym typeface="Symbol" panose="05050102010706020507" pitchFamily="18" charset="2"/>
              </a:rPr>
              <a:t></a:t>
            </a:r>
            <a:r>
              <a:rPr lang="en-US" altLang="en-US" sz="1600" dirty="0"/>
              <a:t> 5 eV/h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000" dirty="0"/>
          </a:p>
        </p:txBody>
      </p:sp>
      <p:sp>
        <p:nvSpPr>
          <p:cNvPr id="8" name="Téglalap 8"/>
          <p:cNvSpPr>
            <a:spLocks noChangeArrowheads="1"/>
          </p:cNvSpPr>
          <p:nvPr/>
        </p:nvSpPr>
        <p:spPr bwMode="auto">
          <a:xfrm>
            <a:off x="180000" y="1001688"/>
            <a:ext cx="493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1. </a:t>
            </a:r>
            <a:r>
              <a:rPr lang="en-US" altLang="en-US" sz="1800" dirty="0" smtClean="0"/>
              <a:t>Direct </a:t>
            </a:r>
            <a:r>
              <a:rPr lang="en-US" altLang="en-US" sz="1800" dirty="0"/>
              <a:t>experiment </a:t>
            </a:r>
            <a:r>
              <a:rPr lang="hu-HU" altLang="en-US" sz="1800" dirty="0"/>
              <a:t>in</a:t>
            </a:r>
            <a:r>
              <a:rPr lang="en-US" altLang="en-US" sz="1800" dirty="0"/>
              <a:t> </a:t>
            </a:r>
            <a:r>
              <a:rPr lang="hu-HU" altLang="en-US" sz="1800" dirty="0"/>
              <a:t>G</a:t>
            </a:r>
            <a:r>
              <a:rPr lang="en-US" altLang="en-US" sz="1800" dirty="0" err="1"/>
              <a:t>amow</a:t>
            </a:r>
            <a:r>
              <a:rPr lang="en-US" altLang="en-US" sz="1800" dirty="0"/>
              <a:t> window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hu-HU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2. </a:t>
            </a:r>
            <a:r>
              <a:rPr lang="hu-HU" altLang="en-US" sz="1800" dirty="0"/>
              <a:t>R</a:t>
            </a:r>
            <a:r>
              <a:rPr lang="en-US" altLang="en-US" sz="1800" dirty="0"/>
              <a:t>each lower energies </a:t>
            </a:r>
            <a:r>
              <a:rPr lang="en-US" altLang="en-US" sz="1800" dirty="0" smtClean="0"/>
              <a:t>with</a:t>
            </a:r>
            <a:r>
              <a:rPr lang="de-DE" altLang="en-US" sz="1800" dirty="0"/>
              <a:t> </a:t>
            </a:r>
            <a:r>
              <a:rPr lang="de-DE" altLang="en-US" sz="1800" dirty="0" err="1" smtClean="0"/>
              <a:t>competitive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accuracy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hu-HU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3. </a:t>
            </a:r>
            <a:r>
              <a:rPr lang="hu-HU" altLang="en-US" sz="1800" dirty="0"/>
              <a:t>I</a:t>
            </a:r>
            <a:r>
              <a:rPr lang="en-US" altLang="en-US" sz="1800" dirty="0" err="1"/>
              <a:t>mprove</a:t>
            </a:r>
            <a:r>
              <a:rPr lang="en-US" altLang="en-US" sz="1800" dirty="0"/>
              <a:t> accuracy at already </a:t>
            </a:r>
            <a:r>
              <a:rPr lang="de-DE" altLang="en-US" sz="1800" dirty="0"/>
              <a:t>r</a:t>
            </a:r>
            <a:r>
              <a:rPr lang="en-US" altLang="en-US" sz="1800" dirty="0" err="1" smtClean="0"/>
              <a:t>eached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energies</a:t>
            </a:r>
            <a:endParaRPr lang="hu-HU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hu-HU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en-US" sz="1800" dirty="0"/>
              <a:t>Preserve excellent background conditions → beam induced bg control</a:t>
            </a:r>
            <a:endParaRPr lang="en-US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969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unique approach: LUNA @  LNGS</a:t>
            </a:r>
            <a:endParaRPr lang="en-US" dirty="0"/>
          </a:p>
        </p:txBody>
      </p:sp>
      <p:pic>
        <p:nvPicPr>
          <p:cNvPr id="4" name="Picture 2" descr="lngs_h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581696"/>
            <a:ext cx="5217795" cy="36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04000" y="1667421"/>
            <a:ext cx="4968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aboratory for </a:t>
            </a:r>
            <a:r>
              <a:rPr lang="en-GB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nderground </a:t>
            </a:r>
            <a:r>
              <a:rPr lang="en-GB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uclear </a:t>
            </a:r>
            <a:r>
              <a:rPr lang="en-GB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strophysics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66701" y="2140496"/>
            <a:ext cx="5511800" cy="2486025"/>
            <a:chOff x="163" y="1904"/>
            <a:chExt cx="3472" cy="1566"/>
          </a:xfrm>
        </p:grpSpPr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2195" y="2126"/>
              <a:ext cx="756" cy="528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2106" y="3264"/>
              <a:ext cx="113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63" y="2096"/>
              <a:ext cx="84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50</a:t>
              </a:r>
              <a:r>
                <a:rPr lang="en-US" altLang="en-US" sz="1600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en-US" sz="1600" dirty="0">
                  <a:latin typeface="Comic Sans MS" panose="030F0702030302020204" pitchFamily="66" charset="0"/>
                </a:rPr>
                <a:t>kV :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 dirty="0">
                  <a:latin typeface="Comic Sans MS" panose="030F0702030302020204" pitchFamily="66" charset="0"/>
                </a:rPr>
                <a:t>(1992-2001)</a:t>
              </a:r>
              <a:endParaRPr lang="en-GB" alt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63" y="3104"/>
              <a:ext cx="73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400</a:t>
              </a:r>
              <a:r>
                <a:rPr lang="en-US" altLang="en-US" sz="1600">
                  <a:latin typeface="Comic Sans MS" panose="030F0702030302020204" pitchFamily="66" charset="0"/>
                </a:rPr>
                <a:t> kV: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latin typeface="Comic Sans MS" panose="030F0702030302020204" pitchFamily="66" charset="0"/>
                </a:rPr>
                <a:t>(2000</a:t>
              </a:r>
              <a:r>
                <a:rPr lang="en-US" altLang="en-US" sz="1600">
                  <a:latin typeface="Comic Sans MS" panose="030F0702030302020204" pitchFamily="66" charset="0"/>
                  <a:sym typeface="Wingdings" panose="05000000000000000000" pitchFamily="2" charset="2"/>
                </a:rPr>
                <a:t>…</a:t>
              </a:r>
              <a:r>
                <a:rPr lang="en-US" altLang="en-US" sz="1600">
                  <a:latin typeface="Comic Sans MS" panose="030F0702030302020204" pitchFamily="66" charset="0"/>
                </a:rPr>
                <a:t>)</a:t>
              </a:r>
              <a:endParaRPr lang="en-GB" altLang="en-US" sz="1600">
                <a:latin typeface="Comic Sans MS" panose="030F0702030302020204" pitchFamily="66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3419" y="3098"/>
              <a:ext cx="216" cy="207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hu-HU" altLang="en-US" sz="2400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2977" y="2580"/>
              <a:ext cx="216" cy="207"/>
            </a:xfrm>
            <a:prstGeom prst="ellips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SzTx/>
                <a:buFontTx/>
                <a:buNone/>
              </a:pPr>
              <a:endParaRPr lang="hu-HU" altLang="en-US" sz="2400"/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123" y="1904"/>
              <a:ext cx="1566" cy="736"/>
              <a:chOff x="998" y="1904"/>
              <a:chExt cx="1392" cy="736"/>
            </a:xfrm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1296" y="2256"/>
                <a:ext cx="67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it-IT" altLang="en-US" sz="1600">
                    <a:latin typeface="Comic Sans MS" panose="030F0702030302020204" pitchFamily="66" charset="0"/>
                  </a:rPr>
                  <a:t>d(p,</a:t>
                </a:r>
                <a:r>
                  <a:rPr lang="it-IT" altLang="en-US" sz="1600">
                    <a:latin typeface="Comic Sans MS" panose="030F0702030302020204" pitchFamily="66" charset="0"/>
                    <a:sym typeface="Symbol" panose="05050102010706020507" pitchFamily="18" charset="2"/>
                  </a:rPr>
                  <a:t></a:t>
                </a:r>
                <a:r>
                  <a:rPr lang="it-IT" altLang="en-US" sz="1600">
                    <a:latin typeface="Comic Sans MS" panose="030F0702030302020204" pitchFamily="66" charset="0"/>
                  </a:rPr>
                  <a:t>)</a:t>
                </a:r>
                <a:r>
                  <a:rPr lang="it-IT" altLang="en-US" sz="1600" baseline="30000">
                    <a:latin typeface="Comic Sans MS" panose="030F0702030302020204" pitchFamily="66" charset="0"/>
                  </a:rPr>
                  <a:t>3</a:t>
                </a:r>
                <a:r>
                  <a:rPr lang="it-IT" altLang="en-US" sz="1600">
                    <a:latin typeface="Comic Sans MS" panose="030F0702030302020204" pitchFamily="66" charset="0"/>
                  </a:rPr>
                  <a:t>He</a:t>
                </a:r>
                <a:endParaRPr lang="it-IT" altLang="en-US" sz="1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998" y="2000"/>
                <a:ext cx="139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endParaRPr lang="it-IT" altLang="en-US" sz="1600">
                  <a:solidFill>
                    <a:schemeClr val="tx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1238" y="1904"/>
                <a:ext cx="9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600" baseline="300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He(</a:t>
                </a:r>
                <a:r>
                  <a:rPr lang="en-US" altLang="en-US" sz="1600" baseline="300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He,2p)</a:t>
                </a:r>
                <a:r>
                  <a:rPr lang="en-US" altLang="en-US" sz="1600" baseline="300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4</a:t>
                </a:r>
                <a:r>
                  <a:rPr lang="en-US" altLang="en-US" sz="160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He</a:t>
                </a:r>
                <a:endParaRPr lang="en-GB" altLang="en-US" sz="1600">
                  <a:solidFill>
                    <a:schemeClr val="tx2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" name="AutoShape 14"/>
              <p:cNvSpPr>
                <a:spLocks/>
              </p:cNvSpPr>
              <p:nvPr/>
            </p:nvSpPr>
            <p:spPr bwMode="auto">
              <a:xfrm>
                <a:off x="1190" y="1904"/>
                <a:ext cx="96" cy="672"/>
              </a:xfrm>
              <a:prstGeom prst="leftBrace">
                <a:avLst>
                  <a:gd name="adj1" fmla="val 58333"/>
                  <a:gd name="adj2" fmla="val 50000"/>
                </a:avLst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algn="l"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SzTx/>
                  <a:buFontTx/>
                  <a:buNone/>
                </a:pPr>
                <a:endParaRPr lang="hu-HU" altLang="en-US" sz="2400">
                  <a:solidFill>
                    <a:schemeClr val="tx2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224" y="3168"/>
              <a:ext cx="864" cy="2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 baseline="30000">
                  <a:latin typeface="Comic Sans MS" panose="030F0702030302020204" pitchFamily="66" charset="0"/>
                </a:rPr>
                <a:t>14</a:t>
              </a:r>
              <a:r>
                <a:rPr lang="en-US" altLang="en-US" sz="1600">
                  <a:latin typeface="Comic Sans MS" panose="030F0702030302020204" pitchFamily="66" charset="0"/>
                </a:rPr>
                <a:t>N(p,</a:t>
              </a:r>
              <a:r>
                <a:rPr lang="en-US" altLang="en-US" sz="1600">
                  <a:latin typeface="Comic Sans MS" panose="030F0702030302020204" pitchFamily="66" charset="0"/>
                  <a:sym typeface="Symbol" panose="05050102010706020507" pitchFamily="18" charset="2"/>
                </a:rPr>
                <a:t></a:t>
              </a:r>
              <a:r>
                <a:rPr lang="en-US" altLang="en-US" sz="1600">
                  <a:latin typeface="Comic Sans MS" panose="030F0702030302020204" pitchFamily="66" charset="0"/>
                </a:rPr>
                <a:t>)</a:t>
              </a:r>
              <a:r>
                <a:rPr lang="en-US" altLang="en-US" sz="1600" baseline="30000">
                  <a:latin typeface="Comic Sans MS" panose="030F0702030302020204" pitchFamily="66" charset="0"/>
                </a:rPr>
                <a:t>15</a:t>
              </a:r>
              <a:r>
                <a:rPr lang="en-US" altLang="en-US" sz="1600">
                  <a:latin typeface="Comic Sans MS" panose="030F0702030302020204" pitchFamily="66" charset="0"/>
                </a:rPr>
                <a:t>O</a:t>
              </a:r>
              <a:endParaRPr lang="en-GB" altLang="en-US" sz="140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180000" y="692696"/>
            <a:ext cx="3945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Neutrino detection: </a:t>
            </a:r>
            <a:r>
              <a:rPr lang="en-US" altLang="en-US" sz="1800" dirty="0" err="1"/>
              <a:t>shield+detector</a:t>
            </a:r>
            <a:endParaRPr lang="en-US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Nuclear physics: </a:t>
            </a:r>
            <a:r>
              <a:rPr lang="en-US" altLang="en-US" sz="1800" dirty="0" err="1"/>
              <a:t>shield+detector+source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026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of astrophysical interest at LUNA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40000" y="720000"/>
            <a:ext cx="272606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MV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range: 200-3500 kV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current: &lt; 1 mA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spread: 350 eV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stability: 35 eV/h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2700000"/>
            <a:ext cx="9172823" cy="384714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92080" y="1268760"/>
            <a:ext cx="300992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machine will provide not only proton and helium (3/4) but also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of astrophysical interest at LUNA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0" y="1980000"/>
            <a:ext cx="664508" cy="4453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980000"/>
            <a:ext cx="684053" cy="4012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00" y="1980000"/>
            <a:ext cx="664508" cy="4453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000" y="1980000"/>
            <a:ext cx="684053" cy="4012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0000" y="620688"/>
            <a:ext cx="651563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LUNA experiment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50 kV (1992-2001) - solar phase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400 kV (2000-2018) – CNO, Mg-Al and Ne-Na cycles, BBN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MV (since 2018) – Helium burning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880000"/>
            <a:ext cx="5419725" cy="36195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60000" y="2880000"/>
            <a:ext cx="2508059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windowless gas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137%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approaches to stellar energies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0000" y="1260000"/>
            <a:ext cx="4428000" cy="30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Measure level gamma widths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Measure asymptotic normalization constants (ANCs)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Measure cross sections at high energies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R-matrix fit for each transition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Extrapolations for each transition are summed to give the total extrapolated cross section at astrophysical energies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72100" y="2057400"/>
            <a:ext cx="4143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hu-HU" altLang="en-US" sz="20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40000" y="1260000"/>
            <a:ext cx="3996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/>
              <a:t>Direct Measurement: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• Low laboratory background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• Low ion beam induced background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• High beam intensity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• High detection </a:t>
            </a:r>
            <a:r>
              <a:rPr lang="en-US" altLang="en-US" sz="1800" dirty="0" smtClean="0"/>
              <a:t>efficiency</a:t>
            </a:r>
            <a:endParaRPr lang="en-US" altLang="en-US" sz="1800" dirty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1800" dirty="0" smtClean="0"/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1800" dirty="0"/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/>
              <a:t>Direct data for the total cross section at astrophysical energies</a:t>
            </a:r>
          </a:p>
        </p:txBody>
      </p:sp>
    </p:spTree>
    <p:extLst>
      <p:ext uri="{BB962C8B-B14F-4D97-AF65-F5344CB8AC3E}">
        <p14:creationId xmlns:p14="http://schemas.microsoft.com/office/powerpoint/2010/main" val="38667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accelerator – main features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821082" y="820598"/>
                <a:ext cx="3448573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𝜋𝜂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082" y="820598"/>
                <a:ext cx="3448573" cy="3943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2996889" y="1669728"/>
            <a:ext cx="315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cross section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99592" y="3240000"/>
                <a:ext cx="275505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240000"/>
                <a:ext cx="2755050" cy="298415"/>
              </a:xfrm>
              <a:prstGeom prst="rect">
                <a:avLst/>
              </a:prstGeom>
              <a:blipFill>
                <a:blip r:embed="rId3"/>
                <a:stretch>
                  <a:fillRect t="-157143" r="-18363" b="-230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1691680" y="41760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beam current to increase reaction rate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54642" y="4176000"/>
            <a:ext cx="1781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measurements to collect statistics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436096" y="3240000"/>
                <a:ext cx="2627514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𝜋𝜂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240000"/>
                <a:ext cx="2627514" cy="300660"/>
              </a:xfrm>
              <a:prstGeom prst="rect">
                <a:avLst/>
              </a:prstGeom>
              <a:blipFill>
                <a:blip r:embed="rId4"/>
                <a:stretch>
                  <a:fillRect t="-150000" r="-19490" b="-2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3600000" y="5616000"/>
            <a:ext cx="206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stability during measurement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012160" y="417600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energy spread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4536000" y="1214937"/>
            <a:ext cx="26630" cy="629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536000" y="2340000"/>
            <a:ext cx="26630" cy="183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-1500000">
            <a:off x="6297313" y="2204491"/>
            <a:ext cx="26630" cy="1008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1500000">
            <a:off x="2772000" y="2232000"/>
            <a:ext cx="26630" cy="1008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2411760" y="3600000"/>
            <a:ext cx="26630" cy="629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6704478" y="3600000"/>
            <a:ext cx="26630" cy="629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4536000" y="5040000"/>
            <a:ext cx="26630" cy="6298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rates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720000"/>
                <a:ext cx="311014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inside the sun: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 L</a:t>
                </a:r>
                <a14:m>
                  <m:oMath xmlns:m="http://schemas.openxmlformats.org/officeDocument/2006/math"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⊙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2·10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39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MeV/s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Q-value         Q = 26.73 MeV</a:t>
                </a: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3110147" cy="1323439"/>
              </a:xfrm>
              <a:prstGeom prst="rect">
                <a:avLst/>
              </a:prstGeom>
              <a:blipFill>
                <a:blip r:embed="rId3"/>
                <a:stretch>
                  <a:fillRect l="-1569" t="-2304" r="-1176" b="-64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355976" y="1320164"/>
                <a:ext cx="2033954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320164"/>
                <a:ext cx="2033954" cy="559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6728773" y="1908000"/>
            <a:ext cx="243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is the total amount of energy produced in a star and radiated into space in form of E-M radiation per time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3212976"/>
            <a:ext cx="131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lab: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 ~ 10%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mA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mg/cm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s &lt;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700000" y="3230754"/>
                <a:ext cx="275505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3230754"/>
                <a:ext cx="2755050" cy="298415"/>
              </a:xfrm>
              <a:prstGeom prst="rect">
                <a:avLst/>
              </a:prstGeom>
              <a:blipFill>
                <a:blip r:embed="rId5"/>
                <a:stretch>
                  <a:fillRect t="-159184" r="-18363" b="-2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2700000" y="3932976"/>
            <a:ext cx="3252814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/ month &lt;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event / day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00000" y="4652976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rate ≥ background rate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00000" y="5516976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ray flux at the sea level ~ 2·10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700000" y="5912976"/>
            <a:ext cx="42723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a 10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~ 2000 events / day 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0" y="2952000"/>
            <a:ext cx="2160000" cy="86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8" y="555783"/>
            <a:ext cx="2180249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/>
      <p:bldP spid="13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approach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9375" y="2742208"/>
            <a:ext cx="3959225" cy="3397250"/>
            <a:chOff x="186" y="519"/>
            <a:chExt cx="2494" cy="2242"/>
          </a:xfrm>
        </p:grpSpPr>
        <p:sp>
          <p:nvSpPr>
            <p:cNvPr id="5" name="Rectangle 3" descr="Diagonal dunkel nach oben"/>
            <p:cNvSpPr>
              <a:spLocks noChangeArrowheads="1"/>
            </p:cNvSpPr>
            <p:nvPr/>
          </p:nvSpPr>
          <p:spPr bwMode="auto">
            <a:xfrm>
              <a:off x="588" y="736"/>
              <a:ext cx="265" cy="1474"/>
            </a:xfrm>
            <a:prstGeom prst="rect">
              <a:avLst/>
            </a:prstGeom>
            <a:pattFill prst="ltUpDiag">
              <a:fgClr>
                <a:srgbClr val="0033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86" y="799"/>
              <a:ext cx="397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it-IT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LOG</a:t>
              </a:r>
            </a:p>
            <a:p>
              <a:pPr algn="ctr"/>
              <a:r>
                <a:rPr lang="it-IT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SCALE </a:t>
              </a: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006" y="580"/>
              <a:ext cx="1503" cy="860"/>
            </a:xfrm>
            <a:custGeom>
              <a:avLst/>
              <a:gdLst>
                <a:gd name="T0" fmla="*/ 1503 w 1503"/>
                <a:gd name="T1" fmla="*/ 380 h 860"/>
                <a:gd name="T2" fmla="*/ 1314 w 1503"/>
                <a:gd name="T3" fmla="*/ 404 h 860"/>
                <a:gd name="T4" fmla="*/ 1161 w 1503"/>
                <a:gd name="T5" fmla="*/ 383 h 860"/>
                <a:gd name="T6" fmla="*/ 1134 w 1503"/>
                <a:gd name="T7" fmla="*/ 2 h 860"/>
                <a:gd name="T8" fmla="*/ 1113 w 1503"/>
                <a:gd name="T9" fmla="*/ 392 h 860"/>
                <a:gd name="T10" fmla="*/ 987 w 1503"/>
                <a:gd name="T11" fmla="*/ 455 h 860"/>
                <a:gd name="T12" fmla="*/ 873 w 1503"/>
                <a:gd name="T13" fmla="*/ 467 h 860"/>
                <a:gd name="T14" fmla="*/ 861 w 1503"/>
                <a:gd name="T15" fmla="*/ 350 h 860"/>
                <a:gd name="T16" fmla="*/ 849 w 1503"/>
                <a:gd name="T17" fmla="*/ 476 h 860"/>
                <a:gd name="T18" fmla="*/ 717 w 1503"/>
                <a:gd name="T19" fmla="*/ 524 h 860"/>
                <a:gd name="T20" fmla="*/ 600 w 1503"/>
                <a:gd name="T21" fmla="*/ 623 h 860"/>
                <a:gd name="T22" fmla="*/ 495 w 1503"/>
                <a:gd name="T23" fmla="*/ 470 h 860"/>
                <a:gd name="T24" fmla="*/ 423 w 1503"/>
                <a:gd name="T25" fmla="*/ 593 h 860"/>
                <a:gd name="T26" fmla="*/ 324 w 1503"/>
                <a:gd name="T27" fmla="*/ 662 h 860"/>
                <a:gd name="T28" fmla="*/ 192 w 1503"/>
                <a:gd name="T29" fmla="*/ 671 h 860"/>
                <a:gd name="T30" fmla="*/ 147 w 1503"/>
                <a:gd name="T31" fmla="*/ 257 h 860"/>
                <a:gd name="T32" fmla="*/ 120 w 1503"/>
                <a:gd name="T33" fmla="*/ 695 h 860"/>
                <a:gd name="T34" fmla="*/ 0 w 1503"/>
                <a:gd name="T35" fmla="*/ 860 h 8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3"/>
                <a:gd name="T55" fmla="*/ 0 h 860"/>
                <a:gd name="T56" fmla="*/ 1503 w 1503"/>
                <a:gd name="T57" fmla="*/ 860 h 8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3" h="860">
                  <a:moveTo>
                    <a:pt x="1503" y="380"/>
                  </a:moveTo>
                  <a:cubicBezTo>
                    <a:pt x="1472" y="384"/>
                    <a:pt x="1371" y="404"/>
                    <a:pt x="1314" y="404"/>
                  </a:cubicBezTo>
                  <a:cubicBezTo>
                    <a:pt x="1257" y="404"/>
                    <a:pt x="1191" y="450"/>
                    <a:pt x="1161" y="383"/>
                  </a:cubicBezTo>
                  <a:cubicBezTo>
                    <a:pt x="1131" y="316"/>
                    <a:pt x="1142" y="0"/>
                    <a:pt x="1134" y="2"/>
                  </a:cubicBezTo>
                  <a:cubicBezTo>
                    <a:pt x="1126" y="4"/>
                    <a:pt x="1137" y="317"/>
                    <a:pt x="1113" y="392"/>
                  </a:cubicBezTo>
                  <a:cubicBezTo>
                    <a:pt x="1089" y="467"/>
                    <a:pt x="1027" y="443"/>
                    <a:pt x="987" y="455"/>
                  </a:cubicBezTo>
                  <a:cubicBezTo>
                    <a:pt x="947" y="467"/>
                    <a:pt x="894" y="484"/>
                    <a:pt x="873" y="467"/>
                  </a:cubicBezTo>
                  <a:cubicBezTo>
                    <a:pt x="852" y="450"/>
                    <a:pt x="865" y="349"/>
                    <a:pt x="861" y="350"/>
                  </a:cubicBezTo>
                  <a:cubicBezTo>
                    <a:pt x="857" y="351"/>
                    <a:pt x="873" y="447"/>
                    <a:pt x="849" y="476"/>
                  </a:cubicBezTo>
                  <a:cubicBezTo>
                    <a:pt x="825" y="505"/>
                    <a:pt x="758" y="500"/>
                    <a:pt x="717" y="524"/>
                  </a:cubicBezTo>
                  <a:cubicBezTo>
                    <a:pt x="676" y="548"/>
                    <a:pt x="637" y="632"/>
                    <a:pt x="600" y="623"/>
                  </a:cubicBezTo>
                  <a:cubicBezTo>
                    <a:pt x="563" y="614"/>
                    <a:pt x="524" y="475"/>
                    <a:pt x="495" y="470"/>
                  </a:cubicBezTo>
                  <a:cubicBezTo>
                    <a:pt x="466" y="465"/>
                    <a:pt x="451" y="561"/>
                    <a:pt x="423" y="593"/>
                  </a:cubicBezTo>
                  <a:cubicBezTo>
                    <a:pt x="395" y="625"/>
                    <a:pt x="362" y="649"/>
                    <a:pt x="324" y="662"/>
                  </a:cubicBezTo>
                  <a:cubicBezTo>
                    <a:pt x="286" y="675"/>
                    <a:pt x="221" y="738"/>
                    <a:pt x="192" y="671"/>
                  </a:cubicBezTo>
                  <a:cubicBezTo>
                    <a:pt x="163" y="604"/>
                    <a:pt x="159" y="253"/>
                    <a:pt x="147" y="257"/>
                  </a:cubicBezTo>
                  <a:cubicBezTo>
                    <a:pt x="135" y="261"/>
                    <a:pt x="144" y="595"/>
                    <a:pt x="120" y="695"/>
                  </a:cubicBezTo>
                  <a:cubicBezTo>
                    <a:pt x="96" y="795"/>
                    <a:pt x="25" y="826"/>
                    <a:pt x="0" y="86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40" y="960"/>
              <a:ext cx="1772" cy="1218"/>
            </a:xfrm>
            <a:custGeom>
              <a:avLst/>
              <a:gdLst>
                <a:gd name="T0" fmla="*/ 1772 w 1772"/>
                <a:gd name="T1" fmla="*/ 0 h 1218"/>
                <a:gd name="T2" fmla="*/ 1442 w 1772"/>
                <a:gd name="T3" fmla="*/ 48 h 1218"/>
                <a:gd name="T4" fmla="*/ 1307 w 1772"/>
                <a:gd name="T5" fmla="*/ 66 h 1218"/>
                <a:gd name="T6" fmla="*/ 947 w 1772"/>
                <a:gd name="T7" fmla="*/ 156 h 1218"/>
                <a:gd name="T8" fmla="*/ 779 w 1772"/>
                <a:gd name="T9" fmla="*/ 207 h 1218"/>
                <a:gd name="T10" fmla="*/ 503 w 1772"/>
                <a:gd name="T11" fmla="*/ 327 h 1218"/>
                <a:gd name="T12" fmla="*/ 260 w 1772"/>
                <a:gd name="T13" fmla="*/ 489 h 1218"/>
                <a:gd name="T14" fmla="*/ 110 w 1772"/>
                <a:gd name="T15" fmla="*/ 687 h 1218"/>
                <a:gd name="T16" fmla="*/ 50 w 1772"/>
                <a:gd name="T17" fmla="*/ 867 h 1218"/>
                <a:gd name="T18" fmla="*/ 29 w 1772"/>
                <a:gd name="T19" fmla="*/ 974 h 1218"/>
                <a:gd name="T20" fmla="*/ 17 w 1772"/>
                <a:gd name="T21" fmla="*/ 1052 h 1218"/>
                <a:gd name="T22" fmla="*/ 1 w 1772"/>
                <a:gd name="T23" fmla="*/ 1208 h 1218"/>
                <a:gd name="T24" fmla="*/ 9 w 1772"/>
                <a:gd name="T25" fmla="*/ 1113 h 12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72"/>
                <a:gd name="T40" fmla="*/ 0 h 1218"/>
                <a:gd name="T41" fmla="*/ 1772 w 1772"/>
                <a:gd name="T42" fmla="*/ 1218 h 12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72" h="1218">
                  <a:moveTo>
                    <a:pt x="1772" y="0"/>
                  </a:moveTo>
                  <a:cubicBezTo>
                    <a:pt x="1717" y="8"/>
                    <a:pt x="1519" y="37"/>
                    <a:pt x="1442" y="48"/>
                  </a:cubicBezTo>
                  <a:cubicBezTo>
                    <a:pt x="1365" y="59"/>
                    <a:pt x="1389" y="48"/>
                    <a:pt x="1307" y="66"/>
                  </a:cubicBezTo>
                  <a:cubicBezTo>
                    <a:pt x="1225" y="84"/>
                    <a:pt x="1035" y="132"/>
                    <a:pt x="947" y="156"/>
                  </a:cubicBezTo>
                  <a:cubicBezTo>
                    <a:pt x="859" y="180"/>
                    <a:pt x="853" y="179"/>
                    <a:pt x="779" y="207"/>
                  </a:cubicBezTo>
                  <a:cubicBezTo>
                    <a:pt x="705" y="235"/>
                    <a:pt x="589" y="280"/>
                    <a:pt x="503" y="327"/>
                  </a:cubicBezTo>
                  <a:cubicBezTo>
                    <a:pt x="417" y="374"/>
                    <a:pt x="325" y="429"/>
                    <a:pt x="260" y="489"/>
                  </a:cubicBezTo>
                  <a:cubicBezTo>
                    <a:pt x="195" y="549"/>
                    <a:pt x="145" y="624"/>
                    <a:pt x="110" y="687"/>
                  </a:cubicBezTo>
                  <a:cubicBezTo>
                    <a:pt x="75" y="750"/>
                    <a:pt x="63" y="819"/>
                    <a:pt x="50" y="867"/>
                  </a:cubicBezTo>
                  <a:cubicBezTo>
                    <a:pt x="37" y="915"/>
                    <a:pt x="34" y="943"/>
                    <a:pt x="29" y="974"/>
                  </a:cubicBezTo>
                  <a:cubicBezTo>
                    <a:pt x="24" y="1005"/>
                    <a:pt x="22" y="1013"/>
                    <a:pt x="17" y="1052"/>
                  </a:cubicBezTo>
                  <a:cubicBezTo>
                    <a:pt x="12" y="1091"/>
                    <a:pt x="2" y="1199"/>
                    <a:pt x="1" y="1208"/>
                  </a:cubicBezTo>
                  <a:cubicBezTo>
                    <a:pt x="0" y="1218"/>
                    <a:pt x="7" y="1132"/>
                    <a:pt x="9" y="111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149" y="2050"/>
              <a:ext cx="185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de-DE" sz="1400">
                  <a:solidFill>
                    <a:srgbClr val="8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</a:t>
              </a:r>
              <a:endParaRPr lang="it-IT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492" y="1947"/>
              <a:ext cx="188" cy="1"/>
            </a:xfrm>
            <a:custGeom>
              <a:avLst/>
              <a:gdLst>
                <a:gd name="T0" fmla="*/ 0 w 324"/>
                <a:gd name="T1" fmla="*/ 0 h 1"/>
                <a:gd name="T2" fmla="*/ 63 w 324"/>
                <a:gd name="T3" fmla="*/ 0 h 1"/>
                <a:gd name="T4" fmla="*/ 0 60000 65536"/>
                <a:gd name="T5" fmla="*/ 0 60000 65536"/>
                <a:gd name="T6" fmla="*/ 0 w 324"/>
                <a:gd name="T7" fmla="*/ 0 h 1"/>
                <a:gd name="T8" fmla="*/ 324 w 32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4" h="1">
                  <a:moveTo>
                    <a:pt x="0" y="0"/>
                  </a:moveTo>
                  <a:lnTo>
                    <a:pt x="324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444" y="1854"/>
              <a:ext cx="109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direct measurements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1228" y="1947"/>
              <a:ext cx="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661" y="2207"/>
              <a:ext cx="21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de-DE" sz="1400">
                  <a:solidFill>
                    <a:srgbClr val="00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it-IT" altLang="de-DE" sz="1400" baseline="-25000">
                  <a:solidFill>
                    <a:srgbClr val="00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it-IT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149" y="2207"/>
              <a:ext cx="30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it-IT" altLang="de-DE" sz="1400">
                  <a:solidFill>
                    <a:srgbClr val="8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it-IT" altLang="de-DE" sz="1400" baseline="-25000">
                  <a:solidFill>
                    <a:srgbClr val="8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coul</a:t>
              </a:r>
              <a:endParaRPr lang="it-IT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565" y="2207"/>
              <a:ext cx="21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565" y="519"/>
              <a:ext cx="0" cy="1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051" y="2398"/>
              <a:ext cx="566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Coulomb </a:t>
              </a:r>
            </a:p>
            <a:p>
              <a:r>
                <a:rPr lang="en-US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barrier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16" y="576"/>
              <a:ext cx="308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de-DE" sz="140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(E)</a:t>
              </a:r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333" y="1278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381" y="1389"/>
              <a:ext cx="737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non-resonant</a:t>
              </a:r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1189" y="750"/>
              <a:ext cx="144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346" y="625"/>
              <a:ext cx="59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resonance</a:t>
              </a:r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1212" y="1838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AutoShape 22"/>
            <p:cNvSpPr>
              <a:spLocks/>
            </p:cNvSpPr>
            <p:nvPr/>
          </p:nvSpPr>
          <p:spPr bwMode="auto">
            <a:xfrm rot="-5400000">
              <a:off x="828" y="2053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20" y="2416"/>
              <a:ext cx="759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extrapolation </a:t>
              </a:r>
            </a:p>
            <a:p>
              <a:pPr algn="ctr" eaLnBrk="1" hangingPunct="1"/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needed !</a:t>
              </a:r>
              <a:endParaRPr lang="en-US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331913" y="1700808"/>
            <a:ext cx="19479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</a:t>
            </a:r>
          </a:p>
        </p:txBody>
      </p:sp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5857875" y="3778845"/>
            <a:ext cx="512763" cy="1919288"/>
            <a:chOff x="3690" y="2499"/>
            <a:chExt cx="323" cy="1209"/>
          </a:xfrm>
        </p:grpSpPr>
        <p:sp>
          <p:nvSpPr>
            <p:cNvPr id="28" name="Text Box 34"/>
            <p:cNvSpPr txBox="1">
              <a:spLocks noChangeArrowheads="1"/>
            </p:cNvSpPr>
            <p:nvPr/>
          </p:nvSpPr>
          <p:spPr bwMode="auto">
            <a:xfrm>
              <a:off x="3786" y="3514"/>
              <a:ext cx="19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1400">
                  <a:solidFill>
                    <a:srgbClr val="00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altLang="de-DE" sz="1400" baseline="-25000">
                  <a:solidFill>
                    <a:srgbClr val="00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endParaRPr lang="en-US" altLang="de-DE" sz="14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3690" y="2499"/>
              <a:ext cx="323" cy="962"/>
            </a:xfrm>
            <a:custGeom>
              <a:avLst/>
              <a:gdLst>
                <a:gd name="T0" fmla="*/ 323 w 323"/>
                <a:gd name="T1" fmla="*/ 1126 h 888"/>
                <a:gd name="T2" fmla="*/ 255 w 323"/>
                <a:gd name="T3" fmla="*/ 1054 h 888"/>
                <a:gd name="T4" fmla="*/ 219 w 323"/>
                <a:gd name="T5" fmla="*/ 677 h 888"/>
                <a:gd name="T6" fmla="*/ 195 w 323"/>
                <a:gd name="T7" fmla="*/ 296 h 888"/>
                <a:gd name="T8" fmla="*/ 167 w 323"/>
                <a:gd name="T9" fmla="*/ 1 h 888"/>
                <a:gd name="T10" fmla="*/ 155 w 323"/>
                <a:gd name="T11" fmla="*/ 301 h 888"/>
                <a:gd name="T12" fmla="*/ 135 w 323"/>
                <a:gd name="T13" fmla="*/ 692 h 888"/>
                <a:gd name="T14" fmla="*/ 95 w 323"/>
                <a:gd name="T15" fmla="*/ 1054 h 888"/>
                <a:gd name="T16" fmla="*/ 0 w 323"/>
                <a:gd name="T17" fmla="*/ 1126 h 8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3"/>
                <a:gd name="T28" fmla="*/ 0 h 888"/>
                <a:gd name="T29" fmla="*/ 323 w 323"/>
                <a:gd name="T30" fmla="*/ 888 h 8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3" h="888">
                  <a:moveTo>
                    <a:pt x="323" y="885"/>
                  </a:moveTo>
                  <a:cubicBezTo>
                    <a:pt x="312" y="876"/>
                    <a:pt x="272" y="888"/>
                    <a:pt x="255" y="829"/>
                  </a:cubicBezTo>
                  <a:cubicBezTo>
                    <a:pt x="238" y="770"/>
                    <a:pt x="229" y="632"/>
                    <a:pt x="219" y="533"/>
                  </a:cubicBezTo>
                  <a:cubicBezTo>
                    <a:pt x="209" y="434"/>
                    <a:pt x="204" y="322"/>
                    <a:pt x="195" y="233"/>
                  </a:cubicBezTo>
                  <a:cubicBezTo>
                    <a:pt x="186" y="144"/>
                    <a:pt x="174" y="0"/>
                    <a:pt x="167" y="1"/>
                  </a:cubicBezTo>
                  <a:cubicBezTo>
                    <a:pt x="160" y="2"/>
                    <a:pt x="160" y="146"/>
                    <a:pt x="155" y="237"/>
                  </a:cubicBezTo>
                  <a:cubicBezTo>
                    <a:pt x="150" y="328"/>
                    <a:pt x="145" y="446"/>
                    <a:pt x="135" y="545"/>
                  </a:cubicBezTo>
                  <a:cubicBezTo>
                    <a:pt x="125" y="644"/>
                    <a:pt x="117" y="772"/>
                    <a:pt x="95" y="829"/>
                  </a:cubicBezTo>
                  <a:cubicBezTo>
                    <a:pt x="73" y="886"/>
                    <a:pt x="20" y="873"/>
                    <a:pt x="0" y="885"/>
                  </a:cubicBezTo>
                </a:path>
              </a:pathLst>
            </a:custGeom>
            <a:noFill/>
            <a:ln w="158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36"/>
          <p:cNvGrpSpPr>
            <a:grpSpLocks/>
          </p:cNvGrpSpPr>
          <p:nvPr/>
        </p:nvGrpSpPr>
        <p:grpSpPr bwMode="auto">
          <a:xfrm>
            <a:off x="4406900" y="3728045"/>
            <a:ext cx="3943351" cy="2341563"/>
            <a:chOff x="2776" y="2467"/>
            <a:chExt cx="2484" cy="1475"/>
          </a:xfrm>
        </p:grpSpPr>
        <p:sp>
          <p:nvSpPr>
            <p:cNvPr id="31" name="Text Box 37"/>
            <p:cNvSpPr txBox="1">
              <a:spLocks noChangeArrowheads="1"/>
            </p:cNvSpPr>
            <p:nvPr/>
          </p:nvSpPr>
          <p:spPr bwMode="auto">
            <a:xfrm>
              <a:off x="3477" y="3748"/>
              <a:ext cx="178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14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DANGER OF EXTRAPOLATION !</a:t>
              </a:r>
            </a:p>
          </p:txBody>
        </p:sp>
        <p:graphicFrame>
          <p:nvGraphicFramePr>
            <p:cNvPr id="32" name="Object 3"/>
            <p:cNvGraphicFramePr>
              <a:graphicFrameLocks noChangeAspect="1"/>
            </p:cNvGraphicFramePr>
            <p:nvPr/>
          </p:nvGraphicFramePr>
          <p:xfrm>
            <a:off x="2776" y="2467"/>
            <a:ext cx="195" cy="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2" name="Clip" r:id="rId3" imgW="1857600" imgH="3995640" progId="MS_ClipArt_Gallery.2">
                    <p:embed/>
                  </p:oleObj>
                </mc:Choice>
                <mc:Fallback>
                  <p:oleObj name="Clip" r:id="rId3" imgW="1857600" imgH="3995640" progId="MS_ClipArt_Gallery.2">
                    <p:embed/>
                    <p:pic>
                      <p:nvPicPr>
                        <p:cNvPr id="3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6" y="2467"/>
                          <a:ext cx="195" cy="4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65"/>
          <p:cNvGrpSpPr>
            <a:grpSpLocks/>
          </p:cNvGrpSpPr>
          <p:nvPr/>
        </p:nvGrpSpPr>
        <p:grpSpPr bwMode="auto">
          <a:xfrm>
            <a:off x="1042988" y="2094508"/>
            <a:ext cx="2438399" cy="446087"/>
            <a:chOff x="657" y="1788"/>
            <a:chExt cx="1536" cy="281"/>
          </a:xfrm>
        </p:grpSpPr>
        <p:sp>
          <p:nvSpPr>
            <p:cNvPr id="34" name="Text Box 66"/>
            <p:cNvSpPr txBox="1">
              <a:spLocks noChangeArrowheads="1"/>
            </p:cNvSpPr>
            <p:nvPr/>
          </p:nvSpPr>
          <p:spPr bwMode="auto">
            <a:xfrm>
              <a:off x="657" y="1807"/>
              <a:ext cx="15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18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</a:t>
              </a:r>
              <a:r>
                <a:rPr lang="en-US" altLang="de-DE" sz="1800" baseline="-250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de-DE" sz="18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(E) =     </a:t>
              </a:r>
              <a:r>
                <a:rPr lang="en-US" altLang="de-DE" sz="1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exp</a:t>
              </a:r>
              <a:r>
                <a:rPr lang="en-US" altLang="de-DE" sz="18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(-2) S(E) </a:t>
              </a:r>
            </a:p>
          </p:txBody>
        </p:sp>
        <p:graphicFrame>
          <p:nvGraphicFramePr>
            <p:cNvPr id="35" name="Object 2"/>
            <p:cNvGraphicFramePr>
              <a:graphicFrameLocks noChangeAspect="1"/>
            </p:cNvGraphicFramePr>
            <p:nvPr/>
          </p:nvGraphicFramePr>
          <p:xfrm>
            <a:off x="1088" y="1788"/>
            <a:ext cx="153" cy="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3" name="Equation" r:id="rId5" imgW="203040" imgH="393480" progId="Equation.3">
                    <p:embed/>
                  </p:oleObj>
                </mc:Choice>
                <mc:Fallback>
                  <p:oleObj name="Equation" r:id="rId5" imgW="203040" imgH="393480" progId="Equation.3">
                    <p:embed/>
                    <p:pic>
                      <p:nvPicPr>
                        <p:cNvPr id="3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788"/>
                          <a:ext cx="153" cy="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9900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72"/>
          <p:cNvGrpSpPr>
            <a:grpSpLocks/>
          </p:cNvGrpSpPr>
          <p:nvPr/>
        </p:nvGrpSpPr>
        <p:grpSpPr bwMode="auto">
          <a:xfrm>
            <a:off x="4500563" y="1699221"/>
            <a:ext cx="4475162" cy="4022726"/>
            <a:chOff x="2835" y="1218"/>
            <a:chExt cx="2819" cy="2534"/>
          </a:xfrm>
        </p:grpSpPr>
        <p:sp>
          <p:nvSpPr>
            <p:cNvPr id="37" name="Rectangle 39" descr="Diagonal dunkel nach oben"/>
            <p:cNvSpPr>
              <a:spLocks noChangeArrowheads="1"/>
            </p:cNvSpPr>
            <p:nvPr/>
          </p:nvSpPr>
          <p:spPr bwMode="auto">
            <a:xfrm>
              <a:off x="3373" y="2451"/>
              <a:ext cx="269" cy="1040"/>
            </a:xfrm>
            <a:prstGeom prst="rect">
              <a:avLst/>
            </a:prstGeom>
            <a:pattFill prst="ltUpDiag">
              <a:fgClr>
                <a:srgbClr val="0033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4110" y="3262"/>
              <a:ext cx="1116" cy="95"/>
            </a:xfrm>
            <a:custGeom>
              <a:avLst/>
              <a:gdLst>
                <a:gd name="T0" fmla="*/ 0 w 1116"/>
                <a:gd name="T1" fmla="*/ 111 h 88"/>
                <a:gd name="T2" fmla="*/ 504 w 1116"/>
                <a:gd name="T3" fmla="*/ 70 h 88"/>
                <a:gd name="T4" fmla="*/ 1116 w 1116"/>
                <a:gd name="T5" fmla="*/ 0 h 88"/>
                <a:gd name="T6" fmla="*/ 0 60000 65536"/>
                <a:gd name="T7" fmla="*/ 0 60000 65536"/>
                <a:gd name="T8" fmla="*/ 0 60000 65536"/>
                <a:gd name="T9" fmla="*/ 0 w 1116"/>
                <a:gd name="T10" fmla="*/ 0 h 88"/>
                <a:gd name="T11" fmla="*/ 1116 w 1116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6" h="88">
                  <a:moveTo>
                    <a:pt x="0" y="88"/>
                  </a:moveTo>
                  <a:cubicBezTo>
                    <a:pt x="84" y="83"/>
                    <a:pt x="318" y="71"/>
                    <a:pt x="504" y="56"/>
                  </a:cubicBezTo>
                  <a:cubicBezTo>
                    <a:pt x="690" y="41"/>
                    <a:pt x="989" y="12"/>
                    <a:pt x="111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>
              <a:off x="3358" y="3357"/>
              <a:ext cx="716" cy="20"/>
            </a:xfrm>
            <a:custGeom>
              <a:avLst/>
              <a:gdLst>
                <a:gd name="T0" fmla="*/ 716 w 716"/>
                <a:gd name="T1" fmla="*/ 0 h 19"/>
                <a:gd name="T2" fmla="*/ 360 w 716"/>
                <a:gd name="T3" fmla="*/ 19 h 19"/>
                <a:gd name="T4" fmla="*/ 0 w 716"/>
                <a:gd name="T5" fmla="*/ 19 h 19"/>
                <a:gd name="T6" fmla="*/ 0 60000 65536"/>
                <a:gd name="T7" fmla="*/ 0 60000 65536"/>
                <a:gd name="T8" fmla="*/ 0 60000 65536"/>
                <a:gd name="T9" fmla="*/ 0 w 716"/>
                <a:gd name="T10" fmla="*/ 0 h 19"/>
                <a:gd name="T11" fmla="*/ 716 w 71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6" h="19">
                  <a:moveTo>
                    <a:pt x="716" y="0"/>
                  </a:moveTo>
                  <a:cubicBezTo>
                    <a:pt x="657" y="2"/>
                    <a:pt x="479" y="13"/>
                    <a:pt x="360" y="16"/>
                  </a:cubicBezTo>
                  <a:cubicBezTo>
                    <a:pt x="241" y="19"/>
                    <a:pt x="75" y="16"/>
                    <a:pt x="0" y="1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46"/>
            <p:cNvSpPr txBox="1">
              <a:spLocks noChangeArrowheads="1"/>
            </p:cNvSpPr>
            <p:nvPr/>
          </p:nvSpPr>
          <p:spPr bwMode="auto">
            <a:xfrm>
              <a:off x="4926" y="2955"/>
              <a:ext cx="7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non resonant </a:t>
              </a:r>
            </a:p>
            <a:p>
              <a:pPr algn="ctr"/>
              <a:r>
                <a:rPr lang="en-US" altLang="de-DE" sz="1400">
                  <a:latin typeface="Calibri" panose="020F0502020204030204" pitchFamily="34" charset="0"/>
                  <a:cs typeface="Calibri" panose="020F0502020204030204" pitchFamily="34" charset="0"/>
                </a:rPr>
                <a:t>process</a:t>
              </a:r>
            </a:p>
          </p:txBody>
        </p:sp>
        <p:grpSp>
          <p:nvGrpSpPr>
            <p:cNvPr id="41" name="Group 71"/>
            <p:cNvGrpSpPr>
              <a:grpSpLocks/>
            </p:cNvGrpSpPr>
            <p:nvPr/>
          </p:nvGrpSpPr>
          <p:grpSpPr bwMode="auto">
            <a:xfrm>
              <a:off x="2835" y="1218"/>
              <a:ext cx="2723" cy="2534"/>
              <a:chOff x="2835" y="1218"/>
              <a:chExt cx="2723" cy="2534"/>
            </a:xfrm>
          </p:grpSpPr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3354" y="1879"/>
                <a:ext cx="0" cy="16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3354" y="3491"/>
                <a:ext cx="216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>
                <a:off x="3348" y="2243"/>
                <a:ext cx="67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>
                <a:off x="4020" y="2243"/>
                <a:ext cx="124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Line 47"/>
              <p:cNvSpPr>
                <a:spLocks noChangeShapeType="1"/>
              </p:cNvSpPr>
              <p:nvPr/>
            </p:nvSpPr>
            <p:spPr bwMode="auto">
              <a:xfrm>
                <a:off x="4026" y="2139"/>
                <a:ext cx="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4523" y="3558"/>
                <a:ext cx="103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interaction energy E</a:t>
                </a:r>
              </a:p>
            </p:txBody>
          </p:sp>
          <p:sp>
            <p:nvSpPr>
              <p:cNvPr id="48" name="Text Box 49"/>
              <p:cNvSpPr txBox="1">
                <a:spLocks noChangeArrowheads="1"/>
              </p:cNvSpPr>
              <p:nvPr/>
            </p:nvSpPr>
            <p:spPr bwMode="auto">
              <a:xfrm>
                <a:off x="3354" y="1931"/>
                <a:ext cx="731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extrapolation</a:t>
                </a:r>
              </a:p>
            </p:txBody>
          </p:sp>
          <p:sp>
            <p:nvSpPr>
              <p:cNvPr id="49" name="Text Box 50"/>
              <p:cNvSpPr txBox="1">
                <a:spLocks noChangeArrowheads="1"/>
              </p:cNvSpPr>
              <p:nvPr/>
            </p:nvSpPr>
            <p:spPr bwMode="auto">
              <a:xfrm>
                <a:off x="4122" y="2035"/>
                <a:ext cx="1049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direct measurement</a:t>
                </a:r>
              </a:p>
            </p:txBody>
          </p:sp>
          <p:sp>
            <p:nvSpPr>
              <p:cNvPr id="50" name="Text Box 51"/>
              <p:cNvSpPr txBox="1">
                <a:spLocks noChangeArrowheads="1"/>
              </p:cNvSpPr>
              <p:nvPr/>
            </p:nvSpPr>
            <p:spPr bwMode="auto">
              <a:xfrm>
                <a:off x="3258" y="3543"/>
                <a:ext cx="17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51" name="Text Box 52"/>
              <p:cNvSpPr txBox="1">
                <a:spLocks noChangeArrowheads="1"/>
              </p:cNvSpPr>
              <p:nvPr/>
            </p:nvSpPr>
            <p:spPr bwMode="auto">
              <a:xfrm>
                <a:off x="2911" y="1826"/>
                <a:ext cx="292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S(E)</a:t>
                </a:r>
              </a:p>
            </p:txBody>
          </p:sp>
          <p:sp>
            <p:nvSpPr>
              <p:cNvPr id="52" name="Text Box 53"/>
              <p:cNvSpPr txBox="1">
                <a:spLocks noChangeArrowheads="1"/>
              </p:cNvSpPr>
              <p:nvPr/>
            </p:nvSpPr>
            <p:spPr bwMode="auto">
              <a:xfrm>
                <a:off x="2835" y="2064"/>
                <a:ext cx="44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it-IT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LINEAR</a:t>
                </a:r>
              </a:p>
              <a:p>
                <a:pPr algn="ctr"/>
                <a:r>
                  <a:rPr lang="it-IT" altLang="de-DE" sz="1400">
                    <a:latin typeface="Calibri" panose="020F0502020204030204" pitchFamily="34" charset="0"/>
                    <a:cs typeface="Calibri" panose="020F0502020204030204" pitchFamily="34" charset="0"/>
                  </a:rPr>
                  <a:t>SCALE </a:t>
                </a:r>
              </a:p>
            </p:txBody>
          </p:sp>
          <p:sp>
            <p:nvSpPr>
              <p:cNvPr id="53" name="Text Box 54"/>
              <p:cNvSpPr txBox="1">
                <a:spLocks noChangeArrowheads="1"/>
              </p:cNvSpPr>
              <p:nvPr/>
            </p:nvSpPr>
            <p:spPr bwMode="auto">
              <a:xfrm>
                <a:off x="3969" y="1218"/>
                <a:ext cx="80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de-DE" sz="1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S-FACTOR</a:t>
                </a:r>
              </a:p>
            </p:txBody>
          </p:sp>
          <p:sp>
            <p:nvSpPr>
              <p:cNvPr id="54" name="Text Box 68"/>
              <p:cNvSpPr txBox="1">
                <a:spLocks noChangeArrowheads="1"/>
              </p:cNvSpPr>
              <p:nvPr/>
            </p:nvSpPr>
            <p:spPr bwMode="auto">
              <a:xfrm>
                <a:off x="3651" y="1486"/>
                <a:ext cx="139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de-DE" sz="18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S(E) = E</a:t>
                </a:r>
                <a:r>
                  <a:rPr lang="en-US" altLang="de-DE" sz="1800" baseline="-250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de-DE" sz="18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(E) </a:t>
                </a:r>
                <a:r>
                  <a:rPr lang="en-US" altLang="de-DE" sz="18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exp</a:t>
                </a:r>
                <a:r>
                  <a:rPr lang="en-US" altLang="de-DE" sz="1800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(2)</a:t>
                </a:r>
              </a:p>
            </p:txBody>
          </p:sp>
        </p:grpSp>
      </p:grpSp>
      <p:grpSp>
        <p:nvGrpSpPr>
          <p:cNvPr id="55" name="Group 61"/>
          <p:cNvGrpSpPr>
            <a:grpSpLocks/>
          </p:cNvGrpSpPr>
          <p:nvPr/>
        </p:nvGrpSpPr>
        <p:grpSpPr bwMode="auto">
          <a:xfrm>
            <a:off x="5400675" y="3470870"/>
            <a:ext cx="3022600" cy="1458913"/>
            <a:chOff x="3402" y="2305"/>
            <a:chExt cx="1904" cy="919"/>
          </a:xfrm>
        </p:grpSpPr>
        <p:sp>
          <p:nvSpPr>
            <p:cNvPr id="56" name="Text Box 62"/>
            <p:cNvSpPr txBox="1">
              <a:spLocks noChangeArrowheads="1"/>
            </p:cNvSpPr>
            <p:nvPr/>
          </p:nvSpPr>
          <p:spPr bwMode="auto">
            <a:xfrm>
              <a:off x="4373" y="2352"/>
              <a:ext cx="79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de-DE" sz="140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low-energy tail</a:t>
              </a:r>
            </a:p>
            <a:p>
              <a:pPr algn="ctr"/>
              <a:r>
                <a:rPr lang="en-US" altLang="de-DE" sz="140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broad </a:t>
              </a:r>
            </a:p>
            <a:p>
              <a:pPr algn="ctr"/>
              <a:r>
                <a:rPr lang="en-US" altLang="de-DE" sz="140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resonance</a:t>
              </a:r>
            </a:p>
          </p:txBody>
        </p:sp>
        <p:sp>
          <p:nvSpPr>
            <p:cNvPr id="57" name="Freeform 63"/>
            <p:cNvSpPr>
              <a:spLocks/>
            </p:cNvSpPr>
            <p:nvPr/>
          </p:nvSpPr>
          <p:spPr bwMode="auto">
            <a:xfrm>
              <a:off x="4138" y="2305"/>
              <a:ext cx="1168" cy="819"/>
            </a:xfrm>
            <a:custGeom>
              <a:avLst/>
              <a:gdLst>
                <a:gd name="T0" fmla="*/ 0 w 1168"/>
                <a:gd name="T1" fmla="*/ 961 h 756"/>
                <a:gd name="T2" fmla="*/ 364 w 1168"/>
                <a:gd name="T3" fmla="*/ 881 h 756"/>
                <a:gd name="T4" fmla="*/ 656 w 1168"/>
                <a:gd name="T5" fmla="*/ 748 h 756"/>
                <a:gd name="T6" fmla="*/ 949 w 1168"/>
                <a:gd name="T7" fmla="*/ 464 h 756"/>
                <a:gd name="T8" fmla="*/ 1168 w 1168"/>
                <a:gd name="T9" fmla="*/ 0 h 7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8"/>
                <a:gd name="T16" fmla="*/ 0 h 756"/>
                <a:gd name="T17" fmla="*/ 1168 w 1168"/>
                <a:gd name="T18" fmla="*/ 756 h 7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8" h="756">
                  <a:moveTo>
                    <a:pt x="0" y="756"/>
                  </a:moveTo>
                  <a:cubicBezTo>
                    <a:pt x="61" y="745"/>
                    <a:pt x="255" y="720"/>
                    <a:pt x="364" y="692"/>
                  </a:cubicBezTo>
                  <a:cubicBezTo>
                    <a:pt x="473" y="664"/>
                    <a:pt x="559" y="642"/>
                    <a:pt x="656" y="588"/>
                  </a:cubicBezTo>
                  <a:cubicBezTo>
                    <a:pt x="753" y="534"/>
                    <a:pt x="864" y="463"/>
                    <a:pt x="949" y="365"/>
                  </a:cubicBezTo>
                  <a:cubicBezTo>
                    <a:pt x="1034" y="267"/>
                    <a:pt x="1123" y="76"/>
                    <a:pt x="1168" y="0"/>
                  </a:cubicBezTo>
                </a:path>
              </a:pathLst>
            </a:custGeom>
            <a:noFill/>
            <a:ln w="158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64"/>
            <p:cNvSpPr>
              <a:spLocks/>
            </p:cNvSpPr>
            <p:nvPr/>
          </p:nvSpPr>
          <p:spPr bwMode="auto">
            <a:xfrm>
              <a:off x="3402" y="3133"/>
              <a:ext cx="700" cy="91"/>
            </a:xfrm>
            <a:custGeom>
              <a:avLst/>
              <a:gdLst>
                <a:gd name="T0" fmla="*/ 700 w 700"/>
                <a:gd name="T1" fmla="*/ 0 h 84"/>
                <a:gd name="T2" fmla="*/ 380 w 700"/>
                <a:gd name="T3" fmla="*/ 61 h 84"/>
                <a:gd name="T4" fmla="*/ 0 w 700"/>
                <a:gd name="T5" fmla="*/ 107 h 84"/>
                <a:gd name="T6" fmla="*/ 0 60000 65536"/>
                <a:gd name="T7" fmla="*/ 0 60000 65536"/>
                <a:gd name="T8" fmla="*/ 0 60000 65536"/>
                <a:gd name="T9" fmla="*/ 0 w 700"/>
                <a:gd name="T10" fmla="*/ 0 h 84"/>
                <a:gd name="T11" fmla="*/ 700 w 700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0" h="84">
                  <a:moveTo>
                    <a:pt x="700" y="0"/>
                  </a:moveTo>
                  <a:cubicBezTo>
                    <a:pt x="647" y="7"/>
                    <a:pt x="497" y="34"/>
                    <a:pt x="380" y="48"/>
                  </a:cubicBezTo>
                  <a:cubicBezTo>
                    <a:pt x="263" y="62"/>
                    <a:pt x="79" y="77"/>
                    <a:pt x="0" y="84"/>
                  </a:cubicBezTo>
                </a:path>
              </a:pathLst>
            </a:custGeom>
            <a:noFill/>
            <a:ln w="158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5"/>
          <p:cNvGrpSpPr>
            <a:grpSpLocks/>
          </p:cNvGrpSpPr>
          <p:nvPr/>
        </p:nvGrpSpPr>
        <p:grpSpPr bwMode="auto">
          <a:xfrm>
            <a:off x="4244975" y="3537545"/>
            <a:ext cx="2159000" cy="2160588"/>
            <a:chOff x="2674" y="2347"/>
            <a:chExt cx="1360" cy="1361"/>
          </a:xfrm>
        </p:grpSpPr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H="1">
              <a:off x="2880" y="3462"/>
              <a:ext cx="5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Text Box 57"/>
            <p:cNvSpPr txBox="1">
              <a:spLocks noChangeArrowheads="1"/>
            </p:cNvSpPr>
            <p:nvPr/>
          </p:nvSpPr>
          <p:spPr bwMode="auto">
            <a:xfrm>
              <a:off x="3057" y="3514"/>
              <a:ext cx="23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1400">
                  <a:solidFill>
                    <a:srgbClr val="3366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-E</a:t>
              </a:r>
              <a:r>
                <a:rPr lang="en-US" altLang="de-DE" sz="1400" baseline="-25000">
                  <a:solidFill>
                    <a:srgbClr val="3366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endParaRPr lang="en-US" altLang="de-DE" sz="140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 Box 58"/>
            <p:cNvSpPr txBox="1">
              <a:spLocks noChangeArrowheads="1"/>
            </p:cNvSpPr>
            <p:nvPr/>
          </p:nvSpPr>
          <p:spPr bwMode="auto">
            <a:xfrm>
              <a:off x="2674" y="3059"/>
              <a:ext cx="75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de-DE" sz="1400">
                  <a:solidFill>
                    <a:srgbClr val="3366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sub-threshold </a:t>
              </a:r>
            </a:p>
            <a:p>
              <a:pPr algn="ctr"/>
              <a:r>
                <a:rPr lang="en-US" altLang="de-DE" sz="1400">
                  <a:solidFill>
                    <a:srgbClr val="3366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resonance</a:t>
              </a:r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3406" y="2899"/>
              <a:ext cx="628" cy="489"/>
            </a:xfrm>
            <a:custGeom>
              <a:avLst/>
              <a:gdLst>
                <a:gd name="T0" fmla="*/ 628 w 628"/>
                <a:gd name="T1" fmla="*/ 572 h 452"/>
                <a:gd name="T2" fmla="*/ 308 w 628"/>
                <a:gd name="T3" fmla="*/ 440 h 452"/>
                <a:gd name="T4" fmla="*/ 108 w 628"/>
                <a:gd name="T5" fmla="*/ 248 h 452"/>
                <a:gd name="T6" fmla="*/ 0 w 628"/>
                <a:gd name="T7" fmla="*/ 0 h 4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8"/>
                <a:gd name="T13" fmla="*/ 0 h 452"/>
                <a:gd name="T14" fmla="*/ 628 w 628"/>
                <a:gd name="T15" fmla="*/ 452 h 4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8" h="452">
                  <a:moveTo>
                    <a:pt x="628" y="452"/>
                  </a:moveTo>
                  <a:cubicBezTo>
                    <a:pt x="575" y="435"/>
                    <a:pt x="395" y="391"/>
                    <a:pt x="308" y="348"/>
                  </a:cubicBezTo>
                  <a:cubicBezTo>
                    <a:pt x="221" y="305"/>
                    <a:pt x="159" y="254"/>
                    <a:pt x="108" y="196"/>
                  </a:cubicBezTo>
                  <a:cubicBezTo>
                    <a:pt x="57" y="138"/>
                    <a:pt x="22" y="41"/>
                    <a:pt x="0" y="0"/>
                  </a:cubicBezTo>
                </a:path>
              </a:pathLst>
            </a:custGeom>
            <a:noFill/>
            <a:ln w="15875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3018" y="2347"/>
              <a:ext cx="384" cy="625"/>
            </a:xfrm>
            <a:custGeom>
              <a:avLst/>
              <a:gdLst>
                <a:gd name="T0" fmla="*/ 384 w 384"/>
                <a:gd name="T1" fmla="*/ 637 h 577"/>
                <a:gd name="T2" fmla="*/ 292 w 384"/>
                <a:gd name="T3" fmla="*/ 341 h 577"/>
                <a:gd name="T4" fmla="*/ 248 w 384"/>
                <a:gd name="T5" fmla="*/ 173 h 577"/>
                <a:gd name="T6" fmla="*/ 196 w 384"/>
                <a:gd name="T7" fmla="*/ 1 h 577"/>
                <a:gd name="T8" fmla="*/ 156 w 384"/>
                <a:gd name="T9" fmla="*/ 180 h 577"/>
                <a:gd name="T10" fmla="*/ 124 w 384"/>
                <a:gd name="T11" fmla="*/ 337 h 577"/>
                <a:gd name="T12" fmla="*/ 64 w 384"/>
                <a:gd name="T13" fmla="*/ 561 h 577"/>
                <a:gd name="T14" fmla="*/ 0 w 384"/>
                <a:gd name="T15" fmla="*/ 733 h 5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4"/>
                <a:gd name="T25" fmla="*/ 0 h 577"/>
                <a:gd name="T26" fmla="*/ 384 w 384"/>
                <a:gd name="T27" fmla="*/ 577 h 57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4" h="577">
                  <a:moveTo>
                    <a:pt x="384" y="501"/>
                  </a:moveTo>
                  <a:cubicBezTo>
                    <a:pt x="369" y="462"/>
                    <a:pt x="315" y="330"/>
                    <a:pt x="292" y="269"/>
                  </a:cubicBezTo>
                  <a:cubicBezTo>
                    <a:pt x="269" y="208"/>
                    <a:pt x="264" y="182"/>
                    <a:pt x="248" y="137"/>
                  </a:cubicBezTo>
                  <a:cubicBezTo>
                    <a:pt x="232" y="92"/>
                    <a:pt x="211" y="0"/>
                    <a:pt x="196" y="1"/>
                  </a:cubicBezTo>
                  <a:cubicBezTo>
                    <a:pt x="181" y="2"/>
                    <a:pt x="168" y="97"/>
                    <a:pt x="156" y="141"/>
                  </a:cubicBezTo>
                  <a:cubicBezTo>
                    <a:pt x="144" y="185"/>
                    <a:pt x="139" y="215"/>
                    <a:pt x="124" y="265"/>
                  </a:cubicBezTo>
                  <a:cubicBezTo>
                    <a:pt x="109" y="315"/>
                    <a:pt x="85" y="389"/>
                    <a:pt x="64" y="441"/>
                  </a:cubicBezTo>
                  <a:cubicBezTo>
                    <a:pt x="43" y="493"/>
                    <a:pt x="13" y="549"/>
                    <a:pt x="0" y="577"/>
                  </a:cubicBezTo>
                </a:path>
              </a:pathLst>
            </a:custGeom>
            <a:noFill/>
            <a:ln w="15875">
              <a:solidFill>
                <a:srgbClr val="33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720000" y="900000"/>
            <a:ext cx="731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over as wide a range as possible, then </a:t>
            </a:r>
            <a:r>
              <a:rPr lang="en-GB" altLang="de-DE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extrapolate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to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GB" altLang="de-DE" baseline="-2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10969" y="1260000"/>
            <a:ext cx="329673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solid CH</a:t>
            </a:r>
            <a:r>
              <a:rPr lang="en-GB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target (plastic material)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66950" y="404813"/>
            <a:ext cx="5184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4000">
                <a:solidFill>
                  <a:srgbClr val="006600"/>
                </a:solidFill>
                <a:sym typeface="Wingdings" panose="05000000000000000000" pitchFamily="2" charset="2"/>
              </a:rPr>
              <a:t></a:t>
            </a:r>
            <a:r>
              <a:rPr lang="en-GB" altLang="de-DE" sz="4000">
                <a:solidFill>
                  <a:srgbClr val="006600"/>
                </a:solidFill>
              </a:rPr>
              <a:t>					</a:t>
            </a:r>
            <a:r>
              <a:rPr lang="en-GB" altLang="de-DE" sz="4000">
                <a:solidFill>
                  <a:srgbClr val="800000"/>
                </a:solidFill>
                <a:sym typeface="Wingdings" panose="05000000000000000000" pitchFamily="2" charset="2"/>
              </a:rPr>
              <a:t></a:t>
            </a:r>
            <a:endParaRPr lang="en-GB" altLang="de-DE" sz="4000">
              <a:solidFill>
                <a:srgbClr val="0066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31913" y="1666875"/>
            <a:ext cx="72055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to handle				hydrogen depletion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 ~ 50 - 1000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g 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GB" altLang="de-DE" baseline="30000" dirty="0">
                <a:sym typeface="Symbol" panose="05050102010706020507" pitchFamily="18" charset="2"/>
              </a:rPr>
              <a:t>	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non uniformity</a:t>
            </a:r>
          </a:p>
          <a:p>
            <a:r>
              <a:rPr lang="en-GB" altLang="de-DE" dirty="0">
                <a:sym typeface="Symbol" panose="05050102010706020507" pitchFamily="18" charset="2"/>
              </a:rPr>
              <a:t>				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melting problems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			deuterium contamination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95275" y="836613"/>
          <a:ext cx="3889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lip" r:id="rId3" imgW="845640" imgH="938880" progId="MS_ClipArt_Gallery.5">
                  <p:embed/>
                </p:oleObj>
              </mc:Choice>
              <mc:Fallback>
                <p:oleObj name="Clip" r:id="rId3" imgW="845640" imgH="938880" progId="MS_ClipArt_Gallery.5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836613"/>
                        <a:ext cx="3889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00113" y="2708275"/>
            <a:ext cx="1204176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127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targets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00000" y="908050"/>
            <a:ext cx="1101584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127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targets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75065" y="2901951"/>
            <a:ext cx="2193870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solid implanted target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00163" y="3284984"/>
            <a:ext cx="7407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to handle				low concentration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	                 (n ~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atoms cm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192936" y="3914221"/>
            <a:ext cx="2758127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window-confined gas target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62240" y="5003048"/>
            <a:ext cx="2219518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windowless gas target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260475" y="4293096"/>
            <a:ext cx="7276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concentration			 background reactions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(depending on pressure)			(e.g. on window materials</a:t>
            </a:r>
            <a:r>
              <a:rPr lang="en-GB" altLang="de-DE" dirty="0"/>
              <a:t>)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239043" y="5446760"/>
            <a:ext cx="74196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concentration	           		differential-pumping system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background free	   		high pumping speeds</a:t>
            </a:r>
          </a:p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physical degradation</a:t>
            </a:r>
            <a:r>
              <a:rPr lang="en-GB" altLang="de-DE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5073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measured in the laboratory</a:t>
            </a:r>
            <a:endParaRPr lang="en-US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35696" y="753390"/>
            <a:ext cx="1654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yield:</a:t>
            </a:r>
            <a:endParaRPr lang="en-US" altLang="de-DE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803650" y="753390"/>
            <a:ext cx="1590628" cy="400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N</a:t>
            </a:r>
            <a:r>
              <a:rPr lang="en-GB" altLang="de-DE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GB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15206" y="1506201"/>
            <a:ext cx="604627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projectile ions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typically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stable beam intensities </a:t>
            </a:r>
            <a:r>
              <a:rPr lang="en-US" altLang="de-DE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18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de-DE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altLang="de-DE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de-DE" sz="1800" dirty="0">
                <a:latin typeface="Symbol" panose="05050102010706020507" pitchFamily="18" charset="2"/>
              </a:rPr>
              <a:t>m</a:t>
            </a:r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 q=1+)</a:t>
            </a:r>
          </a:p>
          <a:p>
            <a:pPr eaLnBrk="1" hangingPunct="1"/>
            <a:endParaRPr lang="en-US" alt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e-DE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target atoms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typically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atoms/cm</a:t>
            </a:r>
            <a:r>
              <a:rPr lang="en-US" altLang="de-DE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/>
            <a:endParaRPr lang="en-US" alt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de-DE" sz="2000" dirty="0">
                <a:latin typeface="Symbol" panose="05050102010706020507" pitchFamily="18" charset="2"/>
              </a:rPr>
              <a:t>s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reaction cross section (given by nature)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typically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de-DE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 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barn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barn = 10</a:t>
            </a:r>
            <a:r>
              <a:rPr lang="en-US" altLang="de-DE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-24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de-DE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en-US" alt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de-DE" sz="2000" dirty="0">
                <a:latin typeface="Symbol" panose="05050102010706020507" pitchFamily="18" charset="2"/>
              </a:rPr>
              <a:t>e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detection efficiency</a:t>
            </a: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typically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charged particles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de-DE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~</a:t>
            </a:r>
            <a:r>
              <a:rPr lang="en-US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en-US" altLang="de-DE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gamma rays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338489" y="5552221"/>
            <a:ext cx="2520950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0.3-30 counts/year</a:t>
            </a:r>
          </a:p>
        </p:txBody>
      </p:sp>
    </p:spTree>
    <p:extLst>
      <p:ext uri="{BB962C8B-B14F-4D97-AF65-F5344CB8AC3E}">
        <p14:creationId xmlns:p14="http://schemas.microsoft.com/office/powerpoint/2010/main" val="28037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485892" y="655125"/>
            <a:ext cx="6477000" cy="47525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cross sections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low yields  poor signal-to-noise ratio </a:t>
            </a:r>
            <a:endParaRPr lang="en-GB" altLang="de-DE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71403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3089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ongbi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779588"/>
            <a:ext cx="15525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55613" y="3111660"/>
            <a:ext cx="7621587" cy="3269668"/>
            <a:chOff x="455631" y="3078698"/>
            <a:chExt cx="7621569" cy="3269176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71600" y="3541375"/>
              <a:ext cx="6705600" cy="2806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r>
                <a:rPr lang="en-GB" altLang="de-DE" sz="18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induced: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- reactions with impurities in the target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- reactions on beam collimators/apertures 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beam-induced: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- interaction of cosmic muons with detection setup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- charged particles from natural background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n-GB" altLang="de-DE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- neutron-induced reactions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55631" y="3078698"/>
              <a:ext cx="2523121" cy="43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r>
                <a:rPr lang="en-GB" altLang="de-DE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Sources of background: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8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69759" y="764704"/>
            <a:ext cx="7004482" cy="487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de-DE" sz="1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maximising the yield requires:</a:t>
            </a:r>
          </a:p>
          <a:p>
            <a:pPr eaLnBrk="1" hangingPunct="1">
              <a:lnSpc>
                <a:spcPct val="90000"/>
              </a:lnSpc>
            </a:pPr>
            <a:endParaRPr lang="en-GB" altLang="de-DE" sz="1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de-DE" sz="1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“signal” 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altLang="de-DE" sz="1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beam currents  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BUT limitations:  	charge confinement 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heating effects on target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altLang="de-DE" sz="1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thicker, purer targets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BUT limitations:  	exponential drop of cross section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high purities difficult + expensive</a:t>
            </a:r>
            <a:endParaRPr lang="en-GB" altLang="de-DE" sz="1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336699"/>
              </a:buClr>
            </a:pPr>
            <a:endParaRPr lang="en-GB" altLang="de-DE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“noise” </a:t>
            </a: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background)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endParaRPr lang="en-GB" altLang="de-DE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1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both </a:t>
            </a:r>
          </a:p>
        </p:txBody>
      </p:sp>
    </p:spTree>
    <p:extLst>
      <p:ext uri="{BB962C8B-B14F-4D97-AF65-F5344CB8AC3E}">
        <p14:creationId xmlns:p14="http://schemas.microsoft.com/office/powerpoint/2010/main" val="17320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source of background</a:t>
            </a:r>
            <a:endParaRPr lang="en-US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09600" y="900000"/>
            <a:ext cx="7010400" cy="6084887"/>
            <a:chOff x="-68" y="709"/>
            <a:chExt cx="3747" cy="3401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-68" y="709"/>
              <a:ext cx="3747" cy="3401"/>
              <a:chOff x="-68" y="709"/>
              <a:chExt cx="3747" cy="3401"/>
            </a:xfrm>
          </p:grpSpPr>
          <p:graphicFrame>
            <p:nvGraphicFramePr>
              <p:cNvPr id="13" name="Object 2"/>
              <p:cNvGraphicFramePr>
                <a:graphicFrameLocks noChangeAspect="1"/>
              </p:cNvGraphicFramePr>
              <p:nvPr/>
            </p:nvGraphicFramePr>
            <p:xfrm>
              <a:off x="-68" y="709"/>
              <a:ext cx="549" cy="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4" name="Graph" r:id="rId3" imgW="4078080" imgH="2926080" progId="Origin50.Graph">
                      <p:embed/>
                    </p:oleObj>
                  </mc:Choice>
                  <mc:Fallback>
                    <p:oleObj name="Graph" r:id="rId3" imgW="4078080" imgH="2926080" progId="Origin50.Graph">
                      <p:embed/>
                      <p:pic>
                        <p:nvPicPr>
                          <p:cNvPr id="13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83" t="8612" r="89160" b="369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68" y="709"/>
                            <a:ext cx="549" cy="3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3"/>
              <p:cNvGraphicFramePr>
                <a:graphicFrameLocks noChangeAspect="1"/>
              </p:cNvGraphicFramePr>
              <p:nvPr/>
            </p:nvGraphicFramePr>
            <p:xfrm>
              <a:off x="384" y="1344"/>
              <a:ext cx="3295" cy="2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Graph" r:id="rId5" imgW="4078080" imgH="2926080" progId="Origin50.Graph">
                      <p:embed/>
                    </p:oleObj>
                  </mc:Choice>
                  <mc:Fallback>
                    <p:oleObj name="Graph" r:id="rId5" imgW="4078080" imgH="2926080" progId="Origin50.Graph">
                      <p:embed/>
                      <p:pic>
                        <p:nvPicPr>
                          <p:cNvPr id="14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1476" t="8612" r="10593" b="369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1344"/>
                            <a:ext cx="3295" cy="26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2274" y="1460"/>
                <a:ext cx="816" cy="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defTabSz="457200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defTabSz="457200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de-DE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703" y="2750"/>
              <a:ext cx="953" cy="91"/>
            </a:xfrm>
            <a:prstGeom prst="leftRightArrow">
              <a:avLst>
                <a:gd name="adj1" fmla="val 50000"/>
                <a:gd name="adj2" fmla="val 2094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1292" y="2976"/>
              <a:ext cx="1588" cy="91"/>
            </a:xfrm>
            <a:prstGeom prst="leftRightArrow">
              <a:avLst>
                <a:gd name="adj1" fmla="val 50000"/>
                <a:gd name="adj2" fmla="val 349011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1655" y="3249"/>
              <a:ext cx="1905" cy="90"/>
            </a:xfrm>
            <a:prstGeom prst="leftRightArrow">
              <a:avLst>
                <a:gd name="adj1" fmla="val 50000"/>
                <a:gd name="adj2" fmla="val 423333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898" y="2795"/>
              <a:ext cx="53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de-DE" sz="1400">
                  <a:solidFill>
                    <a:srgbClr val="336699"/>
                  </a:solidFill>
                  <a:latin typeface="Arial" panose="020B0604020202020204" pitchFamily="34" charset="0"/>
                </a:rPr>
                <a:t>ambient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1611" y="3022"/>
              <a:ext cx="95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de-DE" sz="1400">
                  <a:solidFill>
                    <a:srgbClr val="FF6600"/>
                  </a:solidFill>
                  <a:latin typeface="Arial" panose="020B0604020202020204" pitchFamily="34" charset="0"/>
                </a:rPr>
                <a:t>neutron induced</a:t>
              </a: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274" y="3294"/>
              <a:ext cx="72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de-DE" sz="1400">
                  <a:solidFill>
                    <a:srgbClr val="800000"/>
                  </a:solidFill>
                  <a:latin typeface="Arial" panose="020B0604020202020204" pitchFamily="34" charset="0"/>
                </a:rPr>
                <a:t>cosmic rays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785" y="1498"/>
              <a:ext cx="169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</a:t>
              </a:r>
              <a:r>
                <a:rPr lang="el-GR" altLang="de-DE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en-GB" altLang="de-DE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-ray </a:t>
              </a:r>
              <a:r>
                <a:rPr lang="en-GB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spectrum at surface lab</a:t>
              </a:r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60000" y="360000"/>
            <a:ext cx="7699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GB" altLang="de-DE" sz="20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radioactivity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(mainly from U and </a:t>
            </a:r>
            <a:r>
              <a:rPr lang="en-GB" altLang="de-DE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chains and from Rn)</a:t>
            </a:r>
          </a:p>
          <a:p>
            <a:pPr eaLnBrk="1" hangingPunct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rays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(muons, </a:t>
            </a:r>
            <a:r>
              <a:rPr lang="en-GB" altLang="de-DE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GB" altLang="de-DE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Be, </a:t>
            </a:r>
            <a:r>
              <a:rPr lang="en-GB" altLang="de-DE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…)</a:t>
            </a:r>
          </a:p>
          <a:p>
            <a:pPr eaLnBrk="1" hangingPunct="1">
              <a:lnSpc>
                <a:spcPct val="12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neutrons from</a:t>
            </a: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(α,n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 and</a:t>
            </a: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</a:p>
        </p:txBody>
      </p:sp>
    </p:spTree>
    <p:extLst>
      <p:ext uri="{BB962C8B-B14F-4D97-AF65-F5344CB8AC3E}">
        <p14:creationId xmlns:p14="http://schemas.microsoft.com/office/powerpoint/2010/main" val="40885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background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1052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1767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09713" y="4365625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lead shielding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62013" y="4830763"/>
            <a:ext cx="328136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higher suppression factor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with shielding at surface lab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90600" y="2667000"/>
            <a:ext cx="1217613" cy="646113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</a:p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unshielded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26075" y="3738563"/>
            <a:ext cx="974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</a:p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shielded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81338" y="1828800"/>
            <a:ext cx="8667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5926138"/>
            <a:ext cx="5389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shielding becomes even more efficient underground</a:t>
            </a:r>
          </a:p>
        </p:txBody>
      </p:sp>
    </p:spTree>
    <p:extLst>
      <p:ext uri="{BB962C8B-B14F-4D97-AF65-F5344CB8AC3E}">
        <p14:creationId xmlns:p14="http://schemas.microsoft.com/office/powerpoint/2010/main" val="1410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data for solar models</a:t>
            </a:r>
            <a:endParaRPr lang="en-US" dirty="0"/>
          </a:p>
        </p:txBody>
      </p:sp>
      <p:pic>
        <p:nvPicPr>
          <p:cNvPr id="4" name="Picture 4" descr="ppchain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620688"/>
            <a:ext cx="7156450" cy="4610100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1696" y="2373288"/>
            <a:ext cx="2554288" cy="469900"/>
          </a:xfrm>
          <a:prstGeom prst="rect">
            <a:avLst/>
          </a:prstGeom>
          <a:solidFill>
            <a:schemeClr val="accent1">
              <a:alpha val="41176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en-US" sz="240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321496" y="1458888"/>
            <a:ext cx="2554288" cy="469900"/>
          </a:xfrm>
          <a:prstGeom prst="rect">
            <a:avLst/>
          </a:prstGeom>
          <a:solidFill>
            <a:schemeClr val="accent1">
              <a:alpha val="41176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en-US" sz="24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931096" y="2373288"/>
            <a:ext cx="2133600" cy="469900"/>
          </a:xfrm>
          <a:prstGeom prst="rect">
            <a:avLst/>
          </a:prstGeom>
          <a:solidFill>
            <a:srgbClr val="FF99CC">
              <a:alpha val="41176"/>
            </a:srgb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en-US" sz="2400"/>
          </a:p>
        </p:txBody>
      </p:sp>
      <p:sp>
        <p:nvSpPr>
          <p:cNvPr id="10" name="Szövegdoboz 8"/>
          <p:cNvSpPr txBox="1">
            <a:spLocks noChangeArrowheads="1"/>
          </p:cNvSpPr>
          <p:nvPr/>
        </p:nvSpPr>
        <p:spPr bwMode="auto">
          <a:xfrm>
            <a:off x="7274496" y="696888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en-US" sz="2400" b="1"/>
              <a:t>+ CNO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1450" y="5943600"/>
            <a:ext cx="8865046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/>
              <a:t>Charged particle reaction cross sections are difficult to measure at astrophysical energies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940000" y="2068488"/>
            <a:ext cx="2931315" cy="369332"/>
          </a:xfrm>
          <a:prstGeom prst="rect">
            <a:avLst/>
          </a:prstGeom>
          <a:solidFill>
            <a:schemeClr val="accent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E</a:t>
            </a:r>
            <a:r>
              <a:rPr lang="en-US" altLang="en-US" sz="1800" baseline="-25000" dirty="0"/>
              <a:t>0</a:t>
            </a:r>
            <a:r>
              <a:rPr lang="en-US" altLang="en-US" sz="1800" dirty="0"/>
              <a:t> = 21 </a:t>
            </a:r>
            <a:r>
              <a:rPr lang="en-US" altLang="en-US" sz="1800" dirty="0" err="1"/>
              <a:t>keV</a:t>
            </a:r>
            <a:r>
              <a:rPr lang="en-US" altLang="en-US" sz="1800" dirty="0"/>
              <a:t>, </a:t>
            </a:r>
            <a:r>
              <a:rPr lang="el-GR" altLang="en-US" sz="1800" dirty="0">
                <a:cs typeface="Times New Roman" panose="02020603050405020304" pitchFamily="18" charset="0"/>
              </a:rPr>
              <a:t>σ</a:t>
            </a:r>
            <a:r>
              <a:rPr lang="en-US" altLang="en-US" sz="1800" dirty="0">
                <a:cs typeface="Times New Roman" panose="02020603050405020304" pitchFamily="18" charset="0"/>
              </a:rPr>
              <a:t> = 7 ·10</a:t>
            </a:r>
            <a:r>
              <a:rPr lang="en-US" altLang="en-US" sz="1800" baseline="30000" dirty="0">
                <a:cs typeface="Times New Roman" panose="02020603050405020304" pitchFamily="18" charset="0"/>
              </a:rPr>
              <a:t>-13</a:t>
            </a:r>
            <a:r>
              <a:rPr lang="en-US" altLang="en-US" sz="1800" dirty="0">
                <a:cs typeface="Times New Roman" panose="02020603050405020304" pitchFamily="18" charset="0"/>
              </a:rPr>
              <a:t> barn</a:t>
            </a:r>
            <a:endParaRPr lang="el-GR" altLang="en-US" sz="1800" dirty="0"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940000" y="2678088"/>
            <a:ext cx="2931315" cy="369332"/>
          </a:xfrm>
          <a:prstGeom prst="rect">
            <a:avLst/>
          </a:prstGeom>
          <a:solidFill>
            <a:srgbClr val="FF99CC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dirty="0"/>
              <a:t>E</a:t>
            </a:r>
            <a:r>
              <a:rPr lang="en-US" altLang="en-US" sz="1800" baseline="-25000" dirty="0"/>
              <a:t>0</a:t>
            </a:r>
            <a:r>
              <a:rPr lang="en-US" altLang="en-US" sz="1800" dirty="0"/>
              <a:t> = 22 </a:t>
            </a:r>
            <a:r>
              <a:rPr lang="en-US" altLang="en-US" sz="1800" dirty="0" err="1"/>
              <a:t>keV</a:t>
            </a:r>
            <a:r>
              <a:rPr lang="en-US" altLang="en-US" sz="1800" dirty="0"/>
              <a:t>, </a:t>
            </a:r>
            <a:r>
              <a:rPr lang="el-GR" altLang="en-US" sz="1800" dirty="0">
                <a:cs typeface="Times New Roman" panose="02020603050405020304" pitchFamily="18" charset="0"/>
              </a:rPr>
              <a:t>σ</a:t>
            </a:r>
            <a:r>
              <a:rPr lang="en-US" altLang="en-US" sz="1800" dirty="0">
                <a:cs typeface="Times New Roman" panose="02020603050405020304" pitchFamily="18" charset="0"/>
              </a:rPr>
              <a:t> = 9 ·10</a:t>
            </a:r>
            <a:r>
              <a:rPr lang="en-US" altLang="en-US" sz="1800" baseline="30000" dirty="0">
                <a:cs typeface="Times New Roman" panose="02020603050405020304" pitchFamily="18" charset="0"/>
              </a:rPr>
              <a:t>-18</a:t>
            </a:r>
            <a:r>
              <a:rPr lang="en-US" altLang="en-US" sz="1800" dirty="0">
                <a:cs typeface="Times New Roman" panose="02020603050405020304" pitchFamily="18" charset="0"/>
              </a:rPr>
              <a:t> barn</a:t>
            </a:r>
            <a:endParaRPr lang="el-GR" altLang="en-US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</a:t>
            </a:r>
            <a:r>
              <a:rPr lang="en-US" sz="1800" dirty="0" smtClean="0">
                <a:solidFill>
                  <a:schemeClr val="tx1"/>
                </a:solidFill>
              </a:rPr>
              <a:t>aboratory for</a:t>
            </a:r>
            <a:r>
              <a:rPr lang="en-US" dirty="0" smtClean="0"/>
              <a:t> U</a:t>
            </a:r>
            <a:r>
              <a:rPr lang="en-US" sz="1800" dirty="0" smtClean="0">
                <a:solidFill>
                  <a:schemeClr val="tx1"/>
                </a:solidFill>
              </a:rPr>
              <a:t>nderground</a:t>
            </a:r>
            <a:r>
              <a:rPr lang="en-US" dirty="0" smtClean="0"/>
              <a:t> N</a:t>
            </a:r>
            <a:r>
              <a:rPr lang="en-US" sz="1800" dirty="0" smtClean="0">
                <a:solidFill>
                  <a:schemeClr val="tx1"/>
                </a:solidFill>
              </a:rPr>
              <a:t>uclear</a:t>
            </a:r>
            <a:r>
              <a:rPr lang="en-US" dirty="0" smtClean="0"/>
              <a:t> A</a:t>
            </a:r>
            <a:r>
              <a:rPr lang="en-US" sz="1800" dirty="0" smtClean="0">
                <a:solidFill>
                  <a:schemeClr val="tx1"/>
                </a:solidFill>
              </a:rPr>
              <a:t>strophysics</a:t>
            </a:r>
            <a:endParaRPr lang="en-US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80000" y="5363984"/>
            <a:ext cx="2656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lowest energy: </a:t>
            </a:r>
          </a:p>
          <a:p>
            <a:pPr algn="ctr" eaLnBrk="1" hangingPunct="1"/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~ 9 </a:t>
            </a:r>
            <a:r>
              <a:rPr lang="en-GB" altLang="de-DE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50 counts/day</a:t>
            </a:r>
            <a:endParaRPr lang="en-GB" altLang="de-DE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34925" y="1700808"/>
            <a:ext cx="4248150" cy="3167063"/>
            <a:chOff x="22" y="1617"/>
            <a:chExt cx="2676" cy="1995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22" y="1617"/>
              <a:ext cx="2676" cy="1995"/>
              <a:chOff x="22" y="1617"/>
              <a:chExt cx="2676" cy="1995"/>
            </a:xfrm>
          </p:grpSpPr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853"/>
              <a:stretch>
                <a:fillRect/>
              </a:stretch>
            </p:blipFill>
            <p:spPr bwMode="auto">
              <a:xfrm>
                <a:off x="22" y="1724"/>
                <a:ext cx="2676" cy="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431" y="1617"/>
                <a:ext cx="20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de-DE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 </a:t>
                </a:r>
                <a:r>
                  <a:rPr lang="en-GB" altLang="de-DE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Bonetti</a:t>
                </a:r>
                <a:r>
                  <a:rPr lang="en-GB" altLang="de-DE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al.: Phys. Rev. Lett. 82 (1999) 5205</a:t>
                </a:r>
                <a:endParaRPr lang="en-US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48" y="1861"/>
              <a:ext cx="841" cy="19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He(</a:t>
              </a:r>
              <a:r>
                <a:rPr lang="en-GB" altLang="de-DE" sz="1400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He,2p)</a:t>
              </a:r>
              <a:r>
                <a:rPr lang="en-GB" altLang="de-DE" sz="1400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</a:t>
              </a:r>
              <a:endPara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45920" y="6131879"/>
            <a:ext cx="5652160" cy="40011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two</a:t>
            </a:r>
            <a:r>
              <a:rPr lang="en-GB" altLang="de-DE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studied </a:t>
            </a:r>
            <a:r>
              <a:rPr lang="en-GB" altLang="de-DE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GB" altLang="de-DE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</a:t>
            </a:r>
            <a:r>
              <a:rPr lang="en-GB" altLang="de-DE" sz="20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endParaRPr lang="en-GB" altLang="de-DE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080000" y="5363984"/>
            <a:ext cx="28424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lowest energy: </a:t>
            </a:r>
          </a:p>
          <a:p>
            <a:pPr algn="ctr" eaLnBrk="1" hangingPunct="1"/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~ 20 fb 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1 count/month</a:t>
            </a:r>
            <a:endParaRPr lang="en-GB" altLang="de-DE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1856618" y="709073"/>
            <a:ext cx="5192640" cy="40633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 – Phase I:	50 kV accelerator (1992-2001)</a:t>
            </a:r>
            <a:endParaRPr lang="en-US" altLang="de-DE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00" y="6120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7"/>
          <p:cNvSpPr>
            <a:spLocks noChangeArrowheads="1"/>
          </p:cNvSpPr>
          <p:nvPr/>
        </p:nvSpPr>
        <p:spPr bwMode="auto">
          <a:xfrm>
            <a:off x="2738806" y="1255043"/>
            <a:ext cx="3666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 reactions in solar </a:t>
            </a:r>
            <a:r>
              <a:rPr lang="en-GB" altLang="de-DE" sz="1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pp-chain</a:t>
            </a:r>
            <a:endParaRPr lang="en-GB" altLang="de-DE" sz="1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00" y="1844821"/>
            <a:ext cx="4746715" cy="293546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76056" y="2085975"/>
            <a:ext cx="875561" cy="3077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d(p,</a:t>
            </a:r>
            <a:r>
              <a:rPr lang="el-GR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de-DE" sz="1400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de-DE" sz="1400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076000" y="4823984"/>
            <a:ext cx="385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H(p,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controls the equilibrium abundance of solar deuterium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– Phase II: 400 kV accelerator (2002-2006)</a:t>
            </a:r>
            <a:endParaRPr lang="en-US" dirty="0"/>
          </a:p>
        </p:txBody>
      </p:sp>
      <p:pic>
        <p:nvPicPr>
          <p:cNvPr id="4" name="Picture 2" descr="1000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59371"/>
            <a:ext cx="3529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0000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83534"/>
            <a:ext cx="35290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96000" y="1051471"/>
            <a:ext cx="1904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GB" altLang="de-DE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N(</a:t>
            </a:r>
            <a:r>
              <a:rPr lang="en-GB" alt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pPr algn="ctr" eaLnBrk="1" hangingPunct="1">
              <a:lnSpc>
                <a:spcPct val="140000"/>
              </a:lnSpc>
            </a:pP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slowest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reaction </a:t>
            </a:r>
          </a:p>
          <a:p>
            <a:pPr algn="ctr" eaLnBrk="1" hangingPunct="1">
              <a:lnSpc>
                <a:spcPct val="140000"/>
              </a:lnSpc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CNO cycle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084888" y="692696"/>
            <a:ext cx="1943100" cy="2038350"/>
            <a:chOff x="68" y="346"/>
            <a:chExt cx="1224" cy="1284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53" y="1132"/>
              <a:ext cx="322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646" y="556"/>
              <a:ext cx="323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969" y="845"/>
              <a:ext cx="322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6" y="845"/>
              <a:ext cx="323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23" y="845"/>
              <a:ext cx="323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23" y="1134"/>
              <a:ext cx="323" cy="28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23" y="554"/>
              <a:ext cx="969" cy="8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646" y="565"/>
              <a:ext cx="0" cy="8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969" y="565"/>
              <a:ext cx="0" cy="8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23" y="1134"/>
              <a:ext cx="9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323" y="845"/>
              <a:ext cx="9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92" y="1199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/>
                <a:t>C</a:t>
              </a:r>
              <a:endParaRPr lang="en-US" altLang="de-DE" sz="1400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68" y="908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>
                  <a:solidFill>
                    <a:srgbClr val="336699"/>
                  </a:solidFill>
                </a:rPr>
                <a:t>N</a:t>
              </a:r>
              <a:endParaRPr lang="en-US" altLang="de-DE" sz="1400">
                <a:solidFill>
                  <a:srgbClr val="336699"/>
                </a:solidFill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8" y="599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/>
                <a:t>O</a:t>
              </a:r>
              <a:endParaRPr lang="en-US" altLang="de-DE" sz="1400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457" y="927"/>
              <a:ext cx="0" cy="3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57" y="937"/>
              <a:ext cx="323" cy="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785" y="653"/>
              <a:ext cx="0" cy="347"/>
            </a:xfrm>
            <a:prstGeom prst="line">
              <a:avLst/>
            </a:prstGeom>
            <a:noFill/>
            <a:ln w="25400">
              <a:solidFill>
                <a:srgbClr val="A5002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84" y="652"/>
              <a:ext cx="323" cy="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462" y="989"/>
              <a:ext cx="645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748" y="1239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600" y="572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>
                  <a:solidFill>
                    <a:srgbClr val="A50021"/>
                  </a:solidFill>
                </a:rPr>
                <a:t>15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277" y="1239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/>
                <a:t>12</a:t>
              </a:r>
              <a:endParaRPr lang="en-US" altLang="de-DE" sz="1200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77" y="838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600" y="838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>
                  <a:solidFill>
                    <a:srgbClr val="A50021"/>
                  </a:solidFill>
                </a:rPr>
                <a:t>14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074" y="853"/>
              <a:ext cx="21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200"/>
                <a:t>15</a:t>
              </a:r>
              <a:endParaRPr lang="en-US" altLang="de-DE" sz="1200"/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370" y="1438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/>
                <a:t>6</a:t>
              </a:r>
              <a:endParaRPr lang="en-US" altLang="de-DE" sz="1400"/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692" y="1438"/>
              <a:ext cx="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/>
                <a:t>7</a:t>
              </a:r>
              <a:endParaRPr lang="en-US" altLang="de-DE" sz="1400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1016" y="1438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/>
                <a:t>8</a:t>
              </a:r>
              <a:endParaRPr lang="en-US" altLang="de-DE" sz="1400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463" y="346"/>
              <a:ext cx="62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CNO cycle</a:t>
              </a:r>
              <a:endPara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785" y="988"/>
              <a:ext cx="0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996000" y="5616000"/>
            <a:ext cx="5049780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neutrino flux from CNO reduced by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 2</a:t>
            </a:r>
          </a:p>
          <a:p>
            <a:pPr eaLnBrk="1" hangingPunct="1">
              <a:lnSpc>
                <a:spcPct val="14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 of globular cluster increased by </a:t>
            </a:r>
            <a:r>
              <a:rPr lang="en-GB" altLang="de-DE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1Gy !!</a:t>
            </a:r>
          </a:p>
        </p:txBody>
      </p: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5199063" y="2673896"/>
            <a:ext cx="3108325" cy="2990850"/>
            <a:chOff x="3119" y="1888"/>
            <a:chExt cx="1958" cy="1884"/>
          </a:xfrm>
        </p:grpSpPr>
        <p:pic>
          <p:nvPicPr>
            <p:cNvPr id="40" name="Picture 40" descr="13gy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" t="6584" r="6584" b="9877"/>
            <a:stretch>
              <a:fillRect/>
            </a:stretch>
          </p:blipFill>
          <p:spPr bwMode="auto">
            <a:xfrm>
              <a:off x="3119" y="1888"/>
              <a:ext cx="1958" cy="188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1"/>
            <p:cNvGrpSpPr>
              <a:grpSpLocks/>
            </p:cNvGrpSpPr>
            <p:nvPr/>
          </p:nvGrpSpPr>
          <p:grpSpPr bwMode="auto">
            <a:xfrm>
              <a:off x="3465" y="3113"/>
              <a:ext cx="685" cy="375"/>
              <a:chOff x="3312" y="3120"/>
              <a:chExt cx="720" cy="491"/>
            </a:xfrm>
          </p:grpSpPr>
          <p:sp>
            <p:nvSpPr>
              <p:cNvPr id="46" name="Text Box 42"/>
              <p:cNvSpPr txBox="1">
                <a:spLocks noChangeArrowheads="1"/>
              </p:cNvSpPr>
              <p:nvPr/>
            </p:nvSpPr>
            <p:spPr bwMode="auto">
              <a:xfrm>
                <a:off x="3312" y="3359"/>
                <a:ext cx="672" cy="252"/>
              </a:xfrm>
              <a:prstGeom prst="rect">
                <a:avLst/>
              </a:prstGeom>
              <a:noFill/>
              <a:ln w="0">
                <a:solidFill>
                  <a:srgbClr val="33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1400" b="1">
                    <a:solidFill>
                      <a:srgbClr val="336699"/>
                    </a:solidFill>
                  </a:rPr>
                  <a:t> pp-chain</a:t>
                </a:r>
                <a:endParaRPr lang="it-IT" altLang="de-DE" sz="1400" b="1">
                  <a:solidFill>
                    <a:srgbClr val="336699"/>
                  </a:solidFill>
                </a:endParaRPr>
              </a:p>
            </p:txBody>
          </p:sp>
          <p:sp>
            <p:nvSpPr>
              <p:cNvPr id="47" name="Line 43"/>
              <p:cNvSpPr>
                <a:spLocks noChangeShapeType="1"/>
              </p:cNvSpPr>
              <p:nvPr/>
            </p:nvSpPr>
            <p:spPr bwMode="auto">
              <a:xfrm flipV="1">
                <a:off x="3600" y="3120"/>
                <a:ext cx="432" cy="144"/>
              </a:xfrm>
              <a:prstGeom prst="line">
                <a:avLst/>
              </a:prstGeom>
              <a:noFill/>
              <a:ln w="6350">
                <a:solidFill>
                  <a:srgbClr val="336699"/>
                </a:solidFill>
                <a:miter lim="800000"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48" name="Line 44"/>
              <p:cNvSpPr>
                <a:spLocks noChangeShapeType="1"/>
              </p:cNvSpPr>
              <p:nvPr/>
            </p:nvSpPr>
            <p:spPr bwMode="auto">
              <a:xfrm>
                <a:off x="3600" y="3264"/>
                <a:ext cx="0" cy="96"/>
              </a:xfrm>
              <a:prstGeom prst="line">
                <a:avLst/>
              </a:prstGeom>
              <a:noFill/>
              <a:ln w="0">
                <a:solidFill>
                  <a:srgbClr val="33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</p:grpSp>
        <p:grpSp>
          <p:nvGrpSpPr>
            <p:cNvPr id="42" name="Group 45"/>
            <p:cNvGrpSpPr>
              <a:grpSpLocks/>
            </p:cNvGrpSpPr>
            <p:nvPr/>
          </p:nvGrpSpPr>
          <p:grpSpPr bwMode="auto">
            <a:xfrm>
              <a:off x="4371" y="2523"/>
              <a:ext cx="589" cy="424"/>
              <a:chOff x="4608" y="2064"/>
              <a:chExt cx="576" cy="540"/>
            </a:xfrm>
          </p:grpSpPr>
          <p:sp>
            <p:nvSpPr>
              <p:cNvPr id="43" name="Text Box 46"/>
              <p:cNvSpPr txBox="1">
                <a:spLocks noChangeArrowheads="1"/>
              </p:cNvSpPr>
              <p:nvPr/>
            </p:nvSpPr>
            <p:spPr bwMode="auto">
              <a:xfrm>
                <a:off x="4704" y="2352"/>
                <a:ext cx="480" cy="252"/>
              </a:xfrm>
              <a:prstGeom prst="rect">
                <a:avLst/>
              </a:prstGeom>
              <a:noFill/>
              <a:ln w="9525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1400" b="1">
                    <a:solidFill>
                      <a:srgbClr val="800000"/>
                    </a:solidFill>
                  </a:rPr>
                  <a:t> CNO </a:t>
                </a:r>
                <a:endParaRPr lang="it-IT" altLang="de-DE" sz="1400" b="1">
                  <a:solidFill>
                    <a:srgbClr val="800000"/>
                  </a:solidFill>
                </a:endParaRPr>
              </a:p>
            </p:txBody>
          </p:sp>
          <p:sp>
            <p:nvSpPr>
              <p:cNvPr id="44" name="Line 47"/>
              <p:cNvSpPr>
                <a:spLocks noChangeShapeType="1"/>
              </p:cNvSpPr>
              <p:nvPr/>
            </p:nvSpPr>
            <p:spPr bwMode="auto">
              <a:xfrm flipH="1" flipV="1">
                <a:off x="4608" y="2064"/>
                <a:ext cx="288" cy="144"/>
              </a:xfrm>
              <a:prstGeom prst="line">
                <a:avLst/>
              </a:prstGeom>
              <a:noFill/>
              <a:ln w="6350">
                <a:solidFill>
                  <a:srgbClr val="800000"/>
                </a:solidFill>
                <a:miter lim="800000"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45" name="Line 48"/>
              <p:cNvSpPr>
                <a:spLocks noChangeShapeType="1"/>
              </p:cNvSpPr>
              <p:nvPr/>
            </p:nvSpPr>
            <p:spPr bwMode="auto">
              <a:xfrm>
                <a:off x="4896" y="220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de-DE"/>
              </a:p>
            </p:txBody>
          </p:sp>
        </p:grpSp>
      </p:grpSp>
      <p:sp>
        <p:nvSpPr>
          <p:cNvPr id="49" name="Text Box 49"/>
          <p:cNvSpPr txBox="1">
            <a:spLocks noChangeArrowheads="1"/>
          </p:cNvSpPr>
          <p:nvPr/>
        </p:nvSpPr>
        <p:spPr bwMode="auto">
          <a:xfrm rot="16200000">
            <a:off x="3744000" y="3888000"/>
            <a:ext cx="2348720" cy="41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Formicola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PL B591 (2004) 61-68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Imbriani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A&amp;A 420 (2004) 625</a:t>
            </a:r>
          </a:p>
        </p:txBody>
      </p:sp>
    </p:spTree>
    <p:extLst>
      <p:ext uri="{BB962C8B-B14F-4D97-AF65-F5344CB8AC3E}">
        <p14:creationId xmlns:p14="http://schemas.microsoft.com/office/powerpoint/2010/main" val="166428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554401"/>
            <a:ext cx="9208654" cy="60056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@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Gran </a:t>
            </a:r>
            <a:r>
              <a:rPr lang="en-US" dirty="0" err="1" smtClean="0"/>
              <a:t>Sasso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00" y="3239995"/>
            <a:ext cx="4989677" cy="32866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5133975" cy="28575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0000" y="3960000"/>
            <a:ext cx="2756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4-50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accelerator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p-, </a:t>
            </a:r>
            <a:r>
              <a:rPr lang="el-GR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de-DE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1 mA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40000" y="5400000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pp-chains</a:t>
            </a:r>
          </a:p>
          <a:p>
            <a:pPr algn="ctr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2400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</a:t>
            </a:r>
            <a:r>
              <a:rPr lang="en-US" sz="2400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80000" y="1260000"/>
            <a:ext cx="3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 as passive shielding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 background reduction ~ 10</a:t>
            </a:r>
            <a:r>
              <a:rPr lang="en-US" sz="24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34094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nuclear reaction rates in stars</a:t>
            </a:r>
            <a:endParaRPr lang="en-US" dirty="0"/>
          </a:p>
        </p:txBody>
      </p:sp>
      <p:sp>
        <p:nvSpPr>
          <p:cNvPr id="4" name="Rectangle 69"/>
          <p:cNvSpPr>
            <a:spLocks noChangeArrowheads="1"/>
          </p:cNvSpPr>
          <p:nvPr/>
        </p:nvSpPr>
        <p:spPr bwMode="auto">
          <a:xfrm>
            <a:off x="2135981" y="2650227"/>
            <a:ext cx="4873450" cy="36933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aseline="30000" dirty="0">
                <a:sym typeface="Wingdings" panose="05000000000000000000" pitchFamily="2" charset="2"/>
              </a:rPr>
              <a:t>12</a:t>
            </a:r>
            <a:r>
              <a:rPr lang="en-GB" altLang="de-DE" dirty="0">
                <a:sym typeface="Wingdings" panose="05000000000000000000" pitchFamily="2" charset="2"/>
              </a:rPr>
              <a:t>C(</a:t>
            </a:r>
            <a:r>
              <a:rPr lang="en-GB" altLang="de-DE" dirty="0" err="1">
                <a:solidFill>
                  <a:srgbClr val="800000"/>
                </a:solidFill>
                <a:sym typeface="Wingdings" panose="05000000000000000000" pitchFamily="2" charset="2"/>
              </a:rPr>
              <a:t>p</a:t>
            </a:r>
            <a:r>
              <a:rPr lang="en-GB" altLang="de-DE" dirty="0" err="1">
                <a:sym typeface="Wingdings" panose="05000000000000000000" pitchFamily="2" charset="2"/>
              </a:rPr>
              <a:t>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13</a:t>
            </a:r>
            <a:r>
              <a:rPr lang="en-GB" altLang="de-DE" dirty="0">
                <a:sym typeface="Wingdings" panose="05000000000000000000" pitchFamily="2" charset="2"/>
              </a:rPr>
              <a:t>N(</a:t>
            </a:r>
            <a:r>
              <a:rPr lang="en-GB" altLang="de-DE" dirty="0">
                <a:solidFill>
                  <a:srgbClr val="0000CC"/>
                </a:solidFill>
              </a:rPr>
              <a:t>e</a:t>
            </a:r>
            <a:r>
              <a:rPr lang="en-GB" altLang="de-DE" baseline="30000" dirty="0">
                <a:solidFill>
                  <a:srgbClr val="0000CC"/>
                </a:solidFill>
                <a:sym typeface="Wingdings" panose="05000000000000000000" pitchFamily="2" charset="2"/>
              </a:rPr>
              <a:t>+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</a:t>
            </a:r>
            <a:r>
              <a:rPr lang="en-GB" altLang="de-DE" dirty="0"/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13</a:t>
            </a:r>
            <a:r>
              <a:rPr lang="en-GB" altLang="de-DE" dirty="0">
                <a:sym typeface="Wingdings" panose="05000000000000000000" pitchFamily="2" charset="2"/>
              </a:rPr>
              <a:t>C(</a:t>
            </a:r>
            <a:r>
              <a:rPr lang="en-GB" altLang="de-DE" dirty="0" err="1">
                <a:solidFill>
                  <a:srgbClr val="800000"/>
                </a:solidFill>
                <a:sym typeface="Wingdings" panose="05000000000000000000" pitchFamily="2" charset="2"/>
              </a:rPr>
              <a:t>p</a:t>
            </a:r>
            <a:r>
              <a:rPr lang="en-GB" altLang="de-DE" dirty="0" err="1">
                <a:sym typeface="Wingdings" panose="05000000000000000000" pitchFamily="2" charset="2"/>
              </a:rPr>
              <a:t>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14</a:t>
            </a:r>
            <a:r>
              <a:rPr lang="en-GB" altLang="de-DE" dirty="0">
                <a:sym typeface="Wingdings" panose="05000000000000000000" pitchFamily="2" charset="2"/>
              </a:rPr>
              <a:t>N(</a:t>
            </a:r>
            <a:r>
              <a:rPr lang="en-GB" altLang="de-DE" dirty="0" err="1">
                <a:solidFill>
                  <a:srgbClr val="800000"/>
                </a:solidFill>
                <a:sym typeface="Wingdings" panose="05000000000000000000" pitchFamily="2" charset="2"/>
              </a:rPr>
              <a:t>p</a:t>
            </a:r>
            <a:r>
              <a:rPr lang="en-GB" altLang="de-DE" dirty="0" err="1">
                <a:sym typeface="Wingdings" panose="05000000000000000000" pitchFamily="2" charset="2"/>
              </a:rPr>
              <a:t>,</a:t>
            </a:r>
            <a:r>
              <a:rPr lang="en-GB" altLang="de-DE" dirty="0" err="1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15</a:t>
            </a:r>
            <a:r>
              <a:rPr lang="en-GB" altLang="de-DE" dirty="0">
                <a:sym typeface="Wingdings" panose="05000000000000000000" pitchFamily="2" charset="2"/>
              </a:rPr>
              <a:t>O(</a:t>
            </a:r>
            <a:r>
              <a:rPr lang="en-GB" altLang="de-DE" dirty="0">
                <a:solidFill>
                  <a:srgbClr val="0000CC"/>
                </a:solidFill>
              </a:rPr>
              <a:t>e</a:t>
            </a:r>
            <a:r>
              <a:rPr lang="en-GB" altLang="de-DE" baseline="30000" dirty="0">
                <a:solidFill>
                  <a:srgbClr val="0000CC"/>
                </a:solidFill>
                <a:sym typeface="Wingdings" panose="05000000000000000000" pitchFamily="2" charset="2"/>
              </a:rPr>
              <a:t>+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</a:t>
            </a:r>
            <a:r>
              <a:rPr lang="en-GB" altLang="de-DE" dirty="0"/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15</a:t>
            </a:r>
            <a:r>
              <a:rPr lang="en-GB" altLang="de-DE" dirty="0">
                <a:sym typeface="Wingdings" panose="05000000000000000000" pitchFamily="2" charset="2"/>
              </a:rPr>
              <a:t>N(</a:t>
            </a:r>
            <a:r>
              <a:rPr lang="en-GB" altLang="de-DE" dirty="0" err="1">
                <a:solidFill>
                  <a:srgbClr val="800000"/>
                </a:solidFill>
                <a:sym typeface="Wingdings" panose="05000000000000000000" pitchFamily="2" charset="2"/>
              </a:rPr>
              <a:t>p</a:t>
            </a:r>
            <a:r>
              <a:rPr lang="en-GB" altLang="de-DE" dirty="0" err="1">
                <a:sym typeface="Wingdings" panose="05000000000000000000" pitchFamily="2" charset="2"/>
              </a:rPr>
              <a:t>,</a:t>
            </a:r>
            <a:r>
              <a:rPr lang="en-GB" altLang="de-DE" dirty="0" err="1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  <a:r>
              <a:rPr lang="en-GB" altLang="de-DE" dirty="0">
                <a:sym typeface="Wingdings" panose="05000000000000000000" pitchFamily="2" charset="2"/>
              </a:rPr>
              <a:t>)</a:t>
            </a:r>
            <a:r>
              <a:rPr lang="en-GB" altLang="de-DE" baseline="30000" dirty="0">
                <a:sym typeface="Wingdings" panose="05000000000000000000" pitchFamily="2" charset="2"/>
              </a:rPr>
              <a:t>12</a:t>
            </a:r>
            <a:r>
              <a:rPr lang="en-GB" altLang="de-DE" dirty="0">
                <a:sym typeface="Wingdings" panose="05000000000000000000" pitchFamily="2" charset="2"/>
              </a:rPr>
              <a:t>C</a:t>
            </a:r>
            <a:endParaRPr lang="en-US" altLang="de-DE" dirty="0">
              <a:sym typeface="Wingdings" panose="05000000000000000000" pitchFamily="2" charset="2"/>
            </a:endParaRP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813107" y="626153"/>
            <a:ext cx="1217000" cy="378601"/>
          </a:xfrm>
          <a:prstGeom prst="roundRect">
            <a:avLst>
              <a:gd name="adj" fmla="val 2352"/>
            </a:avLst>
          </a:prstGeom>
          <a:solidFill>
            <a:schemeClr val="accent2">
              <a:alpha val="14999"/>
            </a:schemeClr>
          </a:solidFill>
          <a:ln w="12700">
            <a:solidFill>
              <a:srgbClr val="33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CNO cycle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3941763" y="1695722"/>
            <a:ext cx="644525" cy="5286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72"/>
          <p:cNvSpPr>
            <a:spLocks noChangeArrowheads="1"/>
          </p:cNvSpPr>
          <p:nvPr/>
        </p:nvSpPr>
        <p:spPr bwMode="auto">
          <a:xfrm>
            <a:off x="3927475" y="640035"/>
            <a:ext cx="646113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Rectangle 73"/>
          <p:cNvSpPr>
            <a:spLocks noChangeArrowheads="1"/>
          </p:cNvSpPr>
          <p:nvPr/>
        </p:nvSpPr>
        <p:spPr bwMode="auto">
          <a:xfrm>
            <a:off x="4573588" y="1170260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Rectangle 74"/>
          <p:cNvSpPr>
            <a:spLocks noChangeArrowheads="1"/>
          </p:cNvSpPr>
          <p:nvPr/>
        </p:nvSpPr>
        <p:spPr bwMode="auto">
          <a:xfrm>
            <a:off x="3927475" y="1170260"/>
            <a:ext cx="646113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75"/>
          <p:cNvSpPr>
            <a:spLocks noChangeArrowheads="1"/>
          </p:cNvSpPr>
          <p:nvPr/>
        </p:nvSpPr>
        <p:spPr bwMode="auto">
          <a:xfrm>
            <a:off x="3282950" y="1170260"/>
            <a:ext cx="644525" cy="5286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76"/>
          <p:cNvSpPr>
            <a:spLocks noChangeArrowheads="1"/>
          </p:cNvSpPr>
          <p:nvPr/>
        </p:nvSpPr>
        <p:spPr bwMode="auto">
          <a:xfrm>
            <a:off x="3282950" y="1698897"/>
            <a:ext cx="644525" cy="5302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tangle 77"/>
          <p:cNvSpPr>
            <a:spLocks noChangeArrowheads="1"/>
          </p:cNvSpPr>
          <p:nvPr/>
        </p:nvSpPr>
        <p:spPr bwMode="auto">
          <a:xfrm>
            <a:off x="3282950" y="636860"/>
            <a:ext cx="1936750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Line 78"/>
          <p:cNvSpPr>
            <a:spLocks noChangeShapeType="1"/>
          </p:cNvSpPr>
          <p:nvPr/>
        </p:nvSpPr>
        <p:spPr bwMode="auto">
          <a:xfrm>
            <a:off x="3927475" y="657497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79"/>
          <p:cNvSpPr>
            <a:spLocks noChangeShapeType="1"/>
          </p:cNvSpPr>
          <p:nvPr/>
        </p:nvSpPr>
        <p:spPr bwMode="auto">
          <a:xfrm>
            <a:off x="4573588" y="657497"/>
            <a:ext cx="0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80"/>
          <p:cNvSpPr>
            <a:spLocks noChangeShapeType="1"/>
          </p:cNvSpPr>
          <p:nvPr/>
        </p:nvSpPr>
        <p:spPr bwMode="auto">
          <a:xfrm>
            <a:off x="3282950" y="1698897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auto">
          <a:xfrm>
            <a:off x="3282950" y="1170260"/>
            <a:ext cx="1936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2771775" y="1787797"/>
            <a:ext cx="3302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C</a:t>
            </a:r>
            <a:endParaRPr lang="en-US" altLang="de-DE"/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2771775" y="1255985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N</a:t>
            </a:r>
            <a:endParaRPr lang="en-US" altLang="de-DE"/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2771775" y="687660"/>
            <a:ext cx="342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O</a:t>
            </a:r>
            <a:endParaRPr lang="en-US" altLang="de-DE"/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auto">
          <a:xfrm flipV="1">
            <a:off x="3548063" y="1321072"/>
            <a:ext cx="0" cy="646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3548063" y="1336947"/>
            <a:ext cx="647700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auto">
          <a:xfrm flipV="1">
            <a:off x="4205288" y="817835"/>
            <a:ext cx="0" cy="636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auto">
          <a:xfrm>
            <a:off x="4211638" y="817835"/>
            <a:ext cx="646112" cy="617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3559175" y="1435372"/>
            <a:ext cx="1290638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4140200" y="1833835"/>
            <a:ext cx="40957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13</a:t>
            </a:r>
            <a:endParaRPr lang="en-US" altLang="de-DE"/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3835400" y="619397"/>
            <a:ext cx="4095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15</a:t>
            </a:r>
            <a:endParaRPr lang="en-US" altLang="de-DE"/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3190875" y="1833835"/>
            <a:ext cx="40957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12</a:t>
            </a:r>
            <a:endParaRPr lang="en-US" altLang="de-DE"/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3190875" y="1103585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13</a:t>
            </a:r>
            <a:endParaRPr lang="en-US" altLang="de-DE"/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3835400" y="1103585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14</a:t>
            </a:r>
            <a:endParaRPr lang="en-US" altLang="de-DE"/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4781550" y="1103585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15</a:t>
            </a:r>
            <a:endParaRPr lang="en-US" altLang="de-DE"/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3373438" y="2225947"/>
            <a:ext cx="2968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6</a:t>
            </a:r>
            <a:endParaRPr lang="en-US" altLang="de-DE"/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4019550" y="2229122"/>
            <a:ext cx="2968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7</a:t>
            </a:r>
            <a:endParaRPr lang="en-US" altLang="de-DE"/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4665663" y="2229122"/>
            <a:ext cx="29686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8</a:t>
            </a:r>
            <a:endParaRPr lang="en-US" altLang="de-DE"/>
          </a:p>
        </p:txBody>
      </p:sp>
      <p:sp>
        <p:nvSpPr>
          <p:cNvPr id="34" name="Line 99"/>
          <p:cNvSpPr>
            <a:spLocks noChangeShapeType="1"/>
          </p:cNvSpPr>
          <p:nvPr/>
        </p:nvSpPr>
        <p:spPr bwMode="auto">
          <a:xfrm flipV="1">
            <a:off x="4205288" y="1432197"/>
            <a:ext cx="0" cy="530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1570109" y="3645172"/>
            <a:ext cx="29161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CNO isotopes act as catalysts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01"/>
          <p:cNvSpPr txBox="1">
            <a:spLocks noChangeArrowheads="1"/>
          </p:cNvSpPr>
          <p:nvPr/>
        </p:nvSpPr>
        <p:spPr bwMode="auto">
          <a:xfrm>
            <a:off x="1618455" y="4140000"/>
            <a:ext cx="5832475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result: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4p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 + 2e</a:t>
            </a:r>
            <a:r>
              <a:rPr lang="en-GB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</a:t>
            </a:r>
            <a:r>
              <a:rPr lang="en-GB" altLang="de-DE" dirty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de-DE" dirty="0">
                <a:sym typeface="Wingdings" panose="05000000000000000000" pitchFamily="2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GB" alt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GB" altLang="de-DE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</a:t>
            </a:r>
            <a:r>
              <a:rPr lang="en-GB" altLang="de-DE" baseline="-25000" dirty="0">
                <a:sym typeface="Wingdings" panose="05000000000000000000" pitchFamily="2" charset="2"/>
              </a:rPr>
              <a:t> </a:t>
            </a:r>
            <a:r>
              <a:rPr lang="en-GB" altLang="de-DE" dirty="0" smtClean="0">
                <a:sym typeface="Wingdings" panose="05000000000000000000" pitchFamily="2" charset="2"/>
              </a:rPr>
              <a:t>     </a:t>
            </a:r>
            <a:r>
              <a:rPr lang="en-GB" alt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GB" altLang="de-DE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</a:t>
            </a:r>
            <a:r>
              <a:rPr lang="en-GB" altLang="de-DE" baseline="-25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26.73 MeV</a:t>
            </a:r>
            <a:endParaRPr lang="en-US" altLang="de-DE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7" name="Text Box 102"/>
          <p:cNvSpPr txBox="1">
            <a:spLocks noChangeArrowheads="1"/>
          </p:cNvSpPr>
          <p:nvPr/>
        </p:nvSpPr>
        <p:spPr bwMode="auto">
          <a:xfrm>
            <a:off x="1578937" y="3185869"/>
            <a:ext cx="60821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limited by </a:t>
            </a:r>
            <a:r>
              <a:rPr lang="en-GB" altLang="de-DE" dirty="0" smtClean="0">
                <a:sym typeface="Symbol" panose="05050102010706020507" pitchFamily="18" charset="2"/>
              </a:rPr>
              <a:t>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10 min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 ~ 2 min)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5"/>
          <p:cNvSpPr txBox="1">
            <a:spLocks noChangeArrowheads="1"/>
          </p:cNvSpPr>
          <p:nvPr/>
        </p:nvSpPr>
        <p:spPr bwMode="auto">
          <a:xfrm>
            <a:off x="1822450" y="4750420"/>
            <a:ext cx="1698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</a:t>
            </a:r>
          </a:p>
        </p:txBody>
      </p:sp>
      <p:sp>
        <p:nvSpPr>
          <p:cNvPr id="39" name="Line 106"/>
          <p:cNvSpPr>
            <a:spLocks noChangeShapeType="1"/>
          </p:cNvSpPr>
          <p:nvPr/>
        </p:nvSpPr>
        <p:spPr bwMode="auto">
          <a:xfrm flipV="1">
            <a:off x="3479800" y="4509120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ext Box 107"/>
          <p:cNvSpPr txBox="1">
            <a:spLocks noChangeArrowheads="1"/>
          </p:cNvSpPr>
          <p:nvPr/>
        </p:nvSpPr>
        <p:spPr bwMode="auto">
          <a:xfrm>
            <a:off x="5435600" y="4750420"/>
            <a:ext cx="1995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production</a:t>
            </a:r>
          </a:p>
        </p:txBody>
      </p:sp>
      <p:sp>
        <p:nvSpPr>
          <p:cNvPr id="41" name="Line 108"/>
          <p:cNvSpPr>
            <a:spLocks noChangeShapeType="1"/>
          </p:cNvSpPr>
          <p:nvPr/>
        </p:nvSpPr>
        <p:spPr bwMode="auto">
          <a:xfrm flipH="1" flipV="1">
            <a:off x="5280025" y="4509120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Text Box 110"/>
          <p:cNvSpPr txBox="1">
            <a:spLocks noChangeArrowheads="1"/>
          </p:cNvSpPr>
          <p:nvPr/>
        </p:nvSpPr>
        <p:spPr bwMode="auto">
          <a:xfrm>
            <a:off x="852488" y="5359135"/>
            <a:ext cx="77819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stellar conditions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changes in energy production and nucleosynthesis</a:t>
            </a:r>
          </a:p>
        </p:txBody>
      </p:sp>
      <p:sp>
        <p:nvSpPr>
          <p:cNvPr id="43" name="Line 112"/>
          <p:cNvSpPr>
            <a:spLocks noChangeShapeType="1"/>
          </p:cNvSpPr>
          <p:nvPr/>
        </p:nvSpPr>
        <p:spPr bwMode="auto">
          <a:xfrm flipV="1">
            <a:off x="7308850" y="763860"/>
            <a:ext cx="0" cy="646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Line 113"/>
          <p:cNvSpPr>
            <a:spLocks noChangeShapeType="1"/>
          </p:cNvSpPr>
          <p:nvPr/>
        </p:nvSpPr>
        <p:spPr bwMode="auto">
          <a:xfrm>
            <a:off x="7310438" y="1441722"/>
            <a:ext cx="646112" cy="6175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Line 114"/>
          <p:cNvSpPr>
            <a:spLocks noChangeShapeType="1"/>
          </p:cNvSpPr>
          <p:nvPr/>
        </p:nvSpPr>
        <p:spPr bwMode="auto">
          <a:xfrm flipH="1">
            <a:off x="6018213" y="1411560"/>
            <a:ext cx="1290637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" name="Text Box 115"/>
          <p:cNvSpPr txBox="1">
            <a:spLocks noChangeArrowheads="1"/>
          </p:cNvSpPr>
          <p:nvPr/>
        </p:nvSpPr>
        <p:spPr bwMode="auto">
          <a:xfrm>
            <a:off x="7432675" y="876572"/>
            <a:ext cx="57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(p,</a:t>
            </a:r>
            <a:r>
              <a:rPr lang="en-GB" altLang="de-DE">
                <a:latin typeface="Symbol" panose="05050102010706020507" pitchFamily="18" charset="2"/>
              </a:rPr>
              <a:t>g</a:t>
            </a:r>
            <a:r>
              <a:rPr lang="en-GB" altLang="de-DE"/>
              <a:t>)</a:t>
            </a:r>
          </a:p>
        </p:txBody>
      </p:sp>
      <p:sp>
        <p:nvSpPr>
          <p:cNvPr id="47" name="Text Box 116"/>
          <p:cNvSpPr txBox="1">
            <a:spLocks noChangeArrowheads="1"/>
          </p:cNvSpPr>
          <p:nvPr/>
        </p:nvSpPr>
        <p:spPr bwMode="auto">
          <a:xfrm>
            <a:off x="6443663" y="1698897"/>
            <a:ext cx="619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(p,</a:t>
            </a:r>
            <a:r>
              <a:rPr lang="en-GB" altLang="de-DE">
                <a:latin typeface="Symbol" panose="05050102010706020507" pitchFamily="18" charset="2"/>
              </a:rPr>
              <a:t>a</a:t>
            </a:r>
            <a:r>
              <a:rPr lang="en-GB" altLang="de-DE"/>
              <a:t>)</a:t>
            </a:r>
          </a:p>
        </p:txBody>
      </p:sp>
      <p:sp>
        <p:nvSpPr>
          <p:cNvPr id="48" name="Text Box 117"/>
          <p:cNvSpPr txBox="1">
            <a:spLocks noChangeArrowheads="1"/>
          </p:cNvSpPr>
          <p:nvPr/>
        </p:nvSpPr>
        <p:spPr bwMode="auto">
          <a:xfrm>
            <a:off x="7648575" y="1506810"/>
            <a:ext cx="61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(e</a:t>
            </a:r>
            <a:r>
              <a:rPr lang="en-GB" altLang="de-DE" baseline="30000">
                <a:latin typeface="Symbol" panose="05050102010706020507" pitchFamily="18" charset="2"/>
              </a:rPr>
              <a:t>+</a:t>
            </a:r>
            <a:r>
              <a:rPr lang="en-GB" altLang="de-DE">
                <a:latin typeface="Symbol" panose="05050102010706020507" pitchFamily="18" charset="2"/>
              </a:rPr>
              <a:t>n)</a:t>
            </a: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1316206" y="5768214"/>
            <a:ext cx="6327438" cy="757130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know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all temperatures to determine</a:t>
            </a: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PRODUCTION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NUCLEOSYNTESIS</a:t>
            </a:r>
          </a:p>
        </p:txBody>
      </p:sp>
    </p:spTree>
    <p:extLst>
      <p:ext uri="{BB962C8B-B14F-4D97-AF65-F5344CB8AC3E}">
        <p14:creationId xmlns:p14="http://schemas.microsoft.com/office/powerpoint/2010/main" val="24840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  <p:bldP spid="38" grpId="0"/>
      <p:bldP spid="40" grpId="0"/>
      <p:bldP spid="42" grpId="0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45519" y="2212924"/>
            <a:ext cx="481488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  <a:endParaRPr lang="en-GB" altLang="de-DE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de-DE" sz="2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produces &amp; accelerates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beams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deuteron beams allowed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reactions producing neutrons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allowed</a:t>
            </a:r>
            <a:endParaRPr lang="en-GB" altLang="de-DE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only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kinematics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are possible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55588" y="6453188"/>
            <a:ext cx="8637587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620861"/>
            <a:ext cx="8382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 measured so far at or near Gamow region:</a:t>
            </a:r>
          </a:p>
          <a:p>
            <a:pPr eaLnBrk="1" hangingPunct="1"/>
            <a:endParaRPr lang="en-GB" altLang="de-DE" sz="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He(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He,2p)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 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H(</a:t>
            </a:r>
            <a:r>
              <a:rPr lang="en-GB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 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14,15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N(</a:t>
            </a:r>
            <a:r>
              <a:rPr lang="en-GB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 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He(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</a:t>
            </a:r>
            <a:r>
              <a:rPr lang="en-GB" altLang="de-DE" sz="2000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Mg(</a:t>
            </a:r>
            <a:r>
              <a:rPr lang="en-GB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     </a:t>
            </a:r>
          </a:p>
          <a:p>
            <a:pPr eaLnBrk="1" hangingPunct="1"/>
            <a:endParaRPr lang="en-GB" altLang="de-DE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H(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He,</a:t>
            </a:r>
            <a:r>
              <a:rPr lang="en-GB" altLang="de-DE" sz="2000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GB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   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GB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</a:t>
            </a:r>
            <a:r>
              <a:rPr lang="en-GB" altLang="de-DE" sz="2000" dirty="0" err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de-DE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 …</a:t>
            </a:r>
            <a:endParaRPr lang="en-US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73910" y="5156144"/>
            <a:ext cx="73581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critical reactions for astrophysics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 capabilities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697037" y="5834136"/>
            <a:ext cx="5911850" cy="40005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  new underground facilities are very much needed  !!</a:t>
            </a:r>
          </a:p>
        </p:txBody>
      </p:sp>
    </p:spTree>
    <p:extLst>
      <p:ext uri="{BB962C8B-B14F-4D97-AF65-F5344CB8AC3E}">
        <p14:creationId xmlns:p14="http://schemas.microsoft.com/office/powerpoint/2010/main" val="35051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Trojan Horse Method </a:t>
            </a:r>
            <a:r>
              <a:rPr lang="en-US" sz="1800" dirty="0" smtClean="0">
                <a:solidFill>
                  <a:schemeClr val="tx1"/>
                </a:solidFill>
              </a:rPr>
              <a:t>Bauer, </a:t>
            </a:r>
            <a:r>
              <a:rPr lang="en-US" sz="1800" dirty="0" err="1" smtClean="0">
                <a:solidFill>
                  <a:schemeClr val="tx1"/>
                </a:solidFill>
              </a:rPr>
              <a:t>Typel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Wolter</a:t>
            </a:r>
            <a:endParaRPr lang="en-US" dirty="0"/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04800" y="849288"/>
            <a:ext cx="43434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6858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/>
              <a:t>Principle</a:t>
            </a:r>
            <a:endParaRPr lang="en-US" altLang="de-DE" b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de-DE" b="0">
                <a:solidFill>
                  <a:schemeClr val="tx1"/>
                </a:solidFill>
              </a:rPr>
              <a:t>Obtain 2-body </a:t>
            </a: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altLang="de-DE" b="0">
                <a:solidFill>
                  <a:schemeClr val="tx1"/>
                </a:solidFill>
              </a:rPr>
              <a:t> from 3-body reaction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de-DE" b="0">
                <a:solidFill>
                  <a:schemeClr val="tx1"/>
                </a:solidFill>
              </a:rPr>
              <a:t>Example: </a:t>
            </a:r>
            <a:r>
              <a:rPr lang="en-US" altLang="de-DE" b="0" baseline="30000">
                <a:solidFill>
                  <a:schemeClr val="tx1"/>
                </a:solidFill>
              </a:rPr>
              <a:t>7</a:t>
            </a:r>
            <a:r>
              <a:rPr lang="en-US" altLang="de-DE" b="0">
                <a:solidFill>
                  <a:schemeClr val="tx1"/>
                </a:solidFill>
              </a:rPr>
              <a:t>Li ( p </a:t>
            </a: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a)a </a:t>
            </a:r>
            <a:r>
              <a:rPr lang="en-US" altLang="de-DE" b="0">
                <a:solidFill>
                  <a:schemeClr val="tx1"/>
                </a:solidFill>
              </a:rPr>
              <a:t>from </a:t>
            </a:r>
            <a:r>
              <a:rPr lang="en-US" altLang="de-DE" b="0" baseline="30000">
                <a:solidFill>
                  <a:schemeClr val="tx1"/>
                </a:solidFill>
                <a:latin typeface="Symbol" panose="05050102010706020507" pitchFamily="18" charset="2"/>
              </a:rPr>
              <a:t>2</a:t>
            </a: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H(</a:t>
            </a:r>
            <a:r>
              <a:rPr lang="en-US" altLang="de-DE" b="0" baseline="30000">
                <a:solidFill>
                  <a:schemeClr val="tx1"/>
                </a:solidFill>
              </a:rPr>
              <a:t>7</a:t>
            </a:r>
            <a:r>
              <a:rPr lang="en-US" altLang="de-DE" b="0">
                <a:solidFill>
                  <a:schemeClr val="tx1"/>
                </a:solidFill>
              </a:rPr>
              <a:t>Li, </a:t>
            </a: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aa</a:t>
            </a:r>
            <a:r>
              <a:rPr lang="en-US" altLang="de-DE" b="0">
                <a:solidFill>
                  <a:schemeClr val="tx1"/>
                </a:solidFill>
              </a:rPr>
              <a:t>)n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de-DE"/>
              <a:t>Results </a:t>
            </a:r>
            <a:r>
              <a:rPr lang="en-US" altLang="de-DE" b="0"/>
              <a:t>(Lattuada et al., </a:t>
            </a:r>
            <a:r>
              <a:rPr lang="en-US" altLang="de-DE" sz="2000" b="0"/>
              <a:t>Ap.J. tbp)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4800600" y="925488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b="0">
              <a:solidFill>
                <a:schemeClr val="tx1"/>
              </a:solidFill>
            </a:endParaRPr>
          </a:p>
        </p:txBody>
      </p:sp>
      <p:sp>
        <p:nvSpPr>
          <p:cNvPr id="45" name="Text Box 396"/>
          <p:cNvSpPr txBox="1">
            <a:spLocks noChangeArrowheads="1"/>
          </p:cNvSpPr>
          <p:nvPr/>
        </p:nvSpPr>
        <p:spPr bwMode="auto">
          <a:xfrm>
            <a:off x="4483100" y="3414688"/>
            <a:ext cx="4508500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/>
              <a:t>Comments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de-DE" b="0">
                <a:solidFill>
                  <a:schemeClr val="tx1"/>
                </a:solidFill>
                <a:sym typeface="Symbol" panose="05050102010706020507" pitchFamily="18" charset="2"/>
              </a:rPr>
              <a:t>Large rates, no screening correction</a:t>
            </a:r>
            <a:r>
              <a:rPr lang="en-US" altLang="de-DE"/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de-DE" b="0">
                <a:solidFill>
                  <a:schemeClr val="tx1"/>
                </a:solidFill>
              </a:rPr>
              <a:t>Norm to 2-body, extend to low-E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de-DE" b="0">
                <a:solidFill>
                  <a:schemeClr val="tx1"/>
                </a:solidFill>
              </a:rPr>
              <a:t>Compare to direct </a:t>
            </a:r>
            <a:r>
              <a:rPr lang="en-US" altLang="de-DE" b="0">
                <a:solidFill>
                  <a:schemeClr val="tx1"/>
                </a:solidFill>
                <a:sym typeface="Symbol" panose="05050102010706020507" pitchFamily="18" charset="2"/>
              </a:rPr>
              <a:t> screening correction near 250 eV.  Larger than usual theory.</a:t>
            </a:r>
          </a:p>
        </p:txBody>
      </p:sp>
      <p:grpSp>
        <p:nvGrpSpPr>
          <p:cNvPr id="46" name="Group 400"/>
          <p:cNvGrpSpPr>
            <a:grpSpLocks/>
          </p:cNvGrpSpPr>
          <p:nvPr/>
        </p:nvGrpSpPr>
        <p:grpSpPr bwMode="auto">
          <a:xfrm>
            <a:off x="228600" y="3592488"/>
            <a:ext cx="3886200" cy="2859088"/>
            <a:chOff x="3553" y="659"/>
            <a:chExt cx="2063" cy="1513"/>
          </a:xfrm>
        </p:grpSpPr>
        <p:sp>
          <p:nvSpPr>
            <p:cNvPr id="47" name="Freeform 197"/>
            <p:cNvSpPr>
              <a:spLocks/>
            </p:cNvSpPr>
            <p:nvPr/>
          </p:nvSpPr>
          <p:spPr bwMode="auto">
            <a:xfrm>
              <a:off x="4908" y="2047"/>
              <a:ext cx="33" cy="125"/>
            </a:xfrm>
            <a:custGeom>
              <a:avLst/>
              <a:gdLst>
                <a:gd name="T0" fmla="*/ 31 w 293"/>
                <a:gd name="T1" fmla="*/ 37 h 1123"/>
                <a:gd name="T2" fmla="*/ 29 w 293"/>
                <a:gd name="T3" fmla="*/ 34 h 1123"/>
                <a:gd name="T4" fmla="*/ 27 w 293"/>
                <a:gd name="T5" fmla="*/ 29 h 1123"/>
                <a:gd name="T6" fmla="*/ 26 w 293"/>
                <a:gd name="T7" fmla="*/ 25 h 1123"/>
                <a:gd name="T8" fmla="*/ 24 w 293"/>
                <a:gd name="T9" fmla="*/ 22 h 1123"/>
                <a:gd name="T10" fmla="*/ 22 w 293"/>
                <a:gd name="T11" fmla="*/ 19 h 1123"/>
                <a:gd name="T12" fmla="*/ 20 w 293"/>
                <a:gd name="T13" fmla="*/ 13 h 1123"/>
                <a:gd name="T14" fmla="*/ 16 w 293"/>
                <a:gd name="T15" fmla="*/ 9 h 1123"/>
                <a:gd name="T16" fmla="*/ 11 w 293"/>
                <a:gd name="T17" fmla="*/ 5 h 1123"/>
                <a:gd name="T18" fmla="*/ 8 w 293"/>
                <a:gd name="T19" fmla="*/ 1 h 1123"/>
                <a:gd name="T20" fmla="*/ 5 w 293"/>
                <a:gd name="T21" fmla="*/ 0 h 1123"/>
                <a:gd name="T22" fmla="*/ 3 w 293"/>
                <a:gd name="T23" fmla="*/ 3 h 1123"/>
                <a:gd name="T24" fmla="*/ 1 w 293"/>
                <a:gd name="T25" fmla="*/ 5 h 1123"/>
                <a:gd name="T26" fmla="*/ 1 w 293"/>
                <a:gd name="T27" fmla="*/ 8 h 1123"/>
                <a:gd name="T28" fmla="*/ 5 w 293"/>
                <a:gd name="T29" fmla="*/ 12 h 1123"/>
                <a:gd name="T30" fmla="*/ 8 w 293"/>
                <a:gd name="T31" fmla="*/ 15 h 1123"/>
                <a:gd name="T32" fmla="*/ 11 w 293"/>
                <a:gd name="T33" fmla="*/ 20 h 1123"/>
                <a:gd name="T34" fmla="*/ 13 w 293"/>
                <a:gd name="T35" fmla="*/ 24 h 1123"/>
                <a:gd name="T36" fmla="*/ 14 w 293"/>
                <a:gd name="T37" fmla="*/ 28 h 1123"/>
                <a:gd name="T38" fmla="*/ 16 w 293"/>
                <a:gd name="T39" fmla="*/ 31 h 1123"/>
                <a:gd name="T40" fmla="*/ 18 w 293"/>
                <a:gd name="T41" fmla="*/ 33 h 1123"/>
                <a:gd name="T42" fmla="*/ 20 w 293"/>
                <a:gd name="T43" fmla="*/ 35 h 1123"/>
                <a:gd name="T44" fmla="*/ 20 w 293"/>
                <a:gd name="T45" fmla="*/ 42 h 1123"/>
                <a:gd name="T46" fmla="*/ 22 w 293"/>
                <a:gd name="T47" fmla="*/ 45 h 1123"/>
                <a:gd name="T48" fmla="*/ 25 w 293"/>
                <a:gd name="T49" fmla="*/ 49 h 1123"/>
                <a:gd name="T50" fmla="*/ 24 w 293"/>
                <a:gd name="T51" fmla="*/ 55 h 1123"/>
                <a:gd name="T52" fmla="*/ 24 w 293"/>
                <a:gd name="T53" fmla="*/ 65 h 1123"/>
                <a:gd name="T54" fmla="*/ 24 w 293"/>
                <a:gd name="T55" fmla="*/ 75 h 1123"/>
                <a:gd name="T56" fmla="*/ 24 w 293"/>
                <a:gd name="T57" fmla="*/ 82 h 1123"/>
                <a:gd name="T58" fmla="*/ 21 w 293"/>
                <a:gd name="T59" fmla="*/ 85 h 1123"/>
                <a:gd name="T60" fmla="*/ 20 w 293"/>
                <a:gd name="T61" fmla="*/ 89 h 1123"/>
                <a:gd name="T62" fmla="*/ 18 w 293"/>
                <a:gd name="T63" fmla="*/ 96 h 1123"/>
                <a:gd name="T64" fmla="*/ 14 w 293"/>
                <a:gd name="T65" fmla="*/ 103 h 1123"/>
                <a:gd name="T66" fmla="*/ 0 w 293"/>
                <a:gd name="T67" fmla="*/ 124 h 1123"/>
                <a:gd name="T68" fmla="*/ 2 w 293"/>
                <a:gd name="T69" fmla="*/ 125 h 1123"/>
                <a:gd name="T70" fmla="*/ 20 w 293"/>
                <a:gd name="T71" fmla="*/ 108 h 1123"/>
                <a:gd name="T72" fmla="*/ 21 w 293"/>
                <a:gd name="T73" fmla="*/ 102 h 1123"/>
                <a:gd name="T74" fmla="*/ 24 w 293"/>
                <a:gd name="T75" fmla="*/ 101 h 1123"/>
                <a:gd name="T76" fmla="*/ 25 w 293"/>
                <a:gd name="T77" fmla="*/ 97 h 1123"/>
                <a:gd name="T78" fmla="*/ 28 w 293"/>
                <a:gd name="T79" fmla="*/ 93 h 1123"/>
                <a:gd name="T80" fmla="*/ 29 w 293"/>
                <a:gd name="T81" fmla="*/ 89 h 1123"/>
                <a:gd name="T82" fmla="*/ 32 w 293"/>
                <a:gd name="T83" fmla="*/ 84 h 1123"/>
                <a:gd name="T84" fmla="*/ 33 w 293"/>
                <a:gd name="T85" fmla="*/ 39 h 11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" h="1123">
                  <a:moveTo>
                    <a:pt x="293" y="350"/>
                  </a:moveTo>
                  <a:lnTo>
                    <a:pt x="278" y="336"/>
                  </a:lnTo>
                  <a:lnTo>
                    <a:pt x="260" y="324"/>
                  </a:lnTo>
                  <a:lnTo>
                    <a:pt x="257" y="302"/>
                  </a:lnTo>
                  <a:lnTo>
                    <a:pt x="256" y="279"/>
                  </a:lnTo>
                  <a:lnTo>
                    <a:pt x="244" y="258"/>
                  </a:lnTo>
                  <a:lnTo>
                    <a:pt x="230" y="238"/>
                  </a:lnTo>
                  <a:lnTo>
                    <a:pt x="228" y="224"/>
                  </a:lnTo>
                  <a:lnTo>
                    <a:pt x="225" y="211"/>
                  </a:lnTo>
                  <a:lnTo>
                    <a:pt x="213" y="194"/>
                  </a:lnTo>
                  <a:lnTo>
                    <a:pt x="201" y="188"/>
                  </a:lnTo>
                  <a:lnTo>
                    <a:pt x="191" y="175"/>
                  </a:lnTo>
                  <a:lnTo>
                    <a:pt x="186" y="141"/>
                  </a:lnTo>
                  <a:lnTo>
                    <a:pt x="180" y="119"/>
                  </a:lnTo>
                  <a:lnTo>
                    <a:pt x="165" y="98"/>
                  </a:lnTo>
                  <a:lnTo>
                    <a:pt x="145" y="79"/>
                  </a:lnTo>
                  <a:lnTo>
                    <a:pt x="123" y="60"/>
                  </a:lnTo>
                  <a:lnTo>
                    <a:pt x="102" y="41"/>
                  </a:lnTo>
                  <a:lnTo>
                    <a:pt x="86" y="21"/>
                  </a:lnTo>
                  <a:lnTo>
                    <a:pt x="72" y="5"/>
                  </a:lnTo>
                  <a:lnTo>
                    <a:pt x="60" y="0"/>
                  </a:lnTo>
                  <a:lnTo>
                    <a:pt x="45" y="4"/>
                  </a:lnTo>
                  <a:lnTo>
                    <a:pt x="34" y="17"/>
                  </a:lnTo>
                  <a:lnTo>
                    <a:pt x="27" y="24"/>
                  </a:lnTo>
                  <a:lnTo>
                    <a:pt x="16" y="33"/>
                  </a:lnTo>
                  <a:lnTo>
                    <a:pt x="5" y="45"/>
                  </a:lnTo>
                  <a:lnTo>
                    <a:pt x="0" y="60"/>
                  </a:lnTo>
                  <a:lnTo>
                    <a:pt x="5" y="76"/>
                  </a:lnTo>
                  <a:lnTo>
                    <a:pt x="26" y="95"/>
                  </a:lnTo>
                  <a:lnTo>
                    <a:pt x="43" y="108"/>
                  </a:lnTo>
                  <a:lnTo>
                    <a:pt x="58" y="123"/>
                  </a:lnTo>
                  <a:lnTo>
                    <a:pt x="72" y="139"/>
                  </a:lnTo>
                  <a:lnTo>
                    <a:pt x="84" y="157"/>
                  </a:lnTo>
                  <a:lnTo>
                    <a:pt x="95" y="176"/>
                  </a:lnTo>
                  <a:lnTo>
                    <a:pt x="104" y="194"/>
                  </a:lnTo>
                  <a:lnTo>
                    <a:pt x="113" y="214"/>
                  </a:lnTo>
                  <a:lnTo>
                    <a:pt x="122" y="231"/>
                  </a:lnTo>
                  <a:lnTo>
                    <a:pt x="128" y="248"/>
                  </a:lnTo>
                  <a:lnTo>
                    <a:pt x="136" y="264"/>
                  </a:lnTo>
                  <a:lnTo>
                    <a:pt x="142" y="278"/>
                  </a:lnTo>
                  <a:lnTo>
                    <a:pt x="149" y="290"/>
                  </a:lnTo>
                  <a:lnTo>
                    <a:pt x="156" y="299"/>
                  </a:lnTo>
                  <a:lnTo>
                    <a:pt x="164" y="305"/>
                  </a:lnTo>
                  <a:lnTo>
                    <a:pt x="176" y="318"/>
                  </a:lnTo>
                  <a:lnTo>
                    <a:pt x="178" y="350"/>
                  </a:lnTo>
                  <a:lnTo>
                    <a:pt x="180" y="377"/>
                  </a:lnTo>
                  <a:lnTo>
                    <a:pt x="186" y="391"/>
                  </a:lnTo>
                  <a:lnTo>
                    <a:pt x="199" y="400"/>
                  </a:lnTo>
                  <a:lnTo>
                    <a:pt x="217" y="419"/>
                  </a:lnTo>
                  <a:lnTo>
                    <a:pt x="220" y="436"/>
                  </a:lnTo>
                  <a:lnTo>
                    <a:pt x="217" y="453"/>
                  </a:lnTo>
                  <a:lnTo>
                    <a:pt x="210" y="494"/>
                  </a:lnTo>
                  <a:lnTo>
                    <a:pt x="208" y="539"/>
                  </a:lnTo>
                  <a:lnTo>
                    <a:pt x="209" y="583"/>
                  </a:lnTo>
                  <a:lnTo>
                    <a:pt x="211" y="627"/>
                  </a:lnTo>
                  <a:lnTo>
                    <a:pt x="215" y="670"/>
                  </a:lnTo>
                  <a:lnTo>
                    <a:pt x="217" y="713"/>
                  </a:lnTo>
                  <a:lnTo>
                    <a:pt x="213" y="733"/>
                  </a:lnTo>
                  <a:lnTo>
                    <a:pt x="199" y="748"/>
                  </a:lnTo>
                  <a:lnTo>
                    <a:pt x="185" y="763"/>
                  </a:lnTo>
                  <a:lnTo>
                    <a:pt x="180" y="777"/>
                  </a:lnTo>
                  <a:lnTo>
                    <a:pt x="181" y="799"/>
                  </a:lnTo>
                  <a:lnTo>
                    <a:pt x="177" y="830"/>
                  </a:lnTo>
                  <a:lnTo>
                    <a:pt x="163" y="864"/>
                  </a:lnTo>
                  <a:lnTo>
                    <a:pt x="145" y="895"/>
                  </a:lnTo>
                  <a:lnTo>
                    <a:pt x="127" y="922"/>
                  </a:lnTo>
                  <a:lnTo>
                    <a:pt x="4" y="1098"/>
                  </a:lnTo>
                  <a:lnTo>
                    <a:pt x="1" y="1110"/>
                  </a:lnTo>
                  <a:lnTo>
                    <a:pt x="6" y="1119"/>
                  </a:lnTo>
                  <a:lnTo>
                    <a:pt x="17" y="1123"/>
                  </a:lnTo>
                  <a:lnTo>
                    <a:pt x="27" y="1119"/>
                  </a:lnTo>
                  <a:lnTo>
                    <a:pt x="176" y="971"/>
                  </a:lnTo>
                  <a:lnTo>
                    <a:pt x="183" y="946"/>
                  </a:lnTo>
                  <a:lnTo>
                    <a:pt x="186" y="920"/>
                  </a:lnTo>
                  <a:lnTo>
                    <a:pt x="199" y="908"/>
                  </a:lnTo>
                  <a:lnTo>
                    <a:pt x="212" y="907"/>
                  </a:lnTo>
                  <a:lnTo>
                    <a:pt x="221" y="898"/>
                  </a:lnTo>
                  <a:lnTo>
                    <a:pt x="225" y="868"/>
                  </a:lnTo>
                  <a:lnTo>
                    <a:pt x="233" y="848"/>
                  </a:lnTo>
                  <a:lnTo>
                    <a:pt x="251" y="838"/>
                  </a:lnTo>
                  <a:lnTo>
                    <a:pt x="259" y="819"/>
                  </a:lnTo>
                  <a:lnTo>
                    <a:pt x="260" y="799"/>
                  </a:lnTo>
                  <a:lnTo>
                    <a:pt x="269" y="773"/>
                  </a:lnTo>
                  <a:lnTo>
                    <a:pt x="285" y="755"/>
                  </a:lnTo>
                  <a:lnTo>
                    <a:pt x="293" y="730"/>
                  </a:lnTo>
                  <a:lnTo>
                    <a:pt x="293" y="3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198"/>
            <p:cNvSpPr>
              <a:spLocks/>
            </p:cNvSpPr>
            <p:nvPr/>
          </p:nvSpPr>
          <p:spPr bwMode="auto">
            <a:xfrm>
              <a:off x="4643" y="2046"/>
              <a:ext cx="33" cy="123"/>
            </a:xfrm>
            <a:custGeom>
              <a:avLst/>
              <a:gdLst>
                <a:gd name="T0" fmla="*/ 1 w 294"/>
                <a:gd name="T1" fmla="*/ 86 h 1113"/>
                <a:gd name="T2" fmla="*/ 4 w 294"/>
                <a:gd name="T3" fmla="*/ 90 h 1113"/>
                <a:gd name="T4" fmla="*/ 4 w 294"/>
                <a:gd name="T5" fmla="*/ 94 h 1113"/>
                <a:gd name="T6" fmla="*/ 7 w 294"/>
                <a:gd name="T7" fmla="*/ 100 h 1113"/>
                <a:gd name="T8" fmla="*/ 10 w 294"/>
                <a:gd name="T9" fmla="*/ 105 h 1113"/>
                <a:gd name="T10" fmla="*/ 12 w 294"/>
                <a:gd name="T11" fmla="*/ 107 h 1113"/>
                <a:gd name="T12" fmla="*/ 13 w 294"/>
                <a:gd name="T13" fmla="*/ 110 h 1113"/>
                <a:gd name="T14" fmla="*/ 16 w 294"/>
                <a:gd name="T15" fmla="*/ 113 h 1113"/>
                <a:gd name="T16" fmla="*/ 19 w 294"/>
                <a:gd name="T17" fmla="*/ 116 h 1113"/>
                <a:gd name="T18" fmla="*/ 22 w 294"/>
                <a:gd name="T19" fmla="*/ 118 h 1113"/>
                <a:gd name="T20" fmla="*/ 24 w 294"/>
                <a:gd name="T21" fmla="*/ 121 h 1113"/>
                <a:gd name="T22" fmla="*/ 25 w 294"/>
                <a:gd name="T23" fmla="*/ 123 h 1113"/>
                <a:gd name="T24" fmla="*/ 29 w 294"/>
                <a:gd name="T25" fmla="*/ 122 h 1113"/>
                <a:gd name="T26" fmla="*/ 32 w 294"/>
                <a:gd name="T27" fmla="*/ 118 h 1113"/>
                <a:gd name="T28" fmla="*/ 32 w 294"/>
                <a:gd name="T29" fmla="*/ 115 h 1113"/>
                <a:gd name="T30" fmla="*/ 27 w 294"/>
                <a:gd name="T31" fmla="*/ 110 h 1113"/>
                <a:gd name="T32" fmla="*/ 22 w 294"/>
                <a:gd name="T33" fmla="*/ 105 h 1113"/>
                <a:gd name="T34" fmla="*/ 21 w 294"/>
                <a:gd name="T35" fmla="*/ 102 h 1113"/>
                <a:gd name="T36" fmla="*/ 19 w 294"/>
                <a:gd name="T37" fmla="*/ 99 h 1113"/>
                <a:gd name="T38" fmla="*/ 15 w 294"/>
                <a:gd name="T39" fmla="*/ 91 h 1113"/>
                <a:gd name="T40" fmla="*/ 11 w 294"/>
                <a:gd name="T41" fmla="*/ 83 h 1113"/>
                <a:gd name="T42" fmla="*/ 9 w 294"/>
                <a:gd name="T43" fmla="*/ 78 h 1113"/>
                <a:gd name="T44" fmla="*/ 9 w 294"/>
                <a:gd name="T45" fmla="*/ 38 h 1113"/>
                <a:gd name="T46" fmla="*/ 11 w 294"/>
                <a:gd name="T47" fmla="*/ 36 h 1113"/>
                <a:gd name="T48" fmla="*/ 13 w 294"/>
                <a:gd name="T49" fmla="*/ 34 h 1113"/>
                <a:gd name="T50" fmla="*/ 15 w 294"/>
                <a:gd name="T51" fmla="*/ 29 h 1113"/>
                <a:gd name="T52" fmla="*/ 18 w 294"/>
                <a:gd name="T53" fmla="*/ 24 h 1113"/>
                <a:gd name="T54" fmla="*/ 21 w 294"/>
                <a:gd name="T55" fmla="*/ 18 h 1113"/>
                <a:gd name="T56" fmla="*/ 25 w 294"/>
                <a:gd name="T57" fmla="*/ 12 h 1113"/>
                <a:gd name="T58" fmla="*/ 29 w 294"/>
                <a:gd name="T59" fmla="*/ 8 h 1113"/>
                <a:gd name="T60" fmla="*/ 32 w 294"/>
                <a:gd name="T61" fmla="*/ 4 h 1113"/>
                <a:gd name="T62" fmla="*/ 32 w 294"/>
                <a:gd name="T63" fmla="*/ 1 h 1113"/>
                <a:gd name="T64" fmla="*/ 29 w 294"/>
                <a:gd name="T65" fmla="*/ 1 h 1113"/>
                <a:gd name="T66" fmla="*/ 24 w 294"/>
                <a:gd name="T67" fmla="*/ 5 h 1113"/>
                <a:gd name="T68" fmla="*/ 19 w 294"/>
                <a:gd name="T69" fmla="*/ 10 h 1113"/>
                <a:gd name="T70" fmla="*/ 14 w 294"/>
                <a:gd name="T71" fmla="*/ 16 h 1113"/>
                <a:gd name="T72" fmla="*/ 12 w 294"/>
                <a:gd name="T73" fmla="*/ 21 h 1113"/>
                <a:gd name="T74" fmla="*/ 8 w 294"/>
                <a:gd name="T75" fmla="*/ 24 h 1113"/>
                <a:gd name="T76" fmla="*/ 7 w 294"/>
                <a:gd name="T77" fmla="*/ 27 h 1113"/>
                <a:gd name="T78" fmla="*/ 5 w 294"/>
                <a:gd name="T79" fmla="*/ 33 h 1113"/>
                <a:gd name="T80" fmla="*/ 3 w 294"/>
                <a:gd name="T81" fmla="*/ 39 h 1113"/>
                <a:gd name="T82" fmla="*/ 0 w 294"/>
                <a:gd name="T83" fmla="*/ 44 h 11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94" h="1113">
                  <a:moveTo>
                    <a:pt x="0" y="759"/>
                  </a:moveTo>
                  <a:lnTo>
                    <a:pt x="7" y="781"/>
                  </a:lnTo>
                  <a:lnTo>
                    <a:pt x="24" y="798"/>
                  </a:lnTo>
                  <a:lnTo>
                    <a:pt x="34" y="812"/>
                  </a:lnTo>
                  <a:lnTo>
                    <a:pt x="36" y="828"/>
                  </a:lnTo>
                  <a:lnTo>
                    <a:pt x="39" y="847"/>
                  </a:lnTo>
                  <a:lnTo>
                    <a:pt x="49" y="862"/>
                  </a:lnTo>
                  <a:lnTo>
                    <a:pt x="66" y="907"/>
                  </a:lnTo>
                  <a:lnTo>
                    <a:pt x="75" y="941"/>
                  </a:lnTo>
                  <a:lnTo>
                    <a:pt x="90" y="946"/>
                  </a:lnTo>
                  <a:lnTo>
                    <a:pt x="103" y="945"/>
                  </a:lnTo>
                  <a:lnTo>
                    <a:pt x="109" y="966"/>
                  </a:lnTo>
                  <a:lnTo>
                    <a:pt x="112" y="984"/>
                  </a:lnTo>
                  <a:lnTo>
                    <a:pt x="120" y="999"/>
                  </a:lnTo>
                  <a:lnTo>
                    <a:pt x="130" y="1013"/>
                  </a:lnTo>
                  <a:lnTo>
                    <a:pt x="143" y="1026"/>
                  </a:lnTo>
                  <a:lnTo>
                    <a:pt x="157" y="1038"/>
                  </a:lnTo>
                  <a:lnTo>
                    <a:pt x="172" y="1049"/>
                  </a:lnTo>
                  <a:lnTo>
                    <a:pt x="186" y="1059"/>
                  </a:lnTo>
                  <a:lnTo>
                    <a:pt x="198" y="1069"/>
                  </a:lnTo>
                  <a:lnTo>
                    <a:pt x="207" y="1080"/>
                  </a:lnTo>
                  <a:lnTo>
                    <a:pt x="215" y="1091"/>
                  </a:lnTo>
                  <a:lnTo>
                    <a:pt x="217" y="1101"/>
                  </a:lnTo>
                  <a:lnTo>
                    <a:pt x="220" y="1112"/>
                  </a:lnTo>
                  <a:lnTo>
                    <a:pt x="234" y="1113"/>
                  </a:lnTo>
                  <a:lnTo>
                    <a:pt x="257" y="1100"/>
                  </a:lnTo>
                  <a:lnTo>
                    <a:pt x="273" y="1080"/>
                  </a:lnTo>
                  <a:lnTo>
                    <a:pt x="288" y="1069"/>
                  </a:lnTo>
                  <a:lnTo>
                    <a:pt x="292" y="1059"/>
                  </a:lnTo>
                  <a:lnTo>
                    <a:pt x="284" y="1045"/>
                  </a:lnTo>
                  <a:lnTo>
                    <a:pt x="265" y="1024"/>
                  </a:lnTo>
                  <a:lnTo>
                    <a:pt x="240" y="995"/>
                  </a:lnTo>
                  <a:lnTo>
                    <a:pt x="213" y="968"/>
                  </a:lnTo>
                  <a:lnTo>
                    <a:pt x="194" y="952"/>
                  </a:lnTo>
                  <a:lnTo>
                    <a:pt x="188" y="937"/>
                  </a:lnTo>
                  <a:lnTo>
                    <a:pt x="187" y="922"/>
                  </a:lnTo>
                  <a:lnTo>
                    <a:pt x="181" y="907"/>
                  </a:lnTo>
                  <a:lnTo>
                    <a:pt x="166" y="892"/>
                  </a:lnTo>
                  <a:lnTo>
                    <a:pt x="151" y="867"/>
                  </a:lnTo>
                  <a:lnTo>
                    <a:pt x="134" y="825"/>
                  </a:lnTo>
                  <a:lnTo>
                    <a:pt x="115" y="781"/>
                  </a:lnTo>
                  <a:lnTo>
                    <a:pt x="96" y="752"/>
                  </a:lnTo>
                  <a:lnTo>
                    <a:pt x="81" y="732"/>
                  </a:lnTo>
                  <a:lnTo>
                    <a:pt x="76" y="707"/>
                  </a:lnTo>
                  <a:lnTo>
                    <a:pt x="76" y="362"/>
                  </a:lnTo>
                  <a:lnTo>
                    <a:pt x="78" y="343"/>
                  </a:lnTo>
                  <a:lnTo>
                    <a:pt x="93" y="335"/>
                  </a:lnTo>
                  <a:lnTo>
                    <a:pt x="98" y="329"/>
                  </a:lnTo>
                  <a:lnTo>
                    <a:pt x="105" y="320"/>
                  </a:lnTo>
                  <a:lnTo>
                    <a:pt x="113" y="306"/>
                  </a:lnTo>
                  <a:lnTo>
                    <a:pt x="123" y="286"/>
                  </a:lnTo>
                  <a:lnTo>
                    <a:pt x="135" y="264"/>
                  </a:lnTo>
                  <a:lnTo>
                    <a:pt x="147" y="241"/>
                  </a:lnTo>
                  <a:lnTo>
                    <a:pt x="161" y="215"/>
                  </a:lnTo>
                  <a:lnTo>
                    <a:pt x="175" y="189"/>
                  </a:lnTo>
                  <a:lnTo>
                    <a:pt x="190" y="162"/>
                  </a:lnTo>
                  <a:lnTo>
                    <a:pt x="206" y="136"/>
                  </a:lnTo>
                  <a:lnTo>
                    <a:pt x="223" y="112"/>
                  </a:lnTo>
                  <a:lnTo>
                    <a:pt x="240" y="90"/>
                  </a:lnTo>
                  <a:lnTo>
                    <a:pt x="256" y="70"/>
                  </a:lnTo>
                  <a:lnTo>
                    <a:pt x="273" y="55"/>
                  </a:lnTo>
                  <a:lnTo>
                    <a:pt x="288" y="39"/>
                  </a:lnTo>
                  <a:lnTo>
                    <a:pt x="294" y="25"/>
                  </a:lnTo>
                  <a:lnTo>
                    <a:pt x="288" y="11"/>
                  </a:lnTo>
                  <a:lnTo>
                    <a:pt x="272" y="0"/>
                  </a:lnTo>
                  <a:lnTo>
                    <a:pt x="256" y="6"/>
                  </a:lnTo>
                  <a:lnTo>
                    <a:pt x="240" y="22"/>
                  </a:lnTo>
                  <a:lnTo>
                    <a:pt x="217" y="42"/>
                  </a:lnTo>
                  <a:lnTo>
                    <a:pt x="192" y="67"/>
                  </a:lnTo>
                  <a:lnTo>
                    <a:pt x="167" y="94"/>
                  </a:lnTo>
                  <a:lnTo>
                    <a:pt x="144" y="121"/>
                  </a:lnTo>
                  <a:lnTo>
                    <a:pt x="123" y="148"/>
                  </a:lnTo>
                  <a:lnTo>
                    <a:pt x="110" y="171"/>
                  </a:lnTo>
                  <a:lnTo>
                    <a:pt x="105" y="189"/>
                  </a:lnTo>
                  <a:lnTo>
                    <a:pt x="99" y="203"/>
                  </a:lnTo>
                  <a:lnTo>
                    <a:pt x="70" y="219"/>
                  </a:lnTo>
                  <a:lnTo>
                    <a:pt x="62" y="227"/>
                  </a:lnTo>
                  <a:lnTo>
                    <a:pt x="63" y="244"/>
                  </a:lnTo>
                  <a:lnTo>
                    <a:pt x="58" y="272"/>
                  </a:lnTo>
                  <a:lnTo>
                    <a:pt x="43" y="300"/>
                  </a:lnTo>
                  <a:lnTo>
                    <a:pt x="32" y="330"/>
                  </a:lnTo>
                  <a:lnTo>
                    <a:pt x="23" y="355"/>
                  </a:lnTo>
                  <a:lnTo>
                    <a:pt x="8" y="372"/>
                  </a:lnTo>
                  <a:lnTo>
                    <a:pt x="0" y="396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199"/>
            <p:cNvSpPr>
              <a:spLocks/>
            </p:cNvSpPr>
            <p:nvPr/>
          </p:nvSpPr>
          <p:spPr bwMode="auto">
            <a:xfrm>
              <a:off x="4778" y="2087"/>
              <a:ext cx="53" cy="61"/>
            </a:xfrm>
            <a:custGeom>
              <a:avLst/>
              <a:gdLst>
                <a:gd name="T0" fmla="*/ 48 w 481"/>
                <a:gd name="T1" fmla="*/ 28 h 552"/>
                <a:gd name="T2" fmla="*/ 51 w 481"/>
                <a:gd name="T3" fmla="*/ 24 h 552"/>
                <a:gd name="T4" fmla="*/ 53 w 481"/>
                <a:gd name="T5" fmla="*/ 20 h 552"/>
                <a:gd name="T6" fmla="*/ 51 w 481"/>
                <a:gd name="T7" fmla="*/ 14 h 552"/>
                <a:gd name="T8" fmla="*/ 45 w 481"/>
                <a:gd name="T9" fmla="*/ 6 h 552"/>
                <a:gd name="T10" fmla="*/ 39 w 481"/>
                <a:gd name="T11" fmla="*/ 1 h 552"/>
                <a:gd name="T12" fmla="*/ 34 w 481"/>
                <a:gd name="T13" fmla="*/ 0 h 552"/>
                <a:gd name="T14" fmla="*/ 26 w 481"/>
                <a:gd name="T15" fmla="*/ 0 h 552"/>
                <a:gd name="T16" fmla="*/ 19 w 481"/>
                <a:gd name="T17" fmla="*/ 1 h 552"/>
                <a:gd name="T18" fmla="*/ 14 w 481"/>
                <a:gd name="T19" fmla="*/ 5 h 552"/>
                <a:gd name="T20" fmla="*/ 6 w 481"/>
                <a:gd name="T21" fmla="*/ 13 h 552"/>
                <a:gd name="T22" fmla="*/ 1 w 481"/>
                <a:gd name="T23" fmla="*/ 17 h 552"/>
                <a:gd name="T24" fmla="*/ 0 w 481"/>
                <a:gd name="T25" fmla="*/ 20 h 552"/>
                <a:gd name="T26" fmla="*/ 1 w 481"/>
                <a:gd name="T27" fmla="*/ 33 h 552"/>
                <a:gd name="T28" fmla="*/ 1 w 481"/>
                <a:gd name="T29" fmla="*/ 42 h 552"/>
                <a:gd name="T30" fmla="*/ 4 w 481"/>
                <a:gd name="T31" fmla="*/ 46 h 552"/>
                <a:gd name="T32" fmla="*/ 10 w 481"/>
                <a:gd name="T33" fmla="*/ 52 h 552"/>
                <a:gd name="T34" fmla="*/ 15 w 481"/>
                <a:gd name="T35" fmla="*/ 57 h 552"/>
                <a:gd name="T36" fmla="*/ 18 w 481"/>
                <a:gd name="T37" fmla="*/ 60 h 552"/>
                <a:gd name="T38" fmla="*/ 21 w 481"/>
                <a:gd name="T39" fmla="*/ 61 h 552"/>
                <a:gd name="T40" fmla="*/ 25 w 481"/>
                <a:gd name="T41" fmla="*/ 61 h 552"/>
                <a:gd name="T42" fmla="*/ 28 w 481"/>
                <a:gd name="T43" fmla="*/ 60 h 552"/>
                <a:gd name="T44" fmla="*/ 32 w 481"/>
                <a:gd name="T45" fmla="*/ 58 h 552"/>
                <a:gd name="T46" fmla="*/ 35 w 481"/>
                <a:gd name="T47" fmla="*/ 57 h 552"/>
                <a:gd name="T48" fmla="*/ 37 w 481"/>
                <a:gd name="T49" fmla="*/ 57 h 552"/>
                <a:gd name="T50" fmla="*/ 41 w 481"/>
                <a:gd name="T51" fmla="*/ 56 h 552"/>
                <a:gd name="T52" fmla="*/ 44 w 481"/>
                <a:gd name="T53" fmla="*/ 50 h 552"/>
                <a:gd name="T54" fmla="*/ 50 w 481"/>
                <a:gd name="T55" fmla="*/ 45 h 552"/>
                <a:gd name="T56" fmla="*/ 53 w 481"/>
                <a:gd name="T57" fmla="*/ 42 h 552"/>
                <a:gd name="T58" fmla="*/ 52 w 481"/>
                <a:gd name="T59" fmla="*/ 40 h 552"/>
                <a:gd name="T60" fmla="*/ 48 w 481"/>
                <a:gd name="T61" fmla="*/ 42 h 552"/>
                <a:gd name="T62" fmla="*/ 43 w 481"/>
                <a:gd name="T63" fmla="*/ 46 h 552"/>
                <a:gd name="T64" fmla="*/ 39 w 481"/>
                <a:gd name="T65" fmla="*/ 46 h 552"/>
                <a:gd name="T66" fmla="*/ 37 w 481"/>
                <a:gd name="T67" fmla="*/ 47 h 552"/>
                <a:gd name="T68" fmla="*/ 35 w 481"/>
                <a:gd name="T69" fmla="*/ 48 h 552"/>
                <a:gd name="T70" fmla="*/ 33 w 481"/>
                <a:gd name="T71" fmla="*/ 49 h 552"/>
                <a:gd name="T72" fmla="*/ 32 w 481"/>
                <a:gd name="T73" fmla="*/ 50 h 552"/>
                <a:gd name="T74" fmla="*/ 30 w 481"/>
                <a:gd name="T75" fmla="*/ 51 h 552"/>
                <a:gd name="T76" fmla="*/ 28 w 481"/>
                <a:gd name="T77" fmla="*/ 51 h 552"/>
                <a:gd name="T78" fmla="*/ 25 w 481"/>
                <a:gd name="T79" fmla="*/ 50 h 552"/>
                <a:gd name="T80" fmla="*/ 21 w 481"/>
                <a:gd name="T81" fmla="*/ 47 h 552"/>
                <a:gd name="T82" fmla="*/ 15 w 481"/>
                <a:gd name="T83" fmla="*/ 43 h 552"/>
                <a:gd name="T84" fmla="*/ 10 w 481"/>
                <a:gd name="T85" fmla="*/ 38 h 552"/>
                <a:gd name="T86" fmla="*/ 9 w 481"/>
                <a:gd name="T87" fmla="*/ 34 h 552"/>
                <a:gd name="T88" fmla="*/ 10 w 481"/>
                <a:gd name="T89" fmla="*/ 29 h 552"/>
                <a:gd name="T90" fmla="*/ 47 w 481"/>
                <a:gd name="T91" fmla="*/ 29 h 5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1" h="552">
                  <a:moveTo>
                    <a:pt x="423" y="263"/>
                  </a:moveTo>
                  <a:lnTo>
                    <a:pt x="437" y="252"/>
                  </a:lnTo>
                  <a:lnTo>
                    <a:pt x="449" y="238"/>
                  </a:lnTo>
                  <a:lnTo>
                    <a:pt x="465" y="218"/>
                  </a:lnTo>
                  <a:lnTo>
                    <a:pt x="474" y="199"/>
                  </a:lnTo>
                  <a:lnTo>
                    <a:pt x="477" y="177"/>
                  </a:lnTo>
                  <a:lnTo>
                    <a:pt x="475" y="150"/>
                  </a:lnTo>
                  <a:lnTo>
                    <a:pt x="465" y="123"/>
                  </a:lnTo>
                  <a:lnTo>
                    <a:pt x="448" y="99"/>
                  </a:lnTo>
                  <a:lnTo>
                    <a:pt x="407" y="58"/>
                  </a:lnTo>
                  <a:lnTo>
                    <a:pt x="366" y="16"/>
                  </a:lnTo>
                  <a:lnTo>
                    <a:pt x="353" y="5"/>
                  </a:lnTo>
                  <a:lnTo>
                    <a:pt x="337" y="3"/>
                  </a:lnTo>
                  <a:lnTo>
                    <a:pt x="311" y="2"/>
                  </a:lnTo>
                  <a:lnTo>
                    <a:pt x="276" y="1"/>
                  </a:lnTo>
                  <a:lnTo>
                    <a:pt x="237" y="0"/>
                  </a:lnTo>
                  <a:lnTo>
                    <a:pt x="202" y="2"/>
                  </a:lnTo>
                  <a:lnTo>
                    <a:pt x="171" y="8"/>
                  </a:lnTo>
                  <a:lnTo>
                    <a:pt x="152" y="17"/>
                  </a:lnTo>
                  <a:lnTo>
                    <a:pt x="126" y="48"/>
                  </a:lnTo>
                  <a:lnTo>
                    <a:pt x="90" y="84"/>
                  </a:lnTo>
                  <a:lnTo>
                    <a:pt x="55" y="119"/>
                  </a:lnTo>
                  <a:lnTo>
                    <a:pt x="25" y="140"/>
                  </a:lnTo>
                  <a:lnTo>
                    <a:pt x="6" y="150"/>
                  </a:lnTo>
                  <a:lnTo>
                    <a:pt x="0" y="162"/>
                  </a:lnTo>
                  <a:lnTo>
                    <a:pt x="1" y="185"/>
                  </a:lnTo>
                  <a:lnTo>
                    <a:pt x="5" y="242"/>
                  </a:lnTo>
                  <a:lnTo>
                    <a:pt x="5" y="300"/>
                  </a:lnTo>
                  <a:lnTo>
                    <a:pt x="1" y="358"/>
                  </a:lnTo>
                  <a:lnTo>
                    <a:pt x="5" y="376"/>
                  </a:lnTo>
                  <a:lnTo>
                    <a:pt x="19" y="396"/>
                  </a:lnTo>
                  <a:lnTo>
                    <a:pt x="39" y="420"/>
                  </a:lnTo>
                  <a:lnTo>
                    <a:pt x="63" y="444"/>
                  </a:lnTo>
                  <a:lnTo>
                    <a:pt x="89" y="469"/>
                  </a:lnTo>
                  <a:lnTo>
                    <a:pt x="115" y="493"/>
                  </a:lnTo>
                  <a:lnTo>
                    <a:pt x="137" y="513"/>
                  </a:lnTo>
                  <a:lnTo>
                    <a:pt x="154" y="531"/>
                  </a:lnTo>
                  <a:lnTo>
                    <a:pt x="165" y="542"/>
                  </a:lnTo>
                  <a:lnTo>
                    <a:pt x="178" y="550"/>
                  </a:lnTo>
                  <a:lnTo>
                    <a:pt x="192" y="552"/>
                  </a:lnTo>
                  <a:lnTo>
                    <a:pt x="207" y="552"/>
                  </a:lnTo>
                  <a:lnTo>
                    <a:pt x="223" y="549"/>
                  </a:lnTo>
                  <a:lnTo>
                    <a:pt x="239" y="544"/>
                  </a:lnTo>
                  <a:lnTo>
                    <a:pt x="256" y="539"/>
                  </a:lnTo>
                  <a:lnTo>
                    <a:pt x="272" y="531"/>
                  </a:lnTo>
                  <a:lnTo>
                    <a:pt x="287" y="525"/>
                  </a:lnTo>
                  <a:lnTo>
                    <a:pt x="301" y="520"/>
                  </a:lnTo>
                  <a:lnTo>
                    <a:pt x="315" y="515"/>
                  </a:lnTo>
                  <a:lnTo>
                    <a:pt x="327" y="512"/>
                  </a:lnTo>
                  <a:lnTo>
                    <a:pt x="337" y="512"/>
                  </a:lnTo>
                  <a:lnTo>
                    <a:pt x="357" y="512"/>
                  </a:lnTo>
                  <a:lnTo>
                    <a:pt x="370" y="504"/>
                  </a:lnTo>
                  <a:lnTo>
                    <a:pt x="381" y="483"/>
                  </a:lnTo>
                  <a:lnTo>
                    <a:pt x="401" y="455"/>
                  </a:lnTo>
                  <a:lnTo>
                    <a:pt x="430" y="430"/>
                  </a:lnTo>
                  <a:lnTo>
                    <a:pt x="458" y="410"/>
                  </a:lnTo>
                  <a:lnTo>
                    <a:pt x="474" y="397"/>
                  </a:lnTo>
                  <a:lnTo>
                    <a:pt x="481" y="383"/>
                  </a:lnTo>
                  <a:lnTo>
                    <a:pt x="480" y="372"/>
                  </a:lnTo>
                  <a:lnTo>
                    <a:pt x="471" y="364"/>
                  </a:lnTo>
                  <a:lnTo>
                    <a:pt x="455" y="365"/>
                  </a:lnTo>
                  <a:lnTo>
                    <a:pt x="434" y="376"/>
                  </a:lnTo>
                  <a:lnTo>
                    <a:pt x="409" y="400"/>
                  </a:lnTo>
                  <a:lnTo>
                    <a:pt x="393" y="417"/>
                  </a:lnTo>
                  <a:lnTo>
                    <a:pt x="371" y="421"/>
                  </a:lnTo>
                  <a:lnTo>
                    <a:pt x="356" y="420"/>
                  </a:lnTo>
                  <a:lnTo>
                    <a:pt x="343" y="421"/>
                  </a:lnTo>
                  <a:lnTo>
                    <a:pt x="332" y="423"/>
                  </a:lnTo>
                  <a:lnTo>
                    <a:pt x="323" y="428"/>
                  </a:lnTo>
                  <a:lnTo>
                    <a:pt x="315" y="432"/>
                  </a:lnTo>
                  <a:lnTo>
                    <a:pt x="307" y="437"/>
                  </a:lnTo>
                  <a:lnTo>
                    <a:pt x="301" y="444"/>
                  </a:lnTo>
                  <a:lnTo>
                    <a:pt x="293" y="448"/>
                  </a:lnTo>
                  <a:lnTo>
                    <a:pt x="287" y="454"/>
                  </a:lnTo>
                  <a:lnTo>
                    <a:pt x="279" y="457"/>
                  </a:lnTo>
                  <a:lnTo>
                    <a:pt x="272" y="460"/>
                  </a:lnTo>
                  <a:lnTo>
                    <a:pt x="262" y="461"/>
                  </a:lnTo>
                  <a:lnTo>
                    <a:pt x="251" y="460"/>
                  </a:lnTo>
                  <a:lnTo>
                    <a:pt x="238" y="456"/>
                  </a:lnTo>
                  <a:lnTo>
                    <a:pt x="223" y="450"/>
                  </a:lnTo>
                  <a:lnTo>
                    <a:pt x="206" y="441"/>
                  </a:lnTo>
                  <a:lnTo>
                    <a:pt x="187" y="428"/>
                  </a:lnTo>
                  <a:lnTo>
                    <a:pt x="163" y="412"/>
                  </a:lnTo>
                  <a:lnTo>
                    <a:pt x="136" y="390"/>
                  </a:lnTo>
                  <a:lnTo>
                    <a:pt x="104" y="365"/>
                  </a:lnTo>
                  <a:lnTo>
                    <a:pt x="89" y="348"/>
                  </a:lnTo>
                  <a:lnTo>
                    <a:pt x="85" y="329"/>
                  </a:lnTo>
                  <a:lnTo>
                    <a:pt x="85" y="306"/>
                  </a:lnTo>
                  <a:lnTo>
                    <a:pt x="87" y="278"/>
                  </a:lnTo>
                  <a:lnTo>
                    <a:pt x="95" y="265"/>
                  </a:lnTo>
                  <a:lnTo>
                    <a:pt x="112" y="263"/>
                  </a:lnTo>
                  <a:lnTo>
                    <a:pt x="423" y="2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Freeform 200"/>
            <p:cNvSpPr>
              <a:spLocks/>
            </p:cNvSpPr>
            <p:nvPr/>
          </p:nvSpPr>
          <p:spPr bwMode="auto">
            <a:xfrm>
              <a:off x="4691" y="2058"/>
              <a:ext cx="69" cy="89"/>
            </a:xfrm>
            <a:custGeom>
              <a:avLst/>
              <a:gdLst>
                <a:gd name="T0" fmla="*/ 2 w 624"/>
                <a:gd name="T1" fmla="*/ 89 h 799"/>
                <a:gd name="T2" fmla="*/ 11 w 624"/>
                <a:gd name="T3" fmla="*/ 85 h 799"/>
                <a:gd name="T4" fmla="*/ 13 w 624"/>
                <a:gd name="T5" fmla="*/ 45 h 799"/>
                <a:gd name="T6" fmla="*/ 16 w 624"/>
                <a:gd name="T7" fmla="*/ 42 h 799"/>
                <a:gd name="T8" fmla="*/ 18 w 624"/>
                <a:gd name="T9" fmla="*/ 50 h 799"/>
                <a:gd name="T10" fmla="*/ 20 w 624"/>
                <a:gd name="T11" fmla="*/ 55 h 799"/>
                <a:gd name="T12" fmla="*/ 23 w 624"/>
                <a:gd name="T13" fmla="*/ 65 h 799"/>
                <a:gd name="T14" fmla="*/ 28 w 624"/>
                <a:gd name="T15" fmla="*/ 71 h 799"/>
                <a:gd name="T16" fmla="*/ 29 w 624"/>
                <a:gd name="T17" fmla="*/ 79 h 799"/>
                <a:gd name="T18" fmla="*/ 35 w 624"/>
                <a:gd name="T19" fmla="*/ 84 h 799"/>
                <a:gd name="T20" fmla="*/ 41 w 624"/>
                <a:gd name="T21" fmla="*/ 82 h 799"/>
                <a:gd name="T22" fmla="*/ 44 w 624"/>
                <a:gd name="T23" fmla="*/ 76 h 799"/>
                <a:gd name="T24" fmla="*/ 45 w 624"/>
                <a:gd name="T25" fmla="*/ 68 h 799"/>
                <a:gd name="T26" fmla="*/ 48 w 624"/>
                <a:gd name="T27" fmla="*/ 65 h 799"/>
                <a:gd name="T28" fmla="*/ 49 w 624"/>
                <a:gd name="T29" fmla="*/ 60 h 799"/>
                <a:gd name="T30" fmla="*/ 53 w 624"/>
                <a:gd name="T31" fmla="*/ 57 h 799"/>
                <a:gd name="T32" fmla="*/ 53 w 624"/>
                <a:gd name="T33" fmla="*/ 50 h 799"/>
                <a:gd name="T34" fmla="*/ 55 w 624"/>
                <a:gd name="T35" fmla="*/ 45 h 799"/>
                <a:gd name="T36" fmla="*/ 57 w 624"/>
                <a:gd name="T37" fmla="*/ 38 h 799"/>
                <a:gd name="T38" fmla="*/ 59 w 624"/>
                <a:gd name="T39" fmla="*/ 34 h 799"/>
                <a:gd name="T40" fmla="*/ 60 w 624"/>
                <a:gd name="T41" fmla="*/ 88 h 799"/>
                <a:gd name="T42" fmla="*/ 64 w 624"/>
                <a:gd name="T43" fmla="*/ 89 h 799"/>
                <a:gd name="T44" fmla="*/ 68 w 624"/>
                <a:gd name="T45" fmla="*/ 85 h 799"/>
                <a:gd name="T46" fmla="*/ 68 w 624"/>
                <a:gd name="T47" fmla="*/ 5 h 799"/>
                <a:gd name="T48" fmla="*/ 65 w 624"/>
                <a:gd name="T49" fmla="*/ 0 h 799"/>
                <a:gd name="T50" fmla="*/ 60 w 624"/>
                <a:gd name="T51" fmla="*/ 7 h 799"/>
                <a:gd name="T52" fmla="*/ 59 w 624"/>
                <a:gd name="T53" fmla="*/ 15 h 799"/>
                <a:gd name="T54" fmla="*/ 56 w 624"/>
                <a:gd name="T55" fmla="*/ 22 h 799"/>
                <a:gd name="T56" fmla="*/ 53 w 624"/>
                <a:gd name="T57" fmla="*/ 30 h 799"/>
                <a:gd name="T58" fmla="*/ 51 w 624"/>
                <a:gd name="T59" fmla="*/ 36 h 799"/>
                <a:gd name="T60" fmla="*/ 47 w 624"/>
                <a:gd name="T61" fmla="*/ 39 h 799"/>
                <a:gd name="T62" fmla="*/ 44 w 624"/>
                <a:gd name="T63" fmla="*/ 52 h 799"/>
                <a:gd name="T64" fmla="*/ 40 w 624"/>
                <a:gd name="T65" fmla="*/ 65 h 799"/>
                <a:gd name="T66" fmla="*/ 38 w 624"/>
                <a:gd name="T67" fmla="*/ 67 h 799"/>
                <a:gd name="T68" fmla="*/ 33 w 624"/>
                <a:gd name="T69" fmla="*/ 60 h 799"/>
                <a:gd name="T70" fmla="*/ 33 w 624"/>
                <a:gd name="T71" fmla="*/ 53 h 799"/>
                <a:gd name="T72" fmla="*/ 29 w 624"/>
                <a:gd name="T73" fmla="*/ 50 h 799"/>
                <a:gd name="T74" fmla="*/ 26 w 624"/>
                <a:gd name="T75" fmla="*/ 43 h 799"/>
                <a:gd name="T76" fmla="*/ 22 w 624"/>
                <a:gd name="T77" fmla="*/ 33 h 799"/>
                <a:gd name="T78" fmla="*/ 21 w 624"/>
                <a:gd name="T79" fmla="*/ 24 h 799"/>
                <a:gd name="T80" fmla="*/ 17 w 624"/>
                <a:gd name="T81" fmla="*/ 16 h 799"/>
                <a:gd name="T82" fmla="*/ 14 w 624"/>
                <a:gd name="T83" fmla="*/ 12 h 799"/>
                <a:gd name="T84" fmla="*/ 13 w 624"/>
                <a:gd name="T85" fmla="*/ 8 h 799"/>
                <a:gd name="T86" fmla="*/ 13 w 624"/>
                <a:gd name="T87" fmla="*/ 1 h 799"/>
                <a:gd name="T88" fmla="*/ 8 w 624"/>
                <a:gd name="T89" fmla="*/ 1 h 799"/>
                <a:gd name="T90" fmla="*/ 1 w 624"/>
                <a:gd name="T91" fmla="*/ 4 h 79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24" h="799">
                  <a:moveTo>
                    <a:pt x="8" y="769"/>
                  </a:moveTo>
                  <a:lnTo>
                    <a:pt x="10" y="788"/>
                  </a:lnTo>
                  <a:lnTo>
                    <a:pt x="22" y="795"/>
                  </a:lnTo>
                  <a:lnTo>
                    <a:pt x="49" y="794"/>
                  </a:lnTo>
                  <a:lnTo>
                    <a:pt x="78" y="783"/>
                  </a:lnTo>
                  <a:lnTo>
                    <a:pt x="101" y="761"/>
                  </a:lnTo>
                  <a:lnTo>
                    <a:pt x="116" y="741"/>
                  </a:lnTo>
                  <a:lnTo>
                    <a:pt x="118" y="717"/>
                  </a:lnTo>
                  <a:lnTo>
                    <a:pt x="118" y="406"/>
                  </a:lnTo>
                  <a:lnTo>
                    <a:pt x="122" y="380"/>
                  </a:lnTo>
                  <a:lnTo>
                    <a:pt x="134" y="372"/>
                  </a:lnTo>
                  <a:lnTo>
                    <a:pt x="144" y="380"/>
                  </a:lnTo>
                  <a:lnTo>
                    <a:pt x="149" y="406"/>
                  </a:lnTo>
                  <a:lnTo>
                    <a:pt x="154" y="432"/>
                  </a:lnTo>
                  <a:lnTo>
                    <a:pt x="166" y="445"/>
                  </a:lnTo>
                  <a:lnTo>
                    <a:pt x="178" y="456"/>
                  </a:lnTo>
                  <a:lnTo>
                    <a:pt x="183" y="475"/>
                  </a:lnTo>
                  <a:lnTo>
                    <a:pt x="185" y="498"/>
                  </a:lnTo>
                  <a:lnTo>
                    <a:pt x="191" y="526"/>
                  </a:lnTo>
                  <a:lnTo>
                    <a:pt x="201" y="557"/>
                  </a:lnTo>
                  <a:lnTo>
                    <a:pt x="211" y="585"/>
                  </a:lnTo>
                  <a:lnTo>
                    <a:pt x="225" y="608"/>
                  </a:lnTo>
                  <a:lnTo>
                    <a:pt x="239" y="622"/>
                  </a:lnTo>
                  <a:lnTo>
                    <a:pt x="253" y="635"/>
                  </a:lnTo>
                  <a:lnTo>
                    <a:pt x="257" y="665"/>
                  </a:lnTo>
                  <a:lnTo>
                    <a:pt x="257" y="689"/>
                  </a:lnTo>
                  <a:lnTo>
                    <a:pt x="261" y="710"/>
                  </a:lnTo>
                  <a:lnTo>
                    <a:pt x="275" y="727"/>
                  </a:lnTo>
                  <a:lnTo>
                    <a:pt x="297" y="745"/>
                  </a:lnTo>
                  <a:lnTo>
                    <a:pt x="315" y="757"/>
                  </a:lnTo>
                  <a:lnTo>
                    <a:pt x="343" y="760"/>
                  </a:lnTo>
                  <a:lnTo>
                    <a:pt x="364" y="756"/>
                  </a:lnTo>
                  <a:lnTo>
                    <a:pt x="369" y="734"/>
                  </a:lnTo>
                  <a:lnTo>
                    <a:pt x="372" y="704"/>
                  </a:lnTo>
                  <a:lnTo>
                    <a:pt x="383" y="692"/>
                  </a:lnTo>
                  <a:lnTo>
                    <a:pt x="399" y="678"/>
                  </a:lnTo>
                  <a:lnTo>
                    <a:pt x="404" y="659"/>
                  </a:lnTo>
                  <a:lnTo>
                    <a:pt x="405" y="637"/>
                  </a:lnTo>
                  <a:lnTo>
                    <a:pt x="405" y="614"/>
                  </a:lnTo>
                  <a:lnTo>
                    <a:pt x="409" y="596"/>
                  </a:lnTo>
                  <a:lnTo>
                    <a:pt x="418" y="591"/>
                  </a:lnTo>
                  <a:lnTo>
                    <a:pt x="432" y="581"/>
                  </a:lnTo>
                  <a:lnTo>
                    <a:pt x="436" y="567"/>
                  </a:lnTo>
                  <a:lnTo>
                    <a:pt x="438" y="551"/>
                  </a:lnTo>
                  <a:lnTo>
                    <a:pt x="440" y="535"/>
                  </a:lnTo>
                  <a:lnTo>
                    <a:pt x="447" y="523"/>
                  </a:lnTo>
                  <a:lnTo>
                    <a:pt x="463" y="515"/>
                  </a:lnTo>
                  <a:lnTo>
                    <a:pt x="479" y="511"/>
                  </a:lnTo>
                  <a:lnTo>
                    <a:pt x="485" y="500"/>
                  </a:lnTo>
                  <a:lnTo>
                    <a:pt x="481" y="475"/>
                  </a:lnTo>
                  <a:lnTo>
                    <a:pt x="479" y="453"/>
                  </a:lnTo>
                  <a:lnTo>
                    <a:pt x="483" y="433"/>
                  </a:lnTo>
                  <a:lnTo>
                    <a:pt x="490" y="417"/>
                  </a:lnTo>
                  <a:lnTo>
                    <a:pt x="499" y="401"/>
                  </a:lnTo>
                  <a:lnTo>
                    <a:pt x="507" y="384"/>
                  </a:lnTo>
                  <a:lnTo>
                    <a:pt x="513" y="363"/>
                  </a:lnTo>
                  <a:lnTo>
                    <a:pt x="513" y="337"/>
                  </a:lnTo>
                  <a:lnTo>
                    <a:pt x="515" y="312"/>
                  </a:lnTo>
                  <a:lnTo>
                    <a:pt x="527" y="303"/>
                  </a:lnTo>
                  <a:lnTo>
                    <a:pt x="537" y="307"/>
                  </a:lnTo>
                  <a:lnTo>
                    <a:pt x="542" y="320"/>
                  </a:lnTo>
                  <a:lnTo>
                    <a:pt x="542" y="769"/>
                  </a:lnTo>
                  <a:lnTo>
                    <a:pt x="544" y="788"/>
                  </a:lnTo>
                  <a:lnTo>
                    <a:pt x="553" y="798"/>
                  </a:lnTo>
                  <a:lnTo>
                    <a:pt x="563" y="799"/>
                  </a:lnTo>
                  <a:lnTo>
                    <a:pt x="576" y="795"/>
                  </a:lnTo>
                  <a:lnTo>
                    <a:pt x="589" y="785"/>
                  </a:lnTo>
                  <a:lnTo>
                    <a:pt x="603" y="773"/>
                  </a:lnTo>
                  <a:lnTo>
                    <a:pt x="614" y="760"/>
                  </a:lnTo>
                  <a:lnTo>
                    <a:pt x="622" y="746"/>
                  </a:lnTo>
                  <a:lnTo>
                    <a:pt x="624" y="736"/>
                  </a:lnTo>
                  <a:lnTo>
                    <a:pt x="615" y="43"/>
                  </a:lnTo>
                  <a:lnTo>
                    <a:pt x="611" y="13"/>
                  </a:lnTo>
                  <a:lnTo>
                    <a:pt x="601" y="0"/>
                  </a:lnTo>
                  <a:lnTo>
                    <a:pt x="585" y="3"/>
                  </a:lnTo>
                  <a:lnTo>
                    <a:pt x="567" y="23"/>
                  </a:lnTo>
                  <a:lnTo>
                    <a:pt x="549" y="40"/>
                  </a:lnTo>
                  <a:lnTo>
                    <a:pt x="541" y="61"/>
                  </a:lnTo>
                  <a:lnTo>
                    <a:pt x="539" y="88"/>
                  </a:lnTo>
                  <a:lnTo>
                    <a:pt x="537" y="116"/>
                  </a:lnTo>
                  <a:lnTo>
                    <a:pt x="532" y="139"/>
                  </a:lnTo>
                  <a:lnTo>
                    <a:pt x="520" y="152"/>
                  </a:lnTo>
                  <a:lnTo>
                    <a:pt x="508" y="168"/>
                  </a:lnTo>
                  <a:lnTo>
                    <a:pt x="503" y="199"/>
                  </a:lnTo>
                  <a:lnTo>
                    <a:pt x="499" y="237"/>
                  </a:lnTo>
                  <a:lnTo>
                    <a:pt x="488" y="255"/>
                  </a:lnTo>
                  <a:lnTo>
                    <a:pt x="477" y="267"/>
                  </a:lnTo>
                  <a:lnTo>
                    <a:pt x="473" y="285"/>
                  </a:lnTo>
                  <a:lnTo>
                    <a:pt x="472" y="310"/>
                  </a:lnTo>
                  <a:lnTo>
                    <a:pt x="464" y="321"/>
                  </a:lnTo>
                  <a:lnTo>
                    <a:pt x="447" y="325"/>
                  </a:lnTo>
                  <a:lnTo>
                    <a:pt x="431" y="332"/>
                  </a:lnTo>
                  <a:lnTo>
                    <a:pt x="429" y="354"/>
                  </a:lnTo>
                  <a:lnTo>
                    <a:pt x="426" y="382"/>
                  </a:lnTo>
                  <a:lnTo>
                    <a:pt x="415" y="422"/>
                  </a:lnTo>
                  <a:lnTo>
                    <a:pt x="400" y="469"/>
                  </a:lnTo>
                  <a:lnTo>
                    <a:pt x="384" y="515"/>
                  </a:lnTo>
                  <a:lnTo>
                    <a:pt x="371" y="554"/>
                  </a:lnTo>
                  <a:lnTo>
                    <a:pt x="365" y="580"/>
                  </a:lnTo>
                  <a:lnTo>
                    <a:pt x="361" y="597"/>
                  </a:lnTo>
                  <a:lnTo>
                    <a:pt x="354" y="606"/>
                  </a:lnTo>
                  <a:lnTo>
                    <a:pt x="344" y="600"/>
                  </a:lnTo>
                  <a:lnTo>
                    <a:pt x="318" y="582"/>
                  </a:lnTo>
                  <a:lnTo>
                    <a:pt x="304" y="564"/>
                  </a:lnTo>
                  <a:lnTo>
                    <a:pt x="299" y="542"/>
                  </a:lnTo>
                  <a:lnTo>
                    <a:pt x="299" y="519"/>
                  </a:lnTo>
                  <a:lnTo>
                    <a:pt x="300" y="493"/>
                  </a:lnTo>
                  <a:lnTo>
                    <a:pt x="294" y="474"/>
                  </a:lnTo>
                  <a:lnTo>
                    <a:pt x="281" y="471"/>
                  </a:lnTo>
                  <a:lnTo>
                    <a:pt x="265" y="462"/>
                  </a:lnTo>
                  <a:lnTo>
                    <a:pt x="260" y="447"/>
                  </a:lnTo>
                  <a:lnTo>
                    <a:pt x="260" y="428"/>
                  </a:lnTo>
                  <a:lnTo>
                    <a:pt x="251" y="406"/>
                  </a:lnTo>
                  <a:lnTo>
                    <a:pt x="232" y="382"/>
                  </a:lnTo>
                  <a:lnTo>
                    <a:pt x="221" y="354"/>
                  </a:lnTo>
                  <a:lnTo>
                    <a:pt x="211" y="307"/>
                  </a:lnTo>
                  <a:lnTo>
                    <a:pt x="201" y="293"/>
                  </a:lnTo>
                  <a:lnTo>
                    <a:pt x="188" y="268"/>
                  </a:lnTo>
                  <a:lnTo>
                    <a:pt x="186" y="242"/>
                  </a:lnTo>
                  <a:lnTo>
                    <a:pt x="188" y="216"/>
                  </a:lnTo>
                  <a:lnTo>
                    <a:pt x="178" y="189"/>
                  </a:lnTo>
                  <a:lnTo>
                    <a:pt x="163" y="170"/>
                  </a:lnTo>
                  <a:lnTo>
                    <a:pt x="153" y="147"/>
                  </a:lnTo>
                  <a:lnTo>
                    <a:pt x="148" y="130"/>
                  </a:lnTo>
                  <a:lnTo>
                    <a:pt x="140" y="119"/>
                  </a:lnTo>
                  <a:lnTo>
                    <a:pt x="131" y="112"/>
                  </a:lnTo>
                  <a:lnTo>
                    <a:pt x="123" y="105"/>
                  </a:lnTo>
                  <a:lnTo>
                    <a:pt x="116" y="93"/>
                  </a:lnTo>
                  <a:lnTo>
                    <a:pt x="114" y="74"/>
                  </a:lnTo>
                  <a:lnTo>
                    <a:pt x="118" y="43"/>
                  </a:lnTo>
                  <a:lnTo>
                    <a:pt x="121" y="20"/>
                  </a:lnTo>
                  <a:lnTo>
                    <a:pt x="115" y="6"/>
                  </a:lnTo>
                  <a:lnTo>
                    <a:pt x="104" y="1"/>
                  </a:lnTo>
                  <a:lnTo>
                    <a:pt x="90" y="3"/>
                  </a:lnTo>
                  <a:lnTo>
                    <a:pt x="75" y="11"/>
                  </a:lnTo>
                  <a:lnTo>
                    <a:pt x="59" y="21"/>
                  </a:lnTo>
                  <a:lnTo>
                    <a:pt x="34" y="30"/>
                  </a:lnTo>
                  <a:lnTo>
                    <a:pt x="10" y="39"/>
                  </a:lnTo>
                  <a:lnTo>
                    <a:pt x="0" y="61"/>
                  </a:lnTo>
                  <a:lnTo>
                    <a:pt x="8" y="7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201"/>
            <p:cNvSpPr>
              <a:spLocks/>
            </p:cNvSpPr>
            <p:nvPr/>
          </p:nvSpPr>
          <p:spPr bwMode="auto">
            <a:xfrm>
              <a:off x="4464" y="2057"/>
              <a:ext cx="57" cy="88"/>
            </a:xfrm>
            <a:custGeom>
              <a:avLst/>
              <a:gdLst>
                <a:gd name="T0" fmla="*/ 9 w 509"/>
                <a:gd name="T1" fmla="*/ 11 h 797"/>
                <a:gd name="T2" fmla="*/ 10 w 509"/>
                <a:gd name="T3" fmla="*/ 10 h 797"/>
                <a:gd name="T4" fmla="*/ 11 w 509"/>
                <a:gd name="T5" fmla="*/ 10 h 797"/>
                <a:gd name="T6" fmla="*/ 52 w 509"/>
                <a:gd name="T7" fmla="*/ 10 h 797"/>
                <a:gd name="T8" fmla="*/ 54 w 509"/>
                <a:gd name="T9" fmla="*/ 10 h 797"/>
                <a:gd name="T10" fmla="*/ 56 w 509"/>
                <a:gd name="T11" fmla="*/ 9 h 797"/>
                <a:gd name="T12" fmla="*/ 56 w 509"/>
                <a:gd name="T13" fmla="*/ 8 h 797"/>
                <a:gd name="T14" fmla="*/ 57 w 509"/>
                <a:gd name="T15" fmla="*/ 7 h 797"/>
                <a:gd name="T16" fmla="*/ 57 w 509"/>
                <a:gd name="T17" fmla="*/ 4 h 797"/>
                <a:gd name="T18" fmla="*/ 57 w 509"/>
                <a:gd name="T19" fmla="*/ 2 h 797"/>
                <a:gd name="T20" fmla="*/ 56 w 509"/>
                <a:gd name="T21" fmla="*/ 1 h 797"/>
                <a:gd name="T22" fmla="*/ 55 w 509"/>
                <a:gd name="T23" fmla="*/ 0 h 797"/>
                <a:gd name="T24" fmla="*/ 52 w 509"/>
                <a:gd name="T25" fmla="*/ 0 h 797"/>
                <a:gd name="T26" fmla="*/ 6 w 509"/>
                <a:gd name="T27" fmla="*/ 0 h 797"/>
                <a:gd name="T28" fmla="*/ 4 w 509"/>
                <a:gd name="T29" fmla="*/ 0 h 797"/>
                <a:gd name="T30" fmla="*/ 2 w 509"/>
                <a:gd name="T31" fmla="*/ 0 h 797"/>
                <a:gd name="T32" fmla="*/ 1 w 509"/>
                <a:gd name="T33" fmla="*/ 1 h 797"/>
                <a:gd name="T34" fmla="*/ 1 w 509"/>
                <a:gd name="T35" fmla="*/ 2 h 797"/>
                <a:gd name="T36" fmla="*/ 0 w 509"/>
                <a:gd name="T37" fmla="*/ 3 h 797"/>
                <a:gd name="T38" fmla="*/ 0 w 509"/>
                <a:gd name="T39" fmla="*/ 5 h 797"/>
                <a:gd name="T40" fmla="*/ 0 w 509"/>
                <a:gd name="T41" fmla="*/ 8 h 797"/>
                <a:gd name="T42" fmla="*/ 0 w 509"/>
                <a:gd name="T43" fmla="*/ 82 h 797"/>
                <a:gd name="T44" fmla="*/ 0 w 509"/>
                <a:gd name="T45" fmla="*/ 85 h 797"/>
                <a:gd name="T46" fmla="*/ 1 w 509"/>
                <a:gd name="T47" fmla="*/ 86 h 797"/>
                <a:gd name="T48" fmla="*/ 2 w 509"/>
                <a:gd name="T49" fmla="*/ 87 h 797"/>
                <a:gd name="T50" fmla="*/ 4 w 509"/>
                <a:gd name="T51" fmla="*/ 87 h 797"/>
                <a:gd name="T52" fmla="*/ 48 w 509"/>
                <a:gd name="T53" fmla="*/ 88 h 797"/>
                <a:gd name="T54" fmla="*/ 51 w 509"/>
                <a:gd name="T55" fmla="*/ 87 h 797"/>
                <a:gd name="T56" fmla="*/ 54 w 509"/>
                <a:gd name="T57" fmla="*/ 85 h 797"/>
                <a:gd name="T58" fmla="*/ 56 w 509"/>
                <a:gd name="T59" fmla="*/ 82 h 797"/>
                <a:gd name="T60" fmla="*/ 57 w 509"/>
                <a:gd name="T61" fmla="*/ 81 h 797"/>
                <a:gd name="T62" fmla="*/ 56 w 509"/>
                <a:gd name="T63" fmla="*/ 79 h 797"/>
                <a:gd name="T64" fmla="*/ 54 w 509"/>
                <a:gd name="T65" fmla="*/ 79 h 797"/>
                <a:gd name="T66" fmla="*/ 13 w 509"/>
                <a:gd name="T67" fmla="*/ 79 h 797"/>
                <a:gd name="T68" fmla="*/ 11 w 509"/>
                <a:gd name="T69" fmla="*/ 79 h 797"/>
                <a:gd name="T70" fmla="*/ 9 w 509"/>
                <a:gd name="T71" fmla="*/ 78 h 797"/>
                <a:gd name="T72" fmla="*/ 9 w 509"/>
                <a:gd name="T73" fmla="*/ 77 h 797"/>
                <a:gd name="T74" fmla="*/ 9 w 509"/>
                <a:gd name="T75" fmla="*/ 75 h 797"/>
                <a:gd name="T76" fmla="*/ 9 w 509"/>
                <a:gd name="T77" fmla="*/ 52 h 797"/>
                <a:gd name="T78" fmla="*/ 9 w 509"/>
                <a:gd name="T79" fmla="*/ 50 h 797"/>
                <a:gd name="T80" fmla="*/ 10 w 509"/>
                <a:gd name="T81" fmla="*/ 49 h 797"/>
                <a:gd name="T82" fmla="*/ 11 w 509"/>
                <a:gd name="T83" fmla="*/ 49 h 797"/>
                <a:gd name="T84" fmla="*/ 29 w 509"/>
                <a:gd name="T85" fmla="*/ 49 h 797"/>
                <a:gd name="T86" fmla="*/ 32 w 509"/>
                <a:gd name="T87" fmla="*/ 47 h 797"/>
                <a:gd name="T88" fmla="*/ 35 w 509"/>
                <a:gd name="T89" fmla="*/ 45 h 797"/>
                <a:gd name="T90" fmla="*/ 37 w 509"/>
                <a:gd name="T91" fmla="*/ 43 h 797"/>
                <a:gd name="T92" fmla="*/ 38 w 509"/>
                <a:gd name="T93" fmla="*/ 42 h 797"/>
                <a:gd name="T94" fmla="*/ 37 w 509"/>
                <a:gd name="T95" fmla="*/ 41 h 797"/>
                <a:gd name="T96" fmla="*/ 35 w 509"/>
                <a:gd name="T97" fmla="*/ 40 h 797"/>
                <a:gd name="T98" fmla="*/ 11 w 509"/>
                <a:gd name="T99" fmla="*/ 40 h 797"/>
                <a:gd name="T100" fmla="*/ 10 w 509"/>
                <a:gd name="T101" fmla="*/ 40 h 797"/>
                <a:gd name="T102" fmla="*/ 9 w 509"/>
                <a:gd name="T103" fmla="*/ 39 h 797"/>
                <a:gd name="T104" fmla="*/ 9 w 509"/>
                <a:gd name="T105" fmla="*/ 37 h 797"/>
                <a:gd name="T106" fmla="*/ 9 w 509"/>
                <a:gd name="T107" fmla="*/ 13 h 797"/>
                <a:gd name="T108" fmla="*/ 9 w 509"/>
                <a:gd name="T109" fmla="*/ 11 h 7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09" h="797">
                  <a:moveTo>
                    <a:pt x="77" y="97"/>
                  </a:moveTo>
                  <a:lnTo>
                    <a:pt x="85" y="90"/>
                  </a:lnTo>
                  <a:lnTo>
                    <a:pt x="102" y="89"/>
                  </a:lnTo>
                  <a:lnTo>
                    <a:pt x="465" y="89"/>
                  </a:lnTo>
                  <a:lnTo>
                    <a:pt x="484" y="88"/>
                  </a:lnTo>
                  <a:lnTo>
                    <a:pt x="497" y="83"/>
                  </a:lnTo>
                  <a:lnTo>
                    <a:pt x="504" y="76"/>
                  </a:lnTo>
                  <a:lnTo>
                    <a:pt x="507" y="61"/>
                  </a:lnTo>
                  <a:lnTo>
                    <a:pt x="508" y="38"/>
                  </a:lnTo>
                  <a:lnTo>
                    <a:pt x="507" y="18"/>
                  </a:lnTo>
                  <a:lnTo>
                    <a:pt x="502" y="7"/>
                  </a:lnTo>
                  <a:lnTo>
                    <a:pt x="488" y="1"/>
                  </a:lnTo>
                  <a:lnTo>
                    <a:pt x="465" y="0"/>
                  </a:lnTo>
                  <a:lnTo>
                    <a:pt x="50" y="0"/>
                  </a:lnTo>
                  <a:lnTo>
                    <a:pt x="33" y="1"/>
                  </a:lnTo>
                  <a:lnTo>
                    <a:pt x="20" y="4"/>
                  </a:lnTo>
                  <a:lnTo>
                    <a:pt x="10" y="9"/>
                  </a:lnTo>
                  <a:lnTo>
                    <a:pt x="5" y="16"/>
                  </a:lnTo>
                  <a:lnTo>
                    <a:pt x="2" y="29"/>
                  </a:lnTo>
                  <a:lnTo>
                    <a:pt x="0" y="48"/>
                  </a:lnTo>
                  <a:lnTo>
                    <a:pt x="0" y="73"/>
                  </a:lnTo>
                  <a:lnTo>
                    <a:pt x="0" y="746"/>
                  </a:lnTo>
                  <a:lnTo>
                    <a:pt x="1" y="768"/>
                  </a:lnTo>
                  <a:lnTo>
                    <a:pt x="5" y="780"/>
                  </a:lnTo>
                  <a:lnTo>
                    <a:pt x="15" y="785"/>
                  </a:lnTo>
                  <a:lnTo>
                    <a:pt x="33" y="788"/>
                  </a:lnTo>
                  <a:lnTo>
                    <a:pt x="425" y="797"/>
                  </a:lnTo>
                  <a:lnTo>
                    <a:pt x="455" y="789"/>
                  </a:lnTo>
                  <a:lnTo>
                    <a:pt x="482" y="769"/>
                  </a:lnTo>
                  <a:lnTo>
                    <a:pt x="504" y="746"/>
                  </a:lnTo>
                  <a:lnTo>
                    <a:pt x="509" y="730"/>
                  </a:lnTo>
                  <a:lnTo>
                    <a:pt x="498" y="716"/>
                  </a:lnTo>
                  <a:lnTo>
                    <a:pt x="482" y="712"/>
                  </a:lnTo>
                  <a:lnTo>
                    <a:pt x="119" y="712"/>
                  </a:lnTo>
                  <a:lnTo>
                    <a:pt x="97" y="711"/>
                  </a:lnTo>
                  <a:lnTo>
                    <a:pt x="84" y="707"/>
                  </a:lnTo>
                  <a:lnTo>
                    <a:pt x="77" y="696"/>
                  </a:lnTo>
                  <a:lnTo>
                    <a:pt x="76" y="677"/>
                  </a:lnTo>
                  <a:lnTo>
                    <a:pt x="76" y="470"/>
                  </a:lnTo>
                  <a:lnTo>
                    <a:pt x="77" y="452"/>
                  </a:lnTo>
                  <a:lnTo>
                    <a:pt x="85" y="443"/>
                  </a:lnTo>
                  <a:lnTo>
                    <a:pt x="102" y="441"/>
                  </a:lnTo>
                  <a:lnTo>
                    <a:pt x="258" y="441"/>
                  </a:lnTo>
                  <a:lnTo>
                    <a:pt x="286" y="430"/>
                  </a:lnTo>
                  <a:lnTo>
                    <a:pt x="309" y="410"/>
                  </a:lnTo>
                  <a:lnTo>
                    <a:pt x="331" y="392"/>
                  </a:lnTo>
                  <a:lnTo>
                    <a:pt x="336" y="379"/>
                  </a:lnTo>
                  <a:lnTo>
                    <a:pt x="328" y="369"/>
                  </a:lnTo>
                  <a:lnTo>
                    <a:pt x="309" y="365"/>
                  </a:lnTo>
                  <a:lnTo>
                    <a:pt x="102" y="365"/>
                  </a:lnTo>
                  <a:lnTo>
                    <a:pt x="85" y="364"/>
                  </a:lnTo>
                  <a:lnTo>
                    <a:pt x="77" y="357"/>
                  </a:lnTo>
                  <a:lnTo>
                    <a:pt x="76" y="339"/>
                  </a:lnTo>
                  <a:lnTo>
                    <a:pt x="76" y="115"/>
                  </a:lnTo>
                  <a:lnTo>
                    <a:pt x="77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202"/>
            <p:cNvSpPr>
              <a:spLocks/>
            </p:cNvSpPr>
            <p:nvPr/>
          </p:nvSpPr>
          <p:spPr bwMode="auto">
            <a:xfrm>
              <a:off x="4837" y="2063"/>
              <a:ext cx="65" cy="81"/>
            </a:xfrm>
            <a:custGeom>
              <a:avLst/>
              <a:gdLst>
                <a:gd name="T0" fmla="*/ 47 w 582"/>
                <a:gd name="T1" fmla="*/ 48 h 731"/>
                <a:gd name="T2" fmla="*/ 50 w 582"/>
                <a:gd name="T3" fmla="*/ 43 h 731"/>
                <a:gd name="T4" fmla="*/ 52 w 582"/>
                <a:gd name="T5" fmla="*/ 36 h 731"/>
                <a:gd name="T6" fmla="*/ 56 w 582"/>
                <a:gd name="T7" fmla="*/ 29 h 731"/>
                <a:gd name="T8" fmla="*/ 57 w 582"/>
                <a:gd name="T9" fmla="*/ 19 h 731"/>
                <a:gd name="T10" fmla="*/ 61 w 582"/>
                <a:gd name="T11" fmla="*/ 13 h 731"/>
                <a:gd name="T12" fmla="*/ 65 w 582"/>
                <a:gd name="T13" fmla="*/ 6 h 731"/>
                <a:gd name="T14" fmla="*/ 64 w 582"/>
                <a:gd name="T15" fmla="*/ 2 h 731"/>
                <a:gd name="T16" fmla="*/ 60 w 582"/>
                <a:gd name="T17" fmla="*/ 0 h 731"/>
                <a:gd name="T18" fmla="*/ 57 w 582"/>
                <a:gd name="T19" fmla="*/ 2 h 731"/>
                <a:gd name="T20" fmla="*/ 55 w 582"/>
                <a:gd name="T21" fmla="*/ 9 h 731"/>
                <a:gd name="T22" fmla="*/ 51 w 582"/>
                <a:gd name="T23" fmla="*/ 17 h 731"/>
                <a:gd name="T24" fmla="*/ 46 w 582"/>
                <a:gd name="T25" fmla="*/ 30 h 731"/>
                <a:gd name="T26" fmla="*/ 44 w 582"/>
                <a:gd name="T27" fmla="*/ 39 h 731"/>
                <a:gd name="T28" fmla="*/ 40 w 582"/>
                <a:gd name="T29" fmla="*/ 44 h 731"/>
                <a:gd name="T30" fmla="*/ 39 w 582"/>
                <a:gd name="T31" fmla="*/ 52 h 731"/>
                <a:gd name="T32" fmla="*/ 37 w 582"/>
                <a:gd name="T33" fmla="*/ 56 h 731"/>
                <a:gd name="T34" fmla="*/ 35 w 582"/>
                <a:gd name="T35" fmla="*/ 63 h 731"/>
                <a:gd name="T36" fmla="*/ 31 w 582"/>
                <a:gd name="T37" fmla="*/ 64 h 731"/>
                <a:gd name="T38" fmla="*/ 29 w 582"/>
                <a:gd name="T39" fmla="*/ 60 h 731"/>
                <a:gd name="T40" fmla="*/ 26 w 582"/>
                <a:gd name="T41" fmla="*/ 51 h 731"/>
                <a:gd name="T42" fmla="*/ 25 w 582"/>
                <a:gd name="T43" fmla="*/ 45 h 731"/>
                <a:gd name="T44" fmla="*/ 22 w 582"/>
                <a:gd name="T45" fmla="*/ 38 h 731"/>
                <a:gd name="T46" fmla="*/ 18 w 582"/>
                <a:gd name="T47" fmla="*/ 31 h 731"/>
                <a:gd name="T48" fmla="*/ 17 w 582"/>
                <a:gd name="T49" fmla="*/ 23 h 731"/>
                <a:gd name="T50" fmla="*/ 13 w 582"/>
                <a:gd name="T51" fmla="*/ 17 h 731"/>
                <a:gd name="T52" fmla="*/ 13 w 582"/>
                <a:gd name="T53" fmla="*/ 9 h 731"/>
                <a:gd name="T54" fmla="*/ 9 w 582"/>
                <a:gd name="T55" fmla="*/ 4 h 731"/>
                <a:gd name="T56" fmla="*/ 8 w 582"/>
                <a:gd name="T57" fmla="*/ 1 h 731"/>
                <a:gd name="T58" fmla="*/ 1 w 582"/>
                <a:gd name="T59" fmla="*/ 1 h 731"/>
                <a:gd name="T60" fmla="*/ 0 w 582"/>
                <a:gd name="T61" fmla="*/ 6 h 731"/>
                <a:gd name="T62" fmla="*/ 0 w 582"/>
                <a:gd name="T63" fmla="*/ 14 h 731"/>
                <a:gd name="T64" fmla="*/ 4 w 582"/>
                <a:gd name="T65" fmla="*/ 20 h 731"/>
                <a:gd name="T66" fmla="*/ 7 w 582"/>
                <a:gd name="T67" fmla="*/ 26 h 731"/>
                <a:gd name="T68" fmla="*/ 9 w 582"/>
                <a:gd name="T69" fmla="*/ 31 h 731"/>
                <a:gd name="T70" fmla="*/ 9 w 582"/>
                <a:gd name="T71" fmla="*/ 37 h 731"/>
                <a:gd name="T72" fmla="*/ 12 w 582"/>
                <a:gd name="T73" fmla="*/ 42 h 731"/>
                <a:gd name="T74" fmla="*/ 15 w 582"/>
                <a:gd name="T75" fmla="*/ 49 h 731"/>
                <a:gd name="T76" fmla="*/ 16 w 582"/>
                <a:gd name="T77" fmla="*/ 55 h 731"/>
                <a:gd name="T78" fmla="*/ 20 w 582"/>
                <a:gd name="T79" fmla="*/ 58 h 731"/>
                <a:gd name="T80" fmla="*/ 21 w 582"/>
                <a:gd name="T81" fmla="*/ 64 h 731"/>
                <a:gd name="T82" fmla="*/ 23 w 582"/>
                <a:gd name="T83" fmla="*/ 70 h 731"/>
                <a:gd name="T84" fmla="*/ 24 w 582"/>
                <a:gd name="T85" fmla="*/ 77 h 731"/>
                <a:gd name="T86" fmla="*/ 26 w 582"/>
                <a:gd name="T87" fmla="*/ 81 h 731"/>
                <a:gd name="T88" fmla="*/ 34 w 582"/>
                <a:gd name="T89" fmla="*/ 81 h 731"/>
                <a:gd name="T90" fmla="*/ 37 w 582"/>
                <a:gd name="T91" fmla="*/ 79 h 731"/>
                <a:gd name="T92" fmla="*/ 37 w 582"/>
                <a:gd name="T93" fmla="*/ 71 h 731"/>
                <a:gd name="T94" fmla="*/ 41 w 582"/>
                <a:gd name="T95" fmla="*/ 63 h 731"/>
                <a:gd name="T96" fmla="*/ 45 w 582"/>
                <a:gd name="T97" fmla="*/ 54 h 7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" h="731">
                  <a:moveTo>
                    <a:pt x="406" y="466"/>
                  </a:moveTo>
                  <a:lnTo>
                    <a:pt x="413" y="448"/>
                  </a:lnTo>
                  <a:lnTo>
                    <a:pt x="420" y="433"/>
                  </a:lnTo>
                  <a:lnTo>
                    <a:pt x="430" y="418"/>
                  </a:lnTo>
                  <a:lnTo>
                    <a:pt x="440" y="403"/>
                  </a:lnTo>
                  <a:lnTo>
                    <a:pt x="450" y="387"/>
                  </a:lnTo>
                  <a:lnTo>
                    <a:pt x="458" y="370"/>
                  </a:lnTo>
                  <a:lnTo>
                    <a:pt x="465" y="349"/>
                  </a:lnTo>
                  <a:lnTo>
                    <a:pt x="469" y="324"/>
                  </a:lnTo>
                  <a:lnTo>
                    <a:pt x="471" y="295"/>
                  </a:lnTo>
                  <a:lnTo>
                    <a:pt x="479" y="276"/>
                  </a:lnTo>
                  <a:lnTo>
                    <a:pt x="497" y="265"/>
                  </a:lnTo>
                  <a:lnTo>
                    <a:pt x="507" y="229"/>
                  </a:lnTo>
                  <a:lnTo>
                    <a:pt x="506" y="191"/>
                  </a:lnTo>
                  <a:lnTo>
                    <a:pt x="510" y="170"/>
                  </a:lnTo>
                  <a:lnTo>
                    <a:pt x="528" y="157"/>
                  </a:lnTo>
                  <a:lnTo>
                    <a:pt x="543" y="140"/>
                  </a:lnTo>
                  <a:lnTo>
                    <a:pt x="550" y="116"/>
                  </a:lnTo>
                  <a:lnTo>
                    <a:pt x="558" y="90"/>
                  </a:lnTo>
                  <a:lnTo>
                    <a:pt x="570" y="67"/>
                  </a:lnTo>
                  <a:lnTo>
                    <a:pt x="579" y="52"/>
                  </a:lnTo>
                  <a:lnTo>
                    <a:pt x="582" y="37"/>
                  </a:lnTo>
                  <a:lnTo>
                    <a:pt x="581" y="25"/>
                  </a:lnTo>
                  <a:lnTo>
                    <a:pt x="575" y="14"/>
                  </a:lnTo>
                  <a:lnTo>
                    <a:pt x="565" y="7"/>
                  </a:lnTo>
                  <a:lnTo>
                    <a:pt x="553" y="1"/>
                  </a:lnTo>
                  <a:lnTo>
                    <a:pt x="540" y="0"/>
                  </a:lnTo>
                  <a:lnTo>
                    <a:pt x="527" y="1"/>
                  </a:lnTo>
                  <a:lnTo>
                    <a:pt x="517" y="8"/>
                  </a:lnTo>
                  <a:lnTo>
                    <a:pt x="506" y="18"/>
                  </a:lnTo>
                  <a:lnTo>
                    <a:pt x="499" y="33"/>
                  </a:lnTo>
                  <a:lnTo>
                    <a:pt x="497" y="53"/>
                  </a:lnTo>
                  <a:lnTo>
                    <a:pt x="489" y="78"/>
                  </a:lnTo>
                  <a:lnTo>
                    <a:pt x="471" y="96"/>
                  </a:lnTo>
                  <a:lnTo>
                    <a:pt x="463" y="122"/>
                  </a:lnTo>
                  <a:lnTo>
                    <a:pt x="457" y="151"/>
                  </a:lnTo>
                  <a:lnTo>
                    <a:pt x="445" y="189"/>
                  </a:lnTo>
                  <a:lnTo>
                    <a:pt x="429" y="230"/>
                  </a:lnTo>
                  <a:lnTo>
                    <a:pt x="413" y="271"/>
                  </a:lnTo>
                  <a:lnTo>
                    <a:pt x="400" y="306"/>
                  </a:lnTo>
                  <a:lnTo>
                    <a:pt x="393" y="330"/>
                  </a:lnTo>
                  <a:lnTo>
                    <a:pt x="390" y="352"/>
                  </a:lnTo>
                  <a:lnTo>
                    <a:pt x="373" y="369"/>
                  </a:lnTo>
                  <a:lnTo>
                    <a:pt x="361" y="381"/>
                  </a:lnTo>
                  <a:lnTo>
                    <a:pt x="359" y="399"/>
                  </a:lnTo>
                  <a:lnTo>
                    <a:pt x="357" y="434"/>
                  </a:lnTo>
                  <a:lnTo>
                    <a:pt x="352" y="455"/>
                  </a:lnTo>
                  <a:lnTo>
                    <a:pt x="345" y="467"/>
                  </a:lnTo>
                  <a:lnTo>
                    <a:pt x="338" y="474"/>
                  </a:lnTo>
                  <a:lnTo>
                    <a:pt x="331" y="485"/>
                  </a:lnTo>
                  <a:lnTo>
                    <a:pt x="327" y="505"/>
                  </a:lnTo>
                  <a:lnTo>
                    <a:pt x="324" y="537"/>
                  </a:lnTo>
                  <a:lnTo>
                    <a:pt x="322" y="556"/>
                  </a:lnTo>
                  <a:lnTo>
                    <a:pt x="315" y="569"/>
                  </a:lnTo>
                  <a:lnTo>
                    <a:pt x="305" y="578"/>
                  </a:lnTo>
                  <a:lnTo>
                    <a:pt x="293" y="581"/>
                  </a:lnTo>
                  <a:lnTo>
                    <a:pt x="281" y="578"/>
                  </a:lnTo>
                  <a:lnTo>
                    <a:pt x="270" y="570"/>
                  </a:lnTo>
                  <a:lnTo>
                    <a:pt x="263" y="556"/>
                  </a:lnTo>
                  <a:lnTo>
                    <a:pt x="260" y="537"/>
                  </a:lnTo>
                  <a:lnTo>
                    <a:pt x="256" y="509"/>
                  </a:lnTo>
                  <a:lnTo>
                    <a:pt x="248" y="486"/>
                  </a:lnTo>
                  <a:lnTo>
                    <a:pt x="234" y="462"/>
                  </a:lnTo>
                  <a:lnTo>
                    <a:pt x="227" y="448"/>
                  </a:lnTo>
                  <a:lnTo>
                    <a:pt x="225" y="433"/>
                  </a:lnTo>
                  <a:lnTo>
                    <a:pt x="225" y="408"/>
                  </a:lnTo>
                  <a:lnTo>
                    <a:pt x="223" y="388"/>
                  </a:lnTo>
                  <a:lnTo>
                    <a:pt x="209" y="369"/>
                  </a:lnTo>
                  <a:lnTo>
                    <a:pt x="196" y="345"/>
                  </a:lnTo>
                  <a:lnTo>
                    <a:pt x="192" y="319"/>
                  </a:lnTo>
                  <a:lnTo>
                    <a:pt x="177" y="296"/>
                  </a:lnTo>
                  <a:lnTo>
                    <a:pt x="160" y="282"/>
                  </a:lnTo>
                  <a:lnTo>
                    <a:pt x="153" y="267"/>
                  </a:lnTo>
                  <a:lnTo>
                    <a:pt x="152" y="243"/>
                  </a:lnTo>
                  <a:lnTo>
                    <a:pt x="148" y="208"/>
                  </a:lnTo>
                  <a:lnTo>
                    <a:pt x="139" y="199"/>
                  </a:lnTo>
                  <a:lnTo>
                    <a:pt x="121" y="183"/>
                  </a:lnTo>
                  <a:lnTo>
                    <a:pt x="116" y="154"/>
                  </a:lnTo>
                  <a:lnTo>
                    <a:pt x="118" y="122"/>
                  </a:lnTo>
                  <a:lnTo>
                    <a:pt x="118" y="101"/>
                  </a:lnTo>
                  <a:lnTo>
                    <a:pt x="112" y="81"/>
                  </a:lnTo>
                  <a:lnTo>
                    <a:pt x="99" y="65"/>
                  </a:lnTo>
                  <a:lnTo>
                    <a:pt x="87" y="49"/>
                  </a:lnTo>
                  <a:lnTo>
                    <a:pt x="84" y="35"/>
                  </a:lnTo>
                  <a:lnTo>
                    <a:pt x="85" y="22"/>
                  </a:lnTo>
                  <a:lnTo>
                    <a:pt x="82" y="12"/>
                  </a:lnTo>
                  <a:lnTo>
                    <a:pt x="71" y="5"/>
                  </a:lnTo>
                  <a:lnTo>
                    <a:pt x="44" y="1"/>
                  </a:lnTo>
                  <a:lnTo>
                    <a:pt x="24" y="1"/>
                  </a:lnTo>
                  <a:lnTo>
                    <a:pt x="11" y="5"/>
                  </a:lnTo>
                  <a:lnTo>
                    <a:pt x="5" y="13"/>
                  </a:lnTo>
                  <a:lnTo>
                    <a:pt x="1" y="29"/>
                  </a:lnTo>
                  <a:lnTo>
                    <a:pt x="0" y="53"/>
                  </a:lnTo>
                  <a:lnTo>
                    <a:pt x="0" y="79"/>
                  </a:lnTo>
                  <a:lnTo>
                    <a:pt x="0" y="105"/>
                  </a:lnTo>
                  <a:lnTo>
                    <a:pt x="0" y="129"/>
                  </a:lnTo>
                  <a:lnTo>
                    <a:pt x="5" y="144"/>
                  </a:lnTo>
                  <a:lnTo>
                    <a:pt x="21" y="160"/>
                  </a:lnTo>
                  <a:lnTo>
                    <a:pt x="34" y="177"/>
                  </a:lnTo>
                  <a:lnTo>
                    <a:pt x="39" y="198"/>
                  </a:lnTo>
                  <a:lnTo>
                    <a:pt x="45" y="217"/>
                  </a:lnTo>
                  <a:lnTo>
                    <a:pt x="60" y="234"/>
                  </a:lnTo>
                  <a:lnTo>
                    <a:pt x="72" y="245"/>
                  </a:lnTo>
                  <a:lnTo>
                    <a:pt x="76" y="261"/>
                  </a:lnTo>
                  <a:lnTo>
                    <a:pt x="77" y="279"/>
                  </a:lnTo>
                  <a:lnTo>
                    <a:pt x="76" y="297"/>
                  </a:lnTo>
                  <a:lnTo>
                    <a:pt x="76" y="315"/>
                  </a:lnTo>
                  <a:lnTo>
                    <a:pt x="81" y="330"/>
                  </a:lnTo>
                  <a:lnTo>
                    <a:pt x="92" y="339"/>
                  </a:lnTo>
                  <a:lnTo>
                    <a:pt x="107" y="352"/>
                  </a:lnTo>
                  <a:lnTo>
                    <a:pt x="109" y="381"/>
                  </a:lnTo>
                  <a:lnTo>
                    <a:pt x="114" y="421"/>
                  </a:lnTo>
                  <a:lnTo>
                    <a:pt x="121" y="439"/>
                  </a:lnTo>
                  <a:lnTo>
                    <a:pt x="131" y="445"/>
                  </a:lnTo>
                  <a:lnTo>
                    <a:pt x="140" y="451"/>
                  </a:lnTo>
                  <a:lnTo>
                    <a:pt x="143" y="468"/>
                  </a:lnTo>
                  <a:lnTo>
                    <a:pt x="144" y="497"/>
                  </a:lnTo>
                  <a:lnTo>
                    <a:pt x="149" y="510"/>
                  </a:lnTo>
                  <a:lnTo>
                    <a:pt x="163" y="515"/>
                  </a:lnTo>
                  <a:lnTo>
                    <a:pt x="176" y="523"/>
                  </a:lnTo>
                  <a:lnTo>
                    <a:pt x="185" y="536"/>
                  </a:lnTo>
                  <a:lnTo>
                    <a:pt x="189" y="554"/>
                  </a:lnTo>
                  <a:lnTo>
                    <a:pt x="192" y="574"/>
                  </a:lnTo>
                  <a:lnTo>
                    <a:pt x="194" y="594"/>
                  </a:lnTo>
                  <a:lnTo>
                    <a:pt x="199" y="614"/>
                  </a:lnTo>
                  <a:lnTo>
                    <a:pt x="209" y="629"/>
                  </a:lnTo>
                  <a:lnTo>
                    <a:pt x="220" y="648"/>
                  </a:lnTo>
                  <a:lnTo>
                    <a:pt x="221" y="670"/>
                  </a:lnTo>
                  <a:lnTo>
                    <a:pt x="216" y="692"/>
                  </a:lnTo>
                  <a:lnTo>
                    <a:pt x="215" y="714"/>
                  </a:lnTo>
                  <a:lnTo>
                    <a:pt x="222" y="729"/>
                  </a:lnTo>
                  <a:lnTo>
                    <a:pt x="234" y="730"/>
                  </a:lnTo>
                  <a:lnTo>
                    <a:pt x="268" y="731"/>
                  </a:lnTo>
                  <a:lnTo>
                    <a:pt x="290" y="731"/>
                  </a:lnTo>
                  <a:lnTo>
                    <a:pt x="305" y="730"/>
                  </a:lnTo>
                  <a:lnTo>
                    <a:pt x="317" y="727"/>
                  </a:lnTo>
                  <a:lnTo>
                    <a:pt x="323" y="722"/>
                  </a:lnTo>
                  <a:lnTo>
                    <a:pt x="328" y="712"/>
                  </a:lnTo>
                  <a:lnTo>
                    <a:pt x="330" y="697"/>
                  </a:lnTo>
                  <a:lnTo>
                    <a:pt x="330" y="675"/>
                  </a:lnTo>
                  <a:lnTo>
                    <a:pt x="334" y="645"/>
                  </a:lnTo>
                  <a:lnTo>
                    <a:pt x="351" y="620"/>
                  </a:lnTo>
                  <a:lnTo>
                    <a:pt x="365" y="596"/>
                  </a:lnTo>
                  <a:lnTo>
                    <a:pt x="371" y="570"/>
                  </a:lnTo>
                  <a:lnTo>
                    <a:pt x="386" y="546"/>
                  </a:lnTo>
                  <a:lnTo>
                    <a:pt x="400" y="519"/>
                  </a:lnTo>
                  <a:lnTo>
                    <a:pt x="402" y="485"/>
                  </a:lnTo>
                  <a:lnTo>
                    <a:pt x="406" y="4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203"/>
            <p:cNvSpPr>
              <a:spLocks/>
            </p:cNvSpPr>
            <p:nvPr/>
          </p:nvSpPr>
          <p:spPr bwMode="auto">
            <a:xfrm>
              <a:off x="4788" y="2096"/>
              <a:ext cx="31" cy="11"/>
            </a:xfrm>
            <a:custGeom>
              <a:avLst/>
              <a:gdLst>
                <a:gd name="T0" fmla="*/ 4 w 272"/>
                <a:gd name="T1" fmla="*/ 11 h 96"/>
                <a:gd name="T2" fmla="*/ 1 w 272"/>
                <a:gd name="T3" fmla="*/ 11 h 96"/>
                <a:gd name="T4" fmla="*/ 0 w 272"/>
                <a:gd name="T5" fmla="*/ 9 h 96"/>
                <a:gd name="T6" fmla="*/ 1 w 272"/>
                <a:gd name="T7" fmla="*/ 7 h 96"/>
                <a:gd name="T8" fmla="*/ 5 w 272"/>
                <a:gd name="T9" fmla="*/ 5 h 96"/>
                <a:gd name="T10" fmla="*/ 7 w 272"/>
                <a:gd name="T11" fmla="*/ 2 h 96"/>
                <a:gd name="T12" fmla="*/ 10 w 272"/>
                <a:gd name="T13" fmla="*/ 0 h 96"/>
                <a:gd name="T14" fmla="*/ 14 w 272"/>
                <a:gd name="T15" fmla="*/ 0 h 96"/>
                <a:gd name="T16" fmla="*/ 17 w 272"/>
                <a:gd name="T17" fmla="*/ 0 h 96"/>
                <a:gd name="T18" fmla="*/ 19 w 272"/>
                <a:gd name="T19" fmla="*/ 1 h 96"/>
                <a:gd name="T20" fmla="*/ 21 w 272"/>
                <a:gd name="T21" fmla="*/ 2 h 96"/>
                <a:gd name="T22" fmla="*/ 22 w 272"/>
                <a:gd name="T23" fmla="*/ 3 h 96"/>
                <a:gd name="T24" fmla="*/ 22 w 272"/>
                <a:gd name="T25" fmla="*/ 4 h 96"/>
                <a:gd name="T26" fmla="*/ 24 w 272"/>
                <a:gd name="T27" fmla="*/ 4 h 96"/>
                <a:gd name="T28" fmla="*/ 25 w 272"/>
                <a:gd name="T29" fmla="*/ 4 h 96"/>
                <a:gd name="T30" fmla="*/ 28 w 272"/>
                <a:gd name="T31" fmla="*/ 5 h 96"/>
                <a:gd name="T32" fmla="*/ 30 w 272"/>
                <a:gd name="T33" fmla="*/ 6 h 96"/>
                <a:gd name="T34" fmla="*/ 31 w 272"/>
                <a:gd name="T35" fmla="*/ 7 h 96"/>
                <a:gd name="T36" fmla="*/ 31 w 272"/>
                <a:gd name="T37" fmla="*/ 8 h 96"/>
                <a:gd name="T38" fmla="*/ 31 w 272"/>
                <a:gd name="T39" fmla="*/ 10 h 96"/>
                <a:gd name="T40" fmla="*/ 29 w 272"/>
                <a:gd name="T41" fmla="*/ 11 h 96"/>
                <a:gd name="T42" fmla="*/ 28 w 272"/>
                <a:gd name="T43" fmla="*/ 11 h 96"/>
                <a:gd name="T44" fmla="*/ 4 w 272"/>
                <a:gd name="T45" fmla="*/ 11 h 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2" h="96">
                  <a:moveTo>
                    <a:pt x="35" y="96"/>
                  </a:moveTo>
                  <a:lnTo>
                    <a:pt x="10" y="92"/>
                  </a:lnTo>
                  <a:lnTo>
                    <a:pt x="0" y="79"/>
                  </a:lnTo>
                  <a:lnTo>
                    <a:pt x="8" y="63"/>
                  </a:lnTo>
                  <a:lnTo>
                    <a:pt x="40" y="41"/>
                  </a:lnTo>
                  <a:lnTo>
                    <a:pt x="61" y="19"/>
                  </a:lnTo>
                  <a:lnTo>
                    <a:pt x="87" y="2"/>
                  </a:lnTo>
                  <a:lnTo>
                    <a:pt x="126" y="0"/>
                  </a:lnTo>
                  <a:lnTo>
                    <a:pt x="152" y="2"/>
                  </a:lnTo>
                  <a:lnTo>
                    <a:pt x="170" y="8"/>
                  </a:lnTo>
                  <a:lnTo>
                    <a:pt x="181" y="15"/>
                  </a:lnTo>
                  <a:lnTo>
                    <a:pt x="190" y="23"/>
                  </a:lnTo>
                  <a:lnTo>
                    <a:pt x="197" y="31"/>
                  </a:lnTo>
                  <a:lnTo>
                    <a:pt x="207" y="37"/>
                  </a:lnTo>
                  <a:lnTo>
                    <a:pt x="222" y="39"/>
                  </a:lnTo>
                  <a:lnTo>
                    <a:pt x="245" y="42"/>
                  </a:lnTo>
                  <a:lnTo>
                    <a:pt x="261" y="50"/>
                  </a:lnTo>
                  <a:lnTo>
                    <a:pt x="270" y="62"/>
                  </a:lnTo>
                  <a:lnTo>
                    <a:pt x="272" y="74"/>
                  </a:lnTo>
                  <a:lnTo>
                    <a:pt x="269" y="86"/>
                  </a:lnTo>
                  <a:lnTo>
                    <a:pt x="258" y="93"/>
                  </a:lnTo>
                  <a:lnTo>
                    <a:pt x="243" y="96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204"/>
            <p:cNvSpPr>
              <a:spLocks/>
            </p:cNvSpPr>
            <p:nvPr/>
          </p:nvSpPr>
          <p:spPr bwMode="auto">
            <a:xfrm>
              <a:off x="5564" y="1968"/>
              <a:ext cx="16" cy="52"/>
            </a:xfrm>
            <a:custGeom>
              <a:avLst/>
              <a:gdLst>
                <a:gd name="T0" fmla="*/ 12 w 143"/>
                <a:gd name="T1" fmla="*/ 51 h 467"/>
                <a:gd name="T2" fmla="*/ 14 w 143"/>
                <a:gd name="T3" fmla="*/ 52 h 467"/>
                <a:gd name="T4" fmla="*/ 15 w 143"/>
                <a:gd name="T5" fmla="*/ 51 h 467"/>
                <a:gd name="T6" fmla="*/ 16 w 143"/>
                <a:gd name="T7" fmla="*/ 50 h 467"/>
                <a:gd name="T8" fmla="*/ 16 w 143"/>
                <a:gd name="T9" fmla="*/ 2 h 467"/>
                <a:gd name="T10" fmla="*/ 15 w 143"/>
                <a:gd name="T11" fmla="*/ 1 h 467"/>
                <a:gd name="T12" fmla="*/ 14 w 143"/>
                <a:gd name="T13" fmla="*/ 0 h 467"/>
                <a:gd name="T14" fmla="*/ 12 w 143"/>
                <a:gd name="T15" fmla="*/ 0 h 467"/>
                <a:gd name="T16" fmla="*/ 11 w 143"/>
                <a:gd name="T17" fmla="*/ 2 h 467"/>
                <a:gd name="T18" fmla="*/ 9 w 143"/>
                <a:gd name="T19" fmla="*/ 5 h 467"/>
                <a:gd name="T20" fmla="*/ 6 w 143"/>
                <a:gd name="T21" fmla="*/ 7 h 467"/>
                <a:gd name="T22" fmla="*/ 3 w 143"/>
                <a:gd name="T23" fmla="*/ 8 h 467"/>
                <a:gd name="T24" fmla="*/ 1 w 143"/>
                <a:gd name="T25" fmla="*/ 8 h 467"/>
                <a:gd name="T26" fmla="*/ 0 w 143"/>
                <a:gd name="T27" fmla="*/ 9 h 467"/>
                <a:gd name="T28" fmla="*/ 0 w 143"/>
                <a:gd name="T29" fmla="*/ 12 h 467"/>
                <a:gd name="T30" fmla="*/ 1 w 143"/>
                <a:gd name="T31" fmla="*/ 16 h 467"/>
                <a:gd name="T32" fmla="*/ 2 w 143"/>
                <a:gd name="T33" fmla="*/ 17 h 467"/>
                <a:gd name="T34" fmla="*/ 4 w 143"/>
                <a:gd name="T35" fmla="*/ 17 h 467"/>
                <a:gd name="T36" fmla="*/ 5 w 143"/>
                <a:gd name="T37" fmla="*/ 15 h 467"/>
                <a:gd name="T38" fmla="*/ 7 w 143"/>
                <a:gd name="T39" fmla="*/ 12 h 467"/>
                <a:gd name="T40" fmla="*/ 9 w 143"/>
                <a:gd name="T41" fmla="*/ 10 h 467"/>
                <a:gd name="T42" fmla="*/ 10 w 143"/>
                <a:gd name="T43" fmla="*/ 9 h 467"/>
                <a:gd name="T44" fmla="*/ 11 w 143"/>
                <a:gd name="T45" fmla="*/ 10 h 467"/>
                <a:gd name="T46" fmla="*/ 12 w 143"/>
                <a:gd name="T47" fmla="*/ 12 h 467"/>
                <a:gd name="T48" fmla="*/ 12 w 143"/>
                <a:gd name="T49" fmla="*/ 50 h 467"/>
                <a:gd name="T50" fmla="*/ 12 w 143"/>
                <a:gd name="T51" fmla="*/ 51 h 4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3" h="467">
                  <a:moveTo>
                    <a:pt x="108" y="461"/>
                  </a:moveTo>
                  <a:lnTo>
                    <a:pt x="123" y="467"/>
                  </a:lnTo>
                  <a:lnTo>
                    <a:pt x="138" y="461"/>
                  </a:lnTo>
                  <a:lnTo>
                    <a:pt x="143" y="447"/>
                  </a:lnTo>
                  <a:lnTo>
                    <a:pt x="143" y="22"/>
                  </a:lnTo>
                  <a:lnTo>
                    <a:pt x="138" y="9"/>
                  </a:lnTo>
                  <a:lnTo>
                    <a:pt x="125" y="0"/>
                  </a:lnTo>
                  <a:lnTo>
                    <a:pt x="111" y="4"/>
                  </a:lnTo>
                  <a:lnTo>
                    <a:pt x="94" y="21"/>
                  </a:lnTo>
                  <a:lnTo>
                    <a:pt x="76" y="42"/>
                  </a:lnTo>
                  <a:lnTo>
                    <a:pt x="54" y="62"/>
                  </a:lnTo>
                  <a:lnTo>
                    <a:pt x="29" y="69"/>
                  </a:lnTo>
                  <a:lnTo>
                    <a:pt x="10" y="72"/>
                  </a:lnTo>
                  <a:lnTo>
                    <a:pt x="2" y="82"/>
                  </a:lnTo>
                  <a:lnTo>
                    <a:pt x="0" y="108"/>
                  </a:lnTo>
                  <a:lnTo>
                    <a:pt x="6" y="140"/>
                  </a:lnTo>
                  <a:lnTo>
                    <a:pt x="21" y="154"/>
                  </a:lnTo>
                  <a:lnTo>
                    <a:pt x="34" y="150"/>
                  </a:lnTo>
                  <a:lnTo>
                    <a:pt x="48" y="136"/>
                  </a:lnTo>
                  <a:lnTo>
                    <a:pt x="64" y="109"/>
                  </a:lnTo>
                  <a:lnTo>
                    <a:pt x="78" y="89"/>
                  </a:lnTo>
                  <a:lnTo>
                    <a:pt x="90" y="85"/>
                  </a:lnTo>
                  <a:lnTo>
                    <a:pt x="101" y="92"/>
                  </a:lnTo>
                  <a:lnTo>
                    <a:pt x="104" y="108"/>
                  </a:lnTo>
                  <a:lnTo>
                    <a:pt x="104" y="447"/>
                  </a:lnTo>
                  <a:lnTo>
                    <a:pt x="108" y="46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205"/>
            <p:cNvSpPr>
              <a:spLocks/>
            </p:cNvSpPr>
            <p:nvPr/>
          </p:nvSpPr>
          <p:spPr bwMode="auto">
            <a:xfrm>
              <a:off x="4715" y="1964"/>
              <a:ext cx="41" cy="52"/>
            </a:xfrm>
            <a:custGeom>
              <a:avLst/>
              <a:gdLst>
                <a:gd name="T0" fmla="*/ 28 w 364"/>
                <a:gd name="T1" fmla="*/ 1 h 468"/>
                <a:gd name="T2" fmla="*/ 17 w 364"/>
                <a:gd name="T3" fmla="*/ 0 h 468"/>
                <a:gd name="T4" fmla="*/ 9 w 364"/>
                <a:gd name="T5" fmla="*/ 0 h 468"/>
                <a:gd name="T6" fmla="*/ 8 w 364"/>
                <a:gd name="T7" fmla="*/ 3 h 468"/>
                <a:gd name="T8" fmla="*/ 7 w 364"/>
                <a:gd name="T9" fmla="*/ 7 h 468"/>
                <a:gd name="T10" fmla="*/ 4 w 364"/>
                <a:gd name="T11" fmla="*/ 8 h 468"/>
                <a:gd name="T12" fmla="*/ 3 w 364"/>
                <a:gd name="T13" fmla="*/ 14 h 468"/>
                <a:gd name="T14" fmla="*/ 0 w 364"/>
                <a:gd name="T15" fmla="*/ 18 h 468"/>
                <a:gd name="T16" fmla="*/ 0 w 364"/>
                <a:gd name="T17" fmla="*/ 23 h 468"/>
                <a:gd name="T18" fmla="*/ 0 w 364"/>
                <a:gd name="T19" fmla="*/ 27 h 468"/>
                <a:gd name="T20" fmla="*/ 0 w 364"/>
                <a:gd name="T21" fmla="*/ 31 h 468"/>
                <a:gd name="T22" fmla="*/ 0 w 364"/>
                <a:gd name="T23" fmla="*/ 33 h 468"/>
                <a:gd name="T24" fmla="*/ 0 w 364"/>
                <a:gd name="T25" fmla="*/ 36 h 468"/>
                <a:gd name="T26" fmla="*/ 1 w 364"/>
                <a:gd name="T27" fmla="*/ 38 h 468"/>
                <a:gd name="T28" fmla="*/ 2 w 364"/>
                <a:gd name="T29" fmla="*/ 41 h 468"/>
                <a:gd name="T30" fmla="*/ 3 w 364"/>
                <a:gd name="T31" fmla="*/ 44 h 468"/>
                <a:gd name="T32" fmla="*/ 5 w 364"/>
                <a:gd name="T33" fmla="*/ 47 h 468"/>
                <a:gd name="T34" fmla="*/ 8 w 364"/>
                <a:gd name="T35" fmla="*/ 51 h 468"/>
                <a:gd name="T36" fmla="*/ 13 w 364"/>
                <a:gd name="T37" fmla="*/ 52 h 468"/>
                <a:gd name="T38" fmla="*/ 24 w 364"/>
                <a:gd name="T39" fmla="*/ 52 h 468"/>
                <a:gd name="T40" fmla="*/ 29 w 364"/>
                <a:gd name="T41" fmla="*/ 49 h 468"/>
                <a:gd name="T42" fmla="*/ 33 w 364"/>
                <a:gd name="T43" fmla="*/ 46 h 468"/>
                <a:gd name="T44" fmla="*/ 35 w 364"/>
                <a:gd name="T45" fmla="*/ 45 h 468"/>
                <a:gd name="T46" fmla="*/ 36 w 364"/>
                <a:gd name="T47" fmla="*/ 42 h 468"/>
                <a:gd name="T48" fmla="*/ 37 w 364"/>
                <a:gd name="T49" fmla="*/ 38 h 468"/>
                <a:gd name="T50" fmla="*/ 37 w 364"/>
                <a:gd name="T51" fmla="*/ 34 h 468"/>
                <a:gd name="T52" fmla="*/ 40 w 364"/>
                <a:gd name="T53" fmla="*/ 33 h 468"/>
                <a:gd name="T54" fmla="*/ 41 w 364"/>
                <a:gd name="T55" fmla="*/ 28 h 468"/>
                <a:gd name="T56" fmla="*/ 40 w 364"/>
                <a:gd name="T57" fmla="*/ 22 h 468"/>
                <a:gd name="T58" fmla="*/ 38 w 364"/>
                <a:gd name="T59" fmla="*/ 21 h 468"/>
                <a:gd name="T60" fmla="*/ 37 w 364"/>
                <a:gd name="T61" fmla="*/ 15 h 468"/>
                <a:gd name="T62" fmla="*/ 36 w 364"/>
                <a:gd name="T63" fmla="*/ 9 h 468"/>
                <a:gd name="T64" fmla="*/ 33 w 364"/>
                <a:gd name="T65" fmla="*/ 7 h 468"/>
                <a:gd name="T66" fmla="*/ 32 w 364"/>
                <a:gd name="T67" fmla="*/ 2 h 468"/>
                <a:gd name="T68" fmla="*/ 29 w 364"/>
                <a:gd name="T69" fmla="*/ 1 h 4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64" h="468">
                  <a:moveTo>
                    <a:pt x="259" y="6"/>
                  </a:moveTo>
                  <a:lnTo>
                    <a:pt x="251" y="5"/>
                  </a:lnTo>
                  <a:lnTo>
                    <a:pt x="201" y="0"/>
                  </a:lnTo>
                  <a:lnTo>
                    <a:pt x="148" y="0"/>
                  </a:lnTo>
                  <a:lnTo>
                    <a:pt x="96" y="1"/>
                  </a:lnTo>
                  <a:lnTo>
                    <a:pt x="79" y="3"/>
                  </a:lnTo>
                  <a:lnTo>
                    <a:pt x="71" y="10"/>
                  </a:lnTo>
                  <a:lnTo>
                    <a:pt x="70" y="27"/>
                  </a:lnTo>
                  <a:lnTo>
                    <a:pt x="69" y="51"/>
                  </a:lnTo>
                  <a:lnTo>
                    <a:pt x="61" y="63"/>
                  </a:lnTo>
                  <a:lnTo>
                    <a:pt x="44" y="71"/>
                  </a:lnTo>
                  <a:lnTo>
                    <a:pt x="38" y="76"/>
                  </a:lnTo>
                  <a:lnTo>
                    <a:pt x="35" y="97"/>
                  </a:lnTo>
                  <a:lnTo>
                    <a:pt x="30" y="127"/>
                  </a:lnTo>
                  <a:lnTo>
                    <a:pt x="14" y="153"/>
                  </a:lnTo>
                  <a:lnTo>
                    <a:pt x="3" y="166"/>
                  </a:lnTo>
                  <a:lnTo>
                    <a:pt x="1" y="183"/>
                  </a:lnTo>
                  <a:lnTo>
                    <a:pt x="1" y="206"/>
                  </a:lnTo>
                  <a:lnTo>
                    <a:pt x="1" y="226"/>
                  </a:lnTo>
                  <a:lnTo>
                    <a:pt x="0" y="244"/>
                  </a:lnTo>
                  <a:lnTo>
                    <a:pt x="0" y="261"/>
                  </a:lnTo>
                  <a:lnTo>
                    <a:pt x="0" y="276"/>
                  </a:lnTo>
                  <a:lnTo>
                    <a:pt x="0" y="289"/>
                  </a:lnTo>
                  <a:lnTo>
                    <a:pt x="1" y="301"/>
                  </a:lnTo>
                  <a:lnTo>
                    <a:pt x="2" y="311"/>
                  </a:lnTo>
                  <a:lnTo>
                    <a:pt x="3" y="322"/>
                  </a:lnTo>
                  <a:lnTo>
                    <a:pt x="5" y="333"/>
                  </a:lnTo>
                  <a:lnTo>
                    <a:pt x="8" y="344"/>
                  </a:lnTo>
                  <a:lnTo>
                    <a:pt x="13" y="355"/>
                  </a:lnTo>
                  <a:lnTo>
                    <a:pt x="17" y="367"/>
                  </a:lnTo>
                  <a:lnTo>
                    <a:pt x="22" y="379"/>
                  </a:lnTo>
                  <a:lnTo>
                    <a:pt x="30" y="394"/>
                  </a:lnTo>
                  <a:lnTo>
                    <a:pt x="38" y="409"/>
                  </a:lnTo>
                  <a:lnTo>
                    <a:pt x="47" y="427"/>
                  </a:lnTo>
                  <a:lnTo>
                    <a:pt x="58" y="446"/>
                  </a:lnTo>
                  <a:lnTo>
                    <a:pt x="69" y="460"/>
                  </a:lnTo>
                  <a:lnTo>
                    <a:pt x="84" y="467"/>
                  </a:lnTo>
                  <a:lnTo>
                    <a:pt x="113" y="468"/>
                  </a:lnTo>
                  <a:lnTo>
                    <a:pt x="165" y="468"/>
                  </a:lnTo>
                  <a:lnTo>
                    <a:pt x="217" y="468"/>
                  </a:lnTo>
                  <a:lnTo>
                    <a:pt x="241" y="462"/>
                  </a:lnTo>
                  <a:lnTo>
                    <a:pt x="259" y="445"/>
                  </a:lnTo>
                  <a:lnTo>
                    <a:pt x="276" y="429"/>
                  </a:lnTo>
                  <a:lnTo>
                    <a:pt x="290" y="418"/>
                  </a:lnTo>
                  <a:lnTo>
                    <a:pt x="303" y="410"/>
                  </a:lnTo>
                  <a:lnTo>
                    <a:pt x="312" y="401"/>
                  </a:lnTo>
                  <a:lnTo>
                    <a:pt x="319" y="392"/>
                  </a:lnTo>
                  <a:lnTo>
                    <a:pt x="324" y="381"/>
                  </a:lnTo>
                  <a:lnTo>
                    <a:pt x="326" y="363"/>
                  </a:lnTo>
                  <a:lnTo>
                    <a:pt x="326" y="338"/>
                  </a:lnTo>
                  <a:lnTo>
                    <a:pt x="327" y="310"/>
                  </a:lnTo>
                  <a:lnTo>
                    <a:pt x="331" y="303"/>
                  </a:lnTo>
                  <a:lnTo>
                    <a:pt x="342" y="304"/>
                  </a:lnTo>
                  <a:lnTo>
                    <a:pt x="359" y="295"/>
                  </a:lnTo>
                  <a:lnTo>
                    <a:pt x="364" y="275"/>
                  </a:lnTo>
                  <a:lnTo>
                    <a:pt x="360" y="252"/>
                  </a:lnTo>
                  <a:lnTo>
                    <a:pt x="360" y="226"/>
                  </a:lnTo>
                  <a:lnTo>
                    <a:pt x="359" y="200"/>
                  </a:lnTo>
                  <a:lnTo>
                    <a:pt x="351" y="186"/>
                  </a:lnTo>
                  <a:lnTo>
                    <a:pt x="333" y="187"/>
                  </a:lnTo>
                  <a:lnTo>
                    <a:pt x="325" y="174"/>
                  </a:lnTo>
                  <a:lnTo>
                    <a:pt x="326" y="131"/>
                  </a:lnTo>
                  <a:lnTo>
                    <a:pt x="325" y="98"/>
                  </a:lnTo>
                  <a:lnTo>
                    <a:pt x="316" y="81"/>
                  </a:lnTo>
                  <a:lnTo>
                    <a:pt x="304" y="73"/>
                  </a:lnTo>
                  <a:lnTo>
                    <a:pt x="295" y="63"/>
                  </a:lnTo>
                  <a:lnTo>
                    <a:pt x="290" y="45"/>
                  </a:lnTo>
                  <a:lnTo>
                    <a:pt x="287" y="20"/>
                  </a:lnTo>
                  <a:lnTo>
                    <a:pt x="268" y="9"/>
                  </a:lnTo>
                  <a:lnTo>
                    <a:pt x="259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Freeform 206"/>
            <p:cNvSpPr>
              <a:spLocks/>
            </p:cNvSpPr>
            <p:nvPr/>
          </p:nvSpPr>
          <p:spPr bwMode="auto">
            <a:xfrm>
              <a:off x="4680" y="1964"/>
              <a:ext cx="16" cy="52"/>
            </a:xfrm>
            <a:custGeom>
              <a:avLst/>
              <a:gdLst>
                <a:gd name="T0" fmla="*/ 16 w 149"/>
                <a:gd name="T1" fmla="*/ 3 h 467"/>
                <a:gd name="T2" fmla="*/ 16 w 149"/>
                <a:gd name="T3" fmla="*/ 1 h 467"/>
                <a:gd name="T4" fmla="*/ 14 w 149"/>
                <a:gd name="T5" fmla="*/ 0 h 467"/>
                <a:gd name="T6" fmla="*/ 11 w 149"/>
                <a:gd name="T7" fmla="*/ 0 h 467"/>
                <a:gd name="T8" fmla="*/ 9 w 149"/>
                <a:gd name="T9" fmla="*/ 0 h 467"/>
                <a:gd name="T10" fmla="*/ 8 w 149"/>
                <a:gd name="T11" fmla="*/ 1 h 467"/>
                <a:gd name="T12" fmla="*/ 8 w 149"/>
                <a:gd name="T13" fmla="*/ 3 h 467"/>
                <a:gd name="T14" fmla="*/ 7 w 149"/>
                <a:gd name="T15" fmla="*/ 6 h 467"/>
                <a:gd name="T16" fmla="*/ 6 w 149"/>
                <a:gd name="T17" fmla="*/ 7 h 467"/>
                <a:gd name="T18" fmla="*/ 4 w 149"/>
                <a:gd name="T19" fmla="*/ 8 h 467"/>
                <a:gd name="T20" fmla="*/ 2 w 149"/>
                <a:gd name="T21" fmla="*/ 8 h 467"/>
                <a:gd name="T22" fmla="*/ 1 w 149"/>
                <a:gd name="T23" fmla="*/ 9 h 467"/>
                <a:gd name="T24" fmla="*/ 0 w 149"/>
                <a:gd name="T25" fmla="*/ 10 h 467"/>
                <a:gd name="T26" fmla="*/ 0 w 149"/>
                <a:gd name="T27" fmla="*/ 13 h 467"/>
                <a:gd name="T28" fmla="*/ 0 w 149"/>
                <a:gd name="T29" fmla="*/ 15 h 467"/>
                <a:gd name="T30" fmla="*/ 1 w 149"/>
                <a:gd name="T31" fmla="*/ 16 h 467"/>
                <a:gd name="T32" fmla="*/ 3 w 149"/>
                <a:gd name="T33" fmla="*/ 16 h 467"/>
                <a:gd name="T34" fmla="*/ 5 w 149"/>
                <a:gd name="T35" fmla="*/ 14 h 467"/>
                <a:gd name="T36" fmla="*/ 6 w 149"/>
                <a:gd name="T37" fmla="*/ 14 h 467"/>
                <a:gd name="T38" fmla="*/ 7 w 149"/>
                <a:gd name="T39" fmla="*/ 14 h 467"/>
                <a:gd name="T40" fmla="*/ 8 w 149"/>
                <a:gd name="T41" fmla="*/ 15 h 467"/>
                <a:gd name="T42" fmla="*/ 8 w 149"/>
                <a:gd name="T43" fmla="*/ 16 h 467"/>
                <a:gd name="T44" fmla="*/ 8 w 149"/>
                <a:gd name="T45" fmla="*/ 49 h 467"/>
                <a:gd name="T46" fmla="*/ 8 w 149"/>
                <a:gd name="T47" fmla="*/ 51 h 467"/>
                <a:gd name="T48" fmla="*/ 9 w 149"/>
                <a:gd name="T49" fmla="*/ 52 h 467"/>
                <a:gd name="T50" fmla="*/ 11 w 149"/>
                <a:gd name="T51" fmla="*/ 52 h 467"/>
                <a:gd name="T52" fmla="*/ 14 w 149"/>
                <a:gd name="T53" fmla="*/ 52 h 467"/>
                <a:gd name="T54" fmla="*/ 16 w 149"/>
                <a:gd name="T55" fmla="*/ 51 h 467"/>
                <a:gd name="T56" fmla="*/ 16 w 149"/>
                <a:gd name="T57" fmla="*/ 49 h 467"/>
                <a:gd name="T58" fmla="*/ 16 w 149"/>
                <a:gd name="T59" fmla="*/ 3 h 46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49" h="467">
                  <a:moveTo>
                    <a:pt x="149" y="26"/>
                  </a:moveTo>
                  <a:lnTo>
                    <a:pt x="147" y="9"/>
                  </a:lnTo>
                  <a:lnTo>
                    <a:pt x="135" y="2"/>
                  </a:lnTo>
                  <a:lnTo>
                    <a:pt x="107" y="0"/>
                  </a:lnTo>
                  <a:lnTo>
                    <a:pt x="87" y="2"/>
                  </a:lnTo>
                  <a:lnTo>
                    <a:pt x="78" y="9"/>
                  </a:lnTo>
                  <a:lnTo>
                    <a:pt x="73" y="26"/>
                  </a:lnTo>
                  <a:lnTo>
                    <a:pt x="68" y="54"/>
                  </a:lnTo>
                  <a:lnTo>
                    <a:pt x="58" y="67"/>
                  </a:lnTo>
                  <a:lnTo>
                    <a:pt x="38" y="70"/>
                  </a:lnTo>
                  <a:lnTo>
                    <a:pt x="19" y="71"/>
                  </a:lnTo>
                  <a:lnTo>
                    <a:pt x="9" y="77"/>
                  </a:lnTo>
                  <a:lnTo>
                    <a:pt x="3" y="90"/>
                  </a:lnTo>
                  <a:lnTo>
                    <a:pt x="0" y="113"/>
                  </a:lnTo>
                  <a:lnTo>
                    <a:pt x="2" y="137"/>
                  </a:lnTo>
                  <a:lnTo>
                    <a:pt x="11" y="147"/>
                  </a:lnTo>
                  <a:lnTo>
                    <a:pt x="25" y="146"/>
                  </a:lnTo>
                  <a:lnTo>
                    <a:pt x="42" y="130"/>
                  </a:lnTo>
                  <a:lnTo>
                    <a:pt x="52" y="124"/>
                  </a:lnTo>
                  <a:lnTo>
                    <a:pt x="63" y="124"/>
                  </a:lnTo>
                  <a:lnTo>
                    <a:pt x="70" y="131"/>
                  </a:lnTo>
                  <a:lnTo>
                    <a:pt x="72" y="147"/>
                  </a:lnTo>
                  <a:lnTo>
                    <a:pt x="72" y="441"/>
                  </a:lnTo>
                  <a:lnTo>
                    <a:pt x="74" y="458"/>
                  </a:lnTo>
                  <a:lnTo>
                    <a:pt x="84" y="466"/>
                  </a:lnTo>
                  <a:lnTo>
                    <a:pt x="107" y="467"/>
                  </a:lnTo>
                  <a:lnTo>
                    <a:pt x="135" y="466"/>
                  </a:lnTo>
                  <a:lnTo>
                    <a:pt x="147" y="458"/>
                  </a:lnTo>
                  <a:lnTo>
                    <a:pt x="149" y="441"/>
                  </a:lnTo>
                  <a:lnTo>
                    <a:pt x="14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207"/>
            <p:cNvSpPr>
              <a:spLocks/>
            </p:cNvSpPr>
            <p:nvPr/>
          </p:nvSpPr>
          <p:spPr bwMode="auto">
            <a:xfrm>
              <a:off x="3879" y="1961"/>
              <a:ext cx="37" cy="53"/>
            </a:xfrm>
            <a:custGeom>
              <a:avLst/>
              <a:gdLst>
                <a:gd name="T0" fmla="*/ 0 w 333"/>
                <a:gd name="T1" fmla="*/ 44 h 474"/>
                <a:gd name="T2" fmla="*/ 1 w 333"/>
                <a:gd name="T3" fmla="*/ 47 h 474"/>
                <a:gd name="T4" fmla="*/ 2 w 333"/>
                <a:gd name="T5" fmla="*/ 48 h 474"/>
                <a:gd name="T6" fmla="*/ 4 w 333"/>
                <a:gd name="T7" fmla="*/ 50 h 474"/>
                <a:gd name="T8" fmla="*/ 6 w 333"/>
                <a:gd name="T9" fmla="*/ 51 h 474"/>
                <a:gd name="T10" fmla="*/ 7 w 333"/>
                <a:gd name="T11" fmla="*/ 52 h 474"/>
                <a:gd name="T12" fmla="*/ 9 w 333"/>
                <a:gd name="T13" fmla="*/ 52 h 474"/>
                <a:gd name="T14" fmla="*/ 10 w 333"/>
                <a:gd name="T15" fmla="*/ 53 h 474"/>
                <a:gd name="T16" fmla="*/ 12 w 333"/>
                <a:gd name="T17" fmla="*/ 53 h 474"/>
                <a:gd name="T18" fmla="*/ 14 w 333"/>
                <a:gd name="T19" fmla="*/ 53 h 474"/>
                <a:gd name="T20" fmla="*/ 16 w 333"/>
                <a:gd name="T21" fmla="*/ 53 h 474"/>
                <a:gd name="T22" fmla="*/ 17 w 333"/>
                <a:gd name="T23" fmla="*/ 53 h 474"/>
                <a:gd name="T24" fmla="*/ 19 w 333"/>
                <a:gd name="T25" fmla="*/ 53 h 474"/>
                <a:gd name="T26" fmla="*/ 21 w 333"/>
                <a:gd name="T27" fmla="*/ 52 h 474"/>
                <a:gd name="T28" fmla="*/ 22 w 333"/>
                <a:gd name="T29" fmla="*/ 52 h 474"/>
                <a:gd name="T30" fmla="*/ 24 w 333"/>
                <a:gd name="T31" fmla="*/ 51 h 474"/>
                <a:gd name="T32" fmla="*/ 25 w 333"/>
                <a:gd name="T33" fmla="*/ 50 h 474"/>
                <a:gd name="T34" fmla="*/ 26 w 333"/>
                <a:gd name="T35" fmla="*/ 50 h 474"/>
                <a:gd name="T36" fmla="*/ 35 w 333"/>
                <a:gd name="T37" fmla="*/ 41 h 474"/>
                <a:gd name="T38" fmla="*/ 37 w 333"/>
                <a:gd name="T39" fmla="*/ 39 h 474"/>
                <a:gd name="T40" fmla="*/ 37 w 333"/>
                <a:gd name="T41" fmla="*/ 36 h 474"/>
                <a:gd name="T42" fmla="*/ 37 w 333"/>
                <a:gd name="T43" fmla="*/ 11 h 474"/>
                <a:gd name="T44" fmla="*/ 36 w 333"/>
                <a:gd name="T45" fmla="*/ 10 h 474"/>
                <a:gd name="T46" fmla="*/ 34 w 333"/>
                <a:gd name="T47" fmla="*/ 7 h 474"/>
                <a:gd name="T48" fmla="*/ 30 w 333"/>
                <a:gd name="T49" fmla="*/ 4 h 474"/>
                <a:gd name="T50" fmla="*/ 28 w 333"/>
                <a:gd name="T51" fmla="*/ 2 h 474"/>
                <a:gd name="T52" fmla="*/ 25 w 333"/>
                <a:gd name="T53" fmla="*/ 1 h 474"/>
                <a:gd name="T54" fmla="*/ 19 w 333"/>
                <a:gd name="T55" fmla="*/ 0 h 474"/>
                <a:gd name="T56" fmla="*/ 12 w 333"/>
                <a:gd name="T57" fmla="*/ 0 h 474"/>
                <a:gd name="T58" fmla="*/ 10 w 333"/>
                <a:gd name="T59" fmla="*/ 0 h 474"/>
                <a:gd name="T60" fmla="*/ 8 w 333"/>
                <a:gd name="T61" fmla="*/ 2 h 474"/>
                <a:gd name="T62" fmla="*/ 6 w 333"/>
                <a:gd name="T63" fmla="*/ 4 h 474"/>
                <a:gd name="T64" fmla="*/ 3 w 333"/>
                <a:gd name="T65" fmla="*/ 6 h 474"/>
                <a:gd name="T66" fmla="*/ 0 w 333"/>
                <a:gd name="T67" fmla="*/ 10 h 474"/>
                <a:gd name="T68" fmla="*/ 0 w 333"/>
                <a:gd name="T69" fmla="*/ 44 h 4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3" h="474">
                  <a:moveTo>
                    <a:pt x="0" y="396"/>
                  </a:moveTo>
                  <a:lnTo>
                    <a:pt x="7" y="417"/>
                  </a:lnTo>
                  <a:lnTo>
                    <a:pt x="21" y="433"/>
                  </a:lnTo>
                  <a:lnTo>
                    <a:pt x="39" y="448"/>
                  </a:lnTo>
                  <a:lnTo>
                    <a:pt x="51" y="455"/>
                  </a:lnTo>
                  <a:lnTo>
                    <a:pt x="64" y="462"/>
                  </a:lnTo>
                  <a:lnTo>
                    <a:pt x="78" y="467"/>
                  </a:lnTo>
                  <a:lnTo>
                    <a:pt x="93" y="470"/>
                  </a:lnTo>
                  <a:lnTo>
                    <a:pt x="109" y="473"/>
                  </a:lnTo>
                  <a:lnTo>
                    <a:pt x="124" y="474"/>
                  </a:lnTo>
                  <a:lnTo>
                    <a:pt x="141" y="474"/>
                  </a:lnTo>
                  <a:lnTo>
                    <a:pt x="157" y="473"/>
                  </a:lnTo>
                  <a:lnTo>
                    <a:pt x="172" y="470"/>
                  </a:lnTo>
                  <a:lnTo>
                    <a:pt x="187" y="466"/>
                  </a:lnTo>
                  <a:lnTo>
                    <a:pt x="200" y="462"/>
                  </a:lnTo>
                  <a:lnTo>
                    <a:pt x="213" y="456"/>
                  </a:lnTo>
                  <a:lnTo>
                    <a:pt x="224" y="450"/>
                  </a:lnTo>
                  <a:lnTo>
                    <a:pt x="233" y="444"/>
                  </a:lnTo>
                  <a:lnTo>
                    <a:pt x="313" y="369"/>
                  </a:lnTo>
                  <a:lnTo>
                    <a:pt x="330" y="350"/>
                  </a:lnTo>
                  <a:lnTo>
                    <a:pt x="333" y="325"/>
                  </a:lnTo>
                  <a:lnTo>
                    <a:pt x="333" y="102"/>
                  </a:lnTo>
                  <a:lnTo>
                    <a:pt x="324" y="85"/>
                  </a:lnTo>
                  <a:lnTo>
                    <a:pt x="302" y="60"/>
                  </a:lnTo>
                  <a:lnTo>
                    <a:pt x="273" y="34"/>
                  </a:lnTo>
                  <a:lnTo>
                    <a:pt x="248" y="14"/>
                  </a:lnTo>
                  <a:lnTo>
                    <a:pt x="229" y="6"/>
                  </a:lnTo>
                  <a:lnTo>
                    <a:pt x="169" y="4"/>
                  </a:lnTo>
                  <a:lnTo>
                    <a:pt x="108" y="0"/>
                  </a:lnTo>
                  <a:lnTo>
                    <a:pt x="88" y="4"/>
                  </a:lnTo>
                  <a:lnTo>
                    <a:pt x="71" y="16"/>
                  </a:lnTo>
                  <a:lnTo>
                    <a:pt x="56" y="33"/>
                  </a:lnTo>
                  <a:lnTo>
                    <a:pt x="24" y="58"/>
                  </a:lnTo>
                  <a:lnTo>
                    <a:pt x="0" y="85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208"/>
            <p:cNvSpPr>
              <a:spLocks/>
            </p:cNvSpPr>
            <p:nvPr/>
          </p:nvSpPr>
          <p:spPr bwMode="auto">
            <a:xfrm>
              <a:off x="3840" y="1961"/>
              <a:ext cx="16" cy="52"/>
            </a:xfrm>
            <a:custGeom>
              <a:avLst/>
              <a:gdLst>
                <a:gd name="T0" fmla="*/ 12 w 147"/>
                <a:gd name="T1" fmla="*/ 51 h 470"/>
                <a:gd name="T2" fmla="*/ 14 w 147"/>
                <a:gd name="T3" fmla="*/ 52 h 470"/>
                <a:gd name="T4" fmla="*/ 15 w 147"/>
                <a:gd name="T5" fmla="*/ 51 h 470"/>
                <a:gd name="T6" fmla="*/ 16 w 147"/>
                <a:gd name="T7" fmla="*/ 50 h 470"/>
                <a:gd name="T8" fmla="*/ 16 w 147"/>
                <a:gd name="T9" fmla="*/ 4 h 470"/>
                <a:gd name="T10" fmla="*/ 16 w 147"/>
                <a:gd name="T11" fmla="*/ 1 h 470"/>
                <a:gd name="T12" fmla="*/ 15 w 147"/>
                <a:gd name="T13" fmla="*/ 0 h 470"/>
                <a:gd name="T14" fmla="*/ 14 w 147"/>
                <a:gd name="T15" fmla="*/ 0 h 470"/>
                <a:gd name="T16" fmla="*/ 11 w 147"/>
                <a:gd name="T17" fmla="*/ 2 h 470"/>
                <a:gd name="T18" fmla="*/ 9 w 147"/>
                <a:gd name="T19" fmla="*/ 4 h 470"/>
                <a:gd name="T20" fmla="*/ 7 w 147"/>
                <a:gd name="T21" fmla="*/ 7 h 470"/>
                <a:gd name="T22" fmla="*/ 5 w 147"/>
                <a:gd name="T23" fmla="*/ 8 h 470"/>
                <a:gd name="T24" fmla="*/ 2 w 147"/>
                <a:gd name="T25" fmla="*/ 7 h 470"/>
                <a:gd name="T26" fmla="*/ 1 w 147"/>
                <a:gd name="T27" fmla="*/ 8 h 470"/>
                <a:gd name="T28" fmla="*/ 0 w 147"/>
                <a:gd name="T29" fmla="*/ 9 h 470"/>
                <a:gd name="T30" fmla="*/ 0 w 147"/>
                <a:gd name="T31" fmla="*/ 11 h 470"/>
                <a:gd name="T32" fmla="*/ 0 w 147"/>
                <a:gd name="T33" fmla="*/ 13 h 470"/>
                <a:gd name="T34" fmla="*/ 1 w 147"/>
                <a:gd name="T35" fmla="*/ 16 h 470"/>
                <a:gd name="T36" fmla="*/ 2 w 147"/>
                <a:gd name="T37" fmla="*/ 18 h 470"/>
                <a:gd name="T38" fmla="*/ 3 w 147"/>
                <a:gd name="T39" fmla="*/ 18 h 470"/>
                <a:gd name="T40" fmla="*/ 4 w 147"/>
                <a:gd name="T41" fmla="*/ 16 h 470"/>
                <a:gd name="T42" fmla="*/ 6 w 147"/>
                <a:gd name="T43" fmla="*/ 14 h 470"/>
                <a:gd name="T44" fmla="*/ 8 w 147"/>
                <a:gd name="T45" fmla="*/ 13 h 470"/>
                <a:gd name="T46" fmla="*/ 10 w 147"/>
                <a:gd name="T47" fmla="*/ 13 h 470"/>
                <a:gd name="T48" fmla="*/ 11 w 147"/>
                <a:gd name="T49" fmla="*/ 13 h 470"/>
                <a:gd name="T50" fmla="*/ 12 w 147"/>
                <a:gd name="T51" fmla="*/ 15 h 470"/>
                <a:gd name="T52" fmla="*/ 12 w 147"/>
                <a:gd name="T53" fmla="*/ 50 h 470"/>
                <a:gd name="T54" fmla="*/ 12 w 147"/>
                <a:gd name="T55" fmla="*/ 51 h 4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47" h="470">
                  <a:moveTo>
                    <a:pt x="110" y="465"/>
                  </a:moveTo>
                  <a:lnTo>
                    <a:pt x="127" y="470"/>
                  </a:lnTo>
                  <a:lnTo>
                    <a:pt x="142" y="465"/>
                  </a:lnTo>
                  <a:lnTo>
                    <a:pt x="147" y="450"/>
                  </a:lnTo>
                  <a:lnTo>
                    <a:pt x="147" y="34"/>
                  </a:lnTo>
                  <a:lnTo>
                    <a:pt x="145" y="10"/>
                  </a:lnTo>
                  <a:lnTo>
                    <a:pt x="139" y="0"/>
                  </a:lnTo>
                  <a:lnTo>
                    <a:pt x="127" y="2"/>
                  </a:lnTo>
                  <a:lnTo>
                    <a:pt x="105" y="17"/>
                  </a:lnTo>
                  <a:lnTo>
                    <a:pt x="86" y="38"/>
                  </a:lnTo>
                  <a:lnTo>
                    <a:pt x="67" y="60"/>
                  </a:lnTo>
                  <a:lnTo>
                    <a:pt x="44" y="68"/>
                  </a:lnTo>
                  <a:lnTo>
                    <a:pt x="21" y="65"/>
                  </a:lnTo>
                  <a:lnTo>
                    <a:pt x="8" y="70"/>
                  </a:lnTo>
                  <a:lnTo>
                    <a:pt x="1" y="82"/>
                  </a:lnTo>
                  <a:lnTo>
                    <a:pt x="0" y="103"/>
                  </a:lnTo>
                  <a:lnTo>
                    <a:pt x="2" y="122"/>
                  </a:lnTo>
                  <a:lnTo>
                    <a:pt x="9" y="143"/>
                  </a:lnTo>
                  <a:lnTo>
                    <a:pt x="18" y="159"/>
                  </a:lnTo>
                  <a:lnTo>
                    <a:pt x="27" y="160"/>
                  </a:lnTo>
                  <a:lnTo>
                    <a:pt x="39" y="141"/>
                  </a:lnTo>
                  <a:lnTo>
                    <a:pt x="53" y="126"/>
                  </a:lnTo>
                  <a:lnTo>
                    <a:pt x="75" y="121"/>
                  </a:lnTo>
                  <a:lnTo>
                    <a:pt x="95" y="115"/>
                  </a:lnTo>
                  <a:lnTo>
                    <a:pt x="104" y="121"/>
                  </a:lnTo>
                  <a:lnTo>
                    <a:pt x="106" y="138"/>
                  </a:lnTo>
                  <a:lnTo>
                    <a:pt x="106" y="450"/>
                  </a:lnTo>
                  <a:lnTo>
                    <a:pt x="110" y="46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209"/>
            <p:cNvSpPr>
              <a:spLocks/>
            </p:cNvSpPr>
            <p:nvPr/>
          </p:nvSpPr>
          <p:spPr bwMode="auto">
            <a:xfrm>
              <a:off x="4723" y="1971"/>
              <a:ext cx="24" cy="37"/>
            </a:xfrm>
            <a:custGeom>
              <a:avLst/>
              <a:gdLst>
                <a:gd name="T0" fmla="*/ 2 w 216"/>
                <a:gd name="T1" fmla="*/ 3 h 332"/>
                <a:gd name="T2" fmla="*/ 5 w 216"/>
                <a:gd name="T3" fmla="*/ 2 h 332"/>
                <a:gd name="T4" fmla="*/ 7 w 216"/>
                <a:gd name="T5" fmla="*/ 2 h 332"/>
                <a:gd name="T6" fmla="*/ 8 w 216"/>
                <a:gd name="T7" fmla="*/ 1 h 332"/>
                <a:gd name="T8" fmla="*/ 11 w 216"/>
                <a:gd name="T9" fmla="*/ 0 h 332"/>
                <a:gd name="T10" fmla="*/ 12 w 216"/>
                <a:gd name="T11" fmla="*/ 0 h 332"/>
                <a:gd name="T12" fmla="*/ 14 w 216"/>
                <a:gd name="T13" fmla="*/ 2 h 332"/>
                <a:gd name="T14" fmla="*/ 17 w 216"/>
                <a:gd name="T15" fmla="*/ 2 h 332"/>
                <a:gd name="T16" fmla="*/ 19 w 216"/>
                <a:gd name="T17" fmla="*/ 2 h 332"/>
                <a:gd name="T18" fmla="*/ 20 w 216"/>
                <a:gd name="T19" fmla="*/ 3 h 332"/>
                <a:gd name="T20" fmla="*/ 20 w 216"/>
                <a:gd name="T21" fmla="*/ 6 h 332"/>
                <a:gd name="T22" fmla="*/ 20 w 216"/>
                <a:gd name="T23" fmla="*/ 8 h 332"/>
                <a:gd name="T24" fmla="*/ 21 w 216"/>
                <a:gd name="T25" fmla="*/ 10 h 332"/>
                <a:gd name="T26" fmla="*/ 22 w 216"/>
                <a:gd name="T27" fmla="*/ 11 h 332"/>
                <a:gd name="T28" fmla="*/ 23 w 216"/>
                <a:gd name="T29" fmla="*/ 11 h 332"/>
                <a:gd name="T30" fmla="*/ 23 w 216"/>
                <a:gd name="T31" fmla="*/ 13 h 332"/>
                <a:gd name="T32" fmla="*/ 24 w 216"/>
                <a:gd name="T33" fmla="*/ 18 h 332"/>
                <a:gd name="T34" fmla="*/ 24 w 216"/>
                <a:gd name="T35" fmla="*/ 24 h 332"/>
                <a:gd name="T36" fmla="*/ 24 w 216"/>
                <a:gd name="T37" fmla="*/ 29 h 332"/>
                <a:gd name="T38" fmla="*/ 23 w 216"/>
                <a:gd name="T39" fmla="*/ 32 h 332"/>
                <a:gd name="T40" fmla="*/ 20 w 216"/>
                <a:gd name="T41" fmla="*/ 34 h 332"/>
                <a:gd name="T42" fmla="*/ 18 w 216"/>
                <a:gd name="T43" fmla="*/ 36 h 332"/>
                <a:gd name="T44" fmla="*/ 16 w 216"/>
                <a:gd name="T45" fmla="*/ 37 h 332"/>
                <a:gd name="T46" fmla="*/ 13 w 216"/>
                <a:gd name="T47" fmla="*/ 37 h 332"/>
                <a:gd name="T48" fmla="*/ 10 w 216"/>
                <a:gd name="T49" fmla="*/ 37 h 332"/>
                <a:gd name="T50" fmla="*/ 8 w 216"/>
                <a:gd name="T51" fmla="*/ 37 h 332"/>
                <a:gd name="T52" fmla="*/ 6 w 216"/>
                <a:gd name="T53" fmla="*/ 36 h 332"/>
                <a:gd name="T54" fmla="*/ 5 w 216"/>
                <a:gd name="T55" fmla="*/ 34 h 332"/>
                <a:gd name="T56" fmla="*/ 3 w 216"/>
                <a:gd name="T57" fmla="*/ 32 h 332"/>
                <a:gd name="T58" fmla="*/ 1 w 216"/>
                <a:gd name="T59" fmla="*/ 30 h 332"/>
                <a:gd name="T60" fmla="*/ 0 w 216"/>
                <a:gd name="T61" fmla="*/ 27 h 332"/>
                <a:gd name="T62" fmla="*/ 0 w 216"/>
                <a:gd name="T63" fmla="*/ 20 h 332"/>
                <a:gd name="T64" fmla="*/ 0 w 216"/>
                <a:gd name="T65" fmla="*/ 12 h 332"/>
                <a:gd name="T66" fmla="*/ 0 w 216"/>
                <a:gd name="T67" fmla="*/ 6 h 332"/>
                <a:gd name="T68" fmla="*/ 1 w 216"/>
                <a:gd name="T69" fmla="*/ 5 h 332"/>
                <a:gd name="T70" fmla="*/ 1 w 216"/>
                <a:gd name="T71" fmla="*/ 4 h 332"/>
                <a:gd name="T72" fmla="*/ 2 w 216"/>
                <a:gd name="T73" fmla="*/ 3 h 3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6" h="332">
                  <a:moveTo>
                    <a:pt x="16" y="23"/>
                  </a:moveTo>
                  <a:lnTo>
                    <a:pt x="46" y="20"/>
                  </a:lnTo>
                  <a:lnTo>
                    <a:pt x="62" y="18"/>
                  </a:lnTo>
                  <a:lnTo>
                    <a:pt x="76" y="10"/>
                  </a:lnTo>
                  <a:lnTo>
                    <a:pt x="95" y="0"/>
                  </a:lnTo>
                  <a:lnTo>
                    <a:pt x="111" y="4"/>
                  </a:lnTo>
                  <a:lnTo>
                    <a:pt x="128" y="14"/>
                  </a:lnTo>
                  <a:lnTo>
                    <a:pt x="150" y="20"/>
                  </a:lnTo>
                  <a:lnTo>
                    <a:pt x="169" y="22"/>
                  </a:lnTo>
                  <a:lnTo>
                    <a:pt x="177" y="30"/>
                  </a:lnTo>
                  <a:lnTo>
                    <a:pt x="179" y="50"/>
                  </a:lnTo>
                  <a:lnTo>
                    <a:pt x="180" y="76"/>
                  </a:lnTo>
                  <a:lnTo>
                    <a:pt x="185" y="89"/>
                  </a:lnTo>
                  <a:lnTo>
                    <a:pt x="198" y="96"/>
                  </a:lnTo>
                  <a:lnTo>
                    <a:pt x="208" y="103"/>
                  </a:lnTo>
                  <a:lnTo>
                    <a:pt x="211" y="119"/>
                  </a:lnTo>
                  <a:lnTo>
                    <a:pt x="215" y="165"/>
                  </a:lnTo>
                  <a:lnTo>
                    <a:pt x="216" y="211"/>
                  </a:lnTo>
                  <a:lnTo>
                    <a:pt x="214" y="257"/>
                  </a:lnTo>
                  <a:lnTo>
                    <a:pt x="204" y="284"/>
                  </a:lnTo>
                  <a:lnTo>
                    <a:pt x="184" y="307"/>
                  </a:lnTo>
                  <a:lnTo>
                    <a:pt x="163" y="323"/>
                  </a:lnTo>
                  <a:lnTo>
                    <a:pt x="141" y="331"/>
                  </a:lnTo>
                  <a:lnTo>
                    <a:pt x="115" y="332"/>
                  </a:lnTo>
                  <a:lnTo>
                    <a:pt x="93" y="332"/>
                  </a:lnTo>
                  <a:lnTo>
                    <a:pt x="73" y="331"/>
                  </a:lnTo>
                  <a:lnTo>
                    <a:pt x="57" y="325"/>
                  </a:lnTo>
                  <a:lnTo>
                    <a:pt x="45" y="309"/>
                  </a:lnTo>
                  <a:lnTo>
                    <a:pt x="28" y="286"/>
                  </a:lnTo>
                  <a:lnTo>
                    <a:pt x="12" y="271"/>
                  </a:lnTo>
                  <a:lnTo>
                    <a:pt x="3" y="240"/>
                  </a:lnTo>
                  <a:lnTo>
                    <a:pt x="1" y="177"/>
                  </a:lnTo>
                  <a:lnTo>
                    <a:pt x="0" y="112"/>
                  </a:lnTo>
                  <a:lnTo>
                    <a:pt x="4" y="50"/>
                  </a:lnTo>
                  <a:lnTo>
                    <a:pt x="5" y="41"/>
                  </a:lnTo>
                  <a:lnTo>
                    <a:pt x="7" y="33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210"/>
            <p:cNvSpPr>
              <a:spLocks/>
            </p:cNvSpPr>
            <p:nvPr/>
          </p:nvSpPr>
          <p:spPr bwMode="auto">
            <a:xfrm>
              <a:off x="3884" y="1966"/>
              <a:ext cx="23" cy="39"/>
            </a:xfrm>
            <a:custGeom>
              <a:avLst/>
              <a:gdLst>
                <a:gd name="T0" fmla="*/ 0 w 206"/>
                <a:gd name="T1" fmla="*/ 12 h 344"/>
                <a:gd name="T2" fmla="*/ 1 w 206"/>
                <a:gd name="T3" fmla="*/ 9 h 344"/>
                <a:gd name="T4" fmla="*/ 3 w 206"/>
                <a:gd name="T5" fmla="*/ 6 h 344"/>
                <a:gd name="T6" fmla="*/ 5 w 206"/>
                <a:gd name="T7" fmla="*/ 4 h 344"/>
                <a:gd name="T8" fmla="*/ 6 w 206"/>
                <a:gd name="T9" fmla="*/ 3 h 344"/>
                <a:gd name="T10" fmla="*/ 7 w 206"/>
                <a:gd name="T11" fmla="*/ 1 h 344"/>
                <a:gd name="T12" fmla="*/ 9 w 206"/>
                <a:gd name="T13" fmla="*/ 0 h 344"/>
                <a:gd name="T14" fmla="*/ 10 w 206"/>
                <a:gd name="T15" fmla="*/ 0 h 344"/>
                <a:gd name="T16" fmla="*/ 12 w 206"/>
                <a:gd name="T17" fmla="*/ 0 h 344"/>
                <a:gd name="T18" fmla="*/ 14 w 206"/>
                <a:gd name="T19" fmla="*/ 1 h 344"/>
                <a:gd name="T20" fmla="*/ 17 w 206"/>
                <a:gd name="T21" fmla="*/ 5 h 344"/>
                <a:gd name="T22" fmla="*/ 20 w 206"/>
                <a:gd name="T23" fmla="*/ 8 h 344"/>
                <a:gd name="T24" fmla="*/ 22 w 206"/>
                <a:gd name="T25" fmla="*/ 9 h 344"/>
                <a:gd name="T26" fmla="*/ 23 w 206"/>
                <a:gd name="T27" fmla="*/ 10 h 344"/>
                <a:gd name="T28" fmla="*/ 23 w 206"/>
                <a:gd name="T29" fmla="*/ 36 h 344"/>
                <a:gd name="T30" fmla="*/ 23 w 206"/>
                <a:gd name="T31" fmla="*/ 38 h 344"/>
                <a:gd name="T32" fmla="*/ 22 w 206"/>
                <a:gd name="T33" fmla="*/ 39 h 344"/>
                <a:gd name="T34" fmla="*/ 20 w 206"/>
                <a:gd name="T35" fmla="*/ 39 h 344"/>
                <a:gd name="T36" fmla="*/ 7 w 206"/>
                <a:gd name="T37" fmla="*/ 39 h 344"/>
                <a:gd name="T38" fmla="*/ 4 w 206"/>
                <a:gd name="T39" fmla="*/ 39 h 344"/>
                <a:gd name="T40" fmla="*/ 3 w 206"/>
                <a:gd name="T41" fmla="*/ 39 h 344"/>
                <a:gd name="T42" fmla="*/ 1 w 206"/>
                <a:gd name="T43" fmla="*/ 38 h 344"/>
                <a:gd name="T44" fmla="*/ 1 w 206"/>
                <a:gd name="T45" fmla="*/ 37 h 344"/>
                <a:gd name="T46" fmla="*/ 0 w 206"/>
                <a:gd name="T47" fmla="*/ 36 h 344"/>
                <a:gd name="T48" fmla="*/ 0 w 206"/>
                <a:gd name="T49" fmla="*/ 34 h 344"/>
                <a:gd name="T50" fmla="*/ 0 w 206"/>
                <a:gd name="T51" fmla="*/ 32 h 344"/>
                <a:gd name="T52" fmla="*/ 0 w 206"/>
                <a:gd name="T53" fmla="*/ 12 h 3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6" h="344">
                  <a:moveTo>
                    <a:pt x="0" y="108"/>
                  </a:moveTo>
                  <a:lnTo>
                    <a:pt x="9" y="79"/>
                  </a:lnTo>
                  <a:lnTo>
                    <a:pt x="31" y="53"/>
                  </a:lnTo>
                  <a:lnTo>
                    <a:pt x="43" y="39"/>
                  </a:lnTo>
                  <a:lnTo>
                    <a:pt x="54" y="25"/>
                  </a:lnTo>
                  <a:lnTo>
                    <a:pt x="66" y="13"/>
                  </a:lnTo>
                  <a:lnTo>
                    <a:pt x="77" y="4"/>
                  </a:lnTo>
                  <a:lnTo>
                    <a:pt x="92" y="0"/>
                  </a:lnTo>
                  <a:lnTo>
                    <a:pt x="107" y="2"/>
                  </a:lnTo>
                  <a:lnTo>
                    <a:pt x="125" y="12"/>
                  </a:lnTo>
                  <a:lnTo>
                    <a:pt x="154" y="41"/>
                  </a:lnTo>
                  <a:lnTo>
                    <a:pt x="181" y="72"/>
                  </a:lnTo>
                  <a:lnTo>
                    <a:pt x="196" y="80"/>
                  </a:lnTo>
                  <a:lnTo>
                    <a:pt x="206" y="91"/>
                  </a:lnTo>
                  <a:lnTo>
                    <a:pt x="206" y="317"/>
                  </a:lnTo>
                  <a:lnTo>
                    <a:pt x="204" y="334"/>
                  </a:lnTo>
                  <a:lnTo>
                    <a:pt x="196" y="341"/>
                  </a:lnTo>
                  <a:lnTo>
                    <a:pt x="180" y="344"/>
                  </a:lnTo>
                  <a:lnTo>
                    <a:pt x="59" y="344"/>
                  </a:lnTo>
                  <a:lnTo>
                    <a:pt x="39" y="342"/>
                  </a:lnTo>
                  <a:lnTo>
                    <a:pt x="23" y="340"/>
                  </a:lnTo>
                  <a:lnTo>
                    <a:pt x="13" y="336"/>
                  </a:lnTo>
                  <a:lnTo>
                    <a:pt x="6" y="328"/>
                  </a:lnTo>
                  <a:lnTo>
                    <a:pt x="2" y="318"/>
                  </a:lnTo>
                  <a:lnTo>
                    <a:pt x="0" y="301"/>
                  </a:lnTo>
                  <a:lnTo>
                    <a:pt x="0" y="281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211"/>
            <p:cNvSpPr>
              <a:spLocks/>
            </p:cNvSpPr>
            <p:nvPr/>
          </p:nvSpPr>
          <p:spPr bwMode="auto">
            <a:xfrm>
              <a:off x="4802" y="1925"/>
              <a:ext cx="13" cy="45"/>
            </a:xfrm>
            <a:custGeom>
              <a:avLst/>
              <a:gdLst>
                <a:gd name="T0" fmla="*/ 8 w 117"/>
                <a:gd name="T1" fmla="*/ 44 h 401"/>
                <a:gd name="T2" fmla="*/ 10 w 117"/>
                <a:gd name="T3" fmla="*/ 45 h 401"/>
                <a:gd name="T4" fmla="*/ 12 w 117"/>
                <a:gd name="T5" fmla="*/ 44 h 401"/>
                <a:gd name="T6" fmla="*/ 13 w 117"/>
                <a:gd name="T7" fmla="*/ 42 h 401"/>
                <a:gd name="T8" fmla="*/ 13 w 117"/>
                <a:gd name="T9" fmla="*/ 1 h 401"/>
                <a:gd name="T10" fmla="*/ 12 w 117"/>
                <a:gd name="T11" fmla="*/ 0 h 401"/>
                <a:gd name="T12" fmla="*/ 11 w 117"/>
                <a:gd name="T13" fmla="*/ 0 h 401"/>
                <a:gd name="T14" fmla="*/ 9 w 117"/>
                <a:gd name="T15" fmla="*/ 0 h 401"/>
                <a:gd name="T16" fmla="*/ 8 w 117"/>
                <a:gd name="T17" fmla="*/ 2 h 401"/>
                <a:gd name="T18" fmla="*/ 8 w 117"/>
                <a:gd name="T19" fmla="*/ 5 h 401"/>
                <a:gd name="T20" fmla="*/ 7 w 117"/>
                <a:gd name="T21" fmla="*/ 7 h 401"/>
                <a:gd name="T22" fmla="*/ 6 w 117"/>
                <a:gd name="T23" fmla="*/ 8 h 401"/>
                <a:gd name="T24" fmla="*/ 3 w 117"/>
                <a:gd name="T25" fmla="*/ 8 h 401"/>
                <a:gd name="T26" fmla="*/ 1 w 117"/>
                <a:gd name="T27" fmla="*/ 9 h 401"/>
                <a:gd name="T28" fmla="*/ 0 w 117"/>
                <a:gd name="T29" fmla="*/ 10 h 401"/>
                <a:gd name="T30" fmla="*/ 0 w 117"/>
                <a:gd name="T31" fmla="*/ 13 h 401"/>
                <a:gd name="T32" fmla="*/ 1 w 117"/>
                <a:gd name="T33" fmla="*/ 16 h 401"/>
                <a:gd name="T34" fmla="*/ 1 w 117"/>
                <a:gd name="T35" fmla="*/ 17 h 401"/>
                <a:gd name="T36" fmla="*/ 3 w 117"/>
                <a:gd name="T37" fmla="*/ 17 h 401"/>
                <a:gd name="T38" fmla="*/ 5 w 117"/>
                <a:gd name="T39" fmla="*/ 15 h 401"/>
                <a:gd name="T40" fmla="*/ 7 w 117"/>
                <a:gd name="T41" fmla="*/ 14 h 401"/>
                <a:gd name="T42" fmla="*/ 7 w 117"/>
                <a:gd name="T43" fmla="*/ 14 h 401"/>
                <a:gd name="T44" fmla="*/ 8 w 117"/>
                <a:gd name="T45" fmla="*/ 15 h 401"/>
                <a:gd name="T46" fmla="*/ 8 w 117"/>
                <a:gd name="T47" fmla="*/ 17 h 401"/>
                <a:gd name="T48" fmla="*/ 8 w 117"/>
                <a:gd name="T49" fmla="*/ 42 h 401"/>
                <a:gd name="T50" fmla="*/ 8 w 117"/>
                <a:gd name="T51" fmla="*/ 44 h 4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7" h="401">
                  <a:moveTo>
                    <a:pt x="76" y="396"/>
                  </a:moveTo>
                  <a:lnTo>
                    <a:pt x="93" y="401"/>
                  </a:lnTo>
                  <a:lnTo>
                    <a:pt x="112" y="396"/>
                  </a:lnTo>
                  <a:lnTo>
                    <a:pt x="117" y="378"/>
                  </a:lnTo>
                  <a:lnTo>
                    <a:pt x="117" y="13"/>
                  </a:lnTo>
                  <a:lnTo>
                    <a:pt x="112" y="4"/>
                  </a:lnTo>
                  <a:lnTo>
                    <a:pt x="95" y="0"/>
                  </a:lnTo>
                  <a:lnTo>
                    <a:pt x="84" y="4"/>
                  </a:lnTo>
                  <a:lnTo>
                    <a:pt x="75" y="20"/>
                  </a:lnTo>
                  <a:lnTo>
                    <a:pt x="70" y="47"/>
                  </a:lnTo>
                  <a:lnTo>
                    <a:pt x="65" y="61"/>
                  </a:lnTo>
                  <a:lnTo>
                    <a:pt x="53" y="69"/>
                  </a:lnTo>
                  <a:lnTo>
                    <a:pt x="25" y="74"/>
                  </a:lnTo>
                  <a:lnTo>
                    <a:pt x="7" y="80"/>
                  </a:lnTo>
                  <a:lnTo>
                    <a:pt x="0" y="91"/>
                  </a:lnTo>
                  <a:lnTo>
                    <a:pt x="2" y="116"/>
                  </a:lnTo>
                  <a:lnTo>
                    <a:pt x="7" y="141"/>
                  </a:lnTo>
                  <a:lnTo>
                    <a:pt x="12" y="151"/>
                  </a:lnTo>
                  <a:lnTo>
                    <a:pt x="23" y="149"/>
                  </a:lnTo>
                  <a:lnTo>
                    <a:pt x="44" y="135"/>
                  </a:lnTo>
                  <a:lnTo>
                    <a:pt x="59" y="125"/>
                  </a:lnTo>
                  <a:lnTo>
                    <a:pt x="66" y="124"/>
                  </a:lnTo>
                  <a:lnTo>
                    <a:pt x="68" y="131"/>
                  </a:lnTo>
                  <a:lnTo>
                    <a:pt x="70" y="151"/>
                  </a:lnTo>
                  <a:lnTo>
                    <a:pt x="70" y="378"/>
                  </a:lnTo>
                  <a:lnTo>
                    <a:pt x="76" y="3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212"/>
            <p:cNvSpPr>
              <a:spLocks/>
            </p:cNvSpPr>
            <p:nvPr/>
          </p:nvSpPr>
          <p:spPr bwMode="auto">
            <a:xfrm>
              <a:off x="3957" y="1922"/>
              <a:ext cx="33" cy="45"/>
            </a:xfrm>
            <a:custGeom>
              <a:avLst/>
              <a:gdLst>
                <a:gd name="T0" fmla="*/ 1 w 300"/>
                <a:gd name="T1" fmla="*/ 43 h 400"/>
                <a:gd name="T2" fmla="*/ 1 w 300"/>
                <a:gd name="T3" fmla="*/ 45 h 400"/>
                <a:gd name="T4" fmla="*/ 31 w 300"/>
                <a:gd name="T5" fmla="*/ 45 h 400"/>
                <a:gd name="T6" fmla="*/ 33 w 300"/>
                <a:gd name="T7" fmla="*/ 43 h 400"/>
                <a:gd name="T8" fmla="*/ 31 w 300"/>
                <a:gd name="T9" fmla="*/ 40 h 400"/>
                <a:gd name="T10" fmla="*/ 11 w 300"/>
                <a:gd name="T11" fmla="*/ 40 h 400"/>
                <a:gd name="T12" fmla="*/ 11 w 300"/>
                <a:gd name="T13" fmla="*/ 39 h 400"/>
                <a:gd name="T14" fmla="*/ 14 w 300"/>
                <a:gd name="T15" fmla="*/ 34 h 400"/>
                <a:gd name="T16" fmla="*/ 19 w 300"/>
                <a:gd name="T17" fmla="*/ 30 h 400"/>
                <a:gd name="T18" fmla="*/ 24 w 300"/>
                <a:gd name="T19" fmla="*/ 29 h 400"/>
                <a:gd name="T20" fmla="*/ 25 w 300"/>
                <a:gd name="T21" fmla="*/ 26 h 400"/>
                <a:gd name="T22" fmla="*/ 27 w 300"/>
                <a:gd name="T23" fmla="*/ 22 h 400"/>
                <a:gd name="T24" fmla="*/ 29 w 300"/>
                <a:gd name="T25" fmla="*/ 19 h 400"/>
                <a:gd name="T26" fmla="*/ 29 w 300"/>
                <a:gd name="T27" fmla="*/ 12 h 400"/>
                <a:gd name="T28" fmla="*/ 29 w 300"/>
                <a:gd name="T29" fmla="*/ 6 h 400"/>
                <a:gd name="T30" fmla="*/ 26 w 300"/>
                <a:gd name="T31" fmla="*/ 5 h 400"/>
                <a:gd name="T32" fmla="*/ 23 w 300"/>
                <a:gd name="T33" fmla="*/ 4 h 400"/>
                <a:gd name="T34" fmla="*/ 22 w 300"/>
                <a:gd name="T35" fmla="*/ 2 h 400"/>
                <a:gd name="T36" fmla="*/ 16 w 300"/>
                <a:gd name="T37" fmla="*/ 0 h 400"/>
                <a:gd name="T38" fmla="*/ 12 w 300"/>
                <a:gd name="T39" fmla="*/ 0 h 400"/>
                <a:gd name="T40" fmla="*/ 8 w 300"/>
                <a:gd name="T41" fmla="*/ 3 h 400"/>
                <a:gd name="T42" fmla="*/ 3 w 300"/>
                <a:gd name="T43" fmla="*/ 9 h 400"/>
                <a:gd name="T44" fmla="*/ 1 w 300"/>
                <a:gd name="T45" fmla="*/ 11 h 400"/>
                <a:gd name="T46" fmla="*/ 1 w 300"/>
                <a:gd name="T47" fmla="*/ 16 h 400"/>
                <a:gd name="T48" fmla="*/ 5 w 300"/>
                <a:gd name="T49" fmla="*/ 17 h 400"/>
                <a:gd name="T50" fmla="*/ 9 w 300"/>
                <a:gd name="T51" fmla="*/ 16 h 400"/>
                <a:gd name="T52" fmla="*/ 10 w 300"/>
                <a:gd name="T53" fmla="*/ 12 h 400"/>
                <a:gd name="T54" fmla="*/ 11 w 300"/>
                <a:gd name="T55" fmla="*/ 9 h 400"/>
                <a:gd name="T56" fmla="*/ 17 w 300"/>
                <a:gd name="T57" fmla="*/ 10 h 400"/>
                <a:gd name="T58" fmla="*/ 22 w 300"/>
                <a:gd name="T59" fmla="*/ 12 h 400"/>
                <a:gd name="T60" fmla="*/ 22 w 300"/>
                <a:gd name="T61" fmla="*/ 17 h 400"/>
                <a:gd name="T62" fmla="*/ 20 w 300"/>
                <a:gd name="T63" fmla="*/ 22 h 400"/>
                <a:gd name="T64" fmla="*/ 17 w 300"/>
                <a:gd name="T65" fmla="*/ 26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0" h="400">
                  <a:moveTo>
                    <a:pt x="32" y="355"/>
                  </a:moveTo>
                  <a:lnTo>
                    <a:pt x="9" y="379"/>
                  </a:lnTo>
                  <a:lnTo>
                    <a:pt x="0" y="393"/>
                  </a:lnTo>
                  <a:lnTo>
                    <a:pt x="5" y="398"/>
                  </a:lnTo>
                  <a:lnTo>
                    <a:pt x="20" y="400"/>
                  </a:lnTo>
                  <a:lnTo>
                    <a:pt x="279" y="400"/>
                  </a:lnTo>
                  <a:lnTo>
                    <a:pt x="295" y="395"/>
                  </a:lnTo>
                  <a:lnTo>
                    <a:pt x="300" y="379"/>
                  </a:lnTo>
                  <a:lnTo>
                    <a:pt x="295" y="363"/>
                  </a:lnTo>
                  <a:lnTo>
                    <a:pt x="279" y="357"/>
                  </a:lnTo>
                  <a:lnTo>
                    <a:pt x="115" y="357"/>
                  </a:lnTo>
                  <a:lnTo>
                    <a:pt x="101" y="355"/>
                  </a:lnTo>
                  <a:lnTo>
                    <a:pt x="94" y="351"/>
                  </a:lnTo>
                  <a:lnTo>
                    <a:pt x="98" y="344"/>
                  </a:lnTo>
                  <a:lnTo>
                    <a:pt x="111" y="327"/>
                  </a:lnTo>
                  <a:lnTo>
                    <a:pt x="125" y="303"/>
                  </a:lnTo>
                  <a:lnTo>
                    <a:pt x="146" y="288"/>
                  </a:lnTo>
                  <a:lnTo>
                    <a:pt x="171" y="270"/>
                  </a:lnTo>
                  <a:lnTo>
                    <a:pt x="198" y="259"/>
                  </a:lnTo>
                  <a:lnTo>
                    <a:pt x="219" y="257"/>
                  </a:lnTo>
                  <a:lnTo>
                    <a:pt x="228" y="248"/>
                  </a:lnTo>
                  <a:lnTo>
                    <a:pt x="230" y="229"/>
                  </a:lnTo>
                  <a:lnTo>
                    <a:pt x="235" y="206"/>
                  </a:lnTo>
                  <a:lnTo>
                    <a:pt x="244" y="192"/>
                  </a:lnTo>
                  <a:lnTo>
                    <a:pt x="256" y="179"/>
                  </a:lnTo>
                  <a:lnTo>
                    <a:pt x="266" y="165"/>
                  </a:lnTo>
                  <a:lnTo>
                    <a:pt x="267" y="142"/>
                  </a:lnTo>
                  <a:lnTo>
                    <a:pt x="266" y="108"/>
                  </a:lnTo>
                  <a:lnTo>
                    <a:pt x="266" y="73"/>
                  </a:lnTo>
                  <a:lnTo>
                    <a:pt x="264" y="54"/>
                  </a:lnTo>
                  <a:lnTo>
                    <a:pt x="255" y="45"/>
                  </a:lnTo>
                  <a:lnTo>
                    <a:pt x="236" y="43"/>
                  </a:lnTo>
                  <a:lnTo>
                    <a:pt x="216" y="40"/>
                  </a:lnTo>
                  <a:lnTo>
                    <a:pt x="208" y="33"/>
                  </a:lnTo>
                  <a:lnTo>
                    <a:pt x="203" y="23"/>
                  </a:lnTo>
                  <a:lnTo>
                    <a:pt x="197" y="14"/>
                  </a:lnTo>
                  <a:lnTo>
                    <a:pt x="181" y="5"/>
                  </a:lnTo>
                  <a:lnTo>
                    <a:pt x="149" y="1"/>
                  </a:lnTo>
                  <a:lnTo>
                    <a:pt x="124" y="0"/>
                  </a:lnTo>
                  <a:lnTo>
                    <a:pt x="106" y="0"/>
                  </a:lnTo>
                  <a:lnTo>
                    <a:pt x="91" y="7"/>
                  </a:lnTo>
                  <a:lnTo>
                    <a:pt x="75" y="26"/>
                  </a:lnTo>
                  <a:lnTo>
                    <a:pt x="53" y="53"/>
                  </a:lnTo>
                  <a:lnTo>
                    <a:pt x="27" y="76"/>
                  </a:lnTo>
                  <a:lnTo>
                    <a:pt x="12" y="88"/>
                  </a:lnTo>
                  <a:lnTo>
                    <a:pt x="7" y="102"/>
                  </a:lnTo>
                  <a:lnTo>
                    <a:pt x="8" y="125"/>
                  </a:lnTo>
                  <a:lnTo>
                    <a:pt x="12" y="142"/>
                  </a:lnTo>
                  <a:lnTo>
                    <a:pt x="23" y="150"/>
                  </a:lnTo>
                  <a:lnTo>
                    <a:pt x="46" y="151"/>
                  </a:lnTo>
                  <a:lnTo>
                    <a:pt x="68" y="150"/>
                  </a:lnTo>
                  <a:lnTo>
                    <a:pt x="82" y="144"/>
                  </a:lnTo>
                  <a:lnTo>
                    <a:pt x="88" y="130"/>
                  </a:lnTo>
                  <a:lnTo>
                    <a:pt x="89" y="108"/>
                  </a:lnTo>
                  <a:lnTo>
                    <a:pt x="91" y="90"/>
                  </a:lnTo>
                  <a:lnTo>
                    <a:pt x="104" y="83"/>
                  </a:lnTo>
                  <a:lnTo>
                    <a:pt x="132" y="82"/>
                  </a:lnTo>
                  <a:lnTo>
                    <a:pt x="154" y="85"/>
                  </a:lnTo>
                  <a:lnTo>
                    <a:pt x="179" y="94"/>
                  </a:lnTo>
                  <a:lnTo>
                    <a:pt x="203" y="108"/>
                  </a:lnTo>
                  <a:lnTo>
                    <a:pt x="214" y="125"/>
                  </a:lnTo>
                  <a:lnTo>
                    <a:pt x="202" y="147"/>
                  </a:lnTo>
                  <a:lnTo>
                    <a:pt x="188" y="177"/>
                  </a:lnTo>
                  <a:lnTo>
                    <a:pt x="182" y="199"/>
                  </a:lnTo>
                  <a:lnTo>
                    <a:pt x="171" y="211"/>
                  </a:lnTo>
                  <a:lnTo>
                    <a:pt x="154" y="228"/>
                  </a:lnTo>
                  <a:lnTo>
                    <a:pt x="32" y="3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213"/>
            <p:cNvSpPr>
              <a:spLocks/>
            </p:cNvSpPr>
            <p:nvPr/>
          </p:nvSpPr>
          <p:spPr bwMode="auto">
            <a:xfrm>
              <a:off x="4751" y="1949"/>
              <a:ext cx="40" cy="5"/>
            </a:xfrm>
            <a:custGeom>
              <a:avLst/>
              <a:gdLst>
                <a:gd name="T0" fmla="*/ 39 w 358"/>
                <a:gd name="T1" fmla="*/ 4 h 48"/>
                <a:gd name="T2" fmla="*/ 40 w 358"/>
                <a:gd name="T3" fmla="*/ 3 h 48"/>
                <a:gd name="T4" fmla="*/ 39 w 358"/>
                <a:gd name="T5" fmla="*/ 1 h 48"/>
                <a:gd name="T6" fmla="*/ 37 w 358"/>
                <a:gd name="T7" fmla="*/ 0 h 48"/>
                <a:gd name="T8" fmla="*/ 3 w 358"/>
                <a:gd name="T9" fmla="*/ 0 h 48"/>
                <a:gd name="T10" fmla="*/ 1 w 358"/>
                <a:gd name="T11" fmla="*/ 1 h 48"/>
                <a:gd name="T12" fmla="*/ 0 w 358"/>
                <a:gd name="T13" fmla="*/ 3 h 48"/>
                <a:gd name="T14" fmla="*/ 1 w 358"/>
                <a:gd name="T15" fmla="*/ 4 h 48"/>
                <a:gd name="T16" fmla="*/ 3 w 358"/>
                <a:gd name="T17" fmla="*/ 5 h 48"/>
                <a:gd name="T18" fmla="*/ 37 w 358"/>
                <a:gd name="T19" fmla="*/ 5 h 48"/>
                <a:gd name="T20" fmla="*/ 39 w 358"/>
                <a:gd name="T21" fmla="*/ 4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8" h="48">
                  <a:moveTo>
                    <a:pt x="353" y="42"/>
                  </a:moveTo>
                  <a:lnTo>
                    <a:pt x="358" y="24"/>
                  </a:lnTo>
                  <a:lnTo>
                    <a:pt x="353" y="7"/>
                  </a:lnTo>
                  <a:lnTo>
                    <a:pt x="334" y="0"/>
                  </a:lnTo>
                  <a:lnTo>
                    <a:pt x="23" y="0"/>
                  </a:lnTo>
                  <a:lnTo>
                    <a:pt x="6" y="7"/>
                  </a:lnTo>
                  <a:lnTo>
                    <a:pt x="0" y="24"/>
                  </a:lnTo>
                  <a:lnTo>
                    <a:pt x="6" y="42"/>
                  </a:lnTo>
                  <a:lnTo>
                    <a:pt x="23" y="48"/>
                  </a:lnTo>
                  <a:lnTo>
                    <a:pt x="334" y="48"/>
                  </a:lnTo>
                  <a:lnTo>
                    <a:pt x="353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Freeform 214"/>
            <p:cNvSpPr>
              <a:spLocks/>
            </p:cNvSpPr>
            <p:nvPr/>
          </p:nvSpPr>
          <p:spPr bwMode="auto">
            <a:xfrm>
              <a:off x="3915" y="1946"/>
              <a:ext cx="36" cy="5"/>
            </a:xfrm>
            <a:custGeom>
              <a:avLst/>
              <a:gdLst>
                <a:gd name="T0" fmla="*/ 35 w 329"/>
                <a:gd name="T1" fmla="*/ 4 h 47"/>
                <a:gd name="T2" fmla="*/ 36 w 329"/>
                <a:gd name="T3" fmla="*/ 3 h 47"/>
                <a:gd name="T4" fmla="*/ 35 w 329"/>
                <a:gd name="T5" fmla="*/ 1 h 47"/>
                <a:gd name="T6" fmla="*/ 33 w 329"/>
                <a:gd name="T7" fmla="*/ 0 h 47"/>
                <a:gd name="T8" fmla="*/ 3 w 329"/>
                <a:gd name="T9" fmla="*/ 0 h 47"/>
                <a:gd name="T10" fmla="*/ 1 w 329"/>
                <a:gd name="T11" fmla="*/ 1 h 47"/>
                <a:gd name="T12" fmla="*/ 0 w 329"/>
                <a:gd name="T13" fmla="*/ 3 h 47"/>
                <a:gd name="T14" fmla="*/ 1 w 329"/>
                <a:gd name="T15" fmla="*/ 4 h 47"/>
                <a:gd name="T16" fmla="*/ 3 w 329"/>
                <a:gd name="T17" fmla="*/ 5 h 47"/>
                <a:gd name="T18" fmla="*/ 33 w 329"/>
                <a:gd name="T19" fmla="*/ 5 h 47"/>
                <a:gd name="T20" fmla="*/ 35 w 329"/>
                <a:gd name="T21" fmla="*/ 4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9" h="47">
                  <a:moveTo>
                    <a:pt x="323" y="41"/>
                  </a:moveTo>
                  <a:lnTo>
                    <a:pt x="329" y="24"/>
                  </a:lnTo>
                  <a:lnTo>
                    <a:pt x="323" y="7"/>
                  </a:lnTo>
                  <a:lnTo>
                    <a:pt x="306" y="0"/>
                  </a:lnTo>
                  <a:lnTo>
                    <a:pt x="23" y="0"/>
                  </a:lnTo>
                  <a:lnTo>
                    <a:pt x="6" y="7"/>
                  </a:lnTo>
                  <a:lnTo>
                    <a:pt x="0" y="24"/>
                  </a:lnTo>
                  <a:lnTo>
                    <a:pt x="6" y="41"/>
                  </a:lnTo>
                  <a:lnTo>
                    <a:pt x="23" y="47"/>
                  </a:lnTo>
                  <a:lnTo>
                    <a:pt x="306" y="47"/>
                  </a:lnTo>
                  <a:lnTo>
                    <a:pt x="323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215"/>
            <p:cNvSpPr>
              <a:spLocks/>
            </p:cNvSpPr>
            <p:nvPr/>
          </p:nvSpPr>
          <p:spPr bwMode="auto">
            <a:xfrm>
              <a:off x="3853" y="659"/>
              <a:ext cx="1723" cy="1251"/>
            </a:xfrm>
            <a:custGeom>
              <a:avLst/>
              <a:gdLst>
                <a:gd name="T0" fmla="*/ 5 w 15508"/>
                <a:gd name="T1" fmla="*/ 0 h 11254"/>
                <a:gd name="T2" fmla="*/ 2 w 15508"/>
                <a:gd name="T3" fmla="*/ 0 h 11254"/>
                <a:gd name="T4" fmla="*/ 1 w 15508"/>
                <a:gd name="T5" fmla="*/ 1 h 11254"/>
                <a:gd name="T6" fmla="*/ 0 w 15508"/>
                <a:gd name="T7" fmla="*/ 2 h 11254"/>
                <a:gd name="T8" fmla="*/ 0 w 15508"/>
                <a:gd name="T9" fmla="*/ 4 h 11254"/>
                <a:gd name="T10" fmla="*/ 2 w 15508"/>
                <a:gd name="T11" fmla="*/ 1242 h 11254"/>
                <a:gd name="T12" fmla="*/ 3 w 15508"/>
                <a:gd name="T13" fmla="*/ 1244 h 11254"/>
                <a:gd name="T14" fmla="*/ 3 w 15508"/>
                <a:gd name="T15" fmla="*/ 1245 h 11254"/>
                <a:gd name="T16" fmla="*/ 5 w 15508"/>
                <a:gd name="T17" fmla="*/ 1245 h 11254"/>
                <a:gd name="T18" fmla="*/ 1714 w 15508"/>
                <a:gd name="T19" fmla="*/ 1251 h 11254"/>
                <a:gd name="T20" fmla="*/ 1718 w 15508"/>
                <a:gd name="T21" fmla="*/ 1251 h 11254"/>
                <a:gd name="T22" fmla="*/ 1721 w 15508"/>
                <a:gd name="T23" fmla="*/ 1251 h 11254"/>
                <a:gd name="T24" fmla="*/ 1722 w 15508"/>
                <a:gd name="T25" fmla="*/ 1250 h 11254"/>
                <a:gd name="T26" fmla="*/ 1723 w 15508"/>
                <a:gd name="T27" fmla="*/ 1249 h 11254"/>
                <a:gd name="T28" fmla="*/ 1723 w 15508"/>
                <a:gd name="T29" fmla="*/ 1248 h 11254"/>
                <a:gd name="T30" fmla="*/ 1723 w 15508"/>
                <a:gd name="T31" fmla="*/ 1133 h 11254"/>
                <a:gd name="T32" fmla="*/ 1723 w 15508"/>
                <a:gd name="T33" fmla="*/ 1112 h 11254"/>
                <a:gd name="T34" fmla="*/ 1723 w 15508"/>
                <a:gd name="T35" fmla="*/ 1020 h 11254"/>
                <a:gd name="T36" fmla="*/ 1722 w 15508"/>
                <a:gd name="T37" fmla="*/ 50 h 11254"/>
                <a:gd name="T38" fmla="*/ 1722 w 15508"/>
                <a:gd name="T39" fmla="*/ 44 h 11254"/>
                <a:gd name="T40" fmla="*/ 1722 w 15508"/>
                <a:gd name="T41" fmla="*/ 39 h 11254"/>
                <a:gd name="T42" fmla="*/ 1721 w 15508"/>
                <a:gd name="T43" fmla="*/ 34 h 11254"/>
                <a:gd name="T44" fmla="*/ 1721 w 15508"/>
                <a:gd name="T45" fmla="*/ 30 h 11254"/>
                <a:gd name="T46" fmla="*/ 1720 w 15508"/>
                <a:gd name="T47" fmla="*/ 26 h 11254"/>
                <a:gd name="T48" fmla="*/ 1719 w 15508"/>
                <a:gd name="T49" fmla="*/ 22 h 11254"/>
                <a:gd name="T50" fmla="*/ 1718 w 15508"/>
                <a:gd name="T51" fmla="*/ 19 h 11254"/>
                <a:gd name="T52" fmla="*/ 1716 w 15508"/>
                <a:gd name="T53" fmla="*/ 16 h 11254"/>
                <a:gd name="T54" fmla="*/ 1714 w 15508"/>
                <a:gd name="T55" fmla="*/ 14 h 11254"/>
                <a:gd name="T56" fmla="*/ 1711 w 15508"/>
                <a:gd name="T57" fmla="*/ 12 h 11254"/>
                <a:gd name="T58" fmla="*/ 1708 w 15508"/>
                <a:gd name="T59" fmla="*/ 10 h 11254"/>
                <a:gd name="T60" fmla="*/ 1704 w 15508"/>
                <a:gd name="T61" fmla="*/ 8 h 11254"/>
                <a:gd name="T62" fmla="*/ 1700 w 15508"/>
                <a:gd name="T63" fmla="*/ 7 h 11254"/>
                <a:gd name="T64" fmla="*/ 1696 w 15508"/>
                <a:gd name="T65" fmla="*/ 6 h 11254"/>
                <a:gd name="T66" fmla="*/ 1690 w 15508"/>
                <a:gd name="T67" fmla="*/ 5 h 11254"/>
                <a:gd name="T68" fmla="*/ 1684 w 15508"/>
                <a:gd name="T69" fmla="*/ 5 h 11254"/>
                <a:gd name="T70" fmla="*/ 1678 w 15508"/>
                <a:gd name="T71" fmla="*/ 4 h 11254"/>
                <a:gd name="T72" fmla="*/ 1671 w 15508"/>
                <a:gd name="T73" fmla="*/ 4 h 11254"/>
                <a:gd name="T74" fmla="*/ 1663 w 15508"/>
                <a:gd name="T75" fmla="*/ 4 h 11254"/>
                <a:gd name="T76" fmla="*/ 1654 w 15508"/>
                <a:gd name="T77" fmla="*/ 4 h 11254"/>
                <a:gd name="T78" fmla="*/ 5 w 15508"/>
                <a:gd name="T79" fmla="*/ 0 h 112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5508" h="11254">
                  <a:moveTo>
                    <a:pt x="47" y="0"/>
                  </a:moveTo>
                  <a:lnTo>
                    <a:pt x="22" y="1"/>
                  </a:lnTo>
                  <a:lnTo>
                    <a:pt x="7" y="7"/>
                  </a:lnTo>
                  <a:lnTo>
                    <a:pt x="1" y="18"/>
                  </a:lnTo>
                  <a:lnTo>
                    <a:pt x="0" y="38"/>
                  </a:lnTo>
                  <a:lnTo>
                    <a:pt x="20" y="11169"/>
                  </a:lnTo>
                  <a:lnTo>
                    <a:pt x="23" y="11187"/>
                  </a:lnTo>
                  <a:lnTo>
                    <a:pt x="30" y="11196"/>
                  </a:lnTo>
                  <a:lnTo>
                    <a:pt x="47" y="11197"/>
                  </a:lnTo>
                  <a:lnTo>
                    <a:pt x="15426" y="11254"/>
                  </a:lnTo>
                  <a:lnTo>
                    <a:pt x="15463" y="11253"/>
                  </a:lnTo>
                  <a:lnTo>
                    <a:pt x="15487" y="11252"/>
                  </a:lnTo>
                  <a:lnTo>
                    <a:pt x="15501" y="11248"/>
                  </a:lnTo>
                  <a:lnTo>
                    <a:pt x="15507" y="11240"/>
                  </a:lnTo>
                  <a:lnTo>
                    <a:pt x="15508" y="11228"/>
                  </a:lnTo>
                  <a:lnTo>
                    <a:pt x="15504" y="10189"/>
                  </a:lnTo>
                  <a:lnTo>
                    <a:pt x="15504" y="10008"/>
                  </a:lnTo>
                  <a:lnTo>
                    <a:pt x="15504" y="9179"/>
                  </a:lnTo>
                  <a:lnTo>
                    <a:pt x="15500" y="453"/>
                  </a:lnTo>
                  <a:lnTo>
                    <a:pt x="15499" y="399"/>
                  </a:lnTo>
                  <a:lnTo>
                    <a:pt x="15497" y="350"/>
                  </a:lnTo>
                  <a:lnTo>
                    <a:pt x="15493" y="306"/>
                  </a:lnTo>
                  <a:lnTo>
                    <a:pt x="15489" y="266"/>
                  </a:lnTo>
                  <a:lnTo>
                    <a:pt x="15481" y="230"/>
                  </a:lnTo>
                  <a:lnTo>
                    <a:pt x="15471" y="198"/>
                  </a:lnTo>
                  <a:lnTo>
                    <a:pt x="15459" y="170"/>
                  </a:lnTo>
                  <a:lnTo>
                    <a:pt x="15443" y="145"/>
                  </a:lnTo>
                  <a:lnTo>
                    <a:pt x="15423" y="122"/>
                  </a:lnTo>
                  <a:lnTo>
                    <a:pt x="15399" y="104"/>
                  </a:lnTo>
                  <a:lnTo>
                    <a:pt x="15372" y="89"/>
                  </a:lnTo>
                  <a:lnTo>
                    <a:pt x="15340" y="75"/>
                  </a:lnTo>
                  <a:lnTo>
                    <a:pt x="15303" y="64"/>
                  </a:lnTo>
                  <a:lnTo>
                    <a:pt x="15261" y="55"/>
                  </a:lnTo>
                  <a:lnTo>
                    <a:pt x="15215" y="49"/>
                  </a:lnTo>
                  <a:lnTo>
                    <a:pt x="15161" y="44"/>
                  </a:lnTo>
                  <a:lnTo>
                    <a:pt x="15102" y="39"/>
                  </a:lnTo>
                  <a:lnTo>
                    <a:pt x="15037" y="37"/>
                  </a:lnTo>
                  <a:lnTo>
                    <a:pt x="14964" y="36"/>
                  </a:lnTo>
                  <a:lnTo>
                    <a:pt x="14885" y="3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216"/>
            <p:cNvSpPr>
              <a:spLocks/>
            </p:cNvSpPr>
            <p:nvPr/>
          </p:nvSpPr>
          <p:spPr bwMode="auto">
            <a:xfrm>
              <a:off x="3858" y="664"/>
              <a:ext cx="1714" cy="1241"/>
            </a:xfrm>
            <a:custGeom>
              <a:avLst/>
              <a:gdLst>
                <a:gd name="T0" fmla="*/ 22 w 15428"/>
                <a:gd name="T1" fmla="*/ 461 h 11169"/>
                <a:gd name="T2" fmla="*/ 24 w 15428"/>
                <a:gd name="T3" fmla="*/ 414 h 11169"/>
                <a:gd name="T4" fmla="*/ 3 w 15428"/>
                <a:gd name="T5" fmla="*/ 359 h 11169"/>
                <a:gd name="T6" fmla="*/ 1 w 15428"/>
                <a:gd name="T7" fmla="*/ 351 h 11169"/>
                <a:gd name="T8" fmla="*/ 5 w 15428"/>
                <a:gd name="T9" fmla="*/ 303 h 11169"/>
                <a:gd name="T10" fmla="*/ 25 w 15428"/>
                <a:gd name="T11" fmla="*/ 254 h 11169"/>
                <a:gd name="T12" fmla="*/ 1 w 15428"/>
                <a:gd name="T13" fmla="*/ 206 h 11169"/>
                <a:gd name="T14" fmla="*/ 2 w 15428"/>
                <a:gd name="T15" fmla="*/ 199 h 11169"/>
                <a:gd name="T16" fmla="*/ 25 w 15428"/>
                <a:gd name="T17" fmla="*/ 151 h 11169"/>
                <a:gd name="T18" fmla="*/ 3 w 15428"/>
                <a:gd name="T19" fmla="*/ 103 h 11169"/>
                <a:gd name="T20" fmla="*/ 0 w 15428"/>
                <a:gd name="T21" fmla="*/ 94 h 11169"/>
                <a:gd name="T22" fmla="*/ 3 w 15428"/>
                <a:gd name="T23" fmla="*/ 47 h 11169"/>
                <a:gd name="T24" fmla="*/ 1593 w 15428"/>
                <a:gd name="T25" fmla="*/ 4 h 11169"/>
                <a:gd name="T26" fmla="*/ 1697 w 15428"/>
                <a:gd name="T27" fmla="*/ 6 h 11169"/>
                <a:gd name="T28" fmla="*/ 1713 w 15428"/>
                <a:gd name="T29" fmla="*/ 1034 h 11169"/>
                <a:gd name="T30" fmla="*/ 1709 w 15428"/>
                <a:gd name="T31" fmla="*/ 1241 h 11169"/>
                <a:gd name="T32" fmla="*/ 1678 w 15428"/>
                <a:gd name="T33" fmla="*/ 1236 h 11169"/>
                <a:gd name="T34" fmla="*/ 1639 w 15428"/>
                <a:gd name="T35" fmla="*/ 1221 h 11169"/>
                <a:gd name="T36" fmla="*/ 1592 w 15428"/>
                <a:gd name="T37" fmla="*/ 1239 h 11169"/>
                <a:gd name="T38" fmla="*/ 1584 w 15428"/>
                <a:gd name="T39" fmla="*/ 1240 h 11169"/>
                <a:gd name="T40" fmla="*/ 1528 w 15428"/>
                <a:gd name="T41" fmla="*/ 1237 h 11169"/>
                <a:gd name="T42" fmla="*/ 1465 w 15428"/>
                <a:gd name="T43" fmla="*/ 1236 h 11169"/>
                <a:gd name="T44" fmla="*/ 1391 w 15428"/>
                <a:gd name="T45" fmla="*/ 1240 h 11169"/>
                <a:gd name="T46" fmla="*/ 1380 w 15428"/>
                <a:gd name="T47" fmla="*/ 1234 h 11169"/>
                <a:gd name="T48" fmla="*/ 1281 w 15428"/>
                <a:gd name="T49" fmla="*/ 1219 h 11169"/>
                <a:gd name="T50" fmla="*/ 1132 w 15428"/>
                <a:gd name="T51" fmla="*/ 1238 h 11169"/>
                <a:gd name="T52" fmla="*/ 1125 w 15428"/>
                <a:gd name="T53" fmla="*/ 1238 h 11169"/>
                <a:gd name="T54" fmla="*/ 873 w 15428"/>
                <a:gd name="T55" fmla="*/ 1195 h 11169"/>
                <a:gd name="T56" fmla="*/ 842 w 15428"/>
                <a:gd name="T57" fmla="*/ 1217 h 11169"/>
                <a:gd name="T58" fmla="*/ 800 w 15428"/>
                <a:gd name="T59" fmla="*/ 1236 h 11169"/>
                <a:gd name="T60" fmla="*/ 793 w 15428"/>
                <a:gd name="T61" fmla="*/ 1236 h 11169"/>
                <a:gd name="T62" fmla="*/ 747 w 15428"/>
                <a:gd name="T63" fmla="*/ 1218 h 11169"/>
                <a:gd name="T64" fmla="*/ 696 w 15428"/>
                <a:gd name="T65" fmla="*/ 1216 h 11169"/>
                <a:gd name="T66" fmla="*/ 630 w 15428"/>
                <a:gd name="T67" fmla="*/ 1235 h 11169"/>
                <a:gd name="T68" fmla="*/ 621 w 15428"/>
                <a:gd name="T69" fmla="*/ 1236 h 11169"/>
                <a:gd name="T70" fmla="*/ 541 w 15428"/>
                <a:gd name="T71" fmla="*/ 1233 h 11169"/>
                <a:gd name="T72" fmla="*/ 442 w 15428"/>
                <a:gd name="T73" fmla="*/ 1216 h 11169"/>
                <a:gd name="T74" fmla="*/ 297 w 15428"/>
                <a:gd name="T75" fmla="*/ 1234 h 11169"/>
                <a:gd name="T76" fmla="*/ 288 w 15428"/>
                <a:gd name="T77" fmla="*/ 1235 h 11169"/>
                <a:gd name="T78" fmla="*/ 37 w 15428"/>
                <a:gd name="T79" fmla="*/ 1230 h 11169"/>
                <a:gd name="T80" fmla="*/ 4 w 15428"/>
                <a:gd name="T81" fmla="*/ 1191 h 11169"/>
                <a:gd name="T82" fmla="*/ 3 w 15428"/>
                <a:gd name="T83" fmla="*/ 1184 h 11169"/>
                <a:gd name="T84" fmla="*/ 47 w 15428"/>
                <a:gd name="T85" fmla="*/ 1131 h 11169"/>
                <a:gd name="T86" fmla="*/ 26 w 15428"/>
                <a:gd name="T87" fmla="*/ 1084 h 11169"/>
                <a:gd name="T88" fmla="*/ 4 w 15428"/>
                <a:gd name="T89" fmla="*/ 1034 h 11169"/>
                <a:gd name="T90" fmla="*/ 3 w 15428"/>
                <a:gd name="T91" fmla="*/ 1025 h 11169"/>
                <a:gd name="T92" fmla="*/ 6 w 15428"/>
                <a:gd name="T93" fmla="*/ 977 h 11169"/>
                <a:gd name="T94" fmla="*/ 49 w 15428"/>
                <a:gd name="T95" fmla="*/ 931 h 11169"/>
                <a:gd name="T96" fmla="*/ 4 w 15428"/>
                <a:gd name="T97" fmla="*/ 881 h 11169"/>
                <a:gd name="T98" fmla="*/ 3 w 15428"/>
                <a:gd name="T99" fmla="*/ 873 h 11169"/>
                <a:gd name="T100" fmla="*/ 5 w 15428"/>
                <a:gd name="T101" fmla="*/ 823 h 11169"/>
                <a:gd name="T102" fmla="*/ 26 w 15428"/>
                <a:gd name="T103" fmla="*/ 771 h 11169"/>
                <a:gd name="T104" fmla="*/ 4 w 15428"/>
                <a:gd name="T105" fmla="*/ 727 h 11169"/>
                <a:gd name="T106" fmla="*/ 2 w 15428"/>
                <a:gd name="T107" fmla="*/ 717 h 11169"/>
                <a:gd name="T108" fmla="*/ 5 w 15428"/>
                <a:gd name="T109" fmla="*/ 666 h 11169"/>
                <a:gd name="T110" fmla="*/ 25 w 15428"/>
                <a:gd name="T111" fmla="*/ 617 h 11169"/>
                <a:gd name="T112" fmla="*/ 5 w 15428"/>
                <a:gd name="T113" fmla="*/ 568 h 11169"/>
                <a:gd name="T114" fmla="*/ 1 w 15428"/>
                <a:gd name="T115" fmla="*/ 520 h 11169"/>
                <a:gd name="T116" fmla="*/ 2 w 15428"/>
                <a:gd name="T117" fmla="*/ 512 h 111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428" h="11169">
                  <a:moveTo>
                    <a:pt x="10" y="4245"/>
                  </a:moveTo>
                  <a:lnTo>
                    <a:pt x="10" y="4219"/>
                  </a:lnTo>
                  <a:lnTo>
                    <a:pt x="14" y="4205"/>
                  </a:lnTo>
                  <a:lnTo>
                    <a:pt x="24" y="4198"/>
                  </a:lnTo>
                  <a:lnTo>
                    <a:pt x="41" y="4197"/>
                  </a:lnTo>
                  <a:lnTo>
                    <a:pt x="199" y="4197"/>
                  </a:lnTo>
                  <a:lnTo>
                    <a:pt x="217" y="4191"/>
                  </a:lnTo>
                  <a:lnTo>
                    <a:pt x="222" y="4171"/>
                  </a:lnTo>
                  <a:lnTo>
                    <a:pt x="217" y="4152"/>
                  </a:lnTo>
                  <a:lnTo>
                    <a:pt x="199" y="4145"/>
                  </a:lnTo>
                  <a:lnTo>
                    <a:pt x="37" y="4145"/>
                  </a:lnTo>
                  <a:lnTo>
                    <a:pt x="19" y="4144"/>
                  </a:lnTo>
                  <a:lnTo>
                    <a:pt x="12" y="4137"/>
                  </a:lnTo>
                  <a:lnTo>
                    <a:pt x="11" y="4119"/>
                  </a:lnTo>
                  <a:lnTo>
                    <a:pt x="11" y="3761"/>
                  </a:lnTo>
                  <a:lnTo>
                    <a:pt x="12" y="3740"/>
                  </a:lnTo>
                  <a:lnTo>
                    <a:pt x="20" y="3732"/>
                  </a:lnTo>
                  <a:lnTo>
                    <a:pt x="41" y="3730"/>
                  </a:lnTo>
                  <a:lnTo>
                    <a:pt x="199" y="3730"/>
                  </a:lnTo>
                  <a:lnTo>
                    <a:pt x="217" y="3724"/>
                  </a:lnTo>
                  <a:lnTo>
                    <a:pt x="222" y="3706"/>
                  </a:lnTo>
                  <a:lnTo>
                    <a:pt x="217" y="3688"/>
                  </a:lnTo>
                  <a:lnTo>
                    <a:pt x="199" y="3682"/>
                  </a:lnTo>
                  <a:lnTo>
                    <a:pt x="41" y="3682"/>
                  </a:lnTo>
                  <a:lnTo>
                    <a:pt x="23" y="3680"/>
                  </a:lnTo>
                  <a:lnTo>
                    <a:pt x="15" y="3672"/>
                  </a:lnTo>
                  <a:lnTo>
                    <a:pt x="13" y="3656"/>
                  </a:lnTo>
                  <a:lnTo>
                    <a:pt x="13" y="3260"/>
                  </a:lnTo>
                  <a:lnTo>
                    <a:pt x="15" y="3241"/>
                  </a:lnTo>
                  <a:lnTo>
                    <a:pt x="23" y="3233"/>
                  </a:lnTo>
                  <a:lnTo>
                    <a:pt x="41" y="3232"/>
                  </a:lnTo>
                  <a:lnTo>
                    <a:pt x="199" y="3232"/>
                  </a:lnTo>
                  <a:lnTo>
                    <a:pt x="217" y="3225"/>
                  </a:lnTo>
                  <a:lnTo>
                    <a:pt x="222" y="3207"/>
                  </a:lnTo>
                  <a:lnTo>
                    <a:pt x="217" y="3189"/>
                  </a:lnTo>
                  <a:lnTo>
                    <a:pt x="199" y="3182"/>
                  </a:lnTo>
                  <a:lnTo>
                    <a:pt x="41" y="3182"/>
                  </a:lnTo>
                  <a:lnTo>
                    <a:pt x="23" y="3181"/>
                  </a:lnTo>
                  <a:lnTo>
                    <a:pt x="15" y="3173"/>
                  </a:lnTo>
                  <a:lnTo>
                    <a:pt x="13" y="3156"/>
                  </a:lnTo>
                  <a:lnTo>
                    <a:pt x="13" y="2799"/>
                  </a:lnTo>
                  <a:lnTo>
                    <a:pt x="15" y="2781"/>
                  </a:lnTo>
                  <a:lnTo>
                    <a:pt x="23" y="2774"/>
                  </a:lnTo>
                  <a:lnTo>
                    <a:pt x="41" y="2773"/>
                  </a:lnTo>
                  <a:lnTo>
                    <a:pt x="408" y="2773"/>
                  </a:lnTo>
                  <a:lnTo>
                    <a:pt x="424" y="2767"/>
                  </a:lnTo>
                  <a:lnTo>
                    <a:pt x="430" y="2750"/>
                  </a:lnTo>
                  <a:lnTo>
                    <a:pt x="424" y="2734"/>
                  </a:lnTo>
                  <a:lnTo>
                    <a:pt x="408" y="2729"/>
                  </a:lnTo>
                  <a:lnTo>
                    <a:pt x="41" y="2729"/>
                  </a:lnTo>
                  <a:lnTo>
                    <a:pt x="24" y="2726"/>
                  </a:lnTo>
                  <a:lnTo>
                    <a:pt x="15" y="2716"/>
                  </a:lnTo>
                  <a:lnTo>
                    <a:pt x="13" y="2690"/>
                  </a:lnTo>
                  <a:lnTo>
                    <a:pt x="6" y="2344"/>
                  </a:lnTo>
                  <a:lnTo>
                    <a:pt x="8" y="2321"/>
                  </a:lnTo>
                  <a:lnTo>
                    <a:pt x="17" y="2312"/>
                  </a:lnTo>
                  <a:lnTo>
                    <a:pt x="41" y="2310"/>
                  </a:lnTo>
                  <a:lnTo>
                    <a:pt x="199" y="2310"/>
                  </a:lnTo>
                  <a:lnTo>
                    <a:pt x="217" y="2304"/>
                  </a:lnTo>
                  <a:lnTo>
                    <a:pt x="222" y="2286"/>
                  </a:lnTo>
                  <a:lnTo>
                    <a:pt x="217" y="2268"/>
                  </a:lnTo>
                  <a:lnTo>
                    <a:pt x="199" y="2262"/>
                  </a:lnTo>
                  <a:lnTo>
                    <a:pt x="41" y="2262"/>
                  </a:lnTo>
                  <a:lnTo>
                    <a:pt x="27" y="2260"/>
                  </a:lnTo>
                  <a:lnTo>
                    <a:pt x="19" y="2250"/>
                  </a:lnTo>
                  <a:lnTo>
                    <a:pt x="15" y="2230"/>
                  </a:lnTo>
                  <a:lnTo>
                    <a:pt x="13" y="2192"/>
                  </a:lnTo>
                  <a:lnTo>
                    <a:pt x="3" y="1894"/>
                  </a:lnTo>
                  <a:lnTo>
                    <a:pt x="3" y="1869"/>
                  </a:lnTo>
                  <a:lnTo>
                    <a:pt x="5" y="1853"/>
                  </a:lnTo>
                  <a:lnTo>
                    <a:pt x="12" y="1844"/>
                  </a:lnTo>
                  <a:lnTo>
                    <a:pt x="24" y="1840"/>
                  </a:lnTo>
                  <a:lnTo>
                    <a:pt x="41" y="1839"/>
                  </a:lnTo>
                  <a:lnTo>
                    <a:pt x="201" y="1839"/>
                  </a:lnTo>
                  <a:lnTo>
                    <a:pt x="217" y="1833"/>
                  </a:lnTo>
                  <a:lnTo>
                    <a:pt x="222" y="1817"/>
                  </a:lnTo>
                  <a:lnTo>
                    <a:pt x="217" y="1801"/>
                  </a:lnTo>
                  <a:lnTo>
                    <a:pt x="201" y="1795"/>
                  </a:lnTo>
                  <a:lnTo>
                    <a:pt x="41" y="1795"/>
                  </a:lnTo>
                  <a:lnTo>
                    <a:pt x="22" y="1794"/>
                  </a:lnTo>
                  <a:lnTo>
                    <a:pt x="11" y="1789"/>
                  </a:lnTo>
                  <a:lnTo>
                    <a:pt x="6" y="1777"/>
                  </a:lnTo>
                  <a:lnTo>
                    <a:pt x="5" y="1757"/>
                  </a:lnTo>
                  <a:lnTo>
                    <a:pt x="5" y="1411"/>
                  </a:lnTo>
                  <a:lnTo>
                    <a:pt x="8" y="1392"/>
                  </a:lnTo>
                  <a:lnTo>
                    <a:pt x="17" y="1384"/>
                  </a:lnTo>
                  <a:lnTo>
                    <a:pt x="41" y="1382"/>
                  </a:lnTo>
                  <a:lnTo>
                    <a:pt x="202" y="1382"/>
                  </a:lnTo>
                  <a:lnTo>
                    <a:pt x="217" y="1376"/>
                  </a:lnTo>
                  <a:lnTo>
                    <a:pt x="222" y="1361"/>
                  </a:lnTo>
                  <a:lnTo>
                    <a:pt x="217" y="1346"/>
                  </a:lnTo>
                  <a:lnTo>
                    <a:pt x="202" y="1341"/>
                  </a:lnTo>
                  <a:lnTo>
                    <a:pt x="41" y="1341"/>
                  </a:lnTo>
                  <a:lnTo>
                    <a:pt x="16" y="1339"/>
                  </a:lnTo>
                  <a:lnTo>
                    <a:pt x="5" y="1329"/>
                  </a:lnTo>
                  <a:lnTo>
                    <a:pt x="2" y="1307"/>
                  </a:lnTo>
                  <a:lnTo>
                    <a:pt x="2" y="953"/>
                  </a:lnTo>
                  <a:lnTo>
                    <a:pt x="4" y="936"/>
                  </a:lnTo>
                  <a:lnTo>
                    <a:pt x="12" y="929"/>
                  </a:lnTo>
                  <a:lnTo>
                    <a:pt x="28" y="927"/>
                  </a:lnTo>
                  <a:lnTo>
                    <a:pt x="402" y="927"/>
                  </a:lnTo>
                  <a:lnTo>
                    <a:pt x="420" y="922"/>
                  </a:lnTo>
                  <a:lnTo>
                    <a:pt x="425" y="903"/>
                  </a:lnTo>
                  <a:lnTo>
                    <a:pt x="420" y="886"/>
                  </a:lnTo>
                  <a:lnTo>
                    <a:pt x="402" y="880"/>
                  </a:lnTo>
                  <a:lnTo>
                    <a:pt x="41" y="880"/>
                  </a:lnTo>
                  <a:lnTo>
                    <a:pt x="19" y="879"/>
                  </a:lnTo>
                  <a:lnTo>
                    <a:pt x="8" y="874"/>
                  </a:lnTo>
                  <a:lnTo>
                    <a:pt x="2" y="864"/>
                  </a:lnTo>
                  <a:lnTo>
                    <a:pt x="1" y="844"/>
                  </a:lnTo>
                  <a:lnTo>
                    <a:pt x="1" y="495"/>
                  </a:lnTo>
                  <a:lnTo>
                    <a:pt x="3" y="476"/>
                  </a:lnTo>
                  <a:lnTo>
                    <a:pt x="10" y="468"/>
                  </a:lnTo>
                  <a:lnTo>
                    <a:pt x="27" y="466"/>
                  </a:lnTo>
                  <a:lnTo>
                    <a:pt x="195" y="466"/>
                  </a:lnTo>
                  <a:lnTo>
                    <a:pt x="213" y="461"/>
                  </a:lnTo>
                  <a:lnTo>
                    <a:pt x="218" y="443"/>
                  </a:lnTo>
                  <a:lnTo>
                    <a:pt x="213" y="426"/>
                  </a:lnTo>
                  <a:lnTo>
                    <a:pt x="195" y="420"/>
                  </a:lnTo>
                  <a:lnTo>
                    <a:pt x="26" y="420"/>
                  </a:lnTo>
                  <a:lnTo>
                    <a:pt x="10" y="419"/>
                  </a:lnTo>
                  <a:lnTo>
                    <a:pt x="2" y="411"/>
                  </a:lnTo>
                  <a:lnTo>
                    <a:pt x="0" y="394"/>
                  </a:lnTo>
                  <a:lnTo>
                    <a:pt x="0" y="29"/>
                  </a:lnTo>
                  <a:lnTo>
                    <a:pt x="2" y="9"/>
                  </a:lnTo>
                  <a:lnTo>
                    <a:pt x="10" y="2"/>
                  </a:lnTo>
                  <a:lnTo>
                    <a:pt x="26" y="0"/>
                  </a:lnTo>
                  <a:lnTo>
                    <a:pt x="13986" y="37"/>
                  </a:lnTo>
                  <a:lnTo>
                    <a:pt x="14169" y="38"/>
                  </a:lnTo>
                  <a:lnTo>
                    <a:pt x="14337" y="38"/>
                  </a:lnTo>
                  <a:lnTo>
                    <a:pt x="14489" y="40"/>
                  </a:lnTo>
                  <a:lnTo>
                    <a:pt x="14625" y="41"/>
                  </a:lnTo>
                  <a:lnTo>
                    <a:pt x="14748" y="41"/>
                  </a:lnTo>
                  <a:lnTo>
                    <a:pt x="14858" y="42"/>
                  </a:lnTo>
                  <a:lnTo>
                    <a:pt x="14954" y="43"/>
                  </a:lnTo>
                  <a:lnTo>
                    <a:pt x="15040" y="44"/>
                  </a:lnTo>
                  <a:lnTo>
                    <a:pt x="15114" y="46"/>
                  </a:lnTo>
                  <a:lnTo>
                    <a:pt x="15178" y="47"/>
                  </a:lnTo>
                  <a:lnTo>
                    <a:pt x="15232" y="49"/>
                  </a:lnTo>
                  <a:lnTo>
                    <a:pt x="15277" y="51"/>
                  </a:lnTo>
                  <a:lnTo>
                    <a:pt x="15314" y="54"/>
                  </a:lnTo>
                  <a:lnTo>
                    <a:pt x="15343" y="57"/>
                  </a:lnTo>
                  <a:lnTo>
                    <a:pt x="15367" y="60"/>
                  </a:lnTo>
                  <a:lnTo>
                    <a:pt x="15384" y="63"/>
                  </a:lnTo>
                  <a:lnTo>
                    <a:pt x="15396" y="67"/>
                  </a:lnTo>
                  <a:lnTo>
                    <a:pt x="15404" y="71"/>
                  </a:lnTo>
                  <a:lnTo>
                    <a:pt x="15408" y="75"/>
                  </a:lnTo>
                  <a:lnTo>
                    <a:pt x="15409" y="81"/>
                  </a:lnTo>
                  <a:lnTo>
                    <a:pt x="15423" y="9281"/>
                  </a:lnTo>
                  <a:lnTo>
                    <a:pt x="15423" y="9307"/>
                  </a:lnTo>
                  <a:lnTo>
                    <a:pt x="15423" y="9333"/>
                  </a:lnTo>
                  <a:lnTo>
                    <a:pt x="15428" y="11070"/>
                  </a:lnTo>
                  <a:lnTo>
                    <a:pt x="15428" y="11100"/>
                  </a:lnTo>
                  <a:lnTo>
                    <a:pt x="15426" y="11123"/>
                  </a:lnTo>
                  <a:lnTo>
                    <a:pt x="15424" y="11140"/>
                  </a:lnTo>
                  <a:lnTo>
                    <a:pt x="15421" y="11153"/>
                  </a:lnTo>
                  <a:lnTo>
                    <a:pt x="15416" y="11162"/>
                  </a:lnTo>
                  <a:lnTo>
                    <a:pt x="15408" y="11166"/>
                  </a:lnTo>
                  <a:lnTo>
                    <a:pt x="15398" y="11168"/>
                  </a:lnTo>
                  <a:lnTo>
                    <a:pt x="15385" y="11169"/>
                  </a:lnTo>
                  <a:lnTo>
                    <a:pt x="15178" y="11169"/>
                  </a:lnTo>
                  <a:lnTo>
                    <a:pt x="15161" y="11167"/>
                  </a:lnTo>
                  <a:lnTo>
                    <a:pt x="15153" y="11158"/>
                  </a:lnTo>
                  <a:lnTo>
                    <a:pt x="15151" y="11139"/>
                  </a:lnTo>
                  <a:lnTo>
                    <a:pt x="15151" y="11001"/>
                  </a:lnTo>
                  <a:lnTo>
                    <a:pt x="15146" y="10988"/>
                  </a:lnTo>
                  <a:lnTo>
                    <a:pt x="15128" y="10983"/>
                  </a:lnTo>
                  <a:lnTo>
                    <a:pt x="15111" y="10988"/>
                  </a:lnTo>
                  <a:lnTo>
                    <a:pt x="15106" y="11001"/>
                  </a:lnTo>
                  <a:lnTo>
                    <a:pt x="15106" y="11122"/>
                  </a:lnTo>
                  <a:lnTo>
                    <a:pt x="15105" y="11146"/>
                  </a:lnTo>
                  <a:lnTo>
                    <a:pt x="15100" y="11159"/>
                  </a:lnTo>
                  <a:lnTo>
                    <a:pt x="15091" y="11166"/>
                  </a:lnTo>
                  <a:lnTo>
                    <a:pt x="15074" y="11167"/>
                  </a:lnTo>
                  <a:lnTo>
                    <a:pt x="14785" y="11167"/>
                  </a:lnTo>
                  <a:lnTo>
                    <a:pt x="14768" y="11165"/>
                  </a:lnTo>
                  <a:lnTo>
                    <a:pt x="14760" y="11157"/>
                  </a:lnTo>
                  <a:lnTo>
                    <a:pt x="14759" y="11139"/>
                  </a:lnTo>
                  <a:lnTo>
                    <a:pt x="14759" y="11003"/>
                  </a:lnTo>
                  <a:lnTo>
                    <a:pt x="14754" y="10989"/>
                  </a:lnTo>
                  <a:lnTo>
                    <a:pt x="14737" y="10983"/>
                  </a:lnTo>
                  <a:lnTo>
                    <a:pt x="14721" y="10989"/>
                  </a:lnTo>
                  <a:lnTo>
                    <a:pt x="14716" y="11003"/>
                  </a:lnTo>
                  <a:lnTo>
                    <a:pt x="14716" y="11138"/>
                  </a:lnTo>
                  <a:lnTo>
                    <a:pt x="14715" y="11155"/>
                  </a:lnTo>
                  <a:lnTo>
                    <a:pt x="14707" y="11163"/>
                  </a:lnTo>
                  <a:lnTo>
                    <a:pt x="14690" y="11164"/>
                  </a:lnTo>
                  <a:lnTo>
                    <a:pt x="14356" y="11164"/>
                  </a:lnTo>
                  <a:lnTo>
                    <a:pt x="14339" y="11163"/>
                  </a:lnTo>
                  <a:lnTo>
                    <a:pt x="14331" y="11155"/>
                  </a:lnTo>
                  <a:lnTo>
                    <a:pt x="14330" y="11138"/>
                  </a:lnTo>
                  <a:lnTo>
                    <a:pt x="14330" y="11005"/>
                  </a:lnTo>
                  <a:lnTo>
                    <a:pt x="14325" y="10989"/>
                  </a:lnTo>
                  <a:lnTo>
                    <a:pt x="14309" y="10983"/>
                  </a:lnTo>
                  <a:lnTo>
                    <a:pt x="14292" y="10989"/>
                  </a:lnTo>
                  <a:lnTo>
                    <a:pt x="14288" y="11005"/>
                  </a:lnTo>
                  <a:lnTo>
                    <a:pt x="14288" y="11135"/>
                  </a:lnTo>
                  <a:lnTo>
                    <a:pt x="14286" y="11152"/>
                  </a:lnTo>
                  <a:lnTo>
                    <a:pt x="14278" y="11159"/>
                  </a:lnTo>
                  <a:lnTo>
                    <a:pt x="14262" y="11161"/>
                  </a:lnTo>
                  <a:lnTo>
                    <a:pt x="13820" y="11161"/>
                  </a:lnTo>
                  <a:lnTo>
                    <a:pt x="13803" y="11159"/>
                  </a:lnTo>
                  <a:lnTo>
                    <a:pt x="13796" y="11152"/>
                  </a:lnTo>
                  <a:lnTo>
                    <a:pt x="13795" y="11135"/>
                  </a:lnTo>
                  <a:lnTo>
                    <a:pt x="13795" y="10996"/>
                  </a:lnTo>
                  <a:lnTo>
                    <a:pt x="13789" y="10980"/>
                  </a:lnTo>
                  <a:lnTo>
                    <a:pt x="13773" y="10975"/>
                  </a:lnTo>
                  <a:lnTo>
                    <a:pt x="13757" y="10980"/>
                  </a:lnTo>
                  <a:lnTo>
                    <a:pt x="13751" y="10996"/>
                  </a:lnTo>
                  <a:lnTo>
                    <a:pt x="13751" y="11135"/>
                  </a:lnTo>
                  <a:lnTo>
                    <a:pt x="13750" y="11152"/>
                  </a:lnTo>
                  <a:lnTo>
                    <a:pt x="13743" y="11158"/>
                  </a:lnTo>
                  <a:lnTo>
                    <a:pt x="13725" y="11161"/>
                  </a:lnTo>
                  <a:lnTo>
                    <a:pt x="13260" y="11161"/>
                  </a:lnTo>
                  <a:lnTo>
                    <a:pt x="13231" y="11159"/>
                  </a:lnTo>
                  <a:lnTo>
                    <a:pt x="13210" y="11158"/>
                  </a:lnTo>
                  <a:lnTo>
                    <a:pt x="13196" y="11154"/>
                  </a:lnTo>
                  <a:lnTo>
                    <a:pt x="13189" y="11148"/>
                  </a:lnTo>
                  <a:lnTo>
                    <a:pt x="13184" y="11137"/>
                  </a:lnTo>
                  <a:lnTo>
                    <a:pt x="13184" y="11122"/>
                  </a:lnTo>
                  <a:lnTo>
                    <a:pt x="13184" y="10994"/>
                  </a:lnTo>
                  <a:lnTo>
                    <a:pt x="13179" y="10980"/>
                  </a:lnTo>
                  <a:lnTo>
                    <a:pt x="13164" y="10975"/>
                  </a:lnTo>
                  <a:lnTo>
                    <a:pt x="13148" y="10980"/>
                  </a:lnTo>
                  <a:lnTo>
                    <a:pt x="13143" y="10994"/>
                  </a:lnTo>
                  <a:lnTo>
                    <a:pt x="13143" y="11134"/>
                  </a:lnTo>
                  <a:lnTo>
                    <a:pt x="13140" y="11150"/>
                  </a:lnTo>
                  <a:lnTo>
                    <a:pt x="13129" y="11157"/>
                  </a:lnTo>
                  <a:lnTo>
                    <a:pt x="13104" y="11159"/>
                  </a:lnTo>
                  <a:lnTo>
                    <a:pt x="12517" y="11159"/>
                  </a:lnTo>
                  <a:lnTo>
                    <a:pt x="12493" y="11158"/>
                  </a:lnTo>
                  <a:lnTo>
                    <a:pt x="12480" y="11153"/>
                  </a:lnTo>
                  <a:lnTo>
                    <a:pt x="12474" y="11142"/>
                  </a:lnTo>
                  <a:lnTo>
                    <a:pt x="12473" y="11122"/>
                  </a:lnTo>
                  <a:lnTo>
                    <a:pt x="12473" y="10988"/>
                  </a:lnTo>
                  <a:lnTo>
                    <a:pt x="12467" y="10975"/>
                  </a:lnTo>
                  <a:lnTo>
                    <a:pt x="12449" y="10970"/>
                  </a:lnTo>
                  <a:lnTo>
                    <a:pt x="12432" y="10975"/>
                  </a:lnTo>
                  <a:lnTo>
                    <a:pt x="12426" y="10988"/>
                  </a:lnTo>
                  <a:lnTo>
                    <a:pt x="12426" y="11104"/>
                  </a:lnTo>
                  <a:lnTo>
                    <a:pt x="12425" y="11129"/>
                  </a:lnTo>
                  <a:lnTo>
                    <a:pt x="12421" y="11143"/>
                  </a:lnTo>
                  <a:lnTo>
                    <a:pt x="12412" y="11150"/>
                  </a:lnTo>
                  <a:lnTo>
                    <a:pt x="12396" y="11151"/>
                  </a:lnTo>
                  <a:lnTo>
                    <a:pt x="11567" y="11151"/>
                  </a:lnTo>
                  <a:lnTo>
                    <a:pt x="11549" y="11149"/>
                  </a:lnTo>
                  <a:lnTo>
                    <a:pt x="11542" y="11142"/>
                  </a:lnTo>
                  <a:lnTo>
                    <a:pt x="11541" y="11125"/>
                  </a:lnTo>
                  <a:lnTo>
                    <a:pt x="11541" y="10982"/>
                  </a:lnTo>
                  <a:lnTo>
                    <a:pt x="11534" y="10969"/>
                  </a:lnTo>
                  <a:lnTo>
                    <a:pt x="11516" y="10966"/>
                  </a:lnTo>
                  <a:lnTo>
                    <a:pt x="11496" y="10972"/>
                  </a:lnTo>
                  <a:lnTo>
                    <a:pt x="11491" y="10985"/>
                  </a:lnTo>
                  <a:lnTo>
                    <a:pt x="11500" y="11104"/>
                  </a:lnTo>
                  <a:lnTo>
                    <a:pt x="11500" y="11128"/>
                  </a:lnTo>
                  <a:lnTo>
                    <a:pt x="11495" y="11142"/>
                  </a:lnTo>
                  <a:lnTo>
                    <a:pt x="11484" y="11148"/>
                  </a:lnTo>
                  <a:lnTo>
                    <a:pt x="11463" y="11149"/>
                  </a:lnTo>
                  <a:lnTo>
                    <a:pt x="10209" y="11143"/>
                  </a:lnTo>
                  <a:lnTo>
                    <a:pt x="10192" y="11141"/>
                  </a:lnTo>
                  <a:lnTo>
                    <a:pt x="10184" y="11134"/>
                  </a:lnTo>
                  <a:lnTo>
                    <a:pt x="10181" y="11117"/>
                  </a:lnTo>
                  <a:lnTo>
                    <a:pt x="10173" y="10974"/>
                  </a:lnTo>
                  <a:lnTo>
                    <a:pt x="10168" y="10962"/>
                  </a:lnTo>
                  <a:lnTo>
                    <a:pt x="10155" y="10958"/>
                  </a:lnTo>
                  <a:lnTo>
                    <a:pt x="10143" y="10963"/>
                  </a:lnTo>
                  <a:lnTo>
                    <a:pt x="10139" y="10975"/>
                  </a:lnTo>
                  <a:lnTo>
                    <a:pt x="10139" y="11121"/>
                  </a:lnTo>
                  <a:lnTo>
                    <a:pt x="10137" y="11137"/>
                  </a:lnTo>
                  <a:lnTo>
                    <a:pt x="10130" y="11144"/>
                  </a:lnTo>
                  <a:lnTo>
                    <a:pt x="10113" y="11146"/>
                  </a:lnTo>
                  <a:lnTo>
                    <a:pt x="7938" y="11132"/>
                  </a:lnTo>
                  <a:lnTo>
                    <a:pt x="7918" y="11131"/>
                  </a:lnTo>
                  <a:lnTo>
                    <a:pt x="7911" y="11123"/>
                  </a:lnTo>
                  <a:lnTo>
                    <a:pt x="7909" y="11104"/>
                  </a:lnTo>
                  <a:lnTo>
                    <a:pt x="7903" y="10759"/>
                  </a:lnTo>
                  <a:lnTo>
                    <a:pt x="7898" y="10743"/>
                  </a:lnTo>
                  <a:lnTo>
                    <a:pt x="7882" y="10737"/>
                  </a:lnTo>
                  <a:lnTo>
                    <a:pt x="7865" y="10743"/>
                  </a:lnTo>
                  <a:lnTo>
                    <a:pt x="7860" y="10759"/>
                  </a:lnTo>
                  <a:lnTo>
                    <a:pt x="7860" y="11104"/>
                  </a:lnTo>
                  <a:lnTo>
                    <a:pt x="7859" y="11123"/>
                  </a:lnTo>
                  <a:lnTo>
                    <a:pt x="7851" y="11130"/>
                  </a:lnTo>
                  <a:lnTo>
                    <a:pt x="7834" y="11132"/>
                  </a:lnTo>
                  <a:lnTo>
                    <a:pt x="7610" y="11132"/>
                  </a:lnTo>
                  <a:lnTo>
                    <a:pt x="7592" y="11130"/>
                  </a:lnTo>
                  <a:lnTo>
                    <a:pt x="7585" y="11123"/>
                  </a:lnTo>
                  <a:lnTo>
                    <a:pt x="7584" y="11104"/>
                  </a:lnTo>
                  <a:lnTo>
                    <a:pt x="7584" y="10966"/>
                  </a:lnTo>
                  <a:lnTo>
                    <a:pt x="7578" y="10953"/>
                  </a:lnTo>
                  <a:lnTo>
                    <a:pt x="7562" y="10949"/>
                  </a:lnTo>
                  <a:lnTo>
                    <a:pt x="7545" y="10953"/>
                  </a:lnTo>
                  <a:lnTo>
                    <a:pt x="7539" y="10966"/>
                  </a:lnTo>
                  <a:lnTo>
                    <a:pt x="7539" y="11087"/>
                  </a:lnTo>
                  <a:lnTo>
                    <a:pt x="7538" y="11110"/>
                  </a:lnTo>
                  <a:lnTo>
                    <a:pt x="7534" y="11123"/>
                  </a:lnTo>
                  <a:lnTo>
                    <a:pt x="7524" y="11129"/>
                  </a:lnTo>
                  <a:lnTo>
                    <a:pt x="7506" y="11130"/>
                  </a:lnTo>
                  <a:lnTo>
                    <a:pt x="7226" y="11130"/>
                  </a:lnTo>
                  <a:lnTo>
                    <a:pt x="7205" y="11128"/>
                  </a:lnTo>
                  <a:lnTo>
                    <a:pt x="7195" y="11121"/>
                  </a:lnTo>
                  <a:lnTo>
                    <a:pt x="7194" y="11101"/>
                  </a:lnTo>
                  <a:lnTo>
                    <a:pt x="7194" y="10966"/>
                  </a:lnTo>
                  <a:lnTo>
                    <a:pt x="7188" y="10950"/>
                  </a:lnTo>
                  <a:lnTo>
                    <a:pt x="7172" y="10945"/>
                  </a:lnTo>
                  <a:lnTo>
                    <a:pt x="7156" y="10950"/>
                  </a:lnTo>
                  <a:lnTo>
                    <a:pt x="7152" y="10966"/>
                  </a:lnTo>
                  <a:lnTo>
                    <a:pt x="7152" y="11103"/>
                  </a:lnTo>
                  <a:lnTo>
                    <a:pt x="7149" y="11119"/>
                  </a:lnTo>
                  <a:lnTo>
                    <a:pt x="7142" y="11127"/>
                  </a:lnTo>
                  <a:lnTo>
                    <a:pt x="7126" y="11129"/>
                  </a:lnTo>
                  <a:lnTo>
                    <a:pt x="6797" y="11129"/>
                  </a:lnTo>
                  <a:lnTo>
                    <a:pt x="6775" y="11127"/>
                  </a:lnTo>
                  <a:lnTo>
                    <a:pt x="6765" y="11119"/>
                  </a:lnTo>
                  <a:lnTo>
                    <a:pt x="6763" y="11103"/>
                  </a:lnTo>
                  <a:lnTo>
                    <a:pt x="6763" y="10962"/>
                  </a:lnTo>
                  <a:lnTo>
                    <a:pt x="6757" y="10946"/>
                  </a:lnTo>
                  <a:lnTo>
                    <a:pt x="6742" y="10940"/>
                  </a:lnTo>
                  <a:lnTo>
                    <a:pt x="6726" y="10946"/>
                  </a:lnTo>
                  <a:lnTo>
                    <a:pt x="6721" y="10962"/>
                  </a:lnTo>
                  <a:lnTo>
                    <a:pt x="6721" y="11101"/>
                  </a:lnTo>
                  <a:lnTo>
                    <a:pt x="6720" y="11118"/>
                  </a:lnTo>
                  <a:lnTo>
                    <a:pt x="6712" y="11126"/>
                  </a:lnTo>
                  <a:lnTo>
                    <a:pt x="6695" y="11127"/>
                  </a:lnTo>
                  <a:lnTo>
                    <a:pt x="6296" y="11127"/>
                  </a:lnTo>
                  <a:lnTo>
                    <a:pt x="6279" y="11126"/>
                  </a:lnTo>
                  <a:lnTo>
                    <a:pt x="6271" y="11118"/>
                  </a:lnTo>
                  <a:lnTo>
                    <a:pt x="6270" y="11101"/>
                  </a:lnTo>
                  <a:lnTo>
                    <a:pt x="6270" y="10960"/>
                  </a:lnTo>
                  <a:lnTo>
                    <a:pt x="6265" y="10946"/>
                  </a:lnTo>
                  <a:lnTo>
                    <a:pt x="6247" y="10940"/>
                  </a:lnTo>
                  <a:lnTo>
                    <a:pt x="6229" y="10946"/>
                  </a:lnTo>
                  <a:lnTo>
                    <a:pt x="6223" y="10960"/>
                  </a:lnTo>
                  <a:lnTo>
                    <a:pt x="6223" y="11087"/>
                  </a:lnTo>
                  <a:lnTo>
                    <a:pt x="6221" y="11114"/>
                  </a:lnTo>
                  <a:lnTo>
                    <a:pt x="6212" y="11125"/>
                  </a:lnTo>
                  <a:lnTo>
                    <a:pt x="6193" y="11128"/>
                  </a:lnTo>
                  <a:lnTo>
                    <a:pt x="5690" y="11128"/>
                  </a:lnTo>
                  <a:lnTo>
                    <a:pt x="5674" y="11126"/>
                  </a:lnTo>
                  <a:lnTo>
                    <a:pt x="5667" y="11118"/>
                  </a:lnTo>
                  <a:lnTo>
                    <a:pt x="5664" y="11102"/>
                  </a:lnTo>
                  <a:lnTo>
                    <a:pt x="5664" y="10960"/>
                  </a:lnTo>
                  <a:lnTo>
                    <a:pt x="5659" y="10946"/>
                  </a:lnTo>
                  <a:lnTo>
                    <a:pt x="5642" y="10940"/>
                  </a:lnTo>
                  <a:lnTo>
                    <a:pt x="5623" y="10946"/>
                  </a:lnTo>
                  <a:lnTo>
                    <a:pt x="5618" y="10960"/>
                  </a:lnTo>
                  <a:lnTo>
                    <a:pt x="5618" y="11087"/>
                  </a:lnTo>
                  <a:lnTo>
                    <a:pt x="5616" y="11113"/>
                  </a:lnTo>
                  <a:lnTo>
                    <a:pt x="5607" y="11124"/>
                  </a:lnTo>
                  <a:lnTo>
                    <a:pt x="5588" y="11127"/>
                  </a:lnTo>
                  <a:lnTo>
                    <a:pt x="4937" y="11127"/>
                  </a:lnTo>
                  <a:lnTo>
                    <a:pt x="4919" y="11125"/>
                  </a:lnTo>
                  <a:lnTo>
                    <a:pt x="4912" y="11117"/>
                  </a:lnTo>
                  <a:lnTo>
                    <a:pt x="4911" y="11101"/>
                  </a:lnTo>
                  <a:lnTo>
                    <a:pt x="4911" y="10960"/>
                  </a:lnTo>
                  <a:lnTo>
                    <a:pt x="4905" y="10946"/>
                  </a:lnTo>
                  <a:lnTo>
                    <a:pt x="4890" y="10940"/>
                  </a:lnTo>
                  <a:lnTo>
                    <a:pt x="4875" y="10946"/>
                  </a:lnTo>
                  <a:lnTo>
                    <a:pt x="4870" y="10960"/>
                  </a:lnTo>
                  <a:lnTo>
                    <a:pt x="4870" y="11097"/>
                  </a:lnTo>
                  <a:lnTo>
                    <a:pt x="4867" y="11114"/>
                  </a:lnTo>
                  <a:lnTo>
                    <a:pt x="4861" y="11122"/>
                  </a:lnTo>
                  <a:lnTo>
                    <a:pt x="4844" y="11123"/>
                  </a:lnTo>
                  <a:lnTo>
                    <a:pt x="4033" y="11123"/>
                  </a:lnTo>
                  <a:lnTo>
                    <a:pt x="4008" y="11122"/>
                  </a:lnTo>
                  <a:lnTo>
                    <a:pt x="3995" y="11117"/>
                  </a:lnTo>
                  <a:lnTo>
                    <a:pt x="3988" y="11107"/>
                  </a:lnTo>
                  <a:lnTo>
                    <a:pt x="3987" y="11087"/>
                  </a:lnTo>
                  <a:lnTo>
                    <a:pt x="3987" y="10955"/>
                  </a:lnTo>
                  <a:lnTo>
                    <a:pt x="3982" y="10941"/>
                  </a:lnTo>
                  <a:lnTo>
                    <a:pt x="3965" y="10936"/>
                  </a:lnTo>
                  <a:lnTo>
                    <a:pt x="3947" y="10941"/>
                  </a:lnTo>
                  <a:lnTo>
                    <a:pt x="3942" y="10955"/>
                  </a:lnTo>
                  <a:lnTo>
                    <a:pt x="3942" y="11095"/>
                  </a:lnTo>
                  <a:lnTo>
                    <a:pt x="3940" y="11112"/>
                  </a:lnTo>
                  <a:lnTo>
                    <a:pt x="3931" y="11119"/>
                  </a:lnTo>
                  <a:lnTo>
                    <a:pt x="3912" y="11121"/>
                  </a:lnTo>
                  <a:lnTo>
                    <a:pt x="2702" y="11112"/>
                  </a:lnTo>
                  <a:lnTo>
                    <a:pt x="2679" y="11110"/>
                  </a:lnTo>
                  <a:lnTo>
                    <a:pt x="2669" y="11102"/>
                  </a:lnTo>
                  <a:lnTo>
                    <a:pt x="2666" y="11085"/>
                  </a:lnTo>
                  <a:lnTo>
                    <a:pt x="2660" y="10946"/>
                  </a:lnTo>
                  <a:lnTo>
                    <a:pt x="2655" y="10932"/>
                  </a:lnTo>
                  <a:lnTo>
                    <a:pt x="2639" y="10927"/>
                  </a:lnTo>
                  <a:lnTo>
                    <a:pt x="2625" y="10933"/>
                  </a:lnTo>
                  <a:lnTo>
                    <a:pt x="2621" y="10947"/>
                  </a:lnTo>
                  <a:lnTo>
                    <a:pt x="2621" y="11087"/>
                  </a:lnTo>
                  <a:lnTo>
                    <a:pt x="2619" y="11104"/>
                  </a:lnTo>
                  <a:lnTo>
                    <a:pt x="2611" y="11112"/>
                  </a:lnTo>
                  <a:lnTo>
                    <a:pt x="2595" y="11113"/>
                  </a:lnTo>
                  <a:lnTo>
                    <a:pt x="404" y="11113"/>
                  </a:lnTo>
                  <a:lnTo>
                    <a:pt x="387" y="11112"/>
                  </a:lnTo>
                  <a:lnTo>
                    <a:pt x="380" y="11104"/>
                  </a:lnTo>
                  <a:lnTo>
                    <a:pt x="378" y="11087"/>
                  </a:lnTo>
                  <a:lnTo>
                    <a:pt x="378" y="10726"/>
                  </a:lnTo>
                  <a:lnTo>
                    <a:pt x="373" y="10709"/>
                  </a:lnTo>
                  <a:lnTo>
                    <a:pt x="354" y="10703"/>
                  </a:lnTo>
                  <a:lnTo>
                    <a:pt x="337" y="10709"/>
                  </a:lnTo>
                  <a:lnTo>
                    <a:pt x="330" y="10726"/>
                  </a:lnTo>
                  <a:lnTo>
                    <a:pt x="330" y="11070"/>
                  </a:lnTo>
                  <a:lnTo>
                    <a:pt x="328" y="11097"/>
                  </a:lnTo>
                  <a:lnTo>
                    <a:pt x="320" y="11109"/>
                  </a:lnTo>
                  <a:lnTo>
                    <a:pt x="300" y="11112"/>
                  </a:lnTo>
                  <a:lnTo>
                    <a:pt x="55" y="11112"/>
                  </a:lnTo>
                  <a:lnTo>
                    <a:pt x="38" y="11110"/>
                  </a:lnTo>
                  <a:lnTo>
                    <a:pt x="30" y="11102"/>
                  </a:lnTo>
                  <a:lnTo>
                    <a:pt x="29" y="11086"/>
                  </a:lnTo>
                  <a:lnTo>
                    <a:pt x="29" y="10746"/>
                  </a:lnTo>
                  <a:lnTo>
                    <a:pt x="30" y="10729"/>
                  </a:lnTo>
                  <a:lnTo>
                    <a:pt x="38" y="10721"/>
                  </a:lnTo>
                  <a:lnTo>
                    <a:pt x="55" y="10720"/>
                  </a:lnTo>
                  <a:lnTo>
                    <a:pt x="214" y="10720"/>
                  </a:lnTo>
                  <a:lnTo>
                    <a:pt x="230" y="10715"/>
                  </a:lnTo>
                  <a:lnTo>
                    <a:pt x="235" y="10696"/>
                  </a:lnTo>
                  <a:lnTo>
                    <a:pt x="230" y="10679"/>
                  </a:lnTo>
                  <a:lnTo>
                    <a:pt x="214" y="10672"/>
                  </a:lnTo>
                  <a:lnTo>
                    <a:pt x="76" y="10672"/>
                  </a:lnTo>
                  <a:lnTo>
                    <a:pt x="51" y="10671"/>
                  </a:lnTo>
                  <a:lnTo>
                    <a:pt x="37" y="10667"/>
                  </a:lnTo>
                  <a:lnTo>
                    <a:pt x="30" y="10656"/>
                  </a:lnTo>
                  <a:lnTo>
                    <a:pt x="29" y="10638"/>
                  </a:lnTo>
                  <a:lnTo>
                    <a:pt x="29" y="10258"/>
                  </a:lnTo>
                  <a:lnTo>
                    <a:pt x="30" y="10232"/>
                  </a:lnTo>
                  <a:lnTo>
                    <a:pt x="39" y="10220"/>
                  </a:lnTo>
                  <a:lnTo>
                    <a:pt x="58" y="10218"/>
                  </a:lnTo>
                  <a:lnTo>
                    <a:pt x="425" y="10218"/>
                  </a:lnTo>
                  <a:lnTo>
                    <a:pt x="442" y="10212"/>
                  </a:lnTo>
                  <a:lnTo>
                    <a:pt x="447" y="10196"/>
                  </a:lnTo>
                  <a:lnTo>
                    <a:pt x="442" y="10180"/>
                  </a:lnTo>
                  <a:lnTo>
                    <a:pt x="425" y="10175"/>
                  </a:lnTo>
                  <a:lnTo>
                    <a:pt x="55" y="10175"/>
                  </a:lnTo>
                  <a:lnTo>
                    <a:pt x="38" y="10173"/>
                  </a:lnTo>
                  <a:lnTo>
                    <a:pt x="30" y="10166"/>
                  </a:lnTo>
                  <a:lnTo>
                    <a:pt x="28" y="10149"/>
                  </a:lnTo>
                  <a:lnTo>
                    <a:pt x="28" y="9791"/>
                  </a:lnTo>
                  <a:lnTo>
                    <a:pt x="30" y="9774"/>
                  </a:lnTo>
                  <a:lnTo>
                    <a:pt x="38" y="9767"/>
                  </a:lnTo>
                  <a:lnTo>
                    <a:pt x="57" y="9765"/>
                  </a:lnTo>
                  <a:lnTo>
                    <a:pt x="214" y="9765"/>
                  </a:lnTo>
                  <a:lnTo>
                    <a:pt x="230" y="9760"/>
                  </a:lnTo>
                  <a:lnTo>
                    <a:pt x="235" y="9744"/>
                  </a:lnTo>
                  <a:lnTo>
                    <a:pt x="230" y="9727"/>
                  </a:lnTo>
                  <a:lnTo>
                    <a:pt x="214" y="9722"/>
                  </a:lnTo>
                  <a:lnTo>
                    <a:pt x="58" y="9722"/>
                  </a:lnTo>
                  <a:lnTo>
                    <a:pt x="39" y="9720"/>
                  </a:lnTo>
                  <a:lnTo>
                    <a:pt x="30" y="9710"/>
                  </a:lnTo>
                  <a:lnTo>
                    <a:pt x="28" y="9688"/>
                  </a:lnTo>
                  <a:lnTo>
                    <a:pt x="28" y="9327"/>
                  </a:lnTo>
                  <a:lnTo>
                    <a:pt x="30" y="9311"/>
                  </a:lnTo>
                  <a:lnTo>
                    <a:pt x="38" y="9303"/>
                  </a:lnTo>
                  <a:lnTo>
                    <a:pt x="55" y="9301"/>
                  </a:lnTo>
                  <a:lnTo>
                    <a:pt x="212" y="9301"/>
                  </a:lnTo>
                  <a:lnTo>
                    <a:pt x="230" y="9296"/>
                  </a:lnTo>
                  <a:lnTo>
                    <a:pt x="235" y="9278"/>
                  </a:lnTo>
                  <a:lnTo>
                    <a:pt x="230" y="9260"/>
                  </a:lnTo>
                  <a:lnTo>
                    <a:pt x="212" y="9254"/>
                  </a:lnTo>
                  <a:lnTo>
                    <a:pt x="58" y="9254"/>
                  </a:lnTo>
                  <a:lnTo>
                    <a:pt x="39" y="9252"/>
                  </a:lnTo>
                  <a:lnTo>
                    <a:pt x="30" y="9243"/>
                  </a:lnTo>
                  <a:lnTo>
                    <a:pt x="28" y="9221"/>
                  </a:lnTo>
                  <a:lnTo>
                    <a:pt x="28" y="8875"/>
                  </a:lnTo>
                  <a:lnTo>
                    <a:pt x="30" y="8852"/>
                  </a:lnTo>
                  <a:lnTo>
                    <a:pt x="39" y="8841"/>
                  </a:lnTo>
                  <a:lnTo>
                    <a:pt x="58" y="8839"/>
                  </a:lnTo>
                  <a:lnTo>
                    <a:pt x="215" y="8839"/>
                  </a:lnTo>
                  <a:lnTo>
                    <a:pt x="230" y="8834"/>
                  </a:lnTo>
                  <a:lnTo>
                    <a:pt x="235" y="8819"/>
                  </a:lnTo>
                  <a:lnTo>
                    <a:pt x="231" y="8804"/>
                  </a:lnTo>
                  <a:lnTo>
                    <a:pt x="216" y="8799"/>
                  </a:lnTo>
                  <a:lnTo>
                    <a:pt x="53" y="8792"/>
                  </a:lnTo>
                  <a:lnTo>
                    <a:pt x="36" y="8790"/>
                  </a:lnTo>
                  <a:lnTo>
                    <a:pt x="28" y="8783"/>
                  </a:lnTo>
                  <a:lnTo>
                    <a:pt x="27" y="8765"/>
                  </a:lnTo>
                  <a:lnTo>
                    <a:pt x="27" y="8426"/>
                  </a:lnTo>
                  <a:lnTo>
                    <a:pt x="28" y="8404"/>
                  </a:lnTo>
                  <a:lnTo>
                    <a:pt x="32" y="8391"/>
                  </a:lnTo>
                  <a:lnTo>
                    <a:pt x="41" y="8384"/>
                  </a:lnTo>
                  <a:lnTo>
                    <a:pt x="58" y="8383"/>
                  </a:lnTo>
                  <a:lnTo>
                    <a:pt x="424" y="8383"/>
                  </a:lnTo>
                  <a:lnTo>
                    <a:pt x="442" y="8378"/>
                  </a:lnTo>
                  <a:lnTo>
                    <a:pt x="447" y="8360"/>
                  </a:lnTo>
                  <a:lnTo>
                    <a:pt x="442" y="8343"/>
                  </a:lnTo>
                  <a:lnTo>
                    <a:pt x="424" y="8338"/>
                  </a:lnTo>
                  <a:lnTo>
                    <a:pt x="58" y="8330"/>
                  </a:lnTo>
                  <a:lnTo>
                    <a:pt x="36" y="8328"/>
                  </a:lnTo>
                  <a:lnTo>
                    <a:pt x="26" y="8320"/>
                  </a:lnTo>
                  <a:lnTo>
                    <a:pt x="25" y="8304"/>
                  </a:lnTo>
                  <a:lnTo>
                    <a:pt x="25" y="7954"/>
                  </a:lnTo>
                  <a:lnTo>
                    <a:pt x="26" y="7937"/>
                  </a:lnTo>
                  <a:lnTo>
                    <a:pt x="33" y="7930"/>
                  </a:lnTo>
                  <a:lnTo>
                    <a:pt x="51" y="7928"/>
                  </a:lnTo>
                  <a:lnTo>
                    <a:pt x="212" y="7928"/>
                  </a:lnTo>
                  <a:lnTo>
                    <a:pt x="230" y="7923"/>
                  </a:lnTo>
                  <a:lnTo>
                    <a:pt x="235" y="7905"/>
                  </a:lnTo>
                  <a:lnTo>
                    <a:pt x="230" y="7887"/>
                  </a:lnTo>
                  <a:lnTo>
                    <a:pt x="212" y="7882"/>
                  </a:lnTo>
                  <a:lnTo>
                    <a:pt x="49" y="7882"/>
                  </a:lnTo>
                  <a:lnTo>
                    <a:pt x="31" y="7880"/>
                  </a:lnTo>
                  <a:lnTo>
                    <a:pt x="24" y="7872"/>
                  </a:lnTo>
                  <a:lnTo>
                    <a:pt x="23" y="7856"/>
                  </a:lnTo>
                  <a:lnTo>
                    <a:pt x="23" y="7493"/>
                  </a:lnTo>
                  <a:lnTo>
                    <a:pt x="25" y="7474"/>
                  </a:lnTo>
                  <a:lnTo>
                    <a:pt x="35" y="7465"/>
                  </a:lnTo>
                  <a:lnTo>
                    <a:pt x="58" y="7463"/>
                  </a:lnTo>
                  <a:lnTo>
                    <a:pt x="208" y="7463"/>
                  </a:lnTo>
                  <a:lnTo>
                    <a:pt x="226" y="7457"/>
                  </a:lnTo>
                  <a:lnTo>
                    <a:pt x="231" y="7440"/>
                  </a:lnTo>
                  <a:lnTo>
                    <a:pt x="226" y="7424"/>
                  </a:lnTo>
                  <a:lnTo>
                    <a:pt x="209" y="7418"/>
                  </a:lnTo>
                  <a:lnTo>
                    <a:pt x="46" y="7411"/>
                  </a:lnTo>
                  <a:lnTo>
                    <a:pt x="29" y="7409"/>
                  </a:lnTo>
                  <a:lnTo>
                    <a:pt x="22" y="7401"/>
                  </a:lnTo>
                  <a:lnTo>
                    <a:pt x="20" y="7384"/>
                  </a:lnTo>
                  <a:lnTo>
                    <a:pt x="20" y="6992"/>
                  </a:lnTo>
                  <a:lnTo>
                    <a:pt x="23" y="6973"/>
                  </a:lnTo>
                  <a:lnTo>
                    <a:pt x="33" y="6964"/>
                  </a:lnTo>
                  <a:lnTo>
                    <a:pt x="58" y="6963"/>
                  </a:lnTo>
                  <a:lnTo>
                    <a:pt x="207" y="6963"/>
                  </a:lnTo>
                  <a:lnTo>
                    <a:pt x="226" y="6956"/>
                  </a:lnTo>
                  <a:lnTo>
                    <a:pt x="231" y="6939"/>
                  </a:lnTo>
                  <a:lnTo>
                    <a:pt x="226" y="6921"/>
                  </a:lnTo>
                  <a:lnTo>
                    <a:pt x="207" y="6915"/>
                  </a:lnTo>
                  <a:lnTo>
                    <a:pt x="58" y="6915"/>
                  </a:lnTo>
                  <a:lnTo>
                    <a:pt x="36" y="6913"/>
                  </a:lnTo>
                  <a:lnTo>
                    <a:pt x="25" y="6906"/>
                  </a:lnTo>
                  <a:lnTo>
                    <a:pt x="23" y="6888"/>
                  </a:lnTo>
                  <a:lnTo>
                    <a:pt x="15" y="6577"/>
                  </a:lnTo>
                  <a:lnTo>
                    <a:pt x="16" y="6557"/>
                  </a:lnTo>
                  <a:lnTo>
                    <a:pt x="22" y="6545"/>
                  </a:lnTo>
                  <a:lnTo>
                    <a:pt x="35" y="6540"/>
                  </a:lnTo>
                  <a:lnTo>
                    <a:pt x="58" y="6538"/>
                  </a:lnTo>
                  <a:lnTo>
                    <a:pt x="415" y="6538"/>
                  </a:lnTo>
                  <a:lnTo>
                    <a:pt x="429" y="6534"/>
                  </a:lnTo>
                  <a:lnTo>
                    <a:pt x="434" y="6519"/>
                  </a:lnTo>
                  <a:lnTo>
                    <a:pt x="430" y="6504"/>
                  </a:lnTo>
                  <a:lnTo>
                    <a:pt x="416" y="6499"/>
                  </a:lnTo>
                  <a:lnTo>
                    <a:pt x="58" y="6486"/>
                  </a:lnTo>
                  <a:lnTo>
                    <a:pt x="29" y="6482"/>
                  </a:lnTo>
                  <a:lnTo>
                    <a:pt x="17" y="6475"/>
                  </a:lnTo>
                  <a:lnTo>
                    <a:pt x="14" y="6456"/>
                  </a:lnTo>
                  <a:lnTo>
                    <a:pt x="14" y="6076"/>
                  </a:lnTo>
                  <a:lnTo>
                    <a:pt x="16" y="6056"/>
                  </a:lnTo>
                  <a:lnTo>
                    <a:pt x="24" y="6046"/>
                  </a:lnTo>
                  <a:lnTo>
                    <a:pt x="41" y="6044"/>
                  </a:lnTo>
                  <a:lnTo>
                    <a:pt x="204" y="6044"/>
                  </a:lnTo>
                  <a:lnTo>
                    <a:pt x="221" y="6038"/>
                  </a:lnTo>
                  <a:lnTo>
                    <a:pt x="227" y="6022"/>
                  </a:lnTo>
                  <a:lnTo>
                    <a:pt x="221" y="6005"/>
                  </a:lnTo>
                  <a:lnTo>
                    <a:pt x="205" y="5999"/>
                  </a:lnTo>
                  <a:lnTo>
                    <a:pt x="41" y="5992"/>
                  </a:lnTo>
                  <a:lnTo>
                    <a:pt x="23" y="5990"/>
                  </a:lnTo>
                  <a:lnTo>
                    <a:pt x="15" y="5982"/>
                  </a:lnTo>
                  <a:lnTo>
                    <a:pt x="14" y="5965"/>
                  </a:lnTo>
                  <a:lnTo>
                    <a:pt x="14" y="5610"/>
                  </a:lnTo>
                  <a:lnTo>
                    <a:pt x="15" y="5588"/>
                  </a:lnTo>
                  <a:lnTo>
                    <a:pt x="23" y="5580"/>
                  </a:lnTo>
                  <a:lnTo>
                    <a:pt x="41" y="5577"/>
                  </a:lnTo>
                  <a:lnTo>
                    <a:pt x="203" y="5577"/>
                  </a:lnTo>
                  <a:lnTo>
                    <a:pt x="221" y="5571"/>
                  </a:lnTo>
                  <a:lnTo>
                    <a:pt x="227" y="5553"/>
                  </a:lnTo>
                  <a:lnTo>
                    <a:pt x="221" y="5534"/>
                  </a:lnTo>
                  <a:lnTo>
                    <a:pt x="203" y="5528"/>
                  </a:lnTo>
                  <a:lnTo>
                    <a:pt x="41" y="5528"/>
                  </a:lnTo>
                  <a:lnTo>
                    <a:pt x="22" y="5527"/>
                  </a:lnTo>
                  <a:lnTo>
                    <a:pt x="13" y="5519"/>
                  </a:lnTo>
                  <a:lnTo>
                    <a:pt x="12" y="5502"/>
                  </a:lnTo>
                  <a:lnTo>
                    <a:pt x="12" y="5143"/>
                  </a:lnTo>
                  <a:lnTo>
                    <a:pt x="13" y="5122"/>
                  </a:lnTo>
                  <a:lnTo>
                    <a:pt x="22" y="5113"/>
                  </a:lnTo>
                  <a:lnTo>
                    <a:pt x="41" y="5111"/>
                  </a:lnTo>
                  <a:lnTo>
                    <a:pt x="204" y="5111"/>
                  </a:lnTo>
                  <a:lnTo>
                    <a:pt x="221" y="5105"/>
                  </a:lnTo>
                  <a:lnTo>
                    <a:pt x="227" y="5088"/>
                  </a:lnTo>
                  <a:lnTo>
                    <a:pt x="221" y="5071"/>
                  </a:lnTo>
                  <a:lnTo>
                    <a:pt x="204" y="5065"/>
                  </a:lnTo>
                  <a:lnTo>
                    <a:pt x="41" y="5065"/>
                  </a:lnTo>
                  <a:lnTo>
                    <a:pt x="20" y="5063"/>
                  </a:lnTo>
                  <a:lnTo>
                    <a:pt x="12" y="5050"/>
                  </a:lnTo>
                  <a:lnTo>
                    <a:pt x="11" y="5022"/>
                  </a:lnTo>
                  <a:lnTo>
                    <a:pt x="11" y="4683"/>
                  </a:lnTo>
                  <a:lnTo>
                    <a:pt x="12" y="4666"/>
                  </a:lnTo>
                  <a:lnTo>
                    <a:pt x="19" y="4659"/>
                  </a:lnTo>
                  <a:lnTo>
                    <a:pt x="38" y="4657"/>
                  </a:lnTo>
                  <a:lnTo>
                    <a:pt x="407" y="4657"/>
                  </a:lnTo>
                  <a:lnTo>
                    <a:pt x="424" y="4652"/>
                  </a:lnTo>
                  <a:lnTo>
                    <a:pt x="430" y="4635"/>
                  </a:lnTo>
                  <a:lnTo>
                    <a:pt x="424" y="4617"/>
                  </a:lnTo>
                  <a:lnTo>
                    <a:pt x="407" y="4612"/>
                  </a:lnTo>
                  <a:lnTo>
                    <a:pt x="40" y="4612"/>
                  </a:lnTo>
                  <a:lnTo>
                    <a:pt x="19" y="4610"/>
                  </a:lnTo>
                  <a:lnTo>
                    <a:pt x="11" y="4603"/>
                  </a:lnTo>
                  <a:lnTo>
                    <a:pt x="10" y="4586"/>
                  </a:lnTo>
                  <a:lnTo>
                    <a:pt x="10" y="4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217"/>
            <p:cNvSpPr>
              <a:spLocks/>
            </p:cNvSpPr>
            <p:nvPr/>
          </p:nvSpPr>
          <p:spPr bwMode="auto">
            <a:xfrm>
              <a:off x="3765" y="1771"/>
              <a:ext cx="36" cy="56"/>
            </a:xfrm>
            <a:custGeom>
              <a:avLst/>
              <a:gdLst>
                <a:gd name="T0" fmla="*/ 0 w 330"/>
                <a:gd name="T1" fmla="*/ 40 h 508"/>
                <a:gd name="T2" fmla="*/ 0 w 330"/>
                <a:gd name="T3" fmla="*/ 43 h 508"/>
                <a:gd name="T4" fmla="*/ 1 w 330"/>
                <a:gd name="T5" fmla="*/ 44 h 508"/>
                <a:gd name="T6" fmla="*/ 2 w 330"/>
                <a:gd name="T7" fmla="*/ 44 h 508"/>
                <a:gd name="T8" fmla="*/ 3 w 330"/>
                <a:gd name="T9" fmla="*/ 44 h 508"/>
                <a:gd name="T10" fmla="*/ 4 w 330"/>
                <a:gd name="T11" fmla="*/ 45 h 508"/>
                <a:gd name="T12" fmla="*/ 5 w 330"/>
                <a:gd name="T13" fmla="*/ 48 h 508"/>
                <a:gd name="T14" fmla="*/ 5 w 330"/>
                <a:gd name="T15" fmla="*/ 51 h 508"/>
                <a:gd name="T16" fmla="*/ 7 w 330"/>
                <a:gd name="T17" fmla="*/ 52 h 508"/>
                <a:gd name="T18" fmla="*/ 8 w 330"/>
                <a:gd name="T19" fmla="*/ 53 h 508"/>
                <a:gd name="T20" fmla="*/ 11 w 330"/>
                <a:gd name="T21" fmla="*/ 54 h 508"/>
                <a:gd name="T22" fmla="*/ 13 w 330"/>
                <a:gd name="T23" fmla="*/ 55 h 508"/>
                <a:gd name="T24" fmla="*/ 16 w 330"/>
                <a:gd name="T25" fmla="*/ 56 h 508"/>
                <a:gd name="T26" fmla="*/ 19 w 330"/>
                <a:gd name="T27" fmla="*/ 56 h 508"/>
                <a:gd name="T28" fmla="*/ 20 w 330"/>
                <a:gd name="T29" fmla="*/ 54 h 508"/>
                <a:gd name="T30" fmla="*/ 22 w 330"/>
                <a:gd name="T31" fmla="*/ 53 h 508"/>
                <a:gd name="T32" fmla="*/ 24 w 330"/>
                <a:gd name="T33" fmla="*/ 52 h 508"/>
                <a:gd name="T34" fmla="*/ 27 w 330"/>
                <a:gd name="T35" fmla="*/ 51 h 508"/>
                <a:gd name="T36" fmla="*/ 30 w 330"/>
                <a:gd name="T37" fmla="*/ 49 h 508"/>
                <a:gd name="T38" fmla="*/ 32 w 330"/>
                <a:gd name="T39" fmla="*/ 47 h 508"/>
                <a:gd name="T40" fmla="*/ 32 w 330"/>
                <a:gd name="T41" fmla="*/ 45 h 508"/>
                <a:gd name="T42" fmla="*/ 32 w 330"/>
                <a:gd name="T43" fmla="*/ 42 h 508"/>
                <a:gd name="T44" fmla="*/ 34 w 330"/>
                <a:gd name="T45" fmla="*/ 40 h 508"/>
                <a:gd name="T46" fmla="*/ 36 w 330"/>
                <a:gd name="T47" fmla="*/ 38 h 508"/>
                <a:gd name="T48" fmla="*/ 36 w 330"/>
                <a:gd name="T49" fmla="*/ 12 h 508"/>
                <a:gd name="T50" fmla="*/ 36 w 330"/>
                <a:gd name="T51" fmla="*/ 9 h 508"/>
                <a:gd name="T52" fmla="*/ 34 w 330"/>
                <a:gd name="T53" fmla="*/ 8 h 508"/>
                <a:gd name="T54" fmla="*/ 32 w 330"/>
                <a:gd name="T55" fmla="*/ 8 h 508"/>
                <a:gd name="T56" fmla="*/ 29 w 330"/>
                <a:gd name="T57" fmla="*/ 7 h 508"/>
                <a:gd name="T58" fmla="*/ 27 w 330"/>
                <a:gd name="T59" fmla="*/ 5 h 508"/>
                <a:gd name="T60" fmla="*/ 25 w 330"/>
                <a:gd name="T61" fmla="*/ 2 h 508"/>
                <a:gd name="T62" fmla="*/ 23 w 330"/>
                <a:gd name="T63" fmla="*/ 1 h 508"/>
                <a:gd name="T64" fmla="*/ 20 w 330"/>
                <a:gd name="T65" fmla="*/ 0 h 508"/>
                <a:gd name="T66" fmla="*/ 16 w 330"/>
                <a:gd name="T67" fmla="*/ 1 h 508"/>
                <a:gd name="T68" fmla="*/ 13 w 330"/>
                <a:gd name="T69" fmla="*/ 2 h 508"/>
                <a:gd name="T70" fmla="*/ 11 w 330"/>
                <a:gd name="T71" fmla="*/ 4 h 508"/>
                <a:gd name="T72" fmla="*/ 9 w 330"/>
                <a:gd name="T73" fmla="*/ 4 h 508"/>
                <a:gd name="T74" fmla="*/ 7 w 330"/>
                <a:gd name="T75" fmla="*/ 4 h 508"/>
                <a:gd name="T76" fmla="*/ 6 w 330"/>
                <a:gd name="T77" fmla="*/ 5 h 508"/>
                <a:gd name="T78" fmla="*/ 5 w 330"/>
                <a:gd name="T79" fmla="*/ 6 h 508"/>
                <a:gd name="T80" fmla="*/ 4 w 330"/>
                <a:gd name="T81" fmla="*/ 8 h 508"/>
                <a:gd name="T82" fmla="*/ 3 w 330"/>
                <a:gd name="T83" fmla="*/ 11 h 508"/>
                <a:gd name="T84" fmla="*/ 1 w 330"/>
                <a:gd name="T85" fmla="*/ 13 h 508"/>
                <a:gd name="T86" fmla="*/ 0 w 330"/>
                <a:gd name="T87" fmla="*/ 16 h 508"/>
                <a:gd name="T88" fmla="*/ 0 w 330"/>
                <a:gd name="T89" fmla="*/ 40 h 50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0" h="508">
                  <a:moveTo>
                    <a:pt x="0" y="366"/>
                  </a:moveTo>
                  <a:lnTo>
                    <a:pt x="3" y="390"/>
                  </a:lnTo>
                  <a:lnTo>
                    <a:pt x="10" y="398"/>
                  </a:lnTo>
                  <a:lnTo>
                    <a:pt x="19" y="399"/>
                  </a:lnTo>
                  <a:lnTo>
                    <a:pt x="28" y="399"/>
                  </a:lnTo>
                  <a:lnTo>
                    <a:pt x="37" y="409"/>
                  </a:lnTo>
                  <a:lnTo>
                    <a:pt x="42" y="435"/>
                  </a:lnTo>
                  <a:lnTo>
                    <a:pt x="48" y="460"/>
                  </a:lnTo>
                  <a:lnTo>
                    <a:pt x="60" y="471"/>
                  </a:lnTo>
                  <a:lnTo>
                    <a:pt x="77" y="477"/>
                  </a:lnTo>
                  <a:lnTo>
                    <a:pt x="100" y="488"/>
                  </a:lnTo>
                  <a:lnTo>
                    <a:pt x="123" y="502"/>
                  </a:lnTo>
                  <a:lnTo>
                    <a:pt x="150" y="508"/>
                  </a:lnTo>
                  <a:lnTo>
                    <a:pt x="170" y="505"/>
                  </a:lnTo>
                  <a:lnTo>
                    <a:pt x="186" y="492"/>
                  </a:lnTo>
                  <a:lnTo>
                    <a:pt x="201" y="478"/>
                  </a:lnTo>
                  <a:lnTo>
                    <a:pt x="219" y="474"/>
                  </a:lnTo>
                  <a:lnTo>
                    <a:pt x="247" y="464"/>
                  </a:lnTo>
                  <a:lnTo>
                    <a:pt x="272" y="447"/>
                  </a:lnTo>
                  <a:lnTo>
                    <a:pt x="289" y="428"/>
                  </a:lnTo>
                  <a:lnTo>
                    <a:pt x="291" y="407"/>
                  </a:lnTo>
                  <a:lnTo>
                    <a:pt x="297" y="383"/>
                  </a:lnTo>
                  <a:lnTo>
                    <a:pt x="316" y="366"/>
                  </a:lnTo>
                  <a:lnTo>
                    <a:pt x="330" y="347"/>
                  </a:lnTo>
                  <a:lnTo>
                    <a:pt x="330" y="107"/>
                  </a:lnTo>
                  <a:lnTo>
                    <a:pt x="327" y="86"/>
                  </a:lnTo>
                  <a:lnTo>
                    <a:pt x="316" y="76"/>
                  </a:lnTo>
                  <a:lnTo>
                    <a:pt x="289" y="75"/>
                  </a:lnTo>
                  <a:lnTo>
                    <a:pt x="262" y="67"/>
                  </a:lnTo>
                  <a:lnTo>
                    <a:pt x="247" y="46"/>
                  </a:lnTo>
                  <a:lnTo>
                    <a:pt x="228" y="21"/>
                  </a:lnTo>
                  <a:lnTo>
                    <a:pt x="209" y="5"/>
                  </a:lnTo>
                  <a:lnTo>
                    <a:pt x="185" y="0"/>
                  </a:lnTo>
                  <a:lnTo>
                    <a:pt x="146" y="8"/>
                  </a:lnTo>
                  <a:lnTo>
                    <a:pt x="119" y="22"/>
                  </a:lnTo>
                  <a:lnTo>
                    <a:pt x="100" y="35"/>
                  </a:lnTo>
                  <a:lnTo>
                    <a:pt x="81" y="39"/>
                  </a:lnTo>
                  <a:lnTo>
                    <a:pt x="62" y="38"/>
                  </a:lnTo>
                  <a:lnTo>
                    <a:pt x="51" y="42"/>
                  </a:lnTo>
                  <a:lnTo>
                    <a:pt x="44" y="52"/>
                  </a:lnTo>
                  <a:lnTo>
                    <a:pt x="41" y="72"/>
                  </a:lnTo>
                  <a:lnTo>
                    <a:pt x="28" y="96"/>
                  </a:lnTo>
                  <a:lnTo>
                    <a:pt x="10" y="115"/>
                  </a:lnTo>
                  <a:lnTo>
                    <a:pt x="0" y="141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218"/>
            <p:cNvSpPr>
              <a:spLocks/>
            </p:cNvSpPr>
            <p:nvPr/>
          </p:nvSpPr>
          <p:spPr bwMode="auto">
            <a:xfrm>
              <a:off x="3717" y="1771"/>
              <a:ext cx="42" cy="56"/>
            </a:xfrm>
            <a:custGeom>
              <a:avLst/>
              <a:gdLst>
                <a:gd name="T0" fmla="*/ 14 w 379"/>
                <a:gd name="T1" fmla="*/ 46 h 508"/>
                <a:gd name="T2" fmla="*/ 35 w 379"/>
                <a:gd name="T3" fmla="*/ 25 h 508"/>
                <a:gd name="T4" fmla="*/ 37 w 379"/>
                <a:gd name="T5" fmla="*/ 20 h 508"/>
                <a:gd name="T6" fmla="*/ 38 w 379"/>
                <a:gd name="T7" fmla="*/ 13 h 508"/>
                <a:gd name="T8" fmla="*/ 37 w 379"/>
                <a:gd name="T9" fmla="*/ 8 h 508"/>
                <a:gd name="T10" fmla="*/ 36 w 379"/>
                <a:gd name="T11" fmla="*/ 5 h 508"/>
                <a:gd name="T12" fmla="*/ 31 w 379"/>
                <a:gd name="T13" fmla="*/ 4 h 508"/>
                <a:gd name="T14" fmla="*/ 29 w 379"/>
                <a:gd name="T15" fmla="*/ 2 h 508"/>
                <a:gd name="T16" fmla="*/ 26 w 379"/>
                <a:gd name="T17" fmla="*/ 0 h 508"/>
                <a:gd name="T18" fmla="*/ 20 w 379"/>
                <a:gd name="T19" fmla="*/ 0 h 508"/>
                <a:gd name="T20" fmla="*/ 18 w 379"/>
                <a:gd name="T21" fmla="*/ 0 h 508"/>
                <a:gd name="T22" fmla="*/ 15 w 379"/>
                <a:gd name="T23" fmla="*/ 1 h 508"/>
                <a:gd name="T24" fmla="*/ 13 w 379"/>
                <a:gd name="T25" fmla="*/ 3 h 508"/>
                <a:gd name="T26" fmla="*/ 11 w 379"/>
                <a:gd name="T27" fmla="*/ 5 h 508"/>
                <a:gd name="T28" fmla="*/ 9 w 379"/>
                <a:gd name="T29" fmla="*/ 7 h 508"/>
                <a:gd name="T30" fmla="*/ 7 w 379"/>
                <a:gd name="T31" fmla="*/ 9 h 508"/>
                <a:gd name="T32" fmla="*/ 6 w 379"/>
                <a:gd name="T33" fmla="*/ 12 h 508"/>
                <a:gd name="T34" fmla="*/ 6 w 379"/>
                <a:gd name="T35" fmla="*/ 14 h 508"/>
                <a:gd name="T36" fmla="*/ 6 w 379"/>
                <a:gd name="T37" fmla="*/ 18 h 508"/>
                <a:gd name="T38" fmla="*/ 7 w 379"/>
                <a:gd name="T39" fmla="*/ 20 h 508"/>
                <a:gd name="T40" fmla="*/ 9 w 379"/>
                <a:gd name="T41" fmla="*/ 19 h 508"/>
                <a:gd name="T42" fmla="*/ 13 w 379"/>
                <a:gd name="T43" fmla="*/ 15 h 508"/>
                <a:gd name="T44" fmla="*/ 14 w 379"/>
                <a:gd name="T45" fmla="*/ 12 h 508"/>
                <a:gd name="T46" fmla="*/ 14 w 379"/>
                <a:gd name="T47" fmla="*/ 10 h 508"/>
                <a:gd name="T48" fmla="*/ 17 w 379"/>
                <a:gd name="T49" fmla="*/ 9 h 508"/>
                <a:gd name="T50" fmla="*/ 23 w 379"/>
                <a:gd name="T51" fmla="*/ 9 h 508"/>
                <a:gd name="T52" fmla="*/ 27 w 379"/>
                <a:gd name="T53" fmla="*/ 10 h 508"/>
                <a:gd name="T54" fmla="*/ 32 w 379"/>
                <a:gd name="T55" fmla="*/ 15 h 508"/>
                <a:gd name="T56" fmla="*/ 32 w 379"/>
                <a:gd name="T57" fmla="*/ 19 h 508"/>
                <a:gd name="T58" fmla="*/ 28 w 379"/>
                <a:gd name="T59" fmla="*/ 22 h 508"/>
                <a:gd name="T60" fmla="*/ 27 w 379"/>
                <a:gd name="T61" fmla="*/ 26 h 508"/>
                <a:gd name="T62" fmla="*/ 0 w 379"/>
                <a:gd name="T63" fmla="*/ 54 h 508"/>
                <a:gd name="T64" fmla="*/ 1 w 379"/>
                <a:gd name="T65" fmla="*/ 56 h 508"/>
                <a:gd name="T66" fmla="*/ 36 w 379"/>
                <a:gd name="T67" fmla="*/ 56 h 508"/>
                <a:gd name="T68" fmla="*/ 37 w 379"/>
                <a:gd name="T69" fmla="*/ 55 h 508"/>
                <a:gd name="T70" fmla="*/ 39 w 379"/>
                <a:gd name="T71" fmla="*/ 53 h 508"/>
                <a:gd name="T72" fmla="*/ 42 w 379"/>
                <a:gd name="T73" fmla="*/ 52 h 508"/>
                <a:gd name="T74" fmla="*/ 41 w 379"/>
                <a:gd name="T75" fmla="*/ 48 h 508"/>
                <a:gd name="T76" fmla="*/ 37 w 379"/>
                <a:gd name="T77" fmla="*/ 47 h 508"/>
                <a:gd name="T78" fmla="*/ 15 w 379"/>
                <a:gd name="T79" fmla="*/ 47 h 5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79" h="508">
                  <a:moveTo>
                    <a:pt x="131" y="424"/>
                  </a:moveTo>
                  <a:lnTo>
                    <a:pt x="130" y="416"/>
                  </a:lnTo>
                  <a:lnTo>
                    <a:pt x="147" y="397"/>
                  </a:lnTo>
                  <a:lnTo>
                    <a:pt x="319" y="227"/>
                  </a:lnTo>
                  <a:lnTo>
                    <a:pt x="330" y="208"/>
                  </a:lnTo>
                  <a:lnTo>
                    <a:pt x="337" y="182"/>
                  </a:lnTo>
                  <a:lnTo>
                    <a:pt x="339" y="153"/>
                  </a:lnTo>
                  <a:lnTo>
                    <a:pt x="341" y="122"/>
                  </a:lnTo>
                  <a:lnTo>
                    <a:pt x="339" y="95"/>
                  </a:lnTo>
                  <a:lnTo>
                    <a:pt x="337" y="72"/>
                  </a:lnTo>
                  <a:lnTo>
                    <a:pt x="333" y="51"/>
                  </a:lnTo>
                  <a:lnTo>
                    <a:pt x="323" y="41"/>
                  </a:lnTo>
                  <a:lnTo>
                    <a:pt x="304" y="38"/>
                  </a:lnTo>
                  <a:lnTo>
                    <a:pt x="277" y="35"/>
                  </a:lnTo>
                  <a:lnTo>
                    <a:pt x="265" y="30"/>
                  </a:lnTo>
                  <a:lnTo>
                    <a:pt x="262" y="19"/>
                  </a:lnTo>
                  <a:lnTo>
                    <a:pt x="253" y="4"/>
                  </a:lnTo>
                  <a:lnTo>
                    <a:pt x="231" y="0"/>
                  </a:lnTo>
                  <a:lnTo>
                    <a:pt x="206" y="1"/>
                  </a:lnTo>
                  <a:lnTo>
                    <a:pt x="183" y="2"/>
                  </a:lnTo>
                  <a:lnTo>
                    <a:pt x="171" y="2"/>
                  </a:lnTo>
                  <a:lnTo>
                    <a:pt x="158" y="4"/>
                  </a:lnTo>
                  <a:lnTo>
                    <a:pt x="147" y="7"/>
                  </a:lnTo>
                  <a:lnTo>
                    <a:pt x="135" y="13"/>
                  </a:lnTo>
                  <a:lnTo>
                    <a:pt x="125" y="18"/>
                  </a:lnTo>
                  <a:lnTo>
                    <a:pt x="114" y="26"/>
                  </a:lnTo>
                  <a:lnTo>
                    <a:pt x="104" y="33"/>
                  </a:lnTo>
                  <a:lnTo>
                    <a:pt x="95" y="43"/>
                  </a:lnTo>
                  <a:lnTo>
                    <a:pt x="87" y="53"/>
                  </a:lnTo>
                  <a:lnTo>
                    <a:pt x="78" y="63"/>
                  </a:lnTo>
                  <a:lnTo>
                    <a:pt x="72" y="74"/>
                  </a:lnTo>
                  <a:lnTo>
                    <a:pt x="65" y="85"/>
                  </a:lnTo>
                  <a:lnTo>
                    <a:pt x="60" y="96"/>
                  </a:lnTo>
                  <a:lnTo>
                    <a:pt x="55" y="108"/>
                  </a:lnTo>
                  <a:lnTo>
                    <a:pt x="52" y="120"/>
                  </a:lnTo>
                  <a:lnTo>
                    <a:pt x="50" y="130"/>
                  </a:lnTo>
                  <a:lnTo>
                    <a:pt x="49" y="141"/>
                  </a:lnTo>
                  <a:lnTo>
                    <a:pt x="50" y="164"/>
                  </a:lnTo>
                  <a:lnTo>
                    <a:pt x="54" y="178"/>
                  </a:lnTo>
                  <a:lnTo>
                    <a:pt x="62" y="183"/>
                  </a:lnTo>
                  <a:lnTo>
                    <a:pt x="72" y="182"/>
                  </a:lnTo>
                  <a:lnTo>
                    <a:pt x="85" y="174"/>
                  </a:lnTo>
                  <a:lnTo>
                    <a:pt x="100" y="158"/>
                  </a:lnTo>
                  <a:lnTo>
                    <a:pt x="113" y="139"/>
                  </a:lnTo>
                  <a:lnTo>
                    <a:pt x="119" y="123"/>
                  </a:lnTo>
                  <a:lnTo>
                    <a:pt x="122" y="110"/>
                  </a:lnTo>
                  <a:lnTo>
                    <a:pt x="123" y="99"/>
                  </a:lnTo>
                  <a:lnTo>
                    <a:pt x="128" y="90"/>
                  </a:lnTo>
                  <a:lnTo>
                    <a:pt x="137" y="85"/>
                  </a:lnTo>
                  <a:lnTo>
                    <a:pt x="155" y="82"/>
                  </a:lnTo>
                  <a:lnTo>
                    <a:pt x="183" y="81"/>
                  </a:lnTo>
                  <a:lnTo>
                    <a:pt x="209" y="82"/>
                  </a:lnTo>
                  <a:lnTo>
                    <a:pt x="227" y="85"/>
                  </a:lnTo>
                  <a:lnTo>
                    <a:pt x="243" y="95"/>
                  </a:lnTo>
                  <a:lnTo>
                    <a:pt x="262" y="112"/>
                  </a:lnTo>
                  <a:lnTo>
                    <a:pt x="285" y="139"/>
                  </a:lnTo>
                  <a:lnTo>
                    <a:pt x="292" y="151"/>
                  </a:lnTo>
                  <a:lnTo>
                    <a:pt x="285" y="168"/>
                  </a:lnTo>
                  <a:lnTo>
                    <a:pt x="270" y="181"/>
                  </a:lnTo>
                  <a:lnTo>
                    <a:pt x="257" y="198"/>
                  </a:lnTo>
                  <a:lnTo>
                    <a:pt x="256" y="218"/>
                  </a:lnTo>
                  <a:lnTo>
                    <a:pt x="248" y="238"/>
                  </a:lnTo>
                  <a:lnTo>
                    <a:pt x="17" y="476"/>
                  </a:lnTo>
                  <a:lnTo>
                    <a:pt x="2" y="493"/>
                  </a:lnTo>
                  <a:lnTo>
                    <a:pt x="0" y="503"/>
                  </a:lnTo>
                  <a:lnTo>
                    <a:pt x="12" y="507"/>
                  </a:lnTo>
                  <a:lnTo>
                    <a:pt x="41" y="508"/>
                  </a:lnTo>
                  <a:lnTo>
                    <a:pt x="321" y="508"/>
                  </a:lnTo>
                  <a:lnTo>
                    <a:pt x="328" y="506"/>
                  </a:lnTo>
                  <a:lnTo>
                    <a:pt x="332" y="497"/>
                  </a:lnTo>
                  <a:lnTo>
                    <a:pt x="342" y="480"/>
                  </a:lnTo>
                  <a:lnTo>
                    <a:pt x="353" y="479"/>
                  </a:lnTo>
                  <a:lnTo>
                    <a:pt x="373" y="478"/>
                  </a:lnTo>
                  <a:lnTo>
                    <a:pt x="379" y="470"/>
                  </a:lnTo>
                  <a:lnTo>
                    <a:pt x="379" y="449"/>
                  </a:lnTo>
                  <a:lnTo>
                    <a:pt x="374" y="436"/>
                  </a:lnTo>
                  <a:lnTo>
                    <a:pt x="360" y="428"/>
                  </a:lnTo>
                  <a:lnTo>
                    <a:pt x="338" y="425"/>
                  </a:lnTo>
                  <a:lnTo>
                    <a:pt x="148" y="425"/>
                  </a:lnTo>
                  <a:lnTo>
                    <a:pt x="131" y="4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219"/>
            <p:cNvSpPr>
              <a:spLocks/>
            </p:cNvSpPr>
            <p:nvPr/>
          </p:nvSpPr>
          <p:spPr bwMode="auto">
            <a:xfrm>
              <a:off x="3770" y="1780"/>
              <a:ext cx="22" cy="38"/>
            </a:xfrm>
            <a:custGeom>
              <a:avLst/>
              <a:gdLst>
                <a:gd name="T0" fmla="*/ 22 w 202"/>
                <a:gd name="T1" fmla="*/ 32 h 342"/>
                <a:gd name="T2" fmla="*/ 21 w 202"/>
                <a:gd name="T3" fmla="*/ 34 h 342"/>
                <a:gd name="T4" fmla="*/ 19 w 202"/>
                <a:gd name="T5" fmla="*/ 35 h 342"/>
                <a:gd name="T6" fmla="*/ 17 w 202"/>
                <a:gd name="T7" fmla="*/ 37 h 342"/>
                <a:gd name="T8" fmla="*/ 14 w 202"/>
                <a:gd name="T9" fmla="*/ 38 h 342"/>
                <a:gd name="T10" fmla="*/ 11 w 202"/>
                <a:gd name="T11" fmla="*/ 38 h 342"/>
                <a:gd name="T12" fmla="*/ 9 w 202"/>
                <a:gd name="T13" fmla="*/ 38 h 342"/>
                <a:gd name="T14" fmla="*/ 7 w 202"/>
                <a:gd name="T15" fmla="*/ 37 h 342"/>
                <a:gd name="T16" fmla="*/ 6 w 202"/>
                <a:gd name="T17" fmla="*/ 35 h 342"/>
                <a:gd name="T18" fmla="*/ 4 w 202"/>
                <a:gd name="T19" fmla="*/ 33 h 342"/>
                <a:gd name="T20" fmla="*/ 4 w 202"/>
                <a:gd name="T21" fmla="*/ 31 h 342"/>
                <a:gd name="T22" fmla="*/ 4 w 202"/>
                <a:gd name="T23" fmla="*/ 29 h 342"/>
                <a:gd name="T24" fmla="*/ 4 w 202"/>
                <a:gd name="T25" fmla="*/ 26 h 342"/>
                <a:gd name="T26" fmla="*/ 4 w 202"/>
                <a:gd name="T27" fmla="*/ 24 h 342"/>
                <a:gd name="T28" fmla="*/ 2 w 202"/>
                <a:gd name="T29" fmla="*/ 22 h 342"/>
                <a:gd name="T30" fmla="*/ 0 w 202"/>
                <a:gd name="T31" fmla="*/ 20 h 342"/>
                <a:gd name="T32" fmla="*/ 0 w 202"/>
                <a:gd name="T33" fmla="*/ 18 h 342"/>
                <a:gd name="T34" fmla="*/ 0 w 202"/>
                <a:gd name="T35" fmla="*/ 16 h 342"/>
                <a:gd name="T36" fmla="*/ 0 w 202"/>
                <a:gd name="T37" fmla="*/ 14 h 342"/>
                <a:gd name="T38" fmla="*/ 2 w 202"/>
                <a:gd name="T39" fmla="*/ 13 h 342"/>
                <a:gd name="T40" fmla="*/ 4 w 202"/>
                <a:gd name="T41" fmla="*/ 11 h 342"/>
                <a:gd name="T42" fmla="*/ 4 w 202"/>
                <a:gd name="T43" fmla="*/ 8 h 342"/>
                <a:gd name="T44" fmla="*/ 4 w 202"/>
                <a:gd name="T45" fmla="*/ 5 h 342"/>
                <a:gd name="T46" fmla="*/ 4 w 202"/>
                <a:gd name="T47" fmla="*/ 2 h 342"/>
                <a:gd name="T48" fmla="*/ 5 w 202"/>
                <a:gd name="T49" fmla="*/ 1 h 342"/>
                <a:gd name="T50" fmla="*/ 7 w 202"/>
                <a:gd name="T51" fmla="*/ 0 h 342"/>
                <a:gd name="T52" fmla="*/ 11 w 202"/>
                <a:gd name="T53" fmla="*/ 0 h 342"/>
                <a:gd name="T54" fmla="*/ 15 w 202"/>
                <a:gd name="T55" fmla="*/ 0 h 342"/>
                <a:gd name="T56" fmla="*/ 17 w 202"/>
                <a:gd name="T57" fmla="*/ 1 h 342"/>
                <a:gd name="T58" fmla="*/ 19 w 202"/>
                <a:gd name="T59" fmla="*/ 3 h 342"/>
                <a:gd name="T60" fmla="*/ 21 w 202"/>
                <a:gd name="T61" fmla="*/ 5 h 342"/>
                <a:gd name="T62" fmla="*/ 22 w 202"/>
                <a:gd name="T63" fmla="*/ 7 h 342"/>
                <a:gd name="T64" fmla="*/ 22 w 202"/>
                <a:gd name="T65" fmla="*/ 32 h 3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2" h="342">
                  <a:moveTo>
                    <a:pt x="202" y="285"/>
                  </a:moveTo>
                  <a:lnTo>
                    <a:pt x="190" y="302"/>
                  </a:lnTo>
                  <a:lnTo>
                    <a:pt x="176" y="319"/>
                  </a:lnTo>
                  <a:lnTo>
                    <a:pt x="154" y="337"/>
                  </a:lnTo>
                  <a:lnTo>
                    <a:pt x="131" y="341"/>
                  </a:lnTo>
                  <a:lnTo>
                    <a:pt x="103" y="342"/>
                  </a:lnTo>
                  <a:lnTo>
                    <a:pt x="83" y="340"/>
                  </a:lnTo>
                  <a:lnTo>
                    <a:pt x="67" y="330"/>
                  </a:lnTo>
                  <a:lnTo>
                    <a:pt x="51" y="314"/>
                  </a:lnTo>
                  <a:lnTo>
                    <a:pt x="38" y="295"/>
                  </a:lnTo>
                  <a:lnTo>
                    <a:pt x="33" y="276"/>
                  </a:lnTo>
                  <a:lnTo>
                    <a:pt x="33" y="257"/>
                  </a:lnTo>
                  <a:lnTo>
                    <a:pt x="35" y="233"/>
                  </a:lnTo>
                  <a:lnTo>
                    <a:pt x="34" y="212"/>
                  </a:lnTo>
                  <a:lnTo>
                    <a:pt x="17" y="195"/>
                  </a:lnTo>
                  <a:lnTo>
                    <a:pt x="3" y="182"/>
                  </a:lnTo>
                  <a:lnTo>
                    <a:pt x="3" y="164"/>
                  </a:lnTo>
                  <a:lnTo>
                    <a:pt x="1" y="146"/>
                  </a:lnTo>
                  <a:lnTo>
                    <a:pt x="0" y="129"/>
                  </a:lnTo>
                  <a:lnTo>
                    <a:pt x="19" y="114"/>
                  </a:lnTo>
                  <a:lnTo>
                    <a:pt x="38" y="103"/>
                  </a:lnTo>
                  <a:lnTo>
                    <a:pt x="38" y="75"/>
                  </a:lnTo>
                  <a:lnTo>
                    <a:pt x="34" y="46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65" y="3"/>
                  </a:lnTo>
                  <a:lnTo>
                    <a:pt x="102" y="0"/>
                  </a:lnTo>
                  <a:lnTo>
                    <a:pt x="138" y="1"/>
                  </a:lnTo>
                  <a:lnTo>
                    <a:pt x="158" y="9"/>
                  </a:lnTo>
                  <a:lnTo>
                    <a:pt x="176" y="26"/>
                  </a:lnTo>
                  <a:lnTo>
                    <a:pt x="190" y="42"/>
                  </a:lnTo>
                  <a:lnTo>
                    <a:pt x="202" y="59"/>
                  </a:lnTo>
                  <a:lnTo>
                    <a:pt x="202" y="2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220"/>
            <p:cNvSpPr>
              <a:spLocks/>
            </p:cNvSpPr>
            <p:nvPr/>
          </p:nvSpPr>
          <p:spPr bwMode="auto">
            <a:xfrm>
              <a:off x="3765" y="1566"/>
              <a:ext cx="36" cy="52"/>
            </a:xfrm>
            <a:custGeom>
              <a:avLst/>
              <a:gdLst>
                <a:gd name="T0" fmla="*/ 0 w 325"/>
                <a:gd name="T1" fmla="*/ 40 h 466"/>
                <a:gd name="T2" fmla="*/ 0 w 325"/>
                <a:gd name="T3" fmla="*/ 42 h 466"/>
                <a:gd name="T4" fmla="*/ 1 w 325"/>
                <a:gd name="T5" fmla="*/ 44 h 466"/>
                <a:gd name="T6" fmla="*/ 3 w 325"/>
                <a:gd name="T7" fmla="*/ 46 h 466"/>
                <a:gd name="T8" fmla="*/ 6 w 325"/>
                <a:gd name="T9" fmla="*/ 48 h 466"/>
                <a:gd name="T10" fmla="*/ 8 w 325"/>
                <a:gd name="T11" fmla="*/ 50 h 466"/>
                <a:gd name="T12" fmla="*/ 10 w 325"/>
                <a:gd name="T13" fmla="*/ 51 h 466"/>
                <a:gd name="T14" fmla="*/ 12 w 325"/>
                <a:gd name="T15" fmla="*/ 52 h 466"/>
                <a:gd name="T16" fmla="*/ 15 w 325"/>
                <a:gd name="T17" fmla="*/ 52 h 466"/>
                <a:gd name="T18" fmla="*/ 17 w 325"/>
                <a:gd name="T19" fmla="*/ 52 h 466"/>
                <a:gd name="T20" fmla="*/ 19 w 325"/>
                <a:gd name="T21" fmla="*/ 52 h 466"/>
                <a:gd name="T22" fmla="*/ 21 w 325"/>
                <a:gd name="T23" fmla="*/ 51 h 466"/>
                <a:gd name="T24" fmla="*/ 23 w 325"/>
                <a:gd name="T25" fmla="*/ 50 h 466"/>
                <a:gd name="T26" fmla="*/ 25 w 325"/>
                <a:gd name="T27" fmla="*/ 49 h 466"/>
                <a:gd name="T28" fmla="*/ 27 w 325"/>
                <a:gd name="T29" fmla="*/ 48 h 466"/>
                <a:gd name="T30" fmla="*/ 29 w 325"/>
                <a:gd name="T31" fmla="*/ 47 h 466"/>
                <a:gd name="T32" fmla="*/ 31 w 325"/>
                <a:gd name="T33" fmla="*/ 46 h 466"/>
                <a:gd name="T34" fmla="*/ 32 w 325"/>
                <a:gd name="T35" fmla="*/ 44 h 466"/>
                <a:gd name="T36" fmla="*/ 34 w 325"/>
                <a:gd name="T37" fmla="*/ 43 h 466"/>
                <a:gd name="T38" fmla="*/ 35 w 325"/>
                <a:gd name="T39" fmla="*/ 41 h 466"/>
                <a:gd name="T40" fmla="*/ 35 w 325"/>
                <a:gd name="T41" fmla="*/ 40 h 466"/>
                <a:gd name="T42" fmla="*/ 36 w 325"/>
                <a:gd name="T43" fmla="*/ 39 h 466"/>
                <a:gd name="T44" fmla="*/ 36 w 325"/>
                <a:gd name="T45" fmla="*/ 38 h 466"/>
                <a:gd name="T46" fmla="*/ 36 w 325"/>
                <a:gd name="T47" fmla="*/ 11 h 466"/>
                <a:gd name="T48" fmla="*/ 36 w 325"/>
                <a:gd name="T49" fmla="*/ 9 h 466"/>
                <a:gd name="T50" fmla="*/ 34 w 325"/>
                <a:gd name="T51" fmla="*/ 8 h 466"/>
                <a:gd name="T52" fmla="*/ 31 w 325"/>
                <a:gd name="T53" fmla="*/ 5 h 466"/>
                <a:gd name="T54" fmla="*/ 28 w 325"/>
                <a:gd name="T55" fmla="*/ 2 h 466"/>
                <a:gd name="T56" fmla="*/ 26 w 325"/>
                <a:gd name="T57" fmla="*/ 1 h 466"/>
                <a:gd name="T58" fmla="*/ 24 w 325"/>
                <a:gd name="T59" fmla="*/ 0 h 466"/>
                <a:gd name="T60" fmla="*/ 17 w 325"/>
                <a:gd name="T61" fmla="*/ 0 h 466"/>
                <a:gd name="T62" fmla="*/ 9 w 325"/>
                <a:gd name="T63" fmla="*/ 0 h 466"/>
                <a:gd name="T64" fmla="*/ 6 w 325"/>
                <a:gd name="T65" fmla="*/ 1 h 466"/>
                <a:gd name="T66" fmla="*/ 5 w 325"/>
                <a:gd name="T67" fmla="*/ 1 h 466"/>
                <a:gd name="T68" fmla="*/ 4 w 325"/>
                <a:gd name="T69" fmla="*/ 2 h 466"/>
                <a:gd name="T70" fmla="*/ 4 w 325"/>
                <a:gd name="T71" fmla="*/ 4 h 466"/>
                <a:gd name="T72" fmla="*/ 4 w 325"/>
                <a:gd name="T73" fmla="*/ 5 h 466"/>
                <a:gd name="T74" fmla="*/ 4 w 325"/>
                <a:gd name="T75" fmla="*/ 6 h 466"/>
                <a:gd name="T76" fmla="*/ 3 w 325"/>
                <a:gd name="T77" fmla="*/ 7 h 466"/>
                <a:gd name="T78" fmla="*/ 2 w 325"/>
                <a:gd name="T79" fmla="*/ 8 h 466"/>
                <a:gd name="T80" fmla="*/ 0 w 325"/>
                <a:gd name="T81" fmla="*/ 9 h 466"/>
                <a:gd name="T82" fmla="*/ 0 w 325"/>
                <a:gd name="T83" fmla="*/ 11 h 466"/>
                <a:gd name="T84" fmla="*/ 0 w 325"/>
                <a:gd name="T85" fmla="*/ 40 h 4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5" h="466">
                  <a:moveTo>
                    <a:pt x="0" y="356"/>
                  </a:moveTo>
                  <a:lnTo>
                    <a:pt x="4" y="375"/>
                  </a:lnTo>
                  <a:lnTo>
                    <a:pt x="13" y="394"/>
                  </a:lnTo>
                  <a:lnTo>
                    <a:pt x="31" y="416"/>
                  </a:lnTo>
                  <a:lnTo>
                    <a:pt x="50" y="434"/>
                  </a:lnTo>
                  <a:lnTo>
                    <a:pt x="69" y="448"/>
                  </a:lnTo>
                  <a:lnTo>
                    <a:pt x="90" y="458"/>
                  </a:lnTo>
                  <a:lnTo>
                    <a:pt x="110" y="463"/>
                  </a:lnTo>
                  <a:lnTo>
                    <a:pt x="131" y="466"/>
                  </a:lnTo>
                  <a:lnTo>
                    <a:pt x="151" y="466"/>
                  </a:lnTo>
                  <a:lnTo>
                    <a:pt x="172" y="463"/>
                  </a:lnTo>
                  <a:lnTo>
                    <a:pt x="192" y="458"/>
                  </a:lnTo>
                  <a:lnTo>
                    <a:pt x="212" y="450"/>
                  </a:lnTo>
                  <a:lnTo>
                    <a:pt x="230" y="441"/>
                  </a:lnTo>
                  <a:lnTo>
                    <a:pt x="247" y="431"/>
                  </a:lnTo>
                  <a:lnTo>
                    <a:pt x="264" y="420"/>
                  </a:lnTo>
                  <a:lnTo>
                    <a:pt x="279" y="408"/>
                  </a:lnTo>
                  <a:lnTo>
                    <a:pt x="292" y="395"/>
                  </a:lnTo>
                  <a:lnTo>
                    <a:pt x="304" y="383"/>
                  </a:lnTo>
                  <a:lnTo>
                    <a:pt x="312" y="370"/>
                  </a:lnTo>
                  <a:lnTo>
                    <a:pt x="319" y="359"/>
                  </a:lnTo>
                  <a:lnTo>
                    <a:pt x="323" y="348"/>
                  </a:lnTo>
                  <a:lnTo>
                    <a:pt x="325" y="339"/>
                  </a:lnTo>
                  <a:lnTo>
                    <a:pt x="325" y="97"/>
                  </a:lnTo>
                  <a:lnTo>
                    <a:pt x="321" y="81"/>
                  </a:lnTo>
                  <a:lnTo>
                    <a:pt x="307" y="71"/>
                  </a:lnTo>
                  <a:lnTo>
                    <a:pt x="277" y="47"/>
                  </a:lnTo>
                  <a:lnTo>
                    <a:pt x="250" y="19"/>
                  </a:lnTo>
                  <a:lnTo>
                    <a:pt x="237" y="5"/>
                  </a:lnTo>
                  <a:lnTo>
                    <a:pt x="219" y="2"/>
                  </a:lnTo>
                  <a:lnTo>
                    <a:pt x="150" y="0"/>
                  </a:lnTo>
                  <a:lnTo>
                    <a:pt x="81" y="1"/>
                  </a:lnTo>
                  <a:lnTo>
                    <a:pt x="55" y="5"/>
                  </a:lnTo>
                  <a:lnTo>
                    <a:pt x="42" y="13"/>
                  </a:lnTo>
                  <a:lnTo>
                    <a:pt x="37" y="22"/>
                  </a:lnTo>
                  <a:lnTo>
                    <a:pt x="37" y="32"/>
                  </a:lnTo>
                  <a:lnTo>
                    <a:pt x="39" y="43"/>
                  </a:lnTo>
                  <a:lnTo>
                    <a:pt x="38" y="54"/>
                  </a:lnTo>
                  <a:lnTo>
                    <a:pt x="30" y="63"/>
                  </a:lnTo>
                  <a:lnTo>
                    <a:pt x="15" y="72"/>
                  </a:lnTo>
                  <a:lnTo>
                    <a:pt x="3" y="80"/>
                  </a:lnTo>
                  <a:lnTo>
                    <a:pt x="0" y="97"/>
                  </a:lnTo>
                  <a:lnTo>
                    <a:pt x="0" y="3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221"/>
            <p:cNvSpPr>
              <a:spLocks/>
            </p:cNvSpPr>
            <p:nvPr/>
          </p:nvSpPr>
          <p:spPr bwMode="auto">
            <a:xfrm>
              <a:off x="3717" y="1566"/>
              <a:ext cx="41" cy="52"/>
            </a:xfrm>
            <a:custGeom>
              <a:avLst/>
              <a:gdLst>
                <a:gd name="T0" fmla="*/ 29 w 368"/>
                <a:gd name="T1" fmla="*/ 3 h 469"/>
                <a:gd name="T2" fmla="*/ 28 w 368"/>
                <a:gd name="T3" fmla="*/ 1 h 469"/>
                <a:gd name="T4" fmla="*/ 27 w 368"/>
                <a:gd name="T5" fmla="*/ 0 h 469"/>
                <a:gd name="T6" fmla="*/ 25 w 368"/>
                <a:gd name="T7" fmla="*/ 0 h 469"/>
                <a:gd name="T8" fmla="*/ 23 w 368"/>
                <a:gd name="T9" fmla="*/ 3 h 469"/>
                <a:gd name="T10" fmla="*/ 22 w 368"/>
                <a:gd name="T11" fmla="*/ 4 h 469"/>
                <a:gd name="T12" fmla="*/ 20 w 368"/>
                <a:gd name="T13" fmla="*/ 4 h 469"/>
                <a:gd name="T14" fmla="*/ 20 w 368"/>
                <a:gd name="T15" fmla="*/ 6 h 469"/>
                <a:gd name="T16" fmla="*/ 20 w 368"/>
                <a:gd name="T17" fmla="*/ 7 h 469"/>
                <a:gd name="T18" fmla="*/ 19 w 368"/>
                <a:gd name="T19" fmla="*/ 10 h 469"/>
                <a:gd name="T20" fmla="*/ 17 w 368"/>
                <a:gd name="T21" fmla="*/ 13 h 469"/>
                <a:gd name="T22" fmla="*/ 14 w 368"/>
                <a:gd name="T23" fmla="*/ 16 h 469"/>
                <a:gd name="T24" fmla="*/ 12 w 368"/>
                <a:gd name="T25" fmla="*/ 18 h 469"/>
                <a:gd name="T26" fmla="*/ 11 w 368"/>
                <a:gd name="T27" fmla="*/ 20 h 469"/>
                <a:gd name="T28" fmla="*/ 10 w 368"/>
                <a:gd name="T29" fmla="*/ 22 h 469"/>
                <a:gd name="T30" fmla="*/ 9 w 368"/>
                <a:gd name="T31" fmla="*/ 24 h 469"/>
                <a:gd name="T32" fmla="*/ 8 w 368"/>
                <a:gd name="T33" fmla="*/ 26 h 469"/>
                <a:gd name="T34" fmla="*/ 7 w 368"/>
                <a:gd name="T35" fmla="*/ 28 h 469"/>
                <a:gd name="T36" fmla="*/ 5 w 368"/>
                <a:gd name="T37" fmla="*/ 29 h 469"/>
                <a:gd name="T38" fmla="*/ 3 w 368"/>
                <a:gd name="T39" fmla="*/ 31 h 469"/>
                <a:gd name="T40" fmla="*/ 1 w 368"/>
                <a:gd name="T41" fmla="*/ 32 h 469"/>
                <a:gd name="T42" fmla="*/ 0 w 368"/>
                <a:gd name="T43" fmla="*/ 34 h 469"/>
                <a:gd name="T44" fmla="*/ 1 w 368"/>
                <a:gd name="T45" fmla="*/ 36 h 469"/>
                <a:gd name="T46" fmla="*/ 3 w 368"/>
                <a:gd name="T47" fmla="*/ 36 h 469"/>
                <a:gd name="T48" fmla="*/ 20 w 368"/>
                <a:gd name="T49" fmla="*/ 36 h 469"/>
                <a:gd name="T50" fmla="*/ 23 w 368"/>
                <a:gd name="T51" fmla="*/ 36 h 469"/>
                <a:gd name="T52" fmla="*/ 24 w 368"/>
                <a:gd name="T53" fmla="*/ 37 h 469"/>
                <a:gd name="T54" fmla="*/ 24 w 368"/>
                <a:gd name="T55" fmla="*/ 40 h 469"/>
                <a:gd name="T56" fmla="*/ 24 w 368"/>
                <a:gd name="T57" fmla="*/ 43 h 469"/>
                <a:gd name="T58" fmla="*/ 25 w 368"/>
                <a:gd name="T59" fmla="*/ 47 h 469"/>
                <a:gd name="T60" fmla="*/ 25 w 368"/>
                <a:gd name="T61" fmla="*/ 51 h 469"/>
                <a:gd name="T62" fmla="*/ 27 w 368"/>
                <a:gd name="T63" fmla="*/ 52 h 469"/>
                <a:gd name="T64" fmla="*/ 28 w 368"/>
                <a:gd name="T65" fmla="*/ 51 h 469"/>
                <a:gd name="T66" fmla="*/ 29 w 368"/>
                <a:gd name="T67" fmla="*/ 49 h 469"/>
                <a:gd name="T68" fmla="*/ 29 w 368"/>
                <a:gd name="T69" fmla="*/ 44 h 469"/>
                <a:gd name="T70" fmla="*/ 29 w 368"/>
                <a:gd name="T71" fmla="*/ 40 h 469"/>
                <a:gd name="T72" fmla="*/ 30 w 368"/>
                <a:gd name="T73" fmla="*/ 38 h 469"/>
                <a:gd name="T74" fmla="*/ 31 w 368"/>
                <a:gd name="T75" fmla="*/ 37 h 469"/>
                <a:gd name="T76" fmla="*/ 33 w 368"/>
                <a:gd name="T77" fmla="*/ 36 h 469"/>
                <a:gd name="T78" fmla="*/ 35 w 368"/>
                <a:gd name="T79" fmla="*/ 36 h 469"/>
                <a:gd name="T80" fmla="*/ 38 w 368"/>
                <a:gd name="T81" fmla="*/ 36 h 469"/>
                <a:gd name="T82" fmla="*/ 40 w 368"/>
                <a:gd name="T83" fmla="*/ 36 h 469"/>
                <a:gd name="T84" fmla="*/ 41 w 368"/>
                <a:gd name="T85" fmla="*/ 35 h 469"/>
                <a:gd name="T86" fmla="*/ 41 w 368"/>
                <a:gd name="T87" fmla="*/ 32 h 469"/>
                <a:gd name="T88" fmla="*/ 41 w 368"/>
                <a:gd name="T89" fmla="*/ 29 h 469"/>
                <a:gd name="T90" fmla="*/ 40 w 368"/>
                <a:gd name="T91" fmla="*/ 28 h 469"/>
                <a:gd name="T92" fmla="*/ 39 w 368"/>
                <a:gd name="T93" fmla="*/ 27 h 469"/>
                <a:gd name="T94" fmla="*/ 36 w 368"/>
                <a:gd name="T95" fmla="*/ 27 h 469"/>
                <a:gd name="T96" fmla="*/ 32 w 368"/>
                <a:gd name="T97" fmla="*/ 27 h 469"/>
                <a:gd name="T98" fmla="*/ 30 w 368"/>
                <a:gd name="T99" fmla="*/ 26 h 469"/>
                <a:gd name="T100" fmla="*/ 29 w 368"/>
                <a:gd name="T101" fmla="*/ 26 h 469"/>
                <a:gd name="T102" fmla="*/ 29 w 368"/>
                <a:gd name="T103" fmla="*/ 24 h 469"/>
                <a:gd name="T104" fmla="*/ 29 w 368"/>
                <a:gd name="T105" fmla="*/ 3 h 4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68" h="469">
                  <a:moveTo>
                    <a:pt x="260" y="29"/>
                  </a:moveTo>
                  <a:lnTo>
                    <a:pt x="255" y="10"/>
                  </a:lnTo>
                  <a:lnTo>
                    <a:pt x="241" y="0"/>
                  </a:lnTo>
                  <a:lnTo>
                    <a:pt x="225" y="4"/>
                  </a:lnTo>
                  <a:lnTo>
                    <a:pt x="207" y="25"/>
                  </a:lnTo>
                  <a:lnTo>
                    <a:pt x="195" y="33"/>
                  </a:lnTo>
                  <a:lnTo>
                    <a:pt x="182" y="37"/>
                  </a:lnTo>
                  <a:lnTo>
                    <a:pt x="181" y="50"/>
                  </a:lnTo>
                  <a:lnTo>
                    <a:pt x="182" y="63"/>
                  </a:lnTo>
                  <a:lnTo>
                    <a:pt x="171" y="94"/>
                  </a:lnTo>
                  <a:lnTo>
                    <a:pt x="153" y="121"/>
                  </a:lnTo>
                  <a:lnTo>
                    <a:pt x="130" y="142"/>
                  </a:lnTo>
                  <a:lnTo>
                    <a:pt x="112" y="162"/>
                  </a:lnTo>
                  <a:lnTo>
                    <a:pt x="98" y="181"/>
                  </a:lnTo>
                  <a:lnTo>
                    <a:pt x="87" y="199"/>
                  </a:lnTo>
                  <a:lnTo>
                    <a:pt x="78" y="219"/>
                  </a:lnTo>
                  <a:lnTo>
                    <a:pt x="70" y="236"/>
                  </a:lnTo>
                  <a:lnTo>
                    <a:pt x="59" y="252"/>
                  </a:lnTo>
                  <a:lnTo>
                    <a:pt x="45" y="266"/>
                  </a:lnTo>
                  <a:lnTo>
                    <a:pt x="25" y="278"/>
                  </a:lnTo>
                  <a:lnTo>
                    <a:pt x="5" y="291"/>
                  </a:lnTo>
                  <a:lnTo>
                    <a:pt x="0" y="307"/>
                  </a:lnTo>
                  <a:lnTo>
                    <a:pt x="9" y="321"/>
                  </a:lnTo>
                  <a:lnTo>
                    <a:pt x="26" y="327"/>
                  </a:lnTo>
                  <a:lnTo>
                    <a:pt x="182" y="327"/>
                  </a:lnTo>
                  <a:lnTo>
                    <a:pt x="205" y="329"/>
                  </a:lnTo>
                  <a:lnTo>
                    <a:pt x="214" y="336"/>
                  </a:lnTo>
                  <a:lnTo>
                    <a:pt x="216" y="357"/>
                  </a:lnTo>
                  <a:lnTo>
                    <a:pt x="216" y="392"/>
                  </a:lnTo>
                  <a:lnTo>
                    <a:pt x="220" y="426"/>
                  </a:lnTo>
                  <a:lnTo>
                    <a:pt x="227" y="460"/>
                  </a:lnTo>
                  <a:lnTo>
                    <a:pt x="241" y="469"/>
                  </a:lnTo>
                  <a:lnTo>
                    <a:pt x="255" y="463"/>
                  </a:lnTo>
                  <a:lnTo>
                    <a:pt x="261" y="443"/>
                  </a:lnTo>
                  <a:lnTo>
                    <a:pt x="261" y="400"/>
                  </a:lnTo>
                  <a:lnTo>
                    <a:pt x="261" y="357"/>
                  </a:lnTo>
                  <a:lnTo>
                    <a:pt x="267" y="340"/>
                  </a:lnTo>
                  <a:lnTo>
                    <a:pt x="280" y="330"/>
                  </a:lnTo>
                  <a:lnTo>
                    <a:pt x="297" y="327"/>
                  </a:lnTo>
                  <a:lnTo>
                    <a:pt x="318" y="327"/>
                  </a:lnTo>
                  <a:lnTo>
                    <a:pt x="337" y="328"/>
                  </a:lnTo>
                  <a:lnTo>
                    <a:pt x="357" y="328"/>
                  </a:lnTo>
                  <a:lnTo>
                    <a:pt x="365" y="316"/>
                  </a:lnTo>
                  <a:lnTo>
                    <a:pt x="368" y="288"/>
                  </a:lnTo>
                  <a:lnTo>
                    <a:pt x="367" y="265"/>
                  </a:lnTo>
                  <a:lnTo>
                    <a:pt x="360" y="253"/>
                  </a:lnTo>
                  <a:lnTo>
                    <a:pt x="346" y="247"/>
                  </a:lnTo>
                  <a:lnTo>
                    <a:pt x="320" y="245"/>
                  </a:lnTo>
                  <a:lnTo>
                    <a:pt x="288" y="243"/>
                  </a:lnTo>
                  <a:lnTo>
                    <a:pt x="269" y="239"/>
                  </a:lnTo>
                  <a:lnTo>
                    <a:pt x="262" y="232"/>
                  </a:lnTo>
                  <a:lnTo>
                    <a:pt x="260" y="220"/>
                  </a:lnTo>
                  <a:lnTo>
                    <a:pt x="260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Freeform 222"/>
            <p:cNvSpPr>
              <a:spLocks/>
            </p:cNvSpPr>
            <p:nvPr/>
          </p:nvSpPr>
          <p:spPr bwMode="auto">
            <a:xfrm>
              <a:off x="3770" y="1572"/>
              <a:ext cx="22" cy="37"/>
            </a:xfrm>
            <a:custGeom>
              <a:avLst/>
              <a:gdLst>
                <a:gd name="T0" fmla="*/ 22 w 196"/>
                <a:gd name="T1" fmla="*/ 36 h 339"/>
                <a:gd name="T2" fmla="*/ 21 w 196"/>
                <a:gd name="T3" fmla="*/ 37 h 339"/>
                <a:gd name="T4" fmla="*/ 19 w 196"/>
                <a:gd name="T5" fmla="*/ 37 h 339"/>
                <a:gd name="T6" fmla="*/ 8 w 196"/>
                <a:gd name="T7" fmla="*/ 37 h 339"/>
                <a:gd name="T8" fmla="*/ 5 w 196"/>
                <a:gd name="T9" fmla="*/ 37 h 339"/>
                <a:gd name="T10" fmla="*/ 4 w 196"/>
                <a:gd name="T11" fmla="*/ 36 h 339"/>
                <a:gd name="T12" fmla="*/ 4 w 196"/>
                <a:gd name="T13" fmla="*/ 35 h 339"/>
                <a:gd name="T14" fmla="*/ 4 w 196"/>
                <a:gd name="T15" fmla="*/ 32 h 339"/>
                <a:gd name="T16" fmla="*/ 4 w 196"/>
                <a:gd name="T17" fmla="*/ 29 h 339"/>
                <a:gd name="T18" fmla="*/ 3 w 196"/>
                <a:gd name="T19" fmla="*/ 27 h 339"/>
                <a:gd name="T20" fmla="*/ 2 w 196"/>
                <a:gd name="T21" fmla="*/ 26 h 339"/>
                <a:gd name="T22" fmla="*/ 1 w 196"/>
                <a:gd name="T23" fmla="*/ 24 h 339"/>
                <a:gd name="T24" fmla="*/ 1 w 196"/>
                <a:gd name="T25" fmla="*/ 23 h 339"/>
                <a:gd name="T26" fmla="*/ 0 w 196"/>
                <a:gd name="T27" fmla="*/ 22 h 339"/>
                <a:gd name="T28" fmla="*/ 0 w 196"/>
                <a:gd name="T29" fmla="*/ 21 h 339"/>
                <a:gd name="T30" fmla="*/ 0 w 196"/>
                <a:gd name="T31" fmla="*/ 19 h 339"/>
                <a:gd name="T32" fmla="*/ 0 w 196"/>
                <a:gd name="T33" fmla="*/ 18 h 339"/>
                <a:gd name="T34" fmla="*/ 0 w 196"/>
                <a:gd name="T35" fmla="*/ 16 h 339"/>
                <a:gd name="T36" fmla="*/ 1 w 196"/>
                <a:gd name="T37" fmla="*/ 15 h 339"/>
                <a:gd name="T38" fmla="*/ 1 w 196"/>
                <a:gd name="T39" fmla="*/ 13 h 339"/>
                <a:gd name="T40" fmla="*/ 1 w 196"/>
                <a:gd name="T41" fmla="*/ 12 h 339"/>
                <a:gd name="T42" fmla="*/ 2 w 196"/>
                <a:gd name="T43" fmla="*/ 11 h 339"/>
                <a:gd name="T44" fmla="*/ 3 w 196"/>
                <a:gd name="T45" fmla="*/ 9 h 339"/>
                <a:gd name="T46" fmla="*/ 3 w 196"/>
                <a:gd name="T47" fmla="*/ 8 h 339"/>
                <a:gd name="T48" fmla="*/ 4 w 196"/>
                <a:gd name="T49" fmla="*/ 7 h 339"/>
                <a:gd name="T50" fmla="*/ 5 w 196"/>
                <a:gd name="T51" fmla="*/ 6 h 339"/>
                <a:gd name="T52" fmla="*/ 6 w 196"/>
                <a:gd name="T53" fmla="*/ 4 h 339"/>
                <a:gd name="T54" fmla="*/ 6 w 196"/>
                <a:gd name="T55" fmla="*/ 3 h 339"/>
                <a:gd name="T56" fmla="*/ 7 w 196"/>
                <a:gd name="T57" fmla="*/ 3 h 339"/>
                <a:gd name="T58" fmla="*/ 8 w 196"/>
                <a:gd name="T59" fmla="*/ 2 h 339"/>
                <a:gd name="T60" fmla="*/ 10 w 196"/>
                <a:gd name="T61" fmla="*/ 0 h 339"/>
                <a:gd name="T62" fmla="*/ 11 w 196"/>
                <a:gd name="T63" fmla="*/ 0 h 339"/>
                <a:gd name="T64" fmla="*/ 14 w 196"/>
                <a:gd name="T65" fmla="*/ 2 h 339"/>
                <a:gd name="T66" fmla="*/ 16 w 196"/>
                <a:gd name="T67" fmla="*/ 3 h 339"/>
                <a:gd name="T68" fmla="*/ 19 w 196"/>
                <a:gd name="T69" fmla="*/ 4 h 339"/>
                <a:gd name="T70" fmla="*/ 21 w 196"/>
                <a:gd name="T71" fmla="*/ 5 h 339"/>
                <a:gd name="T72" fmla="*/ 22 w 196"/>
                <a:gd name="T73" fmla="*/ 7 h 339"/>
                <a:gd name="T74" fmla="*/ 22 w 196"/>
                <a:gd name="T75" fmla="*/ 34 h 339"/>
                <a:gd name="T76" fmla="*/ 22 w 196"/>
                <a:gd name="T77" fmla="*/ 36 h 3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96" h="339">
                  <a:moveTo>
                    <a:pt x="195" y="330"/>
                  </a:moveTo>
                  <a:lnTo>
                    <a:pt x="188" y="338"/>
                  </a:lnTo>
                  <a:lnTo>
                    <a:pt x="170" y="339"/>
                  </a:lnTo>
                  <a:lnTo>
                    <a:pt x="67" y="339"/>
                  </a:lnTo>
                  <a:lnTo>
                    <a:pt x="47" y="338"/>
                  </a:lnTo>
                  <a:lnTo>
                    <a:pt x="36" y="332"/>
                  </a:lnTo>
                  <a:lnTo>
                    <a:pt x="32" y="318"/>
                  </a:lnTo>
                  <a:lnTo>
                    <a:pt x="32" y="293"/>
                  </a:lnTo>
                  <a:lnTo>
                    <a:pt x="34" y="267"/>
                  </a:lnTo>
                  <a:lnTo>
                    <a:pt x="25" y="244"/>
                  </a:lnTo>
                  <a:lnTo>
                    <a:pt x="17" y="235"/>
                  </a:lnTo>
                  <a:lnTo>
                    <a:pt x="11" y="224"/>
                  </a:lnTo>
                  <a:lnTo>
                    <a:pt x="5" y="212"/>
                  </a:lnTo>
                  <a:lnTo>
                    <a:pt x="2" y="200"/>
                  </a:lnTo>
                  <a:lnTo>
                    <a:pt x="0" y="188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2" y="149"/>
                  </a:lnTo>
                  <a:lnTo>
                    <a:pt x="5" y="136"/>
                  </a:lnTo>
                  <a:lnTo>
                    <a:pt x="8" y="123"/>
                  </a:lnTo>
                  <a:lnTo>
                    <a:pt x="13" y="110"/>
                  </a:lnTo>
                  <a:lnTo>
                    <a:pt x="18" y="98"/>
                  </a:lnTo>
                  <a:lnTo>
                    <a:pt x="24" y="85"/>
                  </a:lnTo>
                  <a:lnTo>
                    <a:pt x="29" y="74"/>
                  </a:lnTo>
                  <a:lnTo>
                    <a:pt x="35" y="62"/>
                  </a:lnTo>
                  <a:lnTo>
                    <a:pt x="43" y="51"/>
                  </a:lnTo>
                  <a:lnTo>
                    <a:pt x="49" y="41"/>
                  </a:lnTo>
                  <a:lnTo>
                    <a:pt x="56" y="31"/>
                  </a:lnTo>
                  <a:lnTo>
                    <a:pt x="63" y="23"/>
                  </a:lnTo>
                  <a:lnTo>
                    <a:pt x="70" y="15"/>
                  </a:lnTo>
                  <a:lnTo>
                    <a:pt x="85" y="1"/>
                  </a:lnTo>
                  <a:lnTo>
                    <a:pt x="100" y="0"/>
                  </a:lnTo>
                  <a:lnTo>
                    <a:pt x="122" y="14"/>
                  </a:lnTo>
                  <a:lnTo>
                    <a:pt x="146" y="25"/>
                  </a:lnTo>
                  <a:lnTo>
                    <a:pt x="170" y="33"/>
                  </a:lnTo>
                  <a:lnTo>
                    <a:pt x="189" y="43"/>
                  </a:lnTo>
                  <a:lnTo>
                    <a:pt x="196" y="67"/>
                  </a:lnTo>
                  <a:lnTo>
                    <a:pt x="196" y="309"/>
                  </a:lnTo>
                  <a:lnTo>
                    <a:pt x="195" y="3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Freeform 223"/>
            <p:cNvSpPr>
              <a:spLocks/>
            </p:cNvSpPr>
            <p:nvPr/>
          </p:nvSpPr>
          <p:spPr bwMode="auto">
            <a:xfrm>
              <a:off x="3731" y="1581"/>
              <a:ext cx="10" cy="13"/>
            </a:xfrm>
            <a:custGeom>
              <a:avLst/>
              <a:gdLst>
                <a:gd name="T0" fmla="*/ 1 w 91"/>
                <a:gd name="T1" fmla="*/ 13 h 116"/>
                <a:gd name="T2" fmla="*/ 0 w 91"/>
                <a:gd name="T3" fmla="*/ 12 h 116"/>
                <a:gd name="T4" fmla="*/ 0 w 91"/>
                <a:gd name="T5" fmla="*/ 11 h 116"/>
                <a:gd name="T6" fmla="*/ 2 w 91"/>
                <a:gd name="T7" fmla="*/ 10 h 116"/>
                <a:gd name="T8" fmla="*/ 4 w 91"/>
                <a:gd name="T9" fmla="*/ 8 h 116"/>
                <a:gd name="T10" fmla="*/ 4 w 91"/>
                <a:gd name="T11" fmla="*/ 5 h 116"/>
                <a:gd name="T12" fmla="*/ 5 w 91"/>
                <a:gd name="T13" fmla="*/ 3 h 116"/>
                <a:gd name="T14" fmla="*/ 6 w 91"/>
                <a:gd name="T15" fmla="*/ 2 h 116"/>
                <a:gd name="T16" fmla="*/ 8 w 91"/>
                <a:gd name="T17" fmla="*/ 0 h 116"/>
                <a:gd name="T18" fmla="*/ 9 w 91"/>
                <a:gd name="T19" fmla="*/ 0 h 116"/>
                <a:gd name="T20" fmla="*/ 10 w 91"/>
                <a:gd name="T21" fmla="*/ 1 h 116"/>
                <a:gd name="T22" fmla="*/ 10 w 91"/>
                <a:gd name="T23" fmla="*/ 4 h 116"/>
                <a:gd name="T24" fmla="*/ 10 w 91"/>
                <a:gd name="T25" fmla="*/ 6 h 116"/>
                <a:gd name="T26" fmla="*/ 10 w 91"/>
                <a:gd name="T27" fmla="*/ 8 h 116"/>
                <a:gd name="T28" fmla="*/ 10 w 91"/>
                <a:gd name="T29" fmla="*/ 10 h 116"/>
                <a:gd name="T30" fmla="*/ 9 w 91"/>
                <a:gd name="T31" fmla="*/ 11 h 116"/>
                <a:gd name="T32" fmla="*/ 8 w 91"/>
                <a:gd name="T33" fmla="*/ 12 h 116"/>
                <a:gd name="T34" fmla="*/ 6 w 91"/>
                <a:gd name="T35" fmla="*/ 13 h 116"/>
                <a:gd name="T36" fmla="*/ 4 w 91"/>
                <a:gd name="T37" fmla="*/ 13 h 116"/>
                <a:gd name="T38" fmla="*/ 1 w 91"/>
                <a:gd name="T39" fmla="*/ 13 h 1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" h="116">
                  <a:moveTo>
                    <a:pt x="10" y="115"/>
                  </a:moveTo>
                  <a:lnTo>
                    <a:pt x="0" y="110"/>
                  </a:lnTo>
                  <a:lnTo>
                    <a:pt x="4" y="101"/>
                  </a:lnTo>
                  <a:lnTo>
                    <a:pt x="22" y="85"/>
                  </a:lnTo>
                  <a:lnTo>
                    <a:pt x="34" y="68"/>
                  </a:lnTo>
                  <a:lnTo>
                    <a:pt x="35" y="47"/>
                  </a:lnTo>
                  <a:lnTo>
                    <a:pt x="43" y="31"/>
                  </a:lnTo>
                  <a:lnTo>
                    <a:pt x="56" y="17"/>
                  </a:lnTo>
                  <a:lnTo>
                    <a:pt x="69" y="2"/>
                  </a:lnTo>
                  <a:lnTo>
                    <a:pt x="82" y="0"/>
                  </a:lnTo>
                  <a:lnTo>
                    <a:pt x="89" y="12"/>
                  </a:lnTo>
                  <a:lnTo>
                    <a:pt x="91" y="38"/>
                  </a:lnTo>
                  <a:lnTo>
                    <a:pt x="90" y="57"/>
                  </a:lnTo>
                  <a:lnTo>
                    <a:pt x="89" y="75"/>
                  </a:lnTo>
                  <a:lnTo>
                    <a:pt x="87" y="89"/>
                  </a:lnTo>
                  <a:lnTo>
                    <a:pt x="82" y="101"/>
                  </a:lnTo>
                  <a:lnTo>
                    <a:pt x="73" y="109"/>
                  </a:lnTo>
                  <a:lnTo>
                    <a:pt x="59" y="114"/>
                  </a:lnTo>
                  <a:lnTo>
                    <a:pt x="40" y="116"/>
                  </a:lnTo>
                  <a:lnTo>
                    <a:pt x="10" y="1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224"/>
            <p:cNvSpPr>
              <a:spLocks/>
            </p:cNvSpPr>
            <p:nvPr/>
          </p:nvSpPr>
          <p:spPr bwMode="auto">
            <a:xfrm>
              <a:off x="3874" y="1413"/>
              <a:ext cx="45" cy="96"/>
            </a:xfrm>
            <a:custGeom>
              <a:avLst/>
              <a:gdLst>
                <a:gd name="T0" fmla="*/ 44 w 399"/>
                <a:gd name="T1" fmla="*/ 6 h 868"/>
                <a:gd name="T2" fmla="*/ 45 w 399"/>
                <a:gd name="T3" fmla="*/ 5 h 868"/>
                <a:gd name="T4" fmla="*/ 45 w 399"/>
                <a:gd name="T5" fmla="*/ 3 h 868"/>
                <a:gd name="T6" fmla="*/ 45 w 399"/>
                <a:gd name="T7" fmla="*/ 3 h 868"/>
                <a:gd name="T8" fmla="*/ 45 w 399"/>
                <a:gd name="T9" fmla="*/ 1 h 868"/>
                <a:gd name="T10" fmla="*/ 44 w 399"/>
                <a:gd name="T11" fmla="*/ 0 h 868"/>
                <a:gd name="T12" fmla="*/ 42 w 399"/>
                <a:gd name="T13" fmla="*/ 0 h 868"/>
                <a:gd name="T14" fmla="*/ 23 w 399"/>
                <a:gd name="T15" fmla="*/ 0 h 868"/>
                <a:gd name="T16" fmla="*/ 21 w 399"/>
                <a:gd name="T17" fmla="*/ 0 h 868"/>
                <a:gd name="T18" fmla="*/ 20 w 399"/>
                <a:gd name="T19" fmla="*/ 1 h 868"/>
                <a:gd name="T20" fmla="*/ 19 w 399"/>
                <a:gd name="T21" fmla="*/ 3 h 868"/>
                <a:gd name="T22" fmla="*/ 19 w 399"/>
                <a:gd name="T23" fmla="*/ 25 h 868"/>
                <a:gd name="T24" fmla="*/ 19 w 399"/>
                <a:gd name="T25" fmla="*/ 26 h 868"/>
                <a:gd name="T26" fmla="*/ 18 w 399"/>
                <a:gd name="T27" fmla="*/ 27 h 868"/>
                <a:gd name="T28" fmla="*/ 16 w 399"/>
                <a:gd name="T29" fmla="*/ 28 h 868"/>
                <a:gd name="T30" fmla="*/ 13 w 399"/>
                <a:gd name="T31" fmla="*/ 27 h 868"/>
                <a:gd name="T32" fmla="*/ 11 w 399"/>
                <a:gd name="T33" fmla="*/ 28 h 868"/>
                <a:gd name="T34" fmla="*/ 10 w 399"/>
                <a:gd name="T35" fmla="*/ 29 h 868"/>
                <a:gd name="T36" fmla="*/ 2 w 399"/>
                <a:gd name="T37" fmla="*/ 34 h 868"/>
                <a:gd name="T38" fmla="*/ 0 w 399"/>
                <a:gd name="T39" fmla="*/ 36 h 868"/>
                <a:gd name="T40" fmla="*/ 0 w 399"/>
                <a:gd name="T41" fmla="*/ 38 h 868"/>
                <a:gd name="T42" fmla="*/ 0 w 399"/>
                <a:gd name="T43" fmla="*/ 56 h 868"/>
                <a:gd name="T44" fmla="*/ 0 w 399"/>
                <a:gd name="T45" fmla="*/ 59 h 868"/>
                <a:gd name="T46" fmla="*/ 2 w 399"/>
                <a:gd name="T47" fmla="*/ 61 h 868"/>
                <a:gd name="T48" fmla="*/ 13 w 399"/>
                <a:gd name="T49" fmla="*/ 70 h 868"/>
                <a:gd name="T50" fmla="*/ 16 w 399"/>
                <a:gd name="T51" fmla="*/ 71 h 868"/>
                <a:gd name="T52" fmla="*/ 19 w 399"/>
                <a:gd name="T53" fmla="*/ 72 h 868"/>
                <a:gd name="T54" fmla="*/ 20 w 399"/>
                <a:gd name="T55" fmla="*/ 74 h 868"/>
                <a:gd name="T56" fmla="*/ 20 w 399"/>
                <a:gd name="T57" fmla="*/ 93 h 868"/>
                <a:gd name="T58" fmla="*/ 21 w 399"/>
                <a:gd name="T59" fmla="*/ 95 h 868"/>
                <a:gd name="T60" fmla="*/ 23 w 399"/>
                <a:gd name="T61" fmla="*/ 96 h 868"/>
                <a:gd name="T62" fmla="*/ 25 w 399"/>
                <a:gd name="T63" fmla="*/ 95 h 868"/>
                <a:gd name="T64" fmla="*/ 25 w 399"/>
                <a:gd name="T65" fmla="*/ 93 h 868"/>
                <a:gd name="T66" fmla="*/ 25 w 399"/>
                <a:gd name="T67" fmla="*/ 74 h 868"/>
                <a:gd name="T68" fmla="*/ 26 w 399"/>
                <a:gd name="T69" fmla="*/ 72 h 868"/>
                <a:gd name="T70" fmla="*/ 28 w 399"/>
                <a:gd name="T71" fmla="*/ 72 h 868"/>
                <a:gd name="T72" fmla="*/ 30 w 399"/>
                <a:gd name="T73" fmla="*/ 71 h 868"/>
                <a:gd name="T74" fmla="*/ 33 w 399"/>
                <a:gd name="T75" fmla="*/ 70 h 868"/>
                <a:gd name="T76" fmla="*/ 43 w 399"/>
                <a:gd name="T77" fmla="*/ 61 h 868"/>
                <a:gd name="T78" fmla="*/ 45 w 399"/>
                <a:gd name="T79" fmla="*/ 59 h 868"/>
                <a:gd name="T80" fmla="*/ 45 w 399"/>
                <a:gd name="T81" fmla="*/ 56 h 868"/>
                <a:gd name="T82" fmla="*/ 45 w 399"/>
                <a:gd name="T83" fmla="*/ 40 h 868"/>
                <a:gd name="T84" fmla="*/ 45 w 399"/>
                <a:gd name="T85" fmla="*/ 38 h 868"/>
                <a:gd name="T86" fmla="*/ 43 w 399"/>
                <a:gd name="T87" fmla="*/ 36 h 868"/>
                <a:gd name="T88" fmla="*/ 40 w 399"/>
                <a:gd name="T89" fmla="*/ 34 h 868"/>
                <a:gd name="T90" fmla="*/ 38 w 399"/>
                <a:gd name="T91" fmla="*/ 30 h 868"/>
                <a:gd name="T92" fmla="*/ 37 w 399"/>
                <a:gd name="T93" fmla="*/ 28 h 868"/>
                <a:gd name="T94" fmla="*/ 35 w 399"/>
                <a:gd name="T95" fmla="*/ 28 h 868"/>
                <a:gd name="T96" fmla="*/ 31 w 399"/>
                <a:gd name="T97" fmla="*/ 28 h 868"/>
                <a:gd name="T98" fmla="*/ 28 w 399"/>
                <a:gd name="T99" fmla="*/ 28 h 868"/>
                <a:gd name="T100" fmla="*/ 26 w 399"/>
                <a:gd name="T101" fmla="*/ 27 h 868"/>
                <a:gd name="T102" fmla="*/ 25 w 399"/>
                <a:gd name="T103" fmla="*/ 26 h 868"/>
                <a:gd name="T104" fmla="*/ 25 w 399"/>
                <a:gd name="T105" fmla="*/ 24 h 868"/>
                <a:gd name="T106" fmla="*/ 25 w 399"/>
                <a:gd name="T107" fmla="*/ 9 h 868"/>
                <a:gd name="T108" fmla="*/ 25 w 399"/>
                <a:gd name="T109" fmla="*/ 7 h 868"/>
                <a:gd name="T110" fmla="*/ 26 w 399"/>
                <a:gd name="T111" fmla="*/ 6 h 868"/>
                <a:gd name="T112" fmla="*/ 29 w 399"/>
                <a:gd name="T113" fmla="*/ 6 h 868"/>
                <a:gd name="T114" fmla="*/ 42 w 399"/>
                <a:gd name="T115" fmla="*/ 6 h 868"/>
                <a:gd name="T116" fmla="*/ 44 w 399"/>
                <a:gd name="T117" fmla="*/ 6 h 8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99" h="868">
                  <a:moveTo>
                    <a:pt x="388" y="52"/>
                  </a:moveTo>
                  <a:lnTo>
                    <a:pt x="395" y="44"/>
                  </a:lnTo>
                  <a:lnTo>
                    <a:pt x="396" y="27"/>
                  </a:lnTo>
                  <a:lnTo>
                    <a:pt x="396" y="26"/>
                  </a:lnTo>
                  <a:lnTo>
                    <a:pt x="395" y="9"/>
                  </a:lnTo>
                  <a:lnTo>
                    <a:pt x="388" y="1"/>
                  </a:lnTo>
                  <a:lnTo>
                    <a:pt x="371" y="0"/>
                  </a:lnTo>
                  <a:lnTo>
                    <a:pt x="202" y="0"/>
                  </a:lnTo>
                  <a:lnTo>
                    <a:pt x="183" y="1"/>
                  </a:lnTo>
                  <a:lnTo>
                    <a:pt x="174" y="10"/>
                  </a:lnTo>
                  <a:lnTo>
                    <a:pt x="172" y="30"/>
                  </a:lnTo>
                  <a:lnTo>
                    <a:pt x="172" y="222"/>
                  </a:lnTo>
                  <a:lnTo>
                    <a:pt x="171" y="237"/>
                  </a:lnTo>
                  <a:lnTo>
                    <a:pt x="163" y="245"/>
                  </a:lnTo>
                  <a:lnTo>
                    <a:pt x="146" y="249"/>
                  </a:lnTo>
                  <a:lnTo>
                    <a:pt x="116" y="247"/>
                  </a:lnTo>
                  <a:lnTo>
                    <a:pt x="98" y="250"/>
                  </a:lnTo>
                  <a:lnTo>
                    <a:pt x="85" y="259"/>
                  </a:lnTo>
                  <a:lnTo>
                    <a:pt x="22" y="306"/>
                  </a:lnTo>
                  <a:lnTo>
                    <a:pt x="3" y="322"/>
                  </a:lnTo>
                  <a:lnTo>
                    <a:pt x="0" y="347"/>
                  </a:lnTo>
                  <a:lnTo>
                    <a:pt x="0" y="507"/>
                  </a:lnTo>
                  <a:lnTo>
                    <a:pt x="3" y="532"/>
                  </a:lnTo>
                  <a:lnTo>
                    <a:pt x="20" y="550"/>
                  </a:lnTo>
                  <a:lnTo>
                    <a:pt x="117" y="633"/>
                  </a:lnTo>
                  <a:lnTo>
                    <a:pt x="142" y="644"/>
                  </a:lnTo>
                  <a:lnTo>
                    <a:pt x="165" y="650"/>
                  </a:lnTo>
                  <a:lnTo>
                    <a:pt x="176" y="670"/>
                  </a:lnTo>
                  <a:lnTo>
                    <a:pt x="176" y="845"/>
                  </a:lnTo>
                  <a:lnTo>
                    <a:pt x="183" y="863"/>
                  </a:lnTo>
                  <a:lnTo>
                    <a:pt x="200" y="868"/>
                  </a:lnTo>
                  <a:lnTo>
                    <a:pt x="218" y="863"/>
                  </a:lnTo>
                  <a:lnTo>
                    <a:pt x="224" y="845"/>
                  </a:lnTo>
                  <a:lnTo>
                    <a:pt x="224" y="670"/>
                  </a:lnTo>
                  <a:lnTo>
                    <a:pt x="231" y="654"/>
                  </a:lnTo>
                  <a:lnTo>
                    <a:pt x="250" y="647"/>
                  </a:lnTo>
                  <a:lnTo>
                    <a:pt x="270" y="643"/>
                  </a:lnTo>
                  <a:lnTo>
                    <a:pt x="290" y="634"/>
                  </a:lnTo>
                  <a:lnTo>
                    <a:pt x="380" y="550"/>
                  </a:lnTo>
                  <a:lnTo>
                    <a:pt x="396" y="530"/>
                  </a:lnTo>
                  <a:lnTo>
                    <a:pt x="399" y="506"/>
                  </a:lnTo>
                  <a:lnTo>
                    <a:pt x="399" y="359"/>
                  </a:lnTo>
                  <a:lnTo>
                    <a:pt x="395" y="341"/>
                  </a:lnTo>
                  <a:lnTo>
                    <a:pt x="383" y="328"/>
                  </a:lnTo>
                  <a:lnTo>
                    <a:pt x="355" y="303"/>
                  </a:lnTo>
                  <a:lnTo>
                    <a:pt x="333" y="271"/>
                  </a:lnTo>
                  <a:lnTo>
                    <a:pt x="324" y="257"/>
                  </a:lnTo>
                  <a:lnTo>
                    <a:pt x="307" y="252"/>
                  </a:lnTo>
                  <a:lnTo>
                    <a:pt x="271" y="251"/>
                  </a:lnTo>
                  <a:lnTo>
                    <a:pt x="246" y="250"/>
                  </a:lnTo>
                  <a:lnTo>
                    <a:pt x="232" y="245"/>
                  </a:lnTo>
                  <a:lnTo>
                    <a:pt x="226" y="237"/>
                  </a:lnTo>
                  <a:lnTo>
                    <a:pt x="224" y="220"/>
                  </a:lnTo>
                  <a:lnTo>
                    <a:pt x="224" y="82"/>
                  </a:lnTo>
                  <a:lnTo>
                    <a:pt x="226" y="63"/>
                  </a:lnTo>
                  <a:lnTo>
                    <a:pt x="234" y="55"/>
                  </a:lnTo>
                  <a:lnTo>
                    <a:pt x="254" y="53"/>
                  </a:lnTo>
                  <a:lnTo>
                    <a:pt x="371" y="53"/>
                  </a:lnTo>
                  <a:lnTo>
                    <a:pt x="388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Freeform 225"/>
            <p:cNvSpPr>
              <a:spLocks/>
            </p:cNvSpPr>
            <p:nvPr/>
          </p:nvSpPr>
          <p:spPr bwMode="auto">
            <a:xfrm>
              <a:off x="3564" y="1715"/>
              <a:ext cx="81" cy="61"/>
            </a:xfrm>
            <a:custGeom>
              <a:avLst/>
              <a:gdLst>
                <a:gd name="T0" fmla="*/ 11 w 731"/>
                <a:gd name="T1" fmla="*/ 13 h 550"/>
                <a:gd name="T2" fmla="*/ 16 w 731"/>
                <a:gd name="T3" fmla="*/ 5 h 550"/>
                <a:gd name="T4" fmla="*/ 12 w 731"/>
                <a:gd name="T5" fmla="*/ 4 h 550"/>
                <a:gd name="T6" fmla="*/ 7 w 731"/>
                <a:gd name="T7" fmla="*/ 8 h 550"/>
                <a:gd name="T8" fmla="*/ 4 w 731"/>
                <a:gd name="T9" fmla="*/ 13 h 550"/>
                <a:gd name="T10" fmla="*/ 0 w 731"/>
                <a:gd name="T11" fmla="*/ 20 h 550"/>
                <a:gd name="T12" fmla="*/ 2 w 731"/>
                <a:gd name="T13" fmla="*/ 57 h 550"/>
                <a:gd name="T14" fmla="*/ 8 w 731"/>
                <a:gd name="T15" fmla="*/ 57 h 550"/>
                <a:gd name="T16" fmla="*/ 10 w 731"/>
                <a:gd name="T17" fmla="*/ 61 h 550"/>
                <a:gd name="T18" fmla="*/ 26 w 731"/>
                <a:gd name="T19" fmla="*/ 61 h 550"/>
                <a:gd name="T20" fmla="*/ 33 w 731"/>
                <a:gd name="T21" fmla="*/ 53 h 550"/>
                <a:gd name="T22" fmla="*/ 37 w 731"/>
                <a:gd name="T23" fmla="*/ 45 h 550"/>
                <a:gd name="T24" fmla="*/ 42 w 731"/>
                <a:gd name="T25" fmla="*/ 31 h 550"/>
                <a:gd name="T26" fmla="*/ 46 w 731"/>
                <a:gd name="T27" fmla="*/ 24 h 550"/>
                <a:gd name="T28" fmla="*/ 47 w 731"/>
                <a:gd name="T29" fmla="*/ 15 h 550"/>
                <a:gd name="T30" fmla="*/ 54 w 731"/>
                <a:gd name="T31" fmla="*/ 14 h 550"/>
                <a:gd name="T32" fmla="*/ 58 w 731"/>
                <a:gd name="T33" fmla="*/ 14 h 550"/>
                <a:gd name="T34" fmla="*/ 62 w 731"/>
                <a:gd name="T35" fmla="*/ 14 h 550"/>
                <a:gd name="T36" fmla="*/ 66 w 731"/>
                <a:gd name="T37" fmla="*/ 16 h 550"/>
                <a:gd name="T38" fmla="*/ 68 w 731"/>
                <a:gd name="T39" fmla="*/ 19 h 550"/>
                <a:gd name="T40" fmla="*/ 69 w 731"/>
                <a:gd name="T41" fmla="*/ 24 h 550"/>
                <a:gd name="T42" fmla="*/ 73 w 731"/>
                <a:gd name="T43" fmla="*/ 32 h 550"/>
                <a:gd name="T44" fmla="*/ 70 w 731"/>
                <a:gd name="T45" fmla="*/ 44 h 550"/>
                <a:gd name="T46" fmla="*/ 68 w 731"/>
                <a:gd name="T47" fmla="*/ 50 h 550"/>
                <a:gd name="T48" fmla="*/ 64 w 731"/>
                <a:gd name="T49" fmla="*/ 55 h 550"/>
                <a:gd name="T50" fmla="*/ 61 w 731"/>
                <a:gd name="T51" fmla="*/ 59 h 550"/>
                <a:gd name="T52" fmla="*/ 69 w 731"/>
                <a:gd name="T53" fmla="*/ 59 h 550"/>
                <a:gd name="T54" fmla="*/ 76 w 731"/>
                <a:gd name="T55" fmla="*/ 52 h 550"/>
                <a:gd name="T56" fmla="*/ 77 w 731"/>
                <a:gd name="T57" fmla="*/ 43 h 550"/>
                <a:gd name="T58" fmla="*/ 80 w 731"/>
                <a:gd name="T59" fmla="*/ 41 h 550"/>
                <a:gd name="T60" fmla="*/ 81 w 731"/>
                <a:gd name="T61" fmla="*/ 32 h 550"/>
                <a:gd name="T62" fmla="*/ 81 w 731"/>
                <a:gd name="T63" fmla="*/ 18 h 550"/>
                <a:gd name="T64" fmla="*/ 76 w 731"/>
                <a:gd name="T65" fmla="*/ 12 h 550"/>
                <a:gd name="T66" fmla="*/ 70 w 731"/>
                <a:gd name="T67" fmla="*/ 3 h 550"/>
                <a:gd name="T68" fmla="*/ 62 w 731"/>
                <a:gd name="T69" fmla="*/ 0 h 550"/>
                <a:gd name="T70" fmla="*/ 54 w 731"/>
                <a:gd name="T71" fmla="*/ 1 h 550"/>
                <a:gd name="T72" fmla="*/ 50 w 731"/>
                <a:gd name="T73" fmla="*/ 7 h 550"/>
                <a:gd name="T74" fmla="*/ 44 w 731"/>
                <a:gd name="T75" fmla="*/ 9 h 550"/>
                <a:gd name="T76" fmla="*/ 41 w 731"/>
                <a:gd name="T77" fmla="*/ 10 h 550"/>
                <a:gd name="T78" fmla="*/ 40 w 731"/>
                <a:gd name="T79" fmla="*/ 17 h 550"/>
                <a:gd name="T80" fmla="*/ 34 w 731"/>
                <a:gd name="T81" fmla="*/ 26 h 550"/>
                <a:gd name="T82" fmla="*/ 34 w 731"/>
                <a:gd name="T83" fmla="*/ 34 h 550"/>
                <a:gd name="T84" fmla="*/ 31 w 731"/>
                <a:gd name="T85" fmla="*/ 41 h 550"/>
                <a:gd name="T86" fmla="*/ 29 w 731"/>
                <a:gd name="T87" fmla="*/ 47 h 550"/>
                <a:gd name="T88" fmla="*/ 25 w 731"/>
                <a:gd name="T89" fmla="*/ 50 h 550"/>
                <a:gd name="T90" fmla="*/ 22 w 731"/>
                <a:gd name="T91" fmla="*/ 51 h 550"/>
                <a:gd name="T92" fmla="*/ 18 w 731"/>
                <a:gd name="T93" fmla="*/ 52 h 550"/>
                <a:gd name="T94" fmla="*/ 14 w 731"/>
                <a:gd name="T95" fmla="*/ 51 h 550"/>
                <a:gd name="T96" fmla="*/ 11 w 731"/>
                <a:gd name="T97" fmla="*/ 49 h 550"/>
                <a:gd name="T98" fmla="*/ 9 w 731"/>
                <a:gd name="T99" fmla="*/ 47 h 550"/>
                <a:gd name="T100" fmla="*/ 8 w 731"/>
                <a:gd name="T101" fmla="*/ 43 h 55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31" h="550">
                  <a:moveTo>
                    <a:pt x="76" y="164"/>
                  </a:moveTo>
                  <a:lnTo>
                    <a:pt x="84" y="138"/>
                  </a:lnTo>
                  <a:lnTo>
                    <a:pt x="103" y="114"/>
                  </a:lnTo>
                  <a:lnTo>
                    <a:pt x="122" y="94"/>
                  </a:lnTo>
                  <a:lnTo>
                    <a:pt x="142" y="66"/>
                  </a:lnTo>
                  <a:lnTo>
                    <a:pt x="145" y="46"/>
                  </a:lnTo>
                  <a:lnTo>
                    <a:pt x="137" y="34"/>
                  </a:lnTo>
                  <a:lnTo>
                    <a:pt x="124" y="32"/>
                  </a:lnTo>
                  <a:lnTo>
                    <a:pt x="109" y="40"/>
                  </a:lnTo>
                  <a:lnTo>
                    <a:pt x="98" y="60"/>
                  </a:lnTo>
                  <a:lnTo>
                    <a:pt x="89" y="74"/>
                  </a:lnTo>
                  <a:lnTo>
                    <a:pt x="59" y="75"/>
                  </a:lnTo>
                  <a:lnTo>
                    <a:pt x="34" y="78"/>
                  </a:lnTo>
                  <a:lnTo>
                    <a:pt x="32" y="95"/>
                  </a:lnTo>
                  <a:lnTo>
                    <a:pt x="32" y="121"/>
                  </a:lnTo>
                  <a:lnTo>
                    <a:pt x="19" y="142"/>
                  </a:lnTo>
                  <a:lnTo>
                    <a:pt x="5" y="159"/>
                  </a:lnTo>
                  <a:lnTo>
                    <a:pt x="0" y="182"/>
                  </a:lnTo>
                  <a:lnTo>
                    <a:pt x="0" y="493"/>
                  </a:lnTo>
                  <a:lnTo>
                    <a:pt x="2" y="509"/>
                  </a:lnTo>
                  <a:lnTo>
                    <a:pt x="14" y="512"/>
                  </a:lnTo>
                  <a:lnTo>
                    <a:pt x="41" y="507"/>
                  </a:lnTo>
                  <a:lnTo>
                    <a:pt x="60" y="505"/>
                  </a:lnTo>
                  <a:lnTo>
                    <a:pt x="69" y="511"/>
                  </a:lnTo>
                  <a:lnTo>
                    <a:pt x="73" y="530"/>
                  </a:lnTo>
                  <a:lnTo>
                    <a:pt x="78" y="549"/>
                  </a:lnTo>
                  <a:lnTo>
                    <a:pt x="93" y="550"/>
                  </a:lnTo>
                  <a:lnTo>
                    <a:pt x="154" y="546"/>
                  </a:lnTo>
                  <a:lnTo>
                    <a:pt x="214" y="548"/>
                  </a:lnTo>
                  <a:lnTo>
                    <a:pt x="236" y="546"/>
                  </a:lnTo>
                  <a:lnTo>
                    <a:pt x="244" y="530"/>
                  </a:lnTo>
                  <a:lnTo>
                    <a:pt x="267" y="503"/>
                  </a:lnTo>
                  <a:lnTo>
                    <a:pt x="296" y="480"/>
                  </a:lnTo>
                  <a:lnTo>
                    <a:pt x="313" y="459"/>
                  </a:lnTo>
                  <a:lnTo>
                    <a:pt x="322" y="434"/>
                  </a:lnTo>
                  <a:lnTo>
                    <a:pt x="334" y="406"/>
                  </a:lnTo>
                  <a:lnTo>
                    <a:pt x="348" y="374"/>
                  </a:lnTo>
                  <a:lnTo>
                    <a:pt x="364" y="329"/>
                  </a:lnTo>
                  <a:lnTo>
                    <a:pt x="379" y="281"/>
                  </a:lnTo>
                  <a:lnTo>
                    <a:pt x="392" y="242"/>
                  </a:lnTo>
                  <a:lnTo>
                    <a:pt x="403" y="225"/>
                  </a:lnTo>
                  <a:lnTo>
                    <a:pt x="414" y="214"/>
                  </a:lnTo>
                  <a:lnTo>
                    <a:pt x="417" y="182"/>
                  </a:lnTo>
                  <a:lnTo>
                    <a:pt x="420" y="148"/>
                  </a:lnTo>
                  <a:lnTo>
                    <a:pt x="427" y="132"/>
                  </a:lnTo>
                  <a:lnTo>
                    <a:pt x="444" y="124"/>
                  </a:lnTo>
                  <a:lnTo>
                    <a:pt x="473" y="122"/>
                  </a:lnTo>
                  <a:lnTo>
                    <a:pt x="486" y="123"/>
                  </a:lnTo>
                  <a:lnTo>
                    <a:pt x="499" y="123"/>
                  </a:lnTo>
                  <a:lnTo>
                    <a:pt x="512" y="123"/>
                  </a:lnTo>
                  <a:lnTo>
                    <a:pt x="526" y="124"/>
                  </a:lnTo>
                  <a:lnTo>
                    <a:pt x="539" y="125"/>
                  </a:lnTo>
                  <a:lnTo>
                    <a:pt x="552" y="127"/>
                  </a:lnTo>
                  <a:lnTo>
                    <a:pt x="564" y="129"/>
                  </a:lnTo>
                  <a:lnTo>
                    <a:pt x="576" y="133"/>
                  </a:lnTo>
                  <a:lnTo>
                    <a:pt x="587" y="137"/>
                  </a:lnTo>
                  <a:lnTo>
                    <a:pt x="596" y="143"/>
                  </a:lnTo>
                  <a:lnTo>
                    <a:pt x="604" y="150"/>
                  </a:lnTo>
                  <a:lnTo>
                    <a:pt x="610" y="159"/>
                  </a:lnTo>
                  <a:lnTo>
                    <a:pt x="616" y="171"/>
                  </a:lnTo>
                  <a:lnTo>
                    <a:pt x="619" y="184"/>
                  </a:lnTo>
                  <a:lnTo>
                    <a:pt x="620" y="199"/>
                  </a:lnTo>
                  <a:lnTo>
                    <a:pt x="625" y="217"/>
                  </a:lnTo>
                  <a:lnTo>
                    <a:pt x="636" y="228"/>
                  </a:lnTo>
                  <a:lnTo>
                    <a:pt x="648" y="245"/>
                  </a:lnTo>
                  <a:lnTo>
                    <a:pt x="655" y="285"/>
                  </a:lnTo>
                  <a:lnTo>
                    <a:pt x="652" y="335"/>
                  </a:lnTo>
                  <a:lnTo>
                    <a:pt x="644" y="370"/>
                  </a:lnTo>
                  <a:lnTo>
                    <a:pt x="633" y="393"/>
                  </a:lnTo>
                  <a:lnTo>
                    <a:pt x="624" y="411"/>
                  </a:lnTo>
                  <a:lnTo>
                    <a:pt x="620" y="424"/>
                  </a:lnTo>
                  <a:lnTo>
                    <a:pt x="616" y="454"/>
                  </a:lnTo>
                  <a:lnTo>
                    <a:pt x="604" y="463"/>
                  </a:lnTo>
                  <a:lnTo>
                    <a:pt x="587" y="480"/>
                  </a:lnTo>
                  <a:lnTo>
                    <a:pt x="579" y="494"/>
                  </a:lnTo>
                  <a:lnTo>
                    <a:pt x="564" y="502"/>
                  </a:lnTo>
                  <a:lnTo>
                    <a:pt x="552" y="514"/>
                  </a:lnTo>
                  <a:lnTo>
                    <a:pt x="552" y="533"/>
                  </a:lnTo>
                  <a:lnTo>
                    <a:pt x="565" y="546"/>
                  </a:lnTo>
                  <a:lnTo>
                    <a:pt x="594" y="548"/>
                  </a:lnTo>
                  <a:lnTo>
                    <a:pt x="620" y="536"/>
                  </a:lnTo>
                  <a:lnTo>
                    <a:pt x="641" y="515"/>
                  </a:lnTo>
                  <a:lnTo>
                    <a:pt x="662" y="492"/>
                  </a:lnTo>
                  <a:lnTo>
                    <a:pt x="682" y="470"/>
                  </a:lnTo>
                  <a:lnTo>
                    <a:pt x="689" y="451"/>
                  </a:lnTo>
                  <a:lnTo>
                    <a:pt x="690" y="424"/>
                  </a:lnTo>
                  <a:lnTo>
                    <a:pt x="692" y="389"/>
                  </a:lnTo>
                  <a:lnTo>
                    <a:pt x="698" y="375"/>
                  </a:lnTo>
                  <a:lnTo>
                    <a:pt x="712" y="372"/>
                  </a:lnTo>
                  <a:lnTo>
                    <a:pt x="726" y="370"/>
                  </a:lnTo>
                  <a:lnTo>
                    <a:pt x="730" y="360"/>
                  </a:lnTo>
                  <a:lnTo>
                    <a:pt x="731" y="337"/>
                  </a:lnTo>
                  <a:lnTo>
                    <a:pt x="728" y="285"/>
                  </a:lnTo>
                  <a:lnTo>
                    <a:pt x="727" y="233"/>
                  </a:lnTo>
                  <a:lnTo>
                    <a:pt x="729" y="182"/>
                  </a:lnTo>
                  <a:lnTo>
                    <a:pt x="729" y="159"/>
                  </a:lnTo>
                  <a:lnTo>
                    <a:pt x="712" y="144"/>
                  </a:lnTo>
                  <a:lnTo>
                    <a:pt x="694" y="125"/>
                  </a:lnTo>
                  <a:lnTo>
                    <a:pt x="688" y="105"/>
                  </a:lnTo>
                  <a:lnTo>
                    <a:pt x="675" y="83"/>
                  </a:lnTo>
                  <a:lnTo>
                    <a:pt x="652" y="55"/>
                  </a:lnTo>
                  <a:lnTo>
                    <a:pt x="633" y="25"/>
                  </a:lnTo>
                  <a:lnTo>
                    <a:pt x="617" y="7"/>
                  </a:lnTo>
                  <a:lnTo>
                    <a:pt x="594" y="0"/>
                  </a:lnTo>
                  <a:lnTo>
                    <a:pt x="560" y="1"/>
                  </a:lnTo>
                  <a:lnTo>
                    <a:pt x="525" y="1"/>
                  </a:lnTo>
                  <a:lnTo>
                    <a:pt x="502" y="1"/>
                  </a:lnTo>
                  <a:lnTo>
                    <a:pt x="485" y="7"/>
                  </a:lnTo>
                  <a:lnTo>
                    <a:pt x="469" y="21"/>
                  </a:lnTo>
                  <a:lnTo>
                    <a:pt x="455" y="41"/>
                  </a:lnTo>
                  <a:lnTo>
                    <a:pt x="448" y="60"/>
                  </a:lnTo>
                  <a:lnTo>
                    <a:pt x="442" y="73"/>
                  </a:lnTo>
                  <a:lnTo>
                    <a:pt x="429" y="79"/>
                  </a:lnTo>
                  <a:lnTo>
                    <a:pt x="401" y="79"/>
                  </a:lnTo>
                  <a:lnTo>
                    <a:pt x="379" y="78"/>
                  </a:lnTo>
                  <a:lnTo>
                    <a:pt x="368" y="82"/>
                  </a:lnTo>
                  <a:lnTo>
                    <a:pt x="366" y="94"/>
                  </a:lnTo>
                  <a:lnTo>
                    <a:pt x="373" y="116"/>
                  </a:lnTo>
                  <a:lnTo>
                    <a:pt x="373" y="131"/>
                  </a:lnTo>
                  <a:lnTo>
                    <a:pt x="357" y="151"/>
                  </a:lnTo>
                  <a:lnTo>
                    <a:pt x="337" y="186"/>
                  </a:lnTo>
                  <a:lnTo>
                    <a:pt x="318" y="224"/>
                  </a:lnTo>
                  <a:lnTo>
                    <a:pt x="310" y="237"/>
                  </a:lnTo>
                  <a:lnTo>
                    <a:pt x="306" y="251"/>
                  </a:lnTo>
                  <a:lnTo>
                    <a:pt x="305" y="279"/>
                  </a:lnTo>
                  <a:lnTo>
                    <a:pt x="303" y="303"/>
                  </a:lnTo>
                  <a:lnTo>
                    <a:pt x="289" y="324"/>
                  </a:lnTo>
                  <a:lnTo>
                    <a:pt x="276" y="346"/>
                  </a:lnTo>
                  <a:lnTo>
                    <a:pt x="276" y="372"/>
                  </a:lnTo>
                  <a:lnTo>
                    <a:pt x="276" y="394"/>
                  </a:lnTo>
                  <a:lnTo>
                    <a:pt x="272" y="413"/>
                  </a:lnTo>
                  <a:lnTo>
                    <a:pt x="264" y="428"/>
                  </a:lnTo>
                  <a:lnTo>
                    <a:pt x="248" y="442"/>
                  </a:lnTo>
                  <a:lnTo>
                    <a:pt x="238" y="447"/>
                  </a:lnTo>
                  <a:lnTo>
                    <a:pt x="228" y="453"/>
                  </a:lnTo>
                  <a:lnTo>
                    <a:pt x="217" y="457"/>
                  </a:lnTo>
                  <a:lnTo>
                    <a:pt x="206" y="460"/>
                  </a:lnTo>
                  <a:lnTo>
                    <a:pt x="196" y="462"/>
                  </a:lnTo>
                  <a:lnTo>
                    <a:pt x="184" y="465"/>
                  </a:lnTo>
                  <a:lnTo>
                    <a:pt x="173" y="466"/>
                  </a:lnTo>
                  <a:lnTo>
                    <a:pt x="161" y="466"/>
                  </a:lnTo>
                  <a:lnTo>
                    <a:pt x="150" y="465"/>
                  </a:lnTo>
                  <a:lnTo>
                    <a:pt x="140" y="462"/>
                  </a:lnTo>
                  <a:lnTo>
                    <a:pt x="129" y="460"/>
                  </a:lnTo>
                  <a:lnTo>
                    <a:pt x="119" y="457"/>
                  </a:lnTo>
                  <a:lnTo>
                    <a:pt x="109" y="452"/>
                  </a:lnTo>
                  <a:lnTo>
                    <a:pt x="102" y="446"/>
                  </a:lnTo>
                  <a:lnTo>
                    <a:pt x="94" y="440"/>
                  </a:lnTo>
                  <a:lnTo>
                    <a:pt x="88" y="432"/>
                  </a:lnTo>
                  <a:lnTo>
                    <a:pt x="82" y="422"/>
                  </a:lnTo>
                  <a:lnTo>
                    <a:pt x="79" y="413"/>
                  </a:lnTo>
                  <a:lnTo>
                    <a:pt x="76" y="402"/>
                  </a:lnTo>
                  <a:lnTo>
                    <a:pt x="76" y="389"/>
                  </a:lnTo>
                  <a:lnTo>
                    <a:pt x="76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Freeform 226"/>
            <p:cNvSpPr>
              <a:spLocks/>
            </p:cNvSpPr>
            <p:nvPr/>
          </p:nvSpPr>
          <p:spPr bwMode="auto">
            <a:xfrm>
              <a:off x="3870" y="1417"/>
              <a:ext cx="9" cy="5"/>
            </a:xfrm>
            <a:custGeom>
              <a:avLst/>
              <a:gdLst>
                <a:gd name="T0" fmla="*/ 9 w 79"/>
                <a:gd name="T1" fmla="*/ 4 h 48"/>
                <a:gd name="T2" fmla="*/ 9 w 79"/>
                <a:gd name="T3" fmla="*/ 2 h 48"/>
                <a:gd name="T4" fmla="*/ 8 w 79"/>
                <a:gd name="T5" fmla="*/ 0 h 48"/>
                <a:gd name="T6" fmla="*/ 6 w 79"/>
                <a:gd name="T7" fmla="*/ 0 h 48"/>
                <a:gd name="T8" fmla="*/ 3 w 79"/>
                <a:gd name="T9" fmla="*/ 0 h 48"/>
                <a:gd name="T10" fmla="*/ 1 w 79"/>
                <a:gd name="T11" fmla="*/ 1 h 48"/>
                <a:gd name="T12" fmla="*/ 0 w 79"/>
                <a:gd name="T13" fmla="*/ 2 h 48"/>
                <a:gd name="T14" fmla="*/ 0 w 79"/>
                <a:gd name="T15" fmla="*/ 3 h 48"/>
                <a:gd name="T16" fmla="*/ 1 w 79"/>
                <a:gd name="T17" fmla="*/ 4 h 48"/>
                <a:gd name="T18" fmla="*/ 3 w 79"/>
                <a:gd name="T19" fmla="*/ 5 h 48"/>
                <a:gd name="T20" fmla="*/ 6 w 79"/>
                <a:gd name="T21" fmla="*/ 5 h 48"/>
                <a:gd name="T22" fmla="*/ 7 w 79"/>
                <a:gd name="T23" fmla="*/ 5 h 48"/>
                <a:gd name="T24" fmla="*/ 8 w 79"/>
                <a:gd name="T25" fmla="*/ 5 h 48"/>
                <a:gd name="T26" fmla="*/ 9 w 79"/>
                <a:gd name="T27" fmla="*/ 4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9" h="48">
                  <a:moveTo>
                    <a:pt x="78" y="40"/>
                  </a:moveTo>
                  <a:lnTo>
                    <a:pt x="79" y="22"/>
                  </a:lnTo>
                  <a:lnTo>
                    <a:pt x="70" y="4"/>
                  </a:lnTo>
                  <a:lnTo>
                    <a:pt x="50" y="0"/>
                  </a:lnTo>
                  <a:lnTo>
                    <a:pt x="26" y="4"/>
                  </a:lnTo>
                  <a:lnTo>
                    <a:pt x="10" y="12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9" y="39"/>
                  </a:lnTo>
                  <a:lnTo>
                    <a:pt x="25" y="45"/>
                  </a:lnTo>
                  <a:lnTo>
                    <a:pt x="50" y="48"/>
                  </a:lnTo>
                  <a:lnTo>
                    <a:pt x="59" y="48"/>
                  </a:lnTo>
                  <a:lnTo>
                    <a:pt x="67" y="48"/>
                  </a:lnTo>
                  <a:lnTo>
                    <a:pt x="78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Freeform 227"/>
            <p:cNvSpPr>
              <a:spLocks/>
            </p:cNvSpPr>
            <p:nvPr/>
          </p:nvSpPr>
          <p:spPr bwMode="auto">
            <a:xfrm>
              <a:off x="3933" y="1412"/>
              <a:ext cx="9" cy="8"/>
            </a:xfrm>
            <a:custGeom>
              <a:avLst/>
              <a:gdLst>
                <a:gd name="T0" fmla="*/ 9 w 76"/>
                <a:gd name="T1" fmla="*/ 5 h 64"/>
                <a:gd name="T2" fmla="*/ 9 w 76"/>
                <a:gd name="T3" fmla="*/ 3 h 64"/>
                <a:gd name="T4" fmla="*/ 8 w 76"/>
                <a:gd name="T5" fmla="*/ 1 h 64"/>
                <a:gd name="T6" fmla="*/ 7 w 76"/>
                <a:gd name="T7" fmla="*/ 0 h 64"/>
                <a:gd name="T8" fmla="*/ 5 w 76"/>
                <a:gd name="T9" fmla="*/ 0 h 64"/>
                <a:gd name="T10" fmla="*/ 3 w 76"/>
                <a:gd name="T11" fmla="*/ 0 h 64"/>
                <a:gd name="T12" fmla="*/ 1 w 76"/>
                <a:gd name="T13" fmla="*/ 2 h 64"/>
                <a:gd name="T14" fmla="*/ 0 w 76"/>
                <a:gd name="T15" fmla="*/ 4 h 64"/>
                <a:gd name="T16" fmla="*/ 1 w 76"/>
                <a:gd name="T17" fmla="*/ 7 h 64"/>
                <a:gd name="T18" fmla="*/ 3 w 76"/>
                <a:gd name="T19" fmla="*/ 8 h 64"/>
                <a:gd name="T20" fmla="*/ 5 w 76"/>
                <a:gd name="T21" fmla="*/ 8 h 64"/>
                <a:gd name="T22" fmla="*/ 8 w 76"/>
                <a:gd name="T23" fmla="*/ 6 h 64"/>
                <a:gd name="T24" fmla="*/ 9 w 76"/>
                <a:gd name="T25" fmla="*/ 5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64">
                  <a:moveTo>
                    <a:pt x="76" y="36"/>
                  </a:moveTo>
                  <a:lnTo>
                    <a:pt x="76" y="23"/>
                  </a:lnTo>
                  <a:lnTo>
                    <a:pt x="69" y="11"/>
                  </a:lnTo>
                  <a:lnTo>
                    <a:pt x="56" y="3"/>
                  </a:lnTo>
                  <a:lnTo>
                    <a:pt x="39" y="0"/>
                  </a:lnTo>
                  <a:lnTo>
                    <a:pt x="22" y="3"/>
                  </a:lnTo>
                  <a:lnTo>
                    <a:pt x="6" y="14"/>
                  </a:lnTo>
                  <a:lnTo>
                    <a:pt x="0" y="33"/>
                  </a:lnTo>
                  <a:lnTo>
                    <a:pt x="11" y="54"/>
                  </a:lnTo>
                  <a:lnTo>
                    <a:pt x="27" y="64"/>
                  </a:lnTo>
                  <a:lnTo>
                    <a:pt x="45" y="62"/>
                  </a:lnTo>
                  <a:lnTo>
                    <a:pt x="66" y="49"/>
                  </a:lnTo>
                  <a:lnTo>
                    <a:pt x="76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Freeform 228"/>
            <p:cNvSpPr>
              <a:spLocks/>
            </p:cNvSpPr>
            <p:nvPr/>
          </p:nvSpPr>
          <p:spPr bwMode="auto">
            <a:xfrm>
              <a:off x="4274" y="1327"/>
              <a:ext cx="49" cy="88"/>
            </a:xfrm>
            <a:custGeom>
              <a:avLst/>
              <a:gdLst>
                <a:gd name="T0" fmla="*/ 24 w 439"/>
                <a:gd name="T1" fmla="*/ 1 h 791"/>
                <a:gd name="T2" fmla="*/ 21 w 439"/>
                <a:gd name="T3" fmla="*/ 1 h 791"/>
                <a:gd name="T4" fmla="*/ 20 w 439"/>
                <a:gd name="T5" fmla="*/ 20 h 791"/>
                <a:gd name="T6" fmla="*/ 19 w 439"/>
                <a:gd name="T7" fmla="*/ 24 h 791"/>
                <a:gd name="T8" fmla="*/ 14 w 439"/>
                <a:gd name="T9" fmla="*/ 24 h 791"/>
                <a:gd name="T10" fmla="*/ 10 w 439"/>
                <a:gd name="T11" fmla="*/ 24 h 791"/>
                <a:gd name="T12" fmla="*/ 5 w 439"/>
                <a:gd name="T13" fmla="*/ 29 h 791"/>
                <a:gd name="T14" fmla="*/ 1 w 439"/>
                <a:gd name="T15" fmla="*/ 33 h 791"/>
                <a:gd name="T16" fmla="*/ 0 w 439"/>
                <a:gd name="T17" fmla="*/ 37 h 791"/>
                <a:gd name="T18" fmla="*/ 1 w 439"/>
                <a:gd name="T19" fmla="*/ 47 h 791"/>
                <a:gd name="T20" fmla="*/ 0 w 439"/>
                <a:gd name="T21" fmla="*/ 55 h 791"/>
                <a:gd name="T22" fmla="*/ 3 w 439"/>
                <a:gd name="T23" fmla="*/ 57 h 791"/>
                <a:gd name="T24" fmla="*/ 6 w 439"/>
                <a:gd name="T25" fmla="*/ 59 h 791"/>
                <a:gd name="T26" fmla="*/ 9 w 439"/>
                <a:gd name="T27" fmla="*/ 63 h 791"/>
                <a:gd name="T28" fmla="*/ 12 w 439"/>
                <a:gd name="T29" fmla="*/ 67 h 791"/>
                <a:gd name="T30" fmla="*/ 16 w 439"/>
                <a:gd name="T31" fmla="*/ 68 h 791"/>
                <a:gd name="T32" fmla="*/ 20 w 439"/>
                <a:gd name="T33" fmla="*/ 69 h 791"/>
                <a:gd name="T34" fmla="*/ 20 w 439"/>
                <a:gd name="T35" fmla="*/ 86 h 791"/>
                <a:gd name="T36" fmla="*/ 23 w 439"/>
                <a:gd name="T37" fmla="*/ 88 h 791"/>
                <a:gd name="T38" fmla="*/ 25 w 439"/>
                <a:gd name="T39" fmla="*/ 86 h 791"/>
                <a:gd name="T40" fmla="*/ 25 w 439"/>
                <a:gd name="T41" fmla="*/ 69 h 791"/>
                <a:gd name="T42" fmla="*/ 30 w 439"/>
                <a:gd name="T43" fmla="*/ 68 h 791"/>
                <a:gd name="T44" fmla="*/ 33 w 439"/>
                <a:gd name="T45" fmla="*/ 65 h 791"/>
                <a:gd name="T46" fmla="*/ 37 w 439"/>
                <a:gd name="T47" fmla="*/ 64 h 791"/>
                <a:gd name="T48" fmla="*/ 40 w 439"/>
                <a:gd name="T49" fmla="*/ 63 h 791"/>
                <a:gd name="T50" fmla="*/ 41 w 439"/>
                <a:gd name="T51" fmla="*/ 58 h 791"/>
                <a:gd name="T52" fmla="*/ 45 w 439"/>
                <a:gd name="T53" fmla="*/ 57 h 791"/>
                <a:gd name="T54" fmla="*/ 46 w 439"/>
                <a:gd name="T55" fmla="*/ 52 h 791"/>
                <a:gd name="T56" fmla="*/ 49 w 439"/>
                <a:gd name="T57" fmla="*/ 47 h 791"/>
                <a:gd name="T58" fmla="*/ 48 w 439"/>
                <a:gd name="T59" fmla="*/ 44 h 791"/>
                <a:gd name="T60" fmla="*/ 46 w 439"/>
                <a:gd name="T61" fmla="*/ 42 h 791"/>
                <a:gd name="T62" fmla="*/ 45 w 439"/>
                <a:gd name="T63" fmla="*/ 36 h 791"/>
                <a:gd name="T64" fmla="*/ 43 w 439"/>
                <a:gd name="T65" fmla="*/ 32 h 791"/>
                <a:gd name="T66" fmla="*/ 38 w 439"/>
                <a:gd name="T67" fmla="*/ 28 h 791"/>
                <a:gd name="T68" fmla="*/ 35 w 439"/>
                <a:gd name="T69" fmla="*/ 24 h 791"/>
                <a:gd name="T70" fmla="*/ 27 w 439"/>
                <a:gd name="T71" fmla="*/ 24 h 791"/>
                <a:gd name="T72" fmla="*/ 25 w 439"/>
                <a:gd name="T73" fmla="*/ 22 h 7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9" h="791">
                  <a:moveTo>
                    <a:pt x="224" y="23"/>
                  </a:moveTo>
                  <a:lnTo>
                    <a:pt x="219" y="6"/>
                  </a:lnTo>
                  <a:lnTo>
                    <a:pt x="202" y="0"/>
                  </a:lnTo>
                  <a:lnTo>
                    <a:pt x="185" y="6"/>
                  </a:lnTo>
                  <a:lnTo>
                    <a:pt x="179" y="23"/>
                  </a:lnTo>
                  <a:lnTo>
                    <a:pt x="179" y="177"/>
                  </a:lnTo>
                  <a:lnTo>
                    <a:pt x="176" y="199"/>
                  </a:lnTo>
                  <a:lnTo>
                    <a:pt x="167" y="213"/>
                  </a:lnTo>
                  <a:lnTo>
                    <a:pt x="154" y="216"/>
                  </a:lnTo>
                  <a:lnTo>
                    <a:pt x="125" y="216"/>
                  </a:lnTo>
                  <a:lnTo>
                    <a:pt x="104" y="215"/>
                  </a:lnTo>
                  <a:lnTo>
                    <a:pt x="89" y="217"/>
                  </a:lnTo>
                  <a:lnTo>
                    <a:pt x="73" y="230"/>
                  </a:lnTo>
                  <a:lnTo>
                    <a:pt x="48" y="261"/>
                  </a:lnTo>
                  <a:lnTo>
                    <a:pt x="20" y="286"/>
                  </a:lnTo>
                  <a:lnTo>
                    <a:pt x="5" y="298"/>
                  </a:lnTo>
                  <a:lnTo>
                    <a:pt x="0" y="311"/>
                  </a:lnTo>
                  <a:lnTo>
                    <a:pt x="1" y="333"/>
                  </a:lnTo>
                  <a:lnTo>
                    <a:pt x="5" y="379"/>
                  </a:lnTo>
                  <a:lnTo>
                    <a:pt x="5" y="425"/>
                  </a:lnTo>
                  <a:lnTo>
                    <a:pt x="1" y="471"/>
                  </a:lnTo>
                  <a:lnTo>
                    <a:pt x="2" y="495"/>
                  </a:lnTo>
                  <a:lnTo>
                    <a:pt x="18" y="502"/>
                  </a:lnTo>
                  <a:lnTo>
                    <a:pt x="30" y="508"/>
                  </a:lnTo>
                  <a:lnTo>
                    <a:pt x="43" y="519"/>
                  </a:lnTo>
                  <a:lnTo>
                    <a:pt x="55" y="534"/>
                  </a:lnTo>
                  <a:lnTo>
                    <a:pt x="68" y="551"/>
                  </a:lnTo>
                  <a:lnTo>
                    <a:pt x="82" y="569"/>
                  </a:lnTo>
                  <a:lnTo>
                    <a:pt x="96" y="587"/>
                  </a:lnTo>
                  <a:lnTo>
                    <a:pt x="110" y="601"/>
                  </a:lnTo>
                  <a:lnTo>
                    <a:pt x="126" y="610"/>
                  </a:lnTo>
                  <a:lnTo>
                    <a:pt x="142" y="614"/>
                  </a:lnTo>
                  <a:lnTo>
                    <a:pt x="168" y="616"/>
                  </a:lnTo>
                  <a:lnTo>
                    <a:pt x="179" y="624"/>
                  </a:lnTo>
                  <a:lnTo>
                    <a:pt x="181" y="644"/>
                  </a:lnTo>
                  <a:lnTo>
                    <a:pt x="181" y="774"/>
                  </a:lnTo>
                  <a:lnTo>
                    <a:pt x="187" y="786"/>
                  </a:lnTo>
                  <a:lnTo>
                    <a:pt x="203" y="791"/>
                  </a:lnTo>
                  <a:lnTo>
                    <a:pt x="219" y="786"/>
                  </a:lnTo>
                  <a:lnTo>
                    <a:pt x="224" y="774"/>
                  </a:lnTo>
                  <a:lnTo>
                    <a:pt x="224" y="627"/>
                  </a:lnTo>
                  <a:lnTo>
                    <a:pt x="228" y="617"/>
                  </a:lnTo>
                  <a:lnTo>
                    <a:pt x="246" y="617"/>
                  </a:lnTo>
                  <a:lnTo>
                    <a:pt x="270" y="615"/>
                  </a:lnTo>
                  <a:lnTo>
                    <a:pt x="281" y="605"/>
                  </a:lnTo>
                  <a:lnTo>
                    <a:pt x="294" y="588"/>
                  </a:lnTo>
                  <a:lnTo>
                    <a:pt x="312" y="577"/>
                  </a:lnTo>
                  <a:lnTo>
                    <a:pt x="332" y="578"/>
                  </a:lnTo>
                  <a:lnTo>
                    <a:pt x="352" y="578"/>
                  </a:lnTo>
                  <a:lnTo>
                    <a:pt x="359" y="567"/>
                  </a:lnTo>
                  <a:lnTo>
                    <a:pt x="363" y="540"/>
                  </a:lnTo>
                  <a:lnTo>
                    <a:pt x="366" y="522"/>
                  </a:lnTo>
                  <a:lnTo>
                    <a:pt x="377" y="513"/>
                  </a:lnTo>
                  <a:lnTo>
                    <a:pt x="402" y="510"/>
                  </a:lnTo>
                  <a:lnTo>
                    <a:pt x="407" y="496"/>
                  </a:lnTo>
                  <a:lnTo>
                    <a:pt x="408" y="466"/>
                  </a:lnTo>
                  <a:lnTo>
                    <a:pt x="422" y="440"/>
                  </a:lnTo>
                  <a:lnTo>
                    <a:pt x="436" y="425"/>
                  </a:lnTo>
                  <a:lnTo>
                    <a:pt x="439" y="412"/>
                  </a:lnTo>
                  <a:lnTo>
                    <a:pt x="433" y="398"/>
                  </a:lnTo>
                  <a:lnTo>
                    <a:pt x="420" y="390"/>
                  </a:lnTo>
                  <a:lnTo>
                    <a:pt x="408" y="381"/>
                  </a:lnTo>
                  <a:lnTo>
                    <a:pt x="406" y="350"/>
                  </a:lnTo>
                  <a:lnTo>
                    <a:pt x="407" y="322"/>
                  </a:lnTo>
                  <a:lnTo>
                    <a:pt x="404" y="301"/>
                  </a:lnTo>
                  <a:lnTo>
                    <a:pt x="384" y="286"/>
                  </a:lnTo>
                  <a:lnTo>
                    <a:pt x="361" y="274"/>
                  </a:lnTo>
                  <a:lnTo>
                    <a:pt x="337" y="253"/>
                  </a:lnTo>
                  <a:lnTo>
                    <a:pt x="323" y="232"/>
                  </a:lnTo>
                  <a:lnTo>
                    <a:pt x="312" y="218"/>
                  </a:lnTo>
                  <a:lnTo>
                    <a:pt x="281" y="216"/>
                  </a:lnTo>
                  <a:lnTo>
                    <a:pt x="244" y="215"/>
                  </a:lnTo>
                  <a:lnTo>
                    <a:pt x="228" y="209"/>
                  </a:lnTo>
                  <a:lnTo>
                    <a:pt x="224" y="195"/>
                  </a:lnTo>
                  <a:lnTo>
                    <a:pt x="224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Freeform 229"/>
            <p:cNvSpPr>
              <a:spLocks/>
            </p:cNvSpPr>
            <p:nvPr/>
          </p:nvSpPr>
          <p:spPr bwMode="auto">
            <a:xfrm>
              <a:off x="3997" y="1409"/>
              <a:ext cx="8" cy="5"/>
            </a:xfrm>
            <a:custGeom>
              <a:avLst/>
              <a:gdLst>
                <a:gd name="T0" fmla="*/ 7 w 69"/>
                <a:gd name="T1" fmla="*/ 0 h 45"/>
                <a:gd name="T2" fmla="*/ 3 w 69"/>
                <a:gd name="T3" fmla="*/ 0 h 45"/>
                <a:gd name="T4" fmla="*/ 0 w 69"/>
                <a:gd name="T5" fmla="*/ 1 h 45"/>
                <a:gd name="T6" fmla="*/ 0 w 69"/>
                <a:gd name="T7" fmla="*/ 3 h 45"/>
                <a:gd name="T8" fmla="*/ 2 w 69"/>
                <a:gd name="T9" fmla="*/ 5 h 45"/>
                <a:gd name="T10" fmla="*/ 5 w 69"/>
                <a:gd name="T11" fmla="*/ 5 h 45"/>
                <a:gd name="T12" fmla="*/ 7 w 69"/>
                <a:gd name="T13" fmla="*/ 4 h 45"/>
                <a:gd name="T14" fmla="*/ 8 w 69"/>
                <a:gd name="T15" fmla="*/ 1 h 45"/>
                <a:gd name="T16" fmla="*/ 7 w 69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9" h="45">
                  <a:moveTo>
                    <a:pt x="57" y="0"/>
                  </a:moveTo>
                  <a:lnTo>
                    <a:pt x="30" y="0"/>
                  </a:lnTo>
                  <a:lnTo>
                    <a:pt x="4" y="10"/>
                  </a:lnTo>
                  <a:lnTo>
                    <a:pt x="0" y="30"/>
                  </a:lnTo>
                  <a:lnTo>
                    <a:pt x="13" y="45"/>
                  </a:lnTo>
                  <a:lnTo>
                    <a:pt x="40" y="45"/>
                  </a:lnTo>
                  <a:lnTo>
                    <a:pt x="64" y="33"/>
                  </a:lnTo>
                  <a:lnTo>
                    <a:pt x="69" y="1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Freeform 230"/>
            <p:cNvSpPr>
              <a:spLocks/>
            </p:cNvSpPr>
            <p:nvPr/>
          </p:nvSpPr>
          <p:spPr bwMode="auto">
            <a:xfrm>
              <a:off x="3961" y="1409"/>
              <a:ext cx="20" cy="5"/>
            </a:xfrm>
            <a:custGeom>
              <a:avLst/>
              <a:gdLst>
                <a:gd name="T0" fmla="*/ 20 w 181"/>
                <a:gd name="T1" fmla="*/ 4 h 42"/>
                <a:gd name="T2" fmla="*/ 20 w 181"/>
                <a:gd name="T3" fmla="*/ 3 h 42"/>
                <a:gd name="T4" fmla="*/ 20 w 181"/>
                <a:gd name="T5" fmla="*/ 1 h 42"/>
                <a:gd name="T6" fmla="*/ 18 w 181"/>
                <a:gd name="T7" fmla="*/ 0 h 42"/>
                <a:gd name="T8" fmla="*/ 2 w 181"/>
                <a:gd name="T9" fmla="*/ 0 h 42"/>
                <a:gd name="T10" fmla="*/ 1 w 181"/>
                <a:gd name="T11" fmla="*/ 1 h 42"/>
                <a:gd name="T12" fmla="*/ 0 w 181"/>
                <a:gd name="T13" fmla="*/ 3 h 42"/>
                <a:gd name="T14" fmla="*/ 1 w 181"/>
                <a:gd name="T15" fmla="*/ 4 h 42"/>
                <a:gd name="T16" fmla="*/ 2 w 181"/>
                <a:gd name="T17" fmla="*/ 5 h 42"/>
                <a:gd name="T18" fmla="*/ 18 w 181"/>
                <a:gd name="T19" fmla="*/ 5 h 42"/>
                <a:gd name="T20" fmla="*/ 20 w 181"/>
                <a:gd name="T21" fmla="*/ 4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1" h="42">
                  <a:moveTo>
                    <a:pt x="177" y="37"/>
                  </a:moveTo>
                  <a:lnTo>
                    <a:pt x="181" y="21"/>
                  </a:lnTo>
                  <a:lnTo>
                    <a:pt x="177" y="5"/>
                  </a:lnTo>
                  <a:lnTo>
                    <a:pt x="162" y="0"/>
                  </a:lnTo>
                  <a:lnTo>
                    <a:pt x="19" y="0"/>
                  </a:lnTo>
                  <a:lnTo>
                    <a:pt x="5" y="5"/>
                  </a:lnTo>
                  <a:lnTo>
                    <a:pt x="0" y="21"/>
                  </a:lnTo>
                  <a:lnTo>
                    <a:pt x="5" y="37"/>
                  </a:lnTo>
                  <a:lnTo>
                    <a:pt x="19" y="42"/>
                  </a:lnTo>
                  <a:lnTo>
                    <a:pt x="162" y="42"/>
                  </a:lnTo>
                  <a:lnTo>
                    <a:pt x="17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Freeform 231"/>
            <p:cNvSpPr>
              <a:spLocks/>
            </p:cNvSpPr>
            <p:nvPr/>
          </p:nvSpPr>
          <p:spPr bwMode="auto">
            <a:xfrm>
              <a:off x="3764" y="1358"/>
              <a:ext cx="36" cy="56"/>
            </a:xfrm>
            <a:custGeom>
              <a:avLst/>
              <a:gdLst>
                <a:gd name="T0" fmla="*/ 36 w 329"/>
                <a:gd name="T1" fmla="*/ 10 h 502"/>
                <a:gd name="T2" fmla="*/ 35 w 329"/>
                <a:gd name="T3" fmla="*/ 8 h 502"/>
                <a:gd name="T4" fmla="*/ 34 w 329"/>
                <a:gd name="T5" fmla="*/ 7 h 502"/>
                <a:gd name="T6" fmla="*/ 32 w 329"/>
                <a:gd name="T7" fmla="*/ 6 h 502"/>
                <a:gd name="T8" fmla="*/ 30 w 329"/>
                <a:gd name="T9" fmla="*/ 5 h 502"/>
                <a:gd name="T10" fmla="*/ 28 w 329"/>
                <a:gd name="T11" fmla="*/ 3 h 502"/>
                <a:gd name="T12" fmla="*/ 26 w 329"/>
                <a:gd name="T13" fmla="*/ 2 h 502"/>
                <a:gd name="T14" fmla="*/ 25 w 329"/>
                <a:gd name="T15" fmla="*/ 1 h 502"/>
                <a:gd name="T16" fmla="*/ 23 w 329"/>
                <a:gd name="T17" fmla="*/ 1 h 502"/>
                <a:gd name="T18" fmla="*/ 20 w 329"/>
                <a:gd name="T19" fmla="*/ 0 h 502"/>
                <a:gd name="T20" fmla="*/ 18 w 329"/>
                <a:gd name="T21" fmla="*/ 0 h 502"/>
                <a:gd name="T22" fmla="*/ 16 w 329"/>
                <a:gd name="T23" fmla="*/ 0 h 502"/>
                <a:gd name="T24" fmla="*/ 13 w 329"/>
                <a:gd name="T25" fmla="*/ 1 h 502"/>
                <a:gd name="T26" fmla="*/ 11 w 329"/>
                <a:gd name="T27" fmla="*/ 3 h 502"/>
                <a:gd name="T28" fmla="*/ 8 w 329"/>
                <a:gd name="T29" fmla="*/ 3 h 502"/>
                <a:gd name="T30" fmla="*/ 6 w 329"/>
                <a:gd name="T31" fmla="*/ 4 h 502"/>
                <a:gd name="T32" fmla="*/ 5 w 329"/>
                <a:gd name="T33" fmla="*/ 5 h 502"/>
                <a:gd name="T34" fmla="*/ 4 w 329"/>
                <a:gd name="T35" fmla="*/ 8 h 502"/>
                <a:gd name="T36" fmla="*/ 4 w 329"/>
                <a:gd name="T37" fmla="*/ 10 h 502"/>
                <a:gd name="T38" fmla="*/ 2 w 329"/>
                <a:gd name="T39" fmla="*/ 11 h 502"/>
                <a:gd name="T40" fmla="*/ 1 w 329"/>
                <a:gd name="T41" fmla="*/ 12 h 502"/>
                <a:gd name="T42" fmla="*/ 0 w 329"/>
                <a:gd name="T43" fmla="*/ 14 h 502"/>
                <a:gd name="T44" fmla="*/ 0 w 329"/>
                <a:gd name="T45" fmla="*/ 45 h 502"/>
                <a:gd name="T46" fmla="*/ 1 w 329"/>
                <a:gd name="T47" fmla="*/ 47 h 502"/>
                <a:gd name="T48" fmla="*/ 2 w 329"/>
                <a:gd name="T49" fmla="*/ 48 h 502"/>
                <a:gd name="T50" fmla="*/ 5 w 329"/>
                <a:gd name="T51" fmla="*/ 51 h 502"/>
                <a:gd name="T52" fmla="*/ 8 w 329"/>
                <a:gd name="T53" fmla="*/ 52 h 502"/>
                <a:gd name="T54" fmla="*/ 11 w 329"/>
                <a:gd name="T55" fmla="*/ 53 h 502"/>
                <a:gd name="T56" fmla="*/ 12 w 329"/>
                <a:gd name="T57" fmla="*/ 54 h 502"/>
                <a:gd name="T58" fmla="*/ 14 w 329"/>
                <a:gd name="T59" fmla="*/ 55 h 502"/>
                <a:gd name="T60" fmla="*/ 18 w 329"/>
                <a:gd name="T61" fmla="*/ 56 h 502"/>
                <a:gd name="T62" fmla="*/ 20 w 329"/>
                <a:gd name="T63" fmla="*/ 55 h 502"/>
                <a:gd name="T64" fmla="*/ 21 w 329"/>
                <a:gd name="T65" fmla="*/ 53 h 502"/>
                <a:gd name="T66" fmla="*/ 22 w 329"/>
                <a:gd name="T67" fmla="*/ 53 h 502"/>
                <a:gd name="T68" fmla="*/ 24 w 329"/>
                <a:gd name="T69" fmla="*/ 52 h 502"/>
                <a:gd name="T70" fmla="*/ 26 w 329"/>
                <a:gd name="T71" fmla="*/ 51 h 502"/>
                <a:gd name="T72" fmla="*/ 29 w 329"/>
                <a:gd name="T73" fmla="*/ 49 h 502"/>
                <a:gd name="T74" fmla="*/ 32 w 329"/>
                <a:gd name="T75" fmla="*/ 47 h 502"/>
                <a:gd name="T76" fmla="*/ 34 w 329"/>
                <a:gd name="T77" fmla="*/ 45 h 502"/>
                <a:gd name="T78" fmla="*/ 35 w 329"/>
                <a:gd name="T79" fmla="*/ 43 h 502"/>
                <a:gd name="T80" fmla="*/ 36 w 329"/>
                <a:gd name="T81" fmla="*/ 41 h 502"/>
                <a:gd name="T82" fmla="*/ 36 w 329"/>
                <a:gd name="T83" fmla="*/ 10 h 5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29" h="502">
                  <a:moveTo>
                    <a:pt x="329" y="91"/>
                  </a:moveTo>
                  <a:lnTo>
                    <a:pt x="323" y="76"/>
                  </a:lnTo>
                  <a:lnTo>
                    <a:pt x="311" y="67"/>
                  </a:lnTo>
                  <a:lnTo>
                    <a:pt x="294" y="54"/>
                  </a:lnTo>
                  <a:lnTo>
                    <a:pt x="277" y="42"/>
                  </a:lnTo>
                  <a:lnTo>
                    <a:pt x="260" y="30"/>
                  </a:lnTo>
                  <a:lnTo>
                    <a:pt x="242" y="20"/>
                  </a:lnTo>
                  <a:lnTo>
                    <a:pt x="224" y="13"/>
                  </a:lnTo>
                  <a:lnTo>
                    <a:pt x="206" y="6"/>
                  </a:lnTo>
                  <a:lnTo>
                    <a:pt x="186" y="2"/>
                  </a:lnTo>
                  <a:lnTo>
                    <a:pt x="165" y="0"/>
                  </a:lnTo>
                  <a:lnTo>
                    <a:pt x="143" y="1"/>
                  </a:lnTo>
                  <a:lnTo>
                    <a:pt x="118" y="9"/>
                  </a:lnTo>
                  <a:lnTo>
                    <a:pt x="98" y="23"/>
                  </a:lnTo>
                  <a:lnTo>
                    <a:pt x="74" y="31"/>
                  </a:lnTo>
                  <a:lnTo>
                    <a:pt x="54" y="33"/>
                  </a:lnTo>
                  <a:lnTo>
                    <a:pt x="45" y="46"/>
                  </a:lnTo>
                  <a:lnTo>
                    <a:pt x="40" y="74"/>
                  </a:lnTo>
                  <a:lnTo>
                    <a:pt x="33" y="91"/>
                  </a:lnTo>
                  <a:lnTo>
                    <a:pt x="20" y="99"/>
                  </a:lnTo>
                  <a:lnTo>
                    <a:pt x="6" y="107"/>
                  </a:lnTo>
                  <a:lnTo>
                    <a:pt x="0" y="125"/>
                  </a:lnTo>
                  <a:lnTo>
                    <a:pt x="0" y="404"/>
                  </a:lnTo>
                  <a:lnTo>
                    <a:pt x="6" y="422"/>
                  </a:lnTo>
                  <a:lnTo>
                    <a:pt x="21" y="433"/>
                  </a:lnTo>
                  <a:lnTo>
                    <a:pt x="46" y="455"/>
                  </a:lnTo>
                  <a:lnTo>
                    <a:pt x="74" y="468"/>
                  </a:lnTo>
                  <a:lnTo>
                    <a:pt x="97" y="474"/>
                  </a:lnTo>
                  <a:lnTo>
                    <a:pt x="113" y="486"/>
                  </a:lnTo>
                  <a:lnTo>
                    <a:pt x="130" y="496"/>
                  </a:lnTo>
                  <a:lnTo>
                    <a:pt x="160" y="502"/>
                  </a:lnTo>
                  <a:lnTo>
                    <a:pt x="182" y="496"/>
                  </a:lnTo>
                  <a:lnTo>
                    <a:pt x="196" y="479"/>
                  </a:lnTo>
                  <a:lnTo>
                    <a:pt x="205" y="473"/>
                  </a:lnTo>
                  <a:lnTo>
                    <a:pt x="220" y="464"/>
                  </a:lnTo>
                  <a:lnTo>
                    <a:pt x="241" y="453"/>
                  </a:lnTo>
                  <a:lnTo>
                    <a:pt x="265" y="439"/>
                  </a:lnTo>
                  <a:lnTo>
                    <a:pt x="289" y="424"/>
                  </a:lnTo>
                  <a:lnTo>
                    <a:pt x="309" y="407"/>
                  </a:lnTo>
                  <a:lnTo>
                    <a:pt x="323" y="387"/>
                  </a:lnTo>
                  <a:lnTo>
                    <a:pt x="329" y="368"/>
                  </a:lnTo>
                  <a:lnTo>
                    <a:pt x="329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Freeform 232"/>
            <p:cNvSpPr>
              <a:spLocks/>
            </p:cNvSpPr>
            <p:nvPr/>
          </p:nvSpPr>
          <p:spPr bwMode="auto">
            <a:xfrm>
              <a:off x="3721" y="1357"/>
              <a:ext cx="36" cy="57"/>
            </a:xfrm>
            <a:custGeom>
              <a:avLst/>
              <a:gdLst>
                <a:gd name="T0" fmla="*/ 2 w 325"/>
                <a:gd name="T1" fmla="*/ 50 h 506"/>
                <a:gd name="T2" fmla="*/ 8 w 325"/>
                <a:gd name="T3" fmla="*/ 53 h 506"/>
                <a:gd name="T4" fmla="*/ 11 w 325"/>
                <a:gd name="T5" fmla="*/ 54 h 506"/>
                <a:gd name="T6" fmla="*/ 14 w 325"/>
                <a:gd name="T7" fmla="*/ 57 h 506"/>
                <a:gd name="T8" fmla="*/ 19 w 325"/>
                <a:gd name="T9" fmla="*/ 56 h 506"/>
                <a:gd name="T10" fmla="*/ 23 w 325"/>
                <a:gd name="T11" fmla="*/ 53 h 506"/>
                <a:gd name="T12" fmla="*/ 29 w 325"/>
                <a:gd name="T13" fmla="*/ 50 h 506"/>
                <a:gd name="T14" fmla="*/ 32 w 325"/>
                <a:gd name="T15" fmla="*/ 46 h 506"/>
                <a:gd name="T16" fmla="*/ 34 w 325"/>
                <a:gd name="T17" fmla="*/ 41 h 506"/>
                <a:gd name="T18" fmla="*/ 36 w 325"/>
                <a:gd name="T19" fmla="*/ 38 h 506"/>
                <a:gd name="T20" fmla="*/ 34 w 325"/>
                <a:gd name="T21" fmla="*/ 33 h 506"/>
                <a:gd name="T22" fmla="*/ 32 w 325"/>
                <a:gd name="T23" fmla="*/ 31 h 506"/>
                <a:gd name="T24" fmla="*/ 32 w 325"/>
                <a:gd name="T25" fmla="*/ 27 h 506"/>
                <a:gd name="T26" fmla="*/ 31 w 325"/>
                <a:gd name="T27" fmla="*/ 24 h 506"/>
                <a:gd name="T28" fmla="*/ 26 w 325"/>
                <a:gd name="T29" fmla="*/ 21 h 506"/>
                <a:gd name="T30" fmla="*/ 21 w 325"/>
                <a:gd name="T31" fmla="*/ 20 h 506"/>
                <a:gd name="T32" fmla="*/ 16 w 325"/>
                <a:gd name="T33" fmla="*/ 20 h 506"/>
                <a:gd name="T34" fmla="*/ 10 w 325"/>
                <a:gd name="T35" fmla="*/ 19 h 506"/>
                <a:gd name="T36" fmla="*/ 8 w 325"/>
                <a:gd name="T37" fmla="*/ 17 h 506"/>
                <a:gd name="T38" fmla="*/ 8 w 325"/>
                <a:gd name="T39" fmla="*/ 12 h 506"/>
                <a:gd name="T40" fmla="*/ 10 w 325"/>
                <a:gd name="T41" fmla="*/ 10 h 506"/>
                <a:gd name="T42" fmla="*/ 15 w 325"/>
                <a:gd name="T43" fmla="*/ 9 h 506"/>
                <a:gd name="T44" fmla="*/ 20 w 325"/>
                <a:gd name="T45" fmla="*/ 10 h 506"/>
                <a:gd name="T46" fmla="*/ 25 w 325"/>
                <a:gd name="T47" fmla="*/ 13 h 506"/>
                <a:gd name="T48" fmla="*/ 30 w 325"/>
                <a:gd name="T49" fmla="*/ 14 h 506"/>
                <a:gd name="T50" fmla="*/ 32 w 325"/>
                <a:gd name="T51" fmla="*/ 11 h 506"/>
                <a:gd name="T52" fmla="*/ 31 w 325"/>
                <a:gd name="T53" fmla="*/ 6 h 506"/>
                <a:gd name="T54" fmla="*/ 27 w 325"/>
                <a:gd name="T55" fmla="*/ 1 h 506"/>
                <a:gd name="T56" fmla="*/ 22 w 325"/>
                <a:gd name="T57" fmla="*/ 0 h 506"/>
                <a:gd name="T58" fmla="*/ 16 w 325"/>
                <a:gd name="T59" fmla="*/ 0 h 506"/>
                <a:gd name="T60" fmla="*/ 13 w 325"/>
                <a:gd name="T61" fmla="*/ 1 h 506"/>
                <a:gd name="T62" fmla="*/ 6 w 325"/>
                <a:gd name="T63" fmla="*/ 8 h 506"/>
                <a:gd name="T64" fmla="*/ 0 w 325"/>
                <a:gd name="T65" fmla="*/ 15 h 5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5" h="506">
                  <a:moveTo>
                    <a:pt x="0" y="424"/>
                  </a:moveTo>
                  <a:lnTo>
                    <a:pt x="17" y="441"/>
                  </a:lnTo>
                  <a:lnTo>
                    <a:pt x="50" y="462"/>
                  </a:lnTo>
                  <a:lnTo>
                    <a:pt x="75" y="471"/>
                  </a:lnTo>
                  <a:lnTo>
                    <a:pt x="102" y="473"/>
                  </a:lnTo>
                  <a:lnTo>
                    <a:pt x="102" y="481"/>
                  </a:lnTo>
                  <a:lnTo>
                    <a:pt x="105" y="497"/>
                  </a:lnTo>
                  <a:lnTo>
                    <a:pt x="123" y="505"/>
                  </a:lnTo>
                  <a:lnTo>
                    <a:pt x="144" y="506"/>
                  </a:lnTo>
                  <a:lnTo>
                    <a:pt x="172" y="494"/>
                  </a:lnTo>
                  <a:lnTo>
                    <a:pt x="191" y="471"/>
                  </a:lnTo>
                  <a:lnTo>
                    <a:pt x="206" y="469"/>
                  </a:lnTo>
                  <a:lnTo>
                    <a:pt x="231" y="465"/>
                  </a:lnTo>
                  <a:lnTo>
                    <a:pt x="265" y="445"/>
                  </a:lnTo>
                  <a:lnTo>
                    <a:pt x="281" y="428"/>
                  </a:lnTo>
                  <a:lnTo>
                    <a:pt x="287" y="406"/>
                  </a:lnTo>
                  <a:lnTo>
                    <a:pt x="293" y="375"/>
                  </a:lnTo>
                  <a:lnTo>
                    <a:pt x="304" y="367"/>
                  </a:lnTo>
                  <a:lnTo>
                    <a:pt x="319" y="355"/>
                  </a:lnTo>
                  <a:lnTo>
                    <a:pt x="325" y="333"/>
                  </a:lnTo>
                  <a:lnTo>
                    <a:pt x="323" y="309"/>
                  </a:lnTo>
                  <a:lnTo>
                    <a:pt x="311" y="295"/>
                  </a:lnTo>
                  <a:lnTo>
                    <a:pt x="296" y="284"/>
                  </a:lnTo>
                  <a:lnTo>
                    <a:pt x="291" y="273"/>
                  </a:lnTo>
                  <a:lnTo>
                    <a:pt x="290" y="259"/>
                  </a:lnTo>
                  <a:lnTo>
                    <a:pt x="290" y="243"/>
                  </a:lnTo>
                  <a:lnTo>
                    <a:pt x="289" y="229"/>
                  </a:lnTo>
                  <a:lnTo>
                    <a:pt x="281" y="214"/>
                  </a:lnTo>
                  <a:lnTo>
                    <a:pt x="265" y="200"/>
                  </a:lnTo>
                  <a:lnTo>
                    <a:pt x="236" y="185"/>
                  </a:lnTo>
                  <a:lnTo>
                    <a:pt x="211" y="178"/>
                  </a:lnTo>
                  <a:lnTo>
                    <a:pt x="189" y="174"/>
                  </a:lnTo>
                  <a:lnTo>
                    <a:pt x="168" y="175"/>
                  </a:lnTo>
                  <a:lnTo>
                    <a:pt x="142" y="175"/>
                  </a:lnTo>
                  <a:lnTo>
                    <a:pt x="109" y="174"/>
                  </a:lnTo>
                  <a:lnTo>
                    <a:pt x="89" y="172"/>
                  </a:lnTo>
                  <a:lnTo>
                    <a:pt x="78" y="166"/>
                  </a:lnTo>
                  <a:lnTo>
                    <a:pt x="73" y="153"/>
                  </a:lnTo>
                  <a:lnTo>
                    <a:pt x="70" y="130"/>
                  </a:lnTo>
                  <a:lnTo>
                    <a:pt x="71" y="107"/>
                  </a:lnTo>
                  <a:lnTo>
                    <a:pt x="78" y="94"/>
                  </a:lnTo>
                  <a:lnTo>
                    <a:pt x="93" y="86"/>
                  </a:lnTo>
                  <a:lnTo>
                    <a:pt x="116" y="78"/>
                  </a:lnTo>
                  <a:lnTo>
                    <a:pt x="137" y="76"/>
                  </a:lnTo>
                  <a:lnTo>
                    <a:pt x="159" y="78"/>
                  </a:lnTo>
                  <a:lnTo>
                    <a:pt x="179" y="86"/>
                  </a:lnTo>
                  <a:lnTo>
                    <a:pt x="199" y="99"/>
                  </a:lnTo>
                  <a:lnTo>
                    <a:pt x="222" y="115"/>
                  </a:lnTo>
                  <a:lnTo>
                    <a:pt x="248" y="121"/>
                  </a:lnTo>
                  <a:lnTo>
                    <a:pt x="267" y="120"/>
                  </a:lnTo>
                  <a:lnTo>
                    <a:pt x="279" y="115"/>
                  </a:lnTo>
                  <a:lnTo>
                    <a:pt x="285" y="101"/>
                  </a:lnTo>
                  <a:lnTo>
                    <a:pt x="290" y="78"/>
                  </a:lnTo>
                  <a:lnTo>
                    <a:pt x="283" y="51"/>
                  </a:lnTo>
                  <a:lnTo>
                    <a:pt x="265" y="27"/>
                  </a:lnTo>
                  <a:lnTo>
                    <a:pt x="243" y="13"/>
                  </a:lnTo>
                  <a:lnTo>
                    <a:pt x="221" y="6"/>
                  </a:lnTo>
                  <a:lnTo>
                    <a:pt x="196" y="3"/>
                  </a:lnTo>
                  <a:lnTo>
                    <a:pt x="170" y="2"/>
                  </a:lnTo>
                  <a:lnTo>
                    <a:pt x="144" y="0"/>
                  </a:lnTo>
                  <a:lnTo>
                    <a:pt x="128" y="3"/>
                  </a:lnTo>
                  <a:lnTo>
                    <a:pt x="115" y="13"/>
                  </a:lnTo>
                  <a:lnTo>
                    <a:pt x="88" y="38"/>
                  </a:lnTo>
                  <a:lnTo>
                    <a:pt x="50" y="71"/>
                  </a:lnTo>
                  <a:lnTo>
                    <a:pt x="15" y="103"/>
                  </a:lnTo>
                  <a:lnTo>
                    <a:pt x="0" y="129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Freeform 233"/>
            <p:cNvSpPr>
              <a:spLocks/>
            </p:cNvSpPr>
            <p:nvPr/>
          </p:nvSpPr>
          <p:spPr bwMode="auto">
            <a:xfrm>
              <a:off x="4024" y="1405"/>
              <a:ext cx="21" cy="5"/>
            </a:xfrm>
            <a:custGeom>
              <a:avLst/>
              <a:gdLst>
                <a:gd name="T0" fmla="*/ 1 w 186"/>
                <a:gd name="T1" fmla="*/ 1 h 46"/>
                <a:gd name="T2" fmla="*/ 0 w 186"/>
                <a:gd name="T3" fmla="*/ 3 h 46"/>
                <a:gd name="T4" fmla="*/ 1 w 186"/>
                <a:gd name="T5" fmla="*/ 4 h 46"/>
                <a:gd name="T6" fmla="*/ 2 w 186"/>
                <a:gd name="T7" fmla="*/ 5 h 46"/>
                <a:gd name="T8" fmla="*/ 19 w 186"/>
                <a:gd name="T9" fmla="*/ 5 h 46"/>
                <a:gd name="T10" fmla="*/ 21 w 186"/>
                <a:gd name="T11" fmla="*/ 4 h 46"/>
                <a:gd name="T12" fmla="*/ 21 w 186"/>
                <a:gd name="T13" fmla="*/ 3 h 46"/>
                <a:gd name="T14" fmla="*/ 21 w 186"/>
                <a:gd name="T15" fmla="*/ 1 h 46"/>
                <a:gd name="T16" fmla="*/ 19 w 186"/>
                <a:gd name="T17" fmla="*/ 0 h 46"/>
                <a:gd name="T18" fmla="*/ 2 w 186"/>
                <a:gd name="T19" fmla="*/ 0 h 46"/>
                <a:gd name="T20" fmla="*/ 1 w 186"/>
                <a:gd name="T21" fmla="*/ 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6" h="46">
                  <a:moveTo>
                    <a:pt x="6" y="6"/>
                  </a:moveTo>
                  <a:lnTo>
                    <a:pt x="0" y="23"/>
                  </a:lnTo>
                  <a:lnTo>
                    <a:pt x="6" y="39"/>
                  </a:lnTo>
                  <a:lnTo>
                    <a:pt x="20" y="46"/>
                  </a:lnTo>
                  <a:lnTo>
                    <a:pt x="166" y="46"/>
                  </a:lnTo>
                  <a:lnTo>
                    <a:pt x="182" y="39"/>
                  </a:lnTo>
                  <a:lnTo>
                    <a:pt x="186" y="23"/>
                  </a:lnTo>
                  <a:lnTo>
                    <a:pt x="182" y="6"/>
                  </a:lnTo>
                  <a:lnTo>
                    <a:pt x="166" y="0"/>
                  </a:lnTo>
                  <a:lnTo>
                    <a:pt x="2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Freeform 234"/>
            <p:cNvSpPr>
              <a:spLocks/>
            </p:cNvSpPr>
            <p:nvPr/>
          </p:nvSpPr>
          <p:spPr bwMode="auto">
            <a:xfrm>
              <a:off x="4059" y="1402"/>
              <a:ext cx="10" cy="5"/>
            </a:xfrm>
            <a:custGeom>
              <a:avLst/>
              <a:gdLst>
                <a:gd name="T0" fmla="*/ 10 w 93"/>
                <a:gd name="T1" fmla="*/ 4 h 46"/>
                <a:gd name="T2" fmla="*/ 10 w 93"/>
                <a:gd name="T3" fmla="*/ 2 h 46"/>
                <a:gd name="T4" fmla="*/ 9 w 93"/>
                <a:gd name="T5" fmla="*/ 1 h 46"/>
                <a:gd name="T6" fmla="*/ 5 w 93"/>
                <a:gd name="T7" fmla="*/ 0 h 46"/>
                <a:gd name="T8" fmla="*/ 2 w 93"/>
                <a:gd name="T9" fmla="*/ 0 h 46"/>
                <a:gd name="T10" fmla="*/ 0 w 93"/>
                <a:gd name="T11" fmla="*/ 1 h 46"/>
                <a:gd name="T12" fmla="*/ 0 w 93"/>
                <a:gd name="T13" fmla="*/ 3 h 46"/>
                <a:gd name="T14" fmla="*/ 1 w 93"/>
                <a:gd name="T15" fmla="*/ 5 h 46"/>
                <a:gd name="T16" fmla="*/ 3 w 93"/>
                <a:gd name="T17" fmla="*/ 5 h 46"/>
                <a:gd name="T18" fmla="*/ 5 w 93"/>
                <a:gd name="T19" fmla="*/ 5 h 46"/>
                <a:gd name="T20" fmla="*/ 7 w 93"/>
                <a:gd name="T21" fmla="*/ 5 h 46"/>
                <a:gd name="T22" fmla="*/ 9 w 93"/>
                <a:gd name="T23" fmla="*/ 5 h 46"/>
                <a:gd name="T24" fmla="*/ 10 w 93"/>
                <a:gd name="T25" fmla="*/ 4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" h="46">
                  <a:moveTo>
                    <a:pt x="90" y="37"/>
                  </a:moveTo>
                  <a:lnTo>
                    <a:pt x="93" y="20"/>
                  </a:lnTo>
                  <a:lnTo>
                    <a:pt x="81" y="6"/>
                  </a:lnTo>
                  <a:lnTo>
                    <a:pt x="45" y="0"/>
                  </a:lnTo>
                  <a:lnTo>
                    <a:pt x="16" y="2"/>
                  </a:lnTo>
                  <a:lnTo>
                    <a:pt x="3" y="12"/>
                  </a:lnTo>
                  <a:lnTo>
                    <a:pt x="0" y="30"/>
                  </a:lnTo>
                  <a:lnTo>
                    <a:pt x="7" y="43"/>
                  </a:lnTo>
                  <a:lnTo>
                    <a:pt x="25" y="46"/>
                  </a:lnTo>
                  <a:lnTo>
                    <a:pt x="45" y="46"/>
                  </a:lnTo>
                  <a:lnTo>
                    <a:pt x="63" y="45"/>
                  </a:lnTo>
                  <a:lnTo>
                    <a:pt x="80" y="43"/>
                  </a:lnTo>
                  <a:lnTo>
                    <a:pt x="90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Freeform 235"/>
            <p:cNvSpPr>
              <a:spLocks/>
            </p:cNvSpPr>
            <p:nvPr/>
          </p:nvSpPr>
          <p:spPr bwMode="auto">
            <a:xfrm>
              <a:off x="3769" y="1367"/>
              <a:ext cx="23" cy="37"/>
            </a:xfrm>
            <a:custGeom>
              <a:avLst/>
              <a:gdLst>
                <a:gd name="T0" fmla="*/ 23 w 204"/>
                <a:gd name="T1" fmla="*/ 31 h 341"/>
                <a:gd name="T2" fmla="*/ 22 w 204"/>
                <a:gd name="T3" fmla="*/ 33 h 341"/>
                <a:gd name="T4" fmla="*/ 21 w 204"/>
                <a:gd name="T5" fmla="*/ 34 h 341"/>
                <a:gd name="T6" fmla="*/ 19 w 204"/>
                <a:gd name="T7" fmla="*/ 36 h 341"/>
                <a:gd name="T8" fmla="*/ 17 w 204"/>
                <a:gd name="T9" fmla="*/ 37 h 341"/>
                <a:gd name="T10" fmla="*/ 15 w 204"/>
                <a:gd name="T11" fmla="*/ 37 h 341"/>
                <a:gd name="T12" fmla="*/ 12 w 204"/>
                <a:gd name="T13" fmla="*/ 37 h 341"/>
                <a:gd name="T14" fmla="*/ 9 w 204"/>
                <a:gd name="T15" fmla="*/ 37 h 341"/>
                <a:gd name="T16" fmla="*/ 8 w 204"/>
                <a:gd name="T17" fmla="*/ 35 h 341"/>
                <a:gd name="T18" fmla="*/ 6 w 204"/>
                <a:gd name="T19" fmla="*/ 33 h 341"/>
                <a:gd name="T20" fmla="*/ 4 w 204"/>
                <a:gd name="T21" fmla="*/ 30 h 341"/>
                <a:gd name="T22" fmla="*/ 4 w 204"/>
                <a:gd name="T23" fmla="*/ 28 h 341"/>
                <a:gd name="T24" fmla="*/ 4 w 204"/>
                <a:gd name="T25" fmla="*/ 25 h 341"/>
                <a:gd name="T26" fmla="*/ 3 w 204"/>
                <a:gd name="T27" fmla="*/ 23 h 341"/>
                <a:gd name="T28" fmla="*/ 1 w 204"/>
                <a:gd name="T29" fmla="*/ 21 h 341"/>
                <a:gd name="T30" fmla="*/ 0 w 204"/>
                <a:gd name="T31" fmla="*/ 19 h 341"/>
                <a:gd name="T32" fmla="*/ 0 w 204"/>
                <a:gd name="T33" fmla="*/ 16 h 341"/>
                <a:gd name="T34" fmla="*/ 0 w 204"/>
                <a:gd name="T35" fmla="*/ 13 h 341"/>
                <a:gd name="T36" fmla="*/ 2 w 204"/>
                <a:gd name="T37" fmla="*/ 12 h 341"/>
                <a:gd name="T38" fmla="*/ 3 w 204"/>
                <a:gd name="T39" fmla="*/ 11 h 341"/>
                <a:gd name="T40" fmla="*/ 4 w 204"/>
                <a:gd name="T41" fmla="*/ 9 h 341"/>
                <a:gd name="T42" fmla="*/ 4 w 204"/>
                <a:gd name="T43" fmla="*/ 5 h 341"/>
                <a:gd name="T44" fmla="*/ 4 w 204"/>
                <a:gd name="T45" fmla="*/ 2 h 341"/>
                <a:gd name="T46" fmla="*/ 4 w 204"/>
                <a:gd name="T47" fmla="*/ 1 h 341"/>
                <a:gd name="T48" fmla="*/ 6 w 204"/>
                <a:gd name="T49" fmla="*/ 0 h 341"/>
                <a:gd name="T50" fmla="*/ 9 w 204"/>
                <a:gd name="T51" fmla="*/ 0 h 341"/>
                <a:gd name="T52" fmla="*/ 11 w 204"/>
                <a:gd name="T53" fmla="*/ 0 h 341"/>
                <a:gd name="T54" fmla="*/ 13 w 204"/>
                <a:gd name="T55" fmla="*/ 0 h 341"/>
                <a:gd name="T56" fmla="*/ 15 w 204"/>
                <a:gd name="T57" fmla="*/ 0 h 341"/>
                <a:gd name="T58" fmla="*/ 16 w 204"/>
                <a:gd name="T59" fmla="*/ 0 h 341"/>
                <a:gd name="T60" fmla="*/ 17 w 204"/>
                <a:gd name="T61" fmla="*/ 1 h 341"/>
                <a:gd name="T62" fmla="*/ 19 w 204"/>
                <a:gd name="T63" fmla="*/ 2 h 341"/>
                <a:gd name="T64" fmla="*/ 20 w 204"/>
                <a:gd name="T65" fmla="*/ 3 h 341"/>
                <a:gd name="T66" fmla="*/ 22 w 204"/>
                <a:gd name="T67" fmla="*/ 5 h 341"/>
                <a:gd name="T68" fmla="*/ 22 w 204"/>
                <a:gd name="T69" fmla="*/ 6 h 341"/>
                <a:gd name="T70" fmla="*/ 23 w 204"/>
                <a:gd name="T71" fmla="*/ 7 h 341"/>
                <a:gd name="T72" fmla="*/ 23 w 204"/>
                <a:gd name="T73" fmla="*/ 31 h 3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341">
                  <a:moveTo>
                    <a:pt x="204" y="288"/>
                  </a:moveTo>
                  <a:lnTo>
                    <a:pt x="195" y="302"/>
                  </a:lnTo>
                  <a:lnTo>
                    <a:pt x="185" y="315"/>
                  </a:lnTo>
                  <a:lnTo>
                    <a:pt x="167" y="330"/>
                  </a:lnTo>
                  <a:lnTo>
                    <a:pt x="151" y="339"/>
                  </a:lnTo>
                  <a:lnTo>
                    <a:pt x="130" y="341"/>
                  </a:lnTo>
                  <a:lnTo>
                    <a:pt x="106" y="341"/>
                  </a:lnTo>
                  <a:lnTo>
                    <a:pt x="84" y="338"/>
                  </a:lnTo>
                  <a:lnTo>
                    <a:pt x="68" y="325"/>
                  </a:lnTo>
                  <a:lnTo>
                    <a:pt x="52" y="303"/>
                  </a:lnTo>
                  <a:lnTo>
                    <a:pt x="39" y="281"/>
                  </a:lnTo>
                  <a:lnTo>
                    <a:pt x="33" y="254"/>
                  </a:lnTo>
                  <a:lnTo>
                    <a:pt x="32" y="232"/>
                  </a:lnTo>
                  <a:lnTo>
                    <a:pt x="27" y="215"/>
                  </a:lnTo>
                  <a:lnTo>
                    <a:pt x="13" y="198"/>
                  </a:lnTo>
                  <a:lnTo>
                    <a:pt x="0" y="177"/>
                  </a:lnTo>
                  <a:lnTo>
                    <a:pt x="0" y="151"/>
                  </a:lnTo>
                  <a:lnTo>
                    <a:pt x="3" y="120"/>
                  </a:lnTo>
                  <a:lnTo>
                    <a:pt x="14" y="109"/>
                  </a:lnTo>
                  <a:lnTo>
                    <a:pt x="28" y="99"/>
                  </a:lnTo>
                  <a:lnTo>
                    <a:pt x="33" y="82"/>
                  </a:lnTo>
                  <a:lnTo>
                    <a:pt x="33" y="47"/>
                  </a:lnTo>
                  <a:lnTo>
                    <a:pt x="33" y="21"/>
                  </a:lnTo>
                  <a:lnTo>
                    <a:pt x="39" y="8"/>
                  </a:lnTo>
                  <a:lnTo>
                    <a:pt x="51" y="4"/>
                  </a:lnTo>
                  <a:lnTo>
                    <a:pt x="78" y="1"/>
                  </a:lnTo>
                  <a:lnTo>
                    <a:pt x="99" y="0"/>
                  </a:lnTo>
                  <a:lnTo>
                    <a:pt x="117" y="0"/>
                  </a:lnTo>
                  <a:lnTo>
                    <a:pt x="131" y="1"/>
                  </a:lnTo>
                  <a:lnTo>
                    <a:pt x="143" y="3"/>
                  </a:lnTo>
                  <a:lnTo>
                    <a:pt x="154" y="9"/>
                  </a:lnTo>
                  <a:lnTo>
                    <a:pt x="165" y="18"/>
                  </a:lnTo>
                  <a:lnTo>
                    <a:pt x="177" y="31"/>
                  </a:lnTo>
                  <a:lnTo>
                    <a:pt x="191" y="48"/>
                  </a:lnTo>
                  <a:lnTo>
                    <a:pt x="199" y="56"/>
                  </a:lnTo>
                  <a:lnTo>
                    <a:pt x="204" y="64"/>
                  </a:lnTo>
                  <a:lnTo>
                    <a:pt x="204" y="28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Freeform 236"/>
            <p:cNvSpPr>
              <a:spLocks/>
            </p:cNvSpPr>
            <p:nvPr/>
          </p:nvSpPr>
          <p:spPr bwMode="auto">
            <a:xfrm>
              <a:off x="4083" y="1397"/>
              <a:ext cx="25" cy="6"/>
            </a:xfrm>
            <a:custGeom>
              <a:avLst/>
              <a:gdLst>
                <a:gd name="T0" fmla="*/ 24 w 224"/>
                <a:gd name="T1" fmla="*/ 5 h 50"/>
                <a:gd name="T2" fmla="*/ 25 w 224"/>
                <a:gd name="T3" fmla="*/ 3 h 50"/>
                <a:gd name="T4" fmla="*/ 24 w 224"/>
                <a:gd name="T5" fmla="*/ 1 h 50"/>
                <a:gd name="T6" fmla="*/ 22 w 224"/>
                <a:gd name="T7" fmla="*/ 0 h 50"/>
                <a:gd name="T8" fmla="*/ 3 w 224"/>
                <a:gd name="T9" fmla="*/ 0 h 50"/>
                <a:gd name="T10" fmla="*/ 1 w 224"/>
                <a:gd name="T11" fmla="*/ 1 h 50"/>
                <a:gd name="T12" fmla="*/ 0 w 224"/>
                <a:gd name="T13" fmla="*/ 3 h 50"/>
                <a:gd name="T14" fmla="*/ 1 w 224"/>
                <a:gd name="T15" fmla="*/ 5 h 50"/>
                <a:gd name="T16" fmla="*/ 3 w 224"/>
                <a:gd name="T17" fmla="*/ 6 h 50"/>
                <a:gd name="T18" fmla="*/ 22 w 224"/>
                <a:gd name="T19" fmla="*/ 6 h 50"/>
                <a:gd name="T20" fmla="*/ 24 w 224"/>
                <a:gd name="T21" fmla="*/ 5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4" h="50">
                  <a:moveTo>
                    <a:pt x="218" y="43"/>
                  </a:moveTo>
                  <a:lnTo>
                    <a:pt x="224" y="25"/>
                  </a:lnTo>
                  <a:lnTo>
                    <a:pt x="218" y="6"/>
                  </a:lnTo>
                  <a:lnTo>
                    <a:pt x="199" y="0"/>
                  </a:lnTo>
                  <a:lnTo>
                    <a:pt x="24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6" y="43"/>
                  </a:lnTo>
                  <a:lnTo>
                    <a:pt x="24" y="50"/>
                  </a:lnTo>
                  <a:lnTo>
                    <a:pt x="199" y="50"/>
                  </a:lnTo>
                  <a:lnTo>
                    <a:pt x="218" y="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Freeform 238"/>
            <p:cNvSpPr>
              <a:spLocks/>
            </p:cNvSpPr>
            <p:nvPr/>
          </p:nvSpPr>
          <p:spPr bwMode="auto">
            <a:xfrm>
              <a:off x="3729" y="1386"/>
              <a:ext cx="19" cy="18"/>
            </a:xfrm>
            <a:custGeom>
              <a:avLst/>
              <a:gdLst>
                <a:gd name="T0" fmla="*/ 1 w 172"/>
                <a:gd name="T1" fmla="*/ 0 h 163"/>
                <a:gd name="T2" fmla="*/ 2 w 172"/>
                <a:gd name="T3" fmla="*/ 0 h 163"/>
                <a:gd name="T4" fmla="*/ 9 w 172"/>
                <a:gd name="T5" fmla="*/ 1 h 163"/>
                <a:gd name="T6" fmla="*/ 16 w 172"/>
                <a:gd name="T7" fmla="*/ 1 h 163"/>
                <a:gd name="T8" fmla="*/ 18 w 172"/>
                <a:gd name="T9" fmla="*/ 0 h 163"/>
                <a:gd name="T10" fmla="*/ 19 w 172"/>
                <a:gd name="T11" fmla="*/ 1 h 163"/>
                <a:gd name="T12" fmla="*/ 19 w 172"/>
                <a:gd name="T13" fmla="*/ 3 h 163"/>
                <a:gd name="T14" fmla="*/ 19 w 172"/>
                <a:gd name="T15" fmla="*/ 7 h 163"/>
                <a:gd name="T16" fmla="*/ 19 w 172"/>
                <a:gd name="T17" fmla="*/ 11 h 163"/>
                <a:gd name="T18" fmla="*/ 19 w 172"/>
                <a:gd name="T19" fmla="*/ 13 h 163"/>
                <a:gd name="T20" fmla="*/ 17 w 172"/>
                <a:gd name="T21" fmla="*/ 15 h 163"/>
                <a:gd name="T22" fmla="*/ 16 w 172"/>
                <a:gd name="T23" fmla="*/ 16 h 163"/>
                <a:gd name="T24" fmla="*/ 14 w 172"/>
                <a:gd name="T25" fmla="*/ 17 h 163"/>
                <a:gd name="T26" fmla="*/ 11 w 172"/>
                <a:gd name="T27" fmla="*/ 18 h 163"/>
                <a:gd name="T28" fmla="*/ 10 w 172"/>
                <a:gd name="T29" fmla="*/ 18 h 163"/>
                <a:gd name="T30" fmla="*/ 8 w 172"/>
                <a:gd name="T31" fmla="*/ 17 h 163"/>
                <a:gd name="T32" fmla="*/ 6 w 172"/>
                <a:gd name="T33" fmla="*/ 17 h 163"/>
                <a:gd name="T34" fmla="*/ 4 w 172"/>
                <a:gd name="T35" fmla="*/ 15 h 163"/>
                <a:gd name="T36" fmla="*/ 1 w 172"/>
                <a:gd name="T37" fmla="*/ 14 h 163"/>
                <a:gd name="T38" fmla="*/ 1 w 172"/>
                <a:gd name="T39" fmla="*/ 13 h 163"/>
                <a:gd name="T40" fmla="*/ 0 w 172"/>
                <a:gd name="T41" fmla="*/ 11 h 163"/>
                <a:gd name="T42" fmla="*/ 0 w 172"/>
                <a:gd name="T43" fmla="*/ 7 h 163"/>
                <a:gd name="T44" fmla="*/ 0 w 172"/>
                <a:gd name="T45" fmla="*/ 3 h 163"/>
                <a:gd name="T46" fmla="*/ 0 w 172"/>
                <a:gd name="T47" fmla="*/ 2 h 163"/>
                <a:gd name="T48" fmla="*/ 0 w 172"/>
                <a:gd name="T49" fmla="*/ 0 h 163"/>
                <a:gd name="T50" fmla="*/ 1 w 172"/>
                <a:gd name="T51" fmla="*/ 0 h 1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2" h="163">
                  <a:moveTo>
                    <a:pt x="12" y="0"/>
                  </a:moveTo>
                  <a:lnTo>
                    <a:pt x="21" y="1"/>
                  </a:lnTo>
                  <a:lnTo>
                    <a:pt x="81" y="5"/>
                  </a:lnTo>
                  <a:lnTo>
                    <a:pt x="142" y="5"/>
                  </a:lnTo>
                  <a:lnTo>
                    <a:pt x="161" y="3"/>
                  </a:lnTo>
                  <a:lnTo>
                    <a:pt x="170" y="9"/>
                  </a:lnTo>
                  <a:lnTo>
                    <a:pt x="172" y="27"/>
                  </a:lnTo>
                  <a:lnTo>
                    <a:pt x="172" y="61"/>
                  </a:lnTo>
                  <a:lnTo>
                    <a:pt x="172" y="96"/>
                  </a:lnTo>
                  <a:lnTo>
                    <a:pt x="169" y="116"/>
                  </a:lnTo>
                  <a:lnTo>
                    <a:pt x="158" y="133"/>
                  </a:lnTo>
                  <a:lnTo>
                    <a:pt x="142" y="147"/>
                  </a:lnTo>
                  <a:lnTo>
                    <a:pt x="123" y="158"/>
                  </a:lnTo>
                  <a:lnTo>
                    <a:pt x="104" y="163"/>
                  </a:lnTo>
                  <a:lnTo>
                    <a:pt x="87" y="162"/>
                  </a:lnTo>
                  <a:lnTo>
                    <a:pt x="70" y="157"/>
                  </a:lnTo>
                  <a:lnTo>
                    <a:pt x="52" y="150"/>
                  </a:lnTo>
                  <a:lnTo>
                    <a:pt x="33" y="140"/>
                  </a:lnTo>
                  <a:lnTo>
                    <a:pt x="13" y="130"/>
                  </a:lnTo>
                  <a:lnTo>
                    <a:pt x="6" y="117"/>
                  </a:lnTo>
                  <a:lnTo>
                    <a:pt x="4" y="96"/>
                  </a:lnTo>
                  <a:lnTo>
                    <a:pt x="2" y="61"/>
                  </a:lnTo>
                  <a:lnTo>
                    <a:pt x="0" y="27"/>
                  </a:lnTo>
                  <a:lnTo>
                    <a:pt x="2" y="14"/>
                  </a:lnTo>
                  <a:lnTo>
                    <a:pt x="4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Freeform 239"/>
            <p:cNvSpPr>
              <a:spLocks/>
            </p:cNvSpPr>
            <p:nvPr/>
          </p:nvSpPr>
          <p:spPr bwMode="auto">
            <a:xfrm>
              <a:off x="4151" y="1390"/>
              <a:ext cx="18" cy="9"/>
            </a:xfrm>
            <a:custGeom>
              <a:avLst/>
              <a:gdLst>
                <a:gd name="T0" fmla="*/ 10 w 159"/>
                <a:gd name="T1" fmla="*/ 6 h 83"/>
                <a:gd name="T2" fmla="*/ 12 w 159"/>
                <a:gd name="T3" fmla="*/ 5 h 83"/>
                <a:gd name="T4" fmla="*/ 15 w 159"/>
                <a:gd name="T5" fmla="*/ 5 h 83"/>
                <a:gd name="T6" fmla="*/ 17 w 159"/>
                <a:gd name="T7" fmla="*/ 5 h 83"/>
                <a:gd name="T8" fmla="*/ 18 w 159"/>
                <a:gd name="T9" fmla="*/ 3 h 83"/>
                <a:gd name="T10" fmla="*/ 18 w 159"/>
                <a:gd name="T11" fmla="*/ 2 h 83"/>
                <a:gd name="T12" fmla="*/ 17 w 159"/>
                <a:gd name="T13" fmla="*/ 0 h 83"/>
                <a:gd name="T14" fmla="*/ 14 w 159"/>
                <a:gd name="T15" fmla="*/ 0 h 83"/>
                <a:gd name="T16" fmla="*/ 10 w 159"/>
                <a:gd name="T17" fmla="*/ 0 h 83"/>
                <a:gd name="T18" fmla="*/ 8 w 159"/>
                <a:gd name="T19" fmla="*/ 1 h 83"/>
                <a:gd name="T20" fmla="*/ 7 w 159"/>
                <a:gd name="T21" fmla="*/ 2 h 83"/>
                <a:gd name="T22" fmla="*/ 6 w 159"/>
                <a:gd name="T23" fmla="*/ 3 h 83"/>
                <a:gd name="T24" fmla="*/ 3 w 159"/>
                <a:gd name="T25" fmla="*/ 4 h 83"/>
                <a:gd name="T26" fmla="*/ 1 w 159"/>
                <a:gd name="T27" fmla="*/ 4 h 83"/>
                <a:gd name="T28" fmla="*/ 0 w 159"/>
                <a:gd name="T29" fmla="*/ 5 h 83"/>
                <a:gd name="T30" fmla="*/ 1 w 159"/>
                <a:gd name="T31" fmla="*/ 7 h 83"/>
                <a:gd name="T32" fmla="*/ 2 w 159"/>
                <a:gd name="T33" fmla="*/ 8 h 83"/>
                <a:gd name="T34" fmla="*/ 4 w 159"/>
                <a:gd name="T35" fmla="*/ 9 h 83"/>
                <a:gd name="T36" fmla="*/ 7 w 159"/>
                <a:gd name="T37" fmla="*/ 9 h 83"/>
                <a:gd name="T38" fmla="*/ 9 w 159"/>
                <a:gd name="T39" fmla="*/ 8 h 83"/>
                <a:gd name="T40" fmla="*/ 10 w 159"/>
                <a:gd name="T41" fmla="*/ 6 h 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9" h="83">
                  <a:moveTo>
                    <a:pt x="90" y="54"/>
                  </a:moveTo>
                  <a:lnTo>
                    <a:pt x="110" y="47"/>
                  </a:lnTo>
                  <a:lnTo>
                    <a:pt x="130" y="48"/>
                  </a:lnTo>
                  <a:lnTo>
                    <a:pt x="149" y="47"/>
                  </a:lnTo>
                  <a:lnTo>
                    <a:pt x="159" y="32"/>
                  </a:lnTo>
                  <a:lnTo>
                    <a:pt x="156" y="15"/>
                  </a:lnTo>
                  <a:lnTo>
                    <a:pt x="146" y="3"/>
                  </a:lnTo>
                  <a:lnTo>
                    <a:pt x="127" y="0"/>
                  </a:lnTo>
                  <a:lnTo>
                    <a:pt x="92" y="3"/>
                  </a:lnTo>
                  <a:lnTo>
                    <a:pt x="74" y="8"/>
                  </a:lnTo>
                  <a:lnTo>
                    <a:pt x="66" y="20"/>
                  </a:lnTo>
                  <a:lnTo>
                    <a:pt x="54" y="30"/>
                  </a:lnTo>
                  <a:lnTo>
                    <a:pt x="24" y="34"/>
                  </a:lnTo>
                  <a:lnTo>
                    <a:pt x="5" y="39"/>
                  </a:lnTo>
                  <a:lnTo>
                    <a:pt x="0" y="50"/>
                  </a:lnTo>
                  <a:lnTo>
                    <a:pt x="5" y="63"/>
                  </a:lnTo>
                  <a:lnTo>
                    <a:pt x="18" y="75"/>
                  </a:lnTo>
                  <a:lnTo>
                    <a:pt x="36" y="83"/>
                  </a:lnTo>
                  <a:lnTo>
                    <a:pt x="58" y="83"/>
                  </a:lnTo>
                  <a:lnTo>
                    <a:pt x="80" y="73"/>
                  </a:lnTo>
                  <a:lnTo>
                    <a:pt x="9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Freeform 240"/>
            <p:cNvSpPr>
              <a:spLocks/>
            </p:cNvSpPr>
            <p:nvPr/>
          </p:nvSpPr>
          <p:spPr bwMode="auto">
            <a:xfrm>
              <a:off x="4123" y="1394"/>
              <a:ext cx="9" cy="5"/>
            </a:xfrm>
            <a:custGeom>
              <a:avLst/>
              <a:gdLst>
                <a:gd name="T0" fmla="*/ 9 w 79"/>
                <a:gd name="T1" fmla="*/ 4 h 46"/>
                <a:gd name="T2" fmla="*/ 9 w 79"/>
                <a:gd name="T3" fmla="*/ 2 h 46"/>
                <a:gd name="T4" fmla="*/ 8 w 79"/>
                <a:gd name="T5" fmla="*/ 0 h 46"/>
                <a:gd name="T6" fmla="*/ 6 w 79"/>
                <a:gd name="T7" fmla="*/ 0 h 46"/>
                <a:gd name="T8" fmla="*/ 3 w 79"/>
                <a:gd name="T9" fmla="*/ 0 h 46"/>
                <a:gd name="T10" fmla="*/ 1 w 79"/>
                <a:gd name="T11" fmla="*/ 1 h 46"/>
                <a:gd name="T12" fmla="*/ 0 w 79"/>
                <a:gd name="T13" fmla="*/ 2 h 46"/>
                <a:gd name="T14" fmla="*/ 0 w 79"/>
                <a:gd name="T15" fmla="*/ 3 h 46"/>
                <a:gd name="T16" fmla="*/ 1 w 79"/>
                <a:gd name="T17" fmla="*/ 4 h 46"/>
                <a:gd name="T18" fmla="*/ 3 w 79"/>
                <a:gd name="T19" fmla="*/ 5 h 46"/>
                <a:gd name="T20" fmla="*/ 6 w 79"/>
                <a:gd name="T21" fmla="*/ 5 h 46"/>
                <a:gd name="T22" fmla="*/ 7 w 79"/>
                <a:gd name="T23" fmla="*/ 5 h 46"/>
                <a:gd name="T24" fmla="*/ 8 w 79"/>
                <a:gd name="T25" fmla="*/ 5 h 46"/>
                <a:gd name="T26" fmla="*/ 9 w 79"/>
                <a:gd name="T27" fmla="*/ 4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9" h="46">
                  <a:moveTo>
                    <a:pt x="78" y="36"/>
                  </a:moveTo>
                  <a:lnTo>
                    <a:pt x="79" y="19"/>
                  </a:lnTo>
                  <a:lnTo>
                    <a:pt x="71" y="4"/>
                  </a:lnTo>
                  <a:lnTo>
                    <a:pt x="50" y="0"/>
                  </a:lnTo>
                  <a:lnTo>
                    <a:pt x="26" y="4"/>
                  </a:lnTo>
                  <a:lnTo>
                    <a:pt x="10" y="13"/>
                  </a:lnTo>
                  <a:lnTo>
                    <a:pt x="1" y="22"/>
                  </a:lnTo>
                  <a:lnTo>
                    <a:pt x="0" y="32"/>
                  </a:lnTo>
                  <a:lnTo>
                    <a:pt x="8" y="41"/>
                  </a:lnTo>
                  <a:lnTo>
                    <a:pt x="24" y="46"/>
                  </a:lnTo>
                  <a:lnTo>
                    <a:pt x="50" y="46"/>
                  </a:lnTo>
                  <a:lnTo>
                    <a:pt x="59" y="44"/>
                  </a:lnTo>
                  <a:lnTo>
                    <a:pt x="67" y="43"/>
                  </a:lnTo>
                  <a:lnTo>
                    <a:pt x="7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Freeform 241"/>
            <p:cNvSpPr>
              <a:spLocks/>
            </p:cNvSpPr>
            <p:nvPr/>
          </p:nvSpPr>
          <p:spPr bwMode="auto">
            <a:xfrm>
              <a:off x="4187" y="1390"/>
              <a:ext cx="9" cy="5"/>
            </a:xfrm>
            <a:custGeom>
              <a:avLst/>
              <a:gdLst>
                <a:gd name="T0" fmla="*/ 9 w 81"/>
                <a:gd name="T1" fmla="*/ 4 h 48"/>
                <a:gd name="T2" fmla="*/ 9 w 81"/>
                <a:gd name="T3" fmla="*/ 2 h 48"/>
                <a:gd name="T4" fmla="*/ 8 w 81"/>
                <a:gd name="T5" fmla="*/ 1 h 48"/>
                <a:gd name="T6" fmla="*/ 7 w 81"/>
                <a:gd name="T7" fmla="*/ 0 h 48"/>
                <a:gd name="T8" fmla="*/ 4 w 81"/>
                <a:gd name="T9" fmla="*/ 0 h 48"/>
                <a:gd name="T10" fmla="*/ 1 w 81"/>
                <a:gd name="T11" fmla="*/ 0 h 48"/>
                <a:gd name="T12" fmla="*/ 0 w 81"/>
                <a:gd name="T13" fmla="*/ 1 h 48"/>
                <a:gd name="T14" fmla="*/ 0 w 81"/>
                <a:gd name="T15" fmla="*/ 2 h 48"/>
                <a:gd name="T16" fmla="*/ 1 w 81"/>
                <a:gd name="T17" fmla="*/ 4 h 48"/>
                <a:gd name="T18" fmla="*/ 3 w 81"/>
                <a:gd name="T19" fmla="*/ 5 h 48"/>
                <a:gd name="T20" fmla="*/ 6 w 81"/>
                <a:gd name="T21" fmla="*/ 5 h 48"/>
                <a:gd name="T22" fmla="*/ 7 w 81"/>
                <a:gd name="T23" fmla="*/ 5 h 48"/>
                <a:gd name="T24" fmla="*/ 8 w 81"/>
                <a:gd name="T25" fmla="*/ 5 h 48"/>
                <a:gd name="T26" fmla="*/ 9 w 81"/>
                <a:gd name="T27" fmla="*/ 4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1" h="48">
                  <a:moveTo>
                    <a:pt x="78" y="40"/>
                  </a:moveTo>
                  <a:lnTo>
                    <a:pt x="81" y="22"/>
                  </a:lnTo>
                  <a:lnTo>
                    <a:pt x="75" y="11"/>
                  </a:lnTo>
                  <a:lnTo>
                    <a:pt x="60" y="3"/>
                  </a:lnTo>
                  <a:lnTo>
                    <a:pt x="34" y="0"/>
                  </a:lnTo>
                  <a:lnTo>
                    <a:pt x="13" y="3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8" y="35"/>
                  </a:lnTo>
                  <a:lnTo>
                    <a:pt x="25" y="44"/>
                  </a:lnTo>
                  <a:lnTo>
                    <a:pt x="51" y="48"/>
                  </a:lnTo>
                  <a:lnTo>
                    <a:pt x="60" y="48"/>
                  </a:lnTo>
                  <a:lnTo>
                    <a:pt x="68" y="48"/>
                  </a:lnTo>
                  <a:lnTo>
                    <a:pt x="78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Freeform 242"/>
            <p:cNvSpPr>
              <a:spLocks/>
            </p:cNvSpPr>
            <p:nvPr/>
          </p:nvSpPr>
          <p:spPr bwMode="auto">
            <a:xfrm>
              <a:off x="4216" y="1382"/>
              <a:ext cx="16" cy="10"/>
            </a:xfrm>
            <a:custGeom>
              <a:avLst/>
              <a:gdLst>
                <a:gd name="T0" fmla="*/ 14 w 143"/>
                <a:gd name="T1" fmla="*/ 8 h 88"/>
                <a:gd name="T2" fmla="*/ 15 w 143"/>
                <a:gd name="T3" fmla="*/ 6 h 88"/>
                <a:gd name="T4" fmla="*/ 16 w 143"/>
                <a:gd name="T5" fmla="*/ 4 h 88"/>
                <a:gd name="T6" fmla="*/ 16 w 143"/>
                <a:gd name="T7" fmla="*/ 2 h 88"/>
                <a:gd name="T8" fmla="*/ 16 w 143"/>
                <a:gd name="T9" fmla="*/ 0 h 88"/>
                <a:gd name="T10" fmla="*/ 15 w 143"/>
                <a:gd name="T11" fmla="*/ 0 h 88"/>
                <a:gd name="T12" fmla="*/ 13 w 143"/>
                <a:gd name="T13" fmla="*/ 1 h 88"/>
                <a:gd name="T14" fmla="*/ 11 w 143"/>
                <a:gd name="T15" fmla="*/ 3 h 88"/>
                <a:gd name="T16" fmla="*/ 8 w 143"/>
                <a:gd name="T17" fmla="*/ 4 h 88"/>
                <a:gd name="T18" fmla="*/ 6 w 143"/>
                <a:gd name="T19" fmla="*/ 5 h 88"/>
                <a:gd name="T20" fmla="*/ 3 w 143"/>
                <a:gd name="T21" fmla="*/ 5 h 88"/>
                <a:gd name="T22" fmla="*/ 1 w 143"/>
                <a:gd name="T23" fmla="*/ 5 h 88"/>
                <a:gd name="T24" fmla="*/ 0 w 143"/>
                <a:gd name="T25" fmla="*/ 7 h 88"/>
                <a:gd name="T26" fmla="*/ 1 w 143"/>
                <a:gd name="T27" fmla="*/ 9 h 88"/>
                <a:gd name="T28" fmla="*/ 2 w 143"/>
                <a:gd name="T29" fmla="*/ 10 h 88"/>
                <a:gd name="T30" fmla="*/ 5 w 143"/>
                <a:gd name="T31" fmla="*/ 10 h 88"/>
                <a:gd name="T32" fmla="*/ 9 w 143"/>
                <a:gd name="T33" fmla="*/ 10 h 88"/>
                <a:gd name="T34" fmla="*/ 12 w 143"/>
                <a:gd name="T35" fmla="*/ 10 h 88"/>
                <a:gd name="T36" fmla="*/ 14 w 143"/>
                <a:gd name="T37" fmla="*/ 8 h 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3" h="88">
                  <a:moveTo>
                    <a:pt x="122" y="71"/>
                  </a:moveTo>
                  <a:lnTo>
                    <a:pt x="135" y="53"/>
                  </a:lnTo>
                  <a:lnTo>
                    <a:pt x="142" y="33"/>
                  </a:lnTo>
                  <a:lnTo>
                    <a:pt x="143" y="16"/>
                  </a:lnTo>
                  <a:lnTo>
                    <a:pt x="140" y="4"/>
                  </a:lnTo>
                  <a:lnTo>
                    <a:pt x="130" y="0"/>
                  </a:lnTo>
                  <a:lnTo>
                    <a:pt x="115" y="6"/>
                  </a:lnTo>
                  <a:lnTo>
                    <a:pt x="95" y="27"/>
                  </a:lnTo>
                  <a:lnTo>
                    <a:pt x="75" y="39"/>
                  </a:lnTo>
                  <a:lnTo>
                    <a:pt x="51" y="41"/>
                  </a:lnTo>
                  <a:lnTo>
                    <a:pt x="27" y="42"/>
                  </a:lnTo>
                  <a:lnTo>
                    <a:pt x="6" y="48"/>
                  </a:lnTo>
                  <a:lnTo>
                    <a:pt x="0" y="65"/>
                  </a:lnTo>
                  <a:lnTo>
                    <a:pt x="5" y="76"/>
                  </a:lnTo>
                  <a:lnTo>
                    <a:pt x="21" y="84"/>
                  </a:lnTo>
                  <a:lnTo>
                    <a:pt x="47" y="86"/>
                  </a:lnTo>
                  <a:lnTo>
                    <a:pt x="76" y="88"/>
                  </a:lnTo>
                  <a:lnTo>
                    <a:pt x="103" y="86"/>
                  </a:lnTo>
                  <a:lnTo>
                    <a:pt x="122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Freeform 243"/>
            <p:cNvSpPr>
              <a:spLocks/>
            </p:cNvSpPr>
            <p:nvPr/>
          </p:nvSpPr>
          <p:spPr bwMode="auto">
            <a:xfrm>
              <a:off x="4250" y="1378"/>
              <a:ext cx="6" cy="6"/>
            </a:xfrm>
            <a:custGeom>
              <a:avLst/>
              <a:gdLst>
                <a:gd name="T0" fmla="*/ 5 w 54"/>
                <a:gd name="T1" fmla="*/ 5 h 54"/>
                <a:gd name="T2" fmla="*/ 6 w 54"/>
                <a:gd name="T3" fmla="*/ 4 h 54"/>
                <a:gd name="T4" fmla="*/ 6 w 54"/>
                <a:gd name="T5" fmla="*/ 2 h 54"/>
                <a:gd name="T6" fmla="*/ 4 w 54"/>
                <a:gd name="T7" fmla="*/ 0 h 54"/>
                <a:gd name="T8" fmla="*/ 2 w 54"/>
                <a:gd name="T9" fmla="*/ 0 h 54"/>
                <a:gd name="T10" fmla="*/ 0 w 54"/>
                <a:gd name="T11" fmla="*/ 2 h 54"/>
                <a:gd name="T12" fmla="*/ 0 w 54"/>
                <a:gd name="T13" fmla="*/ 4 h 54"/>
                <a:gd name="T14" fmla="*/ 1 w 54"/>
                <a:gd name="T15" fmla="*/ 6 h 54"/>
                <a:gd name="T16" fmla="*/ 4 w 54"/>
                <a:gd name="T17" fmla="*/ 6 h 54"/>
                <a:gd name="T18" fmla="*/ 5 w 54"/>
                <a:gd name="T19" fmla="*/ 5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54">
                  <a:moveTo>
                    <a:pt x="47" y="46"/>
                  </a:moveTo>
                  <a:lnTo>
                    <a:pt x="54" y="35"/>
                  </a:lnTo>
                  <a:lnTo>
                    <a:pt x="52" y="18"/>
                  </a:lnTo>
                  <a:lnTo>
                    <a:pt x="37" y="0"/>
                  </a:lnTo>
                  <a:lnTo>
                    <a:pt x="15" y="2"/>
                  </a:lnTo>
                  <a:lnTo>
                    <a:pt x="0" y="16"/>
                  </a:lnTo>
                  <a:lnTo>
                    <a:pt x="0" y="37"/>
                  </a:lnTo>
                  <a:lnTo>
                    <a:pt x="13" y="53"/>
                  </a:lnTo>
                  <a:lnTo>
                    <a:pt x="32" y="54"/>
                  </a:lnTo>
                  <a:lnTo>
                    <a:pt x="47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Freeform 244"/>
            <p:cNvSpPr>
              <a:spLocks/>
            </p:cNvSpPr>
            <p:nvPr/>
          </p:nvSpPr>
          <p:spPr bwMode="auto">
            <a:xfrm>
              <a:off x="4338" y="1362"/>
              <a:ext cx="21" cy="11"/>
            </a:xfrm>
            <a:custGeom>
              <a:avLst/>
              <a:gdLst>
                <a:gd name="T0" fmla="*/ 9 w 188"/>
                <a:gd name="T1" fmla="*/ 10 h 94"/>
                <a:gd name="T2" fmla="*/ 10 w 188"/>
                <a:gd name="T3" fmla="*/ 8 h 94"/>
                <a:gd name="T4" fmla="*/ 11 w 188"/>
                <a:gd name="T5" fmla="*/ 7 h 94"/>
                <a:gd name="T6" fmla="*/ 14 w 188"/>
                <a:gd name="T7" fmla="*/ 6 h 94"/>
                <a:gd name="T8" fmla="*/ 18 w 188"/>
                <a:gd name="T9" fmla="*/ 5 h 94"/>
                <a:gd name="T10" fmla="*/ 20 w 188"/>
                <a:gd name="T11" fmla="*/ 4 h 94"/>
                <a:gd name="T12" fmla="*/ 21 w 188"/>
                <a:gd name="T13" fmla="*/ 3 h 94"/>
                <a:gd name="T14" fmla="*/ 21 w 188"/>
                <a:gd name="T15" fmla="*/ 1 h 94"/>
                <a:gd name="T16" fmla="*/ 19 w 188"/>
                <a:gd name="T17" fmla="*/ 0 h 94"/>
                <a:gd name="T18" fmla="*/ 18 w 188"/>
                <a:gd name="T19" fmla="*/ 0 h 94"/>
                <a:gd name="T20" fmla="*/ 14 w 188"/>
                <a:gd name="T21" fmla="*/ 0 h 94"/>
                <a:gd name="T22" fmla="*/ 10 w 188"/>
                <a:gd name="T23" fmla="*/ 0 h 94"/>
                <a:gd name="T24" fmla="*/ 8 w 188"/>
                <a:gd name="T25" fmla="*/ 2 h 94"/>
                <a:gd name="T26" fmla="*/ 7 w 188"/>
                <a:gd name="T27" fmla="*/ 4 h 94"/>
                <a:gd name="T28" fmla="*/ 4 w 188"/>
                <a:gd name="T29" fmla="*/ 4 h 94"/>
                <a:gd name="T30" fmla="*/ 1 w 188"/>
                <a:gd name="T31" fmla="*/ 5 h 94"/>
                <a:gd name="T32" fmla="*/ 0 w 188"/>
                <a:gd name="T33" fmla="*/ 7 h 94"/>
                <a:gd name="T34" fmla="*/ 0 w 188"/>
                <a:gd name="T35" fmla="*/ 10 h 94"/>
                <a:gd name="T36" fmla="*/ 2 w 188"/>
                <a:gd name="T37" fmla="*/ 11 h 94"/>
                <a:gd name="T38" fmla="*/ 4 w 188"/>
                <a:gd name="T39" fmla="*/ 11 h 94"/>
                <a:gd name="T40" fmla="*/ 6 w 188"/>
                <a:gd name="T41" fmla="*/ 10 h 94"/>
                <a:gd name="T42" fmla="*/ 7 w 188"/>
                <a:gd name="T43" fmla="*/ 10 h 94"/>
                <a:gd name="T44" fmla="*/ 8 w 188"/>
                <a:gd name="T45" fmla="*/ 10 h 94"/>
                <a:gd name="T46" fmla="*/ 9 w 188"/>
                <a:gd name="T47" fmla="*/ 10 h 9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8" h="94">
                  <a:moveTo>
                    <a:pt x="82" y="82"/>
                  </a:moveTo>
                  <a:lnTo>
                    <a:pt x="88" y="69"/>
                  </a:lnTo>
                  <a:lnTo>
                    <a:pt x="97" y="57"/>
                  </a:lnTo>
                  <a:lnTo>
                    <a:pt x="124" y="50"/>
                  </a:lnTo>
                  <a:lnTo>
                    <a:pt x="161" y="45"/>
                  </a:lnTo>
                  <a:lnTo>
                    <a:pt x="182" y="35"/>
                  </a:lnTo>
                  <a:lnTo>
                    <a:pt x="188" y="23"/>
                  </a:lnTo>
                  <a:lnTo>
                    <a:pt x="185" y="12"/>
                  </a:lnTo>
                  <a:lnTo>
                    <a:pt x="174" y="3"/>
                  </a:lnTo>
                  <a:lnTo>
                    <a:pt x="159" y="2"/>
                  </a:lnTo>
                  <a:lnTo>
                    <a:pt x="123" y="0"/>
                  </a:lnTo>
                  <a:lnTo>
                    <a:pt x="90" y="3"/>
                  </a:lnTo>
                  <a:lnTo>
                    <a:pt x="75" y="18"/>
                  </a:lnTo>
                  <a:lnTo>
                    <a:pt x="65" y="31"/>
                  </a:lnTo>
                  <a:lnTo>
                    <a:pt x="38" y="38"/>
                  </a:lnTo>
                  <a:lnTo>
                    <a:pt x="11" y="44"/>
                  </a:lnTo>
                  <a:lnTo>
                    <a:pt x="0" y="61"/>
                  </a:lnTo>
                  <a:lnTo>
                    <a:pt x="3" y="82"/>
                  </a:lnTo>
                  <a:lnTo>
                    <a:pt x="21" y="94"/>
                  </a:lnTo>
                  <a:lnTo>
                    <a:pt x="38" y="93"/>
                  </a:lnTo>
                  <a:lnTo>
                    <a:pt x="55" y="89"/>
                  </a:lnTo>
                  <a:lnTo>
                    <a:pt x="64" y="89"/>
                  </a:lnTo>
                  <a:lnTo>
                    <a:pt x="73" y="89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Freeform 245"/>
            <p:cNvSpPr>
              <a:spLocks/>
            </p:cNvSpPr>
            <p:nvPr/>
          </p:nvSpPr>
          <p:spPr bwMode="auto">
            <a:xfrm>
              <a:off x="3617" y="1675"/>
              <a:ext cx="47" cy="34"/>
            </a:xfrm>
            <a:custGeom>
              <a:avLst/>
              <a:gdLst>
                <a:gd name="T0" fmla="*/ 40 w 422"/>
                <a:gd name="T1" fmla="*/ 34 h 302"/>
                <a:gd name="T2" fmla="*/ 42 w 422"/>
                <a:gd name="T3" fmla="*/ 33 h 302"/>
                <a:gd name="T4" fmla="*/ 44 w 422"/>
                <a:gd name="T5" fmla="*/ 31 h 302"/>
                <a:gd name="T6" fmla="*/ 46 w 422"/>
                <a:gd name="T7" fmla="*/ 28 h 302"/>
                <a:gd name="T8" fmla="*/ 47 w 422"/>
                <a:gd name="T9" fmla="*/ 27 h 302"/>
                <a:gd name="T10" fmla="*/ 46 w 422"/>
                <a:gd name="T11" fmla="*/ 25 h 302"/>
                <a:gd name="T12" fmla="*/ 44 w 422"/>
                <a:gd name="T13" fmla="*/ 24 h 302"/>
                <a:gd name="T14" fmla="*/ 45 w 422"/>
                <a:gd name="T15" fmla="*/ 22 h 302"/>
                <a:gd name="T16" fmla="*/ 46 w 422"/>
                <a:gd name="T17" fmla="*/ 21 h 302"/>
                <a:gd name="T18" fmla="*/ 47 w 422"/>
                <a:gd name="T19" fmla="*/ 18 h 302"/>
                <a:gd name="T20" fmla="*/ 46 w 422"/>
                <a:gd name="T21" fmla="*/ 15 h 302"/>
                <a:gd name="T22" fmla="*/ 46 w 422"/>
                <a:gd name="T23" fmla="*/ 13 h 302"/>
                <a:gd name="T24" fmla="*/ 42 w 422"/>
                <a:gd name="T25" fmla="*/ 9 h 302"/>
                <a:gd name="T26" fmla="*/ 39 w 422"/>
                <a:gd name="T27" fmla="*/ 6 h 302"/>
                <a:gd name="T28" fmla="*/ 35 w 422"/>
                <a:gd name="T29" fmla="*/ 2 h 302"/>
                <a:gd name="T30" fmla="*/ 34 w 422"/>
                <a:gd name="T31" fmla="*/ 0 h 302"/>
                <a:gd name="T32" fmla="*/ 32 w 422"/>
                <a:gd name="T33" fmla="*/ 0 h 302"/>
                <a:gd name="T34" fmla="*/ 31 w 422"/>
                <a:gd name="T35" fmla="*/ 0 h 302"/>
                <a:gd name="T36" fmla="*/ 28 w 422"/>
                <a:gd name="T37" fmla="*/ 2 h 302"/>
                <a:gd name="T38" fmla="*/ 24 w 422"/>
                <a:gd name="T39" fmla="*/ 4 h 302"/>
                <a:gd name="T40" fmla="*/ 22 w 422"/>
                <a:gd name="T41" fmla="*/ 5 h 302"/>
                <a:gd name="T42" fmla="*/ 20 w 422"/>
                <a:gd name="T43" fmla="*/ 6 h 302"/>
                <a:gd name="T44" fmla="*/ 17 w 422"/>
                <a:gd name="T45" fmla="*/ 9 h 302"/>
                <a:gd name="T46" fmla="*/ 16 w 422"/>
                <a:gd name="T47" fmla="*/ 10 h 302"/>
                <a:gd name="T48" fmla="*/ 15 w 422"/>
                <a:gd name="T49" fmla="*/ 12 h 302"/>
                <a:gd name="T50" fmla="*/ 16 w 422"/>
                <a:gd name="T51" fmla="*/ 14 h 302"/>
                <a:gd name="T52" fmla="*/ 15 w 422"/>
                <a:gd name="T53" fmla="*/ 16 h 302"/>
                <a:gd name="T54" fmla="*/ 14 w 422"/>
                <a:gd name="T55" fmla="*/ 18 h 302"/>
                <a:gd name="T56" fmla="*/ 12 w 422"/>
                <a:gd name="T57" fmla="*/ 19 h 302"/>
                <a:gd name="T58" fmla="*/ 12 w 422"/>
                <a:gd name="T59" fmla="*/ 22 h 302"/>
                <a:gd name="T60" fmla="*/ 11 w 422"/>
                <a:gd name="T61" fmla="*/ 24 h 302"/>
                <a:gd name="T62" fmla="*/ 10 w 422"/>
                <a:gd name="T63" fmla="*/ 25 h 302"/>
                <a:gd name="T64" fmla="*/ 7 w 422"/>
                <a:gd name="T65" fmla="*/ 24 h 302"/>
                <a:gd name="T66" fmla="*/ 5 w 422"/>
                <a:gd name="T67" fmla="*/ 25 h 302"/>
                <a:gd name="T68" fmla="*/ 4 w 422"/>
                <a:gd name="T69" fmla="*/ 27 h 302"/>
                <a:gd name="T70" fmla="*/ 3 w 422"/>
                <a:gd name="T71" fmla="*/ 28 h 302"/>
                <a:gd name="T72" fmla="*/ 1 w 422"/>
                <a:gd name="T73" fmla="*/ 28 h 302"/>
                <a:gd name="T74" fmla="*/ 0 w 422"/>
                <a:gd name="T75" fmla="*/ 29 h 302"/>
                <a:gd name="T76" fmla="*/ 0 w 422"/>
                <a:gd name="T77" fmla="*/ 32 h 302"/>
                <a:gd name="T78" fmla="*/ 1 w 422"/>
                <a:gd name="T79" fmla="*/ 33 h 302"/>
                <a:gd name="T80" fmla="*/ 3 w 422"/>
                <a:gd name="T81" fmla="*/ 34 h 302"/>
                <a:gd name="T82" fmla="*/ 40 w 422"/>
                <a:gd name="T83" fmla="*/ 34 h 3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22" h="302">
                  <a:moveTo>
                    <a:pt x="358" y="302"/>
                  </a:moveTo>
                  <a:lnTo>
                    <a:pt x="381" y="296"/>
                  </a:lnTo>
                  <a:lnTo>
                    <a:pt x="398" y="278"/>
                  </a:lnTo>
                  <a:lnTo>
                    <a:pt x="416" y="253"/>
                  </a:lnTo>
                  <a:lnTo>
                    <a:pt x="420" y="239"/>
                  </a:lnTo>
                  <a:lnTo>
                    <a:pt x="410" y="226"/>
                  </a:lnTo>
                  <a:lnTo>
                    <a:pt x="398" y="210"/>
                  </a:lnTo>
                  <a:lnTo>
                    <a:pt x="403" y="199"/>
                  </a:lnTo>
                  <a:lnTo>
                    <a:pt x="415" y="184"/>
                  </a:lnTo>
                  <a:lnTo>
                    <a:pt x="422" y="156"/>
                  </a:lnTo>
                  <a:lnTo>
                    <a:pt x="417" y="136"/>
                  </a:lnTo>
                  <a:lnTo>
                    <a:pt x="409" y="118"/>
                  </a:lnTo>
                  <a:lnTo>
                    <a:pt x="380" y="82"/>
                  </a:lnTo>
                  <a:lnTo>
                    <a:pt x="346" y="52"/>
                  </a:lnTo>
                  <a:lnTo>
                    <a:pt x="315" y="18"/>
                  </a:lnTo>
                  <a:lnTo>
                    <a:pt x="302" y="4"/>
                  </a:lnTo>
                  <a:lnTo>
                    <a:pt x="290" y="0"/>
                  </a:lnTo>
                  <a:lnTo>
                    <a:pt x="275" y="4"/>
                  </a:lnTo>
                  <a:lnTo>
                    <a:pt x="251" y="18"/>
                  </a:lnTo>
                  <a:lnTo>
                    <a:pt x="218" y="37"/>
                  </a:lnTo>
                  <a:lnTo>
                    <a:pt x="196" y="43"/>
                  </a:lnTo>
                  <a:lnTo>
                    <a:pt x="177" y="52"/>
                  </a:lnTo>
                  <a:lnTo>
                    <a:pt x="152" y="77"/>
                  </a:lnTo>
                  <a:lnTo>
                    <a:pt x="144" y="90"/>
                  </a:lnTo>
                  <a:lnTo>
                    <a:pt x="139" y="104"/>
                  </a:lnTo>
                  <a:lnTo>
                    <a:pt x="140" y="124"/>
                  </a:lnTo>
                  <a:lnTo>
                    <a:pt x="138" y="143"/>
                  </a:lnTo>
                  <a:lnTo>
                    <a:pt x="122" y="156"/>
                  </a:lnTo>
                  <a:lnTo>
                    <a:pt x="106" y="172"/>
                  </a:lnTo>
                  <a:lnTo>
                    <a:pt x="105" y="192"/>
                  </a:lnTo>
                  <a:lnTo>
                    <a:pt x="103" y="212"/>
                  </a:lnTo>
                  <a:lnTo>
                    <a:pt x="86" y="219"/>
                  </a:lnTo>
                  <a:lnTo>
                    <a:pt x="66" y="217"/>
                  </a:lnTo>
                  <a:lnTo>
                    <a:pt x="48" y="218"/>
                  </a:lnTo>
                  <a:lnTo>
                    <a:pt x="35" y="238"/>
                  </a:lnTo>
                  <a:lnTo>
                    <a:pt x="27" y="248"/>
                  </a:lnTo>
                  <a:lnTo>
                    <a:pt x="12" y="251"/>
                  </a:lnTo>
                  <a:lnTo>
                    <a:pt x="1" y="261"/>
                  </a:lnTo>
                  <a:lnTo>
                    <a:pt x="0" y="281"/>
                  </a:lnTo>
                  <a:lnTo>
                    <a:pt x="9" y="297"/>
                  </a:lnTo>
                  <a:lnTo>
                    <a:pt x="30" y="302"/>
                  </a:lnTo>
                  <a:lnTo>
                    <a:pt x="358" y="30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Freeform 246"/>
            <p:cNvSpPr>
              <a:spLocks/>
            </p:cNvSpPr>
            <p:nvPr/>
          </p:nvSpPr>
          <p:spPr bwMode="auto">
            <a:xfrm>
              <a:off x="4374" y="1359"/>
              <a:ext cx="9" cy="6"/>
            </a:xfrm>
            <a:custGeom>
              <a:avLst/>
              <a:gdLst>
                <a:gd name="T0" fmla="*/ 9 w 82"/>
                <a:gd name="T1" fmla="*/ 5 h 51"/>
                <a:gd name="T2" fmla="*/ 9 w 82"/>
                <a:gd name="T3" fmla="*/ 3 h 51"/>
                <a:gd name="T4" fmla="*/ 8 w 82"/>
                <a:gd name="T5" fmla="*/ 1 h 51"/>
                <a:gd name="T6" fmla="*/ 5 w 82"/>
                <a:gd name="T7" fmla="*/ 0 h 51"/>
                <a:gd name="T8" fmla="*/ 2 w 82"/>
                <a:gd name="T9" fmla="*/ 0 h 51"/>
                <a:gd name="T10" fmla="*/ 0 w 82"/>
                <a:gd name="T11" fmla="*/ 1 h 51"/>
                <a:gd name="T12" fmla="*/ 0 w 82"/>
                <a:gd name="T13" fmla="*/ 3 h 51"/>
                <a:gd name="T14" fmla="*/ 1 w 82"/>
                <a:gd name="T15" fmla="*/ 4 h 51"/>
                <a:gd name="T16" fmla="*/ 2 w 82"/>
                <a:gd name="T17" fmla="*/ 5 h 51"/>
                <a:gd name="T18" fmla="*/ 5 w 82"/>
                <a:gd name="T19" fmla="*/ 6 h 51"/>
                <a:gd name="T20" fmla="*/ 6 w 82"/>
                <a:gd name="T21" fmla="*/ 6 h 51"/>
                <a:gd name="T22" fmla="*/ 7 w 82"/>
                <a:gd name="T23" fmla="*/ 6 h 51"/>
                <a:gd name="T24" fmla="*/ 9 w 82"/>
                <a:gd name="T25" fmla="*/ 5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51">
                  <a:moveTo>
                    <a:pt x="78" y="42"/>
                  </a:moveTo>
                  <a:lnTo>
                    <a:pt x="82" y="23"/>
                  </a:lnTo>
                  <a:lnTo>
                    <a:pt x="71" y="8"/>
                  </a:lnTo>
                  <a:lnTo>
                    <a:pt x="42" y="0"/>
                  </a:lnTo>
                  <a:lnTo>
                    <a:pt x="18" y="3"/>
                  </a:lnTo>
                  <a:lnTo>
                    <a:pt x="4" y="11"/>
                  </a:lnTo>
                  <a:lnTo>
                    <a:pt x="0" y="23"/>
                  </a:lnTo>
                  <a:lnTo>
                    <a:pt x="6" y="36"/>
                  </a:lnTo>
                  <a:lnTo>
                    <a:pt x="20" y="46"/>
                  </a:lnTo>
                  <a:lnTo>
                    <a:pt x="42" y="50"/>
                  </a:lnTo>
                  <a:lnTo>
                    <a:pt x="51" y="51"/>
                  </a:lnTo>
                  <a:lnTo>
                    <a:pt x="60" y="51"/>
                  </a:lnTo>
                  <a:lnTo>
                    <a:pt x="7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Freeform 247"/>
            <p:cNvSpPr>
              <a:spLocks/>
            </p:cNvSpPr>
            <p:nvPr/>
          </p:nvSpPr>
          <p:spPr bwMode="auto">
            <a:xfrm>
              <a:off x="3909" y="786"/>
              <a:ext cx="1642" cy="574"/>
            </a:xfrm>
            <a:custGeom>
              <a:avLst/>
              <a:gdLst>
                <a:gd name="T0" fmla="*/ 1360 w 14779"/>
                <a:gd name="T1" fmla="*/ 248 h 5171"/>
                <a:gd name="T2" fmla="*/ 1308 w 14779"/>
                <a:gd name="T3" fmla="*/ 253 h 5171"/>
                <a:gd name="T4" fmla="*/ 1252 w 14779"/>
                <a:gd name="T5" fmla="*/ 221 h 5171"/>
                <a:gd name="T6" fmla="*/ 1203 w 14779"/>
                <a:gd name="T7" fmla="*/ 266 h 5171"/>
                <a:gd name="T8" fmla="*/ 1126 w 14779"/>
                <a:gd name="T9" fmla="*/ 318 h 5171"/>
                <a:gd name="T10" fmla="*/ 1078 w 14779"/>
                <a:gd name="T11" fmla="*/ 326 h 5171"/>
                <a:gd name="T12" fmla="*/ 1025 w 14779"/>
                <a:gd name="T13" fmla="*/ 351 h 5171"/>
                <a:gd name="T14" fmla="*/ 960 w 14779"/>
                <a:gd name="T15" fmla="*/ 379 h 5171"/>
                <a:gd name="T16" fmla="*/ 911 w 14779"/>
                <a:gd name="T17" fmla="*/ 387 h 5171"/>
                <a:gd name="T18" fmla="*/ 861 w 14779"/>
                <a:gd name="T19" fmla="*/ 403 h 5171"/>
                <a:gd name="T20" fmla="*/ 805 w 14779"/>
                <a:gd name="T21" fmla="*/ 408 h 5171"/>
                <a:gd name="T22" fmla="*/ 766 w 14779"/>
                <a:gd name="T23" fmla="*/ 459 h 5171"/>
                <a:gd name="T24" fmla="*/ 742 w 14779"/>
                <a:gd name="T25" fmla="*/ 459 h 5171"/>
                <a:gd name="T26" fmla="*/ 687 w 14779"/>
                <a:gd name="T27" fmla="*/ 424 h 5171"/>
                <a:gd name="T28" fmla="*/ 678 w 14779"/>
                <a:gd name="T29" fmla="*/ 501 h 5171"/>
                <a:gd name="T30" fmla="*/ 623 w 14779"/>
                <a:gd name="T31" fmla="*/ 506 h 5171"/>
                <a:gd name="T32" fmla="*/ 612 w 14779"/>
                <a:gd name="T33" fmla="*/ 407 h 5171"/>
                <a:gd name="T34" fmla="*/ 560 w 14779"/>
                <a:gd name="T35" fmla="*/ 478 h 5171"/>
                <a:gd name="T36" fmla="*/ 524 w 14779"/>
                <a:gd name="T37" fmla="*/ 527 h 5171"/>
                <a:gd name="T38" fmla="*/ 493 w 14779"/>
                <a:gd name="T39" fmla="*/ 464 h 5171"/>
                <a:gd name="T40" fmla="*/ 337 w 14779"/>
                <a:gd name="T41" fmla="*/ 513 h 5171"/>
                <a:gd name="T42" fmla="*/ 284 w 14779"/>
                <a:gd name="T43" fmla="*/ 485 h 5171"/>
                <a:gd name="T44" fmla="*/ 196 w 14779"/>
                <a:gd name="T45" fmla="*/ 415 h 5171"/>
                <a:gd name="T46" fmla="*/ 82 w 14779"/>
                <a:gd name="T47" fmla="*/ 275 h 5171"/>
                <a:gd name="T48" fmla="*/ 21 w 14779"/>
                <a:gd name="T49" fmla="*/ 213 h 5171"/>
                <a:gd name="T50" fmla="*/ 43 w 14779"/>
                <a:gd name="T51" fmla="*/ 254 h 5171"/>
                <a:gd name="T52" fmla="*/ 88 w 14779"/>
                <a:gd name="T53" fmla="*/ 315 h 5171"/>
                <a:gd name="T54" fmla="*/ 156 w 14779"/>
                <a:gd name="T55" fmla="*/ 425 h 5171"/>
                <a:gd name="T56" fmla="*/ 183 w 14779"/>
                <a:gd name="T57" fmla="*/ 457 h 5171"/>
                <a:gd name="T58" fmla="*/ 235 w 14779"/>
                <a:gd name="T59" fmla="*/ 516 h 5171"/>
                <a:gd name="T60" fmla="*/ 314 w 14779"/>
                <a:gd name="T61" fmla="*/ 508 h 5171"/>
                <a:gd name="T62" fmla="*/ 492 w 14779"/>
                <a:gd name="T63" fmla="*/ 566 h 5171"/>
                <a:gd name="T64" fmla="*/ 545 w 14779"/>
                <a:gd name="T65" fmla="*/ 536 h 5171"/>
                <a:gd name="T66" fmla="*/ 587 w 14779"/>
                <a:gd name="T67" fmla="*/ 522 h 5171"/>
                <a:gd name="T68" fmla="*/ 636 w 14779"/>
                <a:gd name="T69" fmla="*/ 539 h 5171"/>
                <a:gd name="T70" fmla="*/ 695 w 14779"/>
                <a:gd name="T71" fmla="*/ 505 h 5171"/>
                <a:gd name="T72" fmla="*/ 756 w 14779"/>
                <a:gd name="T73" fmla="*/ 497 h 5171"/>
                <a:gd name="T74" fmla="*/ 777 w 14779"/>
                <a:gd name="T75" fmla="*/ 498 h 5171"/>
                <a:gd name="T76" fmla="*/ 836 w 14779"/>
                <a:gd name="T77" fmla="*/ 464 h 5171"/>
                <a:gd name="T78" fmla="*/ 895 w 14779"/>
                <a:gd name="T79" fmla="*/ 433 h 5171"/>
                <a:gd name="T80" fmla="*/ 969 w 14779"/>
                <a:gd name="T81" fmla="*/ 418 h 5171"/>
                <a:gd name="T82" fmla="*/ 1018 w 14779"/>
                <a:gd name="T83" fmla="*/ 398 h 5171"/>
                <a:gd name="T84" fmla="*/ 1076 w 14779"/>
                <a:gd name="T85" fmla="*/ 418 h 5171"/>
                <a:gd name="T86" fmla="*/ 1137 w 14779"/>
                <a:gd name="T87" fmla="*/ 397 h 5171"/>
                <a:gd name="T88" fmla="*/ 1163 w 14779"/>
                <a:gd name="T89" fmla="*/ 343 h 5171"/>
                <a:gd name="T90" fmla="*/ 1214 w 14779"/>
                <a:gd name="T91" fmla="*/ 323 h 5171"/>
                <a:gd name="T92" fmla="*/ 1269 w 14779"/>
                <a:gd name="T93" fmla="*/ 336 h 5171"/>
                <a:gd name="T94" fmla="*/ 1289 w 14779"/>
                <a:gd name="T95" fmla="*/ 318 h 5171"/>
                <a:gd name="T96" fmla="*/ 1345 w 14779"/>
                <a:gd name="T97" fmla="*/ 355 h 5171"/>
                <a:gd name="T98" fmla="*/ 1359 w 14779"/>
                <a:gd name="T99" fmla="*/ 294 h 5171"/>
                <a:gd name="T100" fmla="*/ 1413 w 14779"/>
                <a:gd name="T101" fmla="*/ 271 h 5171"/>
                <a:gd name="T102" fmla="*/ 1459 w 14779"/>
                <a:gd name="T103" fmla="*/ 274 h 5171"/>
                <a:gd name="T104" fmla="*/ 1503 w 14779"/>
                <a:gd name="T105" fmla="*/ 231 h 5171"/>
                <a:gd name="T106" fmla="*/ 1519 w 14779"/>
                <a:gd name="T107" fmla="*/ 229 h 5171"/>
                <a:gd name="T108" fmla="*/ 1549 w 14779"/>
                <a:gd name="T109" fmla="*/ 263 h 5171"/>
                <a:gd name="T110" fmla="*/ 1564 w 14779"/>
                <a:gd name="T111" fmla="*/ 234 h 5171"/>
                <a:gd name="T112" fmla="*/ 1598 w 14779"/>
                <a:gd name="T113" fmla="*/ 190 h 5171"/>
                <a:gd name="T114" fmla="*/ 1642 w 14779"/>
                <a:gd name="T115" fmla="*/ 88 h 5171"/>
                <a:gd name="T116" fmla="*/ 1592 w 14779"/>
                <a:gd name="T117" fmla="*/ 121 h 5171"/>
                <a:gd name="T118" fmla="*/ 1551 w 14779"/>
                <a:gd name="T119" fmla="*/ 160 h 5171"/>
                <a:gd name="T120" fmla="*/ 1510 w 14779"/>
                <a:gd name="T121" fmla="*/ 165 h 5171"/>
                <a:gd name="T122" fmla="*/ 1468 w 14779"/>
                <a:gd name="T123" fmla="*/ 178 h 5171"/>
                <a:gd name="T124" fmla="*/ 1428 w 14779"/>
                <a:gd name="T125" fmla="*/ 180 h 51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4779" h="5171">
                  <a:moveTo>
                    <a:pt x="12718" y="1693"/>
                  </a:moveTo>
                  <a:lnTo>
                    <a:pt x="12713" y="1677"/>
                  </a:lnTo>
                  <a:lnTo>
                    <a:pt x="12695" y="1671"/>
                  </a:lnTo>
                  <a:lnTo>
                    <a:pt x="12679" y="1677"/>
                  </a:lnTo>
                  <a:lnTo>
                    <a:pt x="12674" y="1693"/>
                  </a:lnTo>
                  <a:lnTo>
                    <a:pt x="12674" y="1870"/>
                  </a:lnTo>
                  <a:lnTo>
                    <a:pt x="12666" y="1901"/>
                  </a:lnTo>
                  <a:lnTo>
                    <a:pt x="12650" y="1927"/>
                  </a:lnTo>
                  <a:lnTo>
                    <a:pt x="12639" y="1957"/>
                  </a:lnTo>
                  <a:lnTo>
                    <a:pt x="12636" y="1977"/>
                  </a:lnTo>
                  <a:lnTo>
                    <a:pt x="12632" y="1985"/>
                  </a:lnTo>
                  <a:lnTo>
                    <a:pt x="12622" y="1984"/>
                  </a:lnTo>
                  <a:lnTo>
                    <a:pt x="12608" y="1975"/>
                  </a:lnTo>
                  <a:lnTo>
                    <a:pt x="12589" y="1966"/>
                  </a:lnTo>
                  <a:lnTo>
                    <a:pt x="12573" y="1969"/>
                  </a:lnTo>
                  <a:lnTo>
                    <a:pt x="12566" y="1982"/>
                  </a:lnTo>
                  <a:lnTo>
                    <a:pt x="12565" y="2008"/>
                  </a:lnTo>
                  <a:lnTo>
                    <a:pt x="12566" y="2069"/>
                  </a:lnTo>
                  <a:lnTo>
                    <a:pt x="12566" y="2129"/>
                  </a:lnTo>
                  <a:lnTo>
                    <a:pt x="12559" y="2153"/>
                  </a:lnTo>
                  <a:lnTo>
                    <a:pt x="12543" y="2172"/>
                  </a:lnTo>
                  <a:lnTo>
                    <a:pt x="12514" y="2201"/>
                  </a:lnTo>
                  <a:lnTo>
                    <a:pt x="12492" y="2233"/>
                  </a:lnTo>
                  <a:lnTo>
                    <a:pt x="12484" y="2252"/>
                  </a:lnTo>
                  <a:lnTo>
                    <a:pt x="12472" y="2263"/>
                  </a:lnTo>
                  <a:lnTo>
                    <a:pt x="12457" y="2265"/>
                  </a:lnTo>
                  <a:lnTo>
                    <a:pt x="12438" y="2256"/>
                  </a:lnTo>
                  <a:lnTo>
                    <a:pt x="12432" y="2233"/>
                  </a:lnTo>
                  <a:lnTo>
                    <a:pt x="12432" y="2075"/>
                  </a:lnTo>
                  <a:lnTo>
                    <a:pt x="12426" y="2061"/>
                  </a:lnTo>
                  <a:lnTo>
                    <a:pt x="12409" y="2056"/>
                  </a:lnTo>
                  <a:lnTo>
                    <a:pt x="12392" y="2061"/>
                  </a:lnTo>
                  <a:lnTo>
                    <a:pt x="12386" y="2075"/>
                  </a:lnTo>
                  <a:lnTo>
                    <a:pt x="12386" y="2250"/>
                  </a:lnTo>
                  <a:lnTo>
                    <a:pt x="12378" y="2268"/>
                  </a:lnTo>
                  <a:lnTo>
                    <a:pt x="12362" y="2282"/>
                  </a:lnTo>
                  <a:lnTo>
                    <a:pt x="12351" y="2302"/>
                  </a:lnTo>
                  <a:lnTo>
                    <a:pt x="12346" y="2328"/>
                  </a:lnTo>
                  <a:lnTo>
                    <a:pt x="12340" y="2338"/>
                  </a:lnTo>
                  <a:lnTo>
                    <a:pt x="12329" y="2336"/>
                  </a:lnTo>
                  <a:lnTo>
                    <a:pt x="12319" y="2324"/>
                  </a:lnTo>
                  <a:lnTo>
                    <a:pt x="12304" y="2312"/>
                  </a:lnTo>
                  <a:lnTo>
                    <a:pt x="12292" y="2306"/>
                  </a:lnTo>
                  <a:lnTo>
                    <a:pt x="12286" y="2285"/>
                  </a:lnTo>
                  <a:lnTo>
                    <a:pt x="12286" y="2080"/>
                  </a:lnTo>
                  <a:lnTo>
                    <a:pt x="12281" y="2066"/>
                  </a:lnTo>
                  <a:lnTo>
                    <a:pt x="12263" y="2060"/>
                  </a:lnTo>
                  <a:lnTo>
                    <a:pt x="12246" y="2066"/>
                  </a:lnTo>
                  <a:lnTo>
                    <a:pt x="12241" y="2080"/>
                  </a:lnTo>
                  <a:lnTo>
                    <a:pt x="12241" y="2233"/>
                  </a:lnTo>
                  <a:lnTo>
                    <a:pt x="12234" y="2257"/>
                  </a:lnTo>
                  <a:lnTo>
                    <a:pt x="12219" y="2276"/>
                  </a:lnTo>
                  <a:lnTo>
                    <a:pt x="12200" y="2296"/>
                  </a:lnTo>
                  <a:lnTo>
                    <a:pt x="12182" y="2314"/>
                  </a:lnTo>
                  <a:lnTo>
                    <a:pt x="12169" y="2336"/>
                  </a:lnTo>
                  <a:lnTo>
                    <a:pt x="12161" y="2354"/>
                  </a:lnTo>
                  <a:lnTo>
                    <a:pt x="12151" y="2368"/>
                  </a:lnTo>
                  <a:lnTo>
                    <a:pt x="12139" y="2376"/>
                  </a:lnTo>
                  <a:lnTo>
                    <a:pt x="12129" y="2377"/>
                  </a:lnTo>
                  <a:lnTo>
                    <a:pt x="12120" y="2370"/>
                  </a:lnTo>
                  <a:lnTo>
                    <a:pt x="12113" y="2357"/>
                  </a:lnTo>
                  <a:lnTo>
                    <a:pt x="12111" y="2337"/>
                  </a:lnTo>
                  <a:lnTo>
                    <a:pt x="12111" y="2145"/>
                  </a:lnTo>
                  <a:lnTo>
                    <a:pt x="12106" y="2130"/>
                  </a:lnTo>
                  <a:lnTo>
                    <a:pt x="12091" y="2125"/>
                  </a:lnTo>
                  <a:lnTo>
                    <a:pt x="12075" y="2129"/>
                  </a:lnTo>
                  <a:lnTo>
                    <a:pt x="12070" y="2145"/>
                  </a:lnTo>
                  <a:lnTo>
                    <a:pt x="12064" y="2319"/>
                  </a:lnTo>
                  <a:lnTo>
                    <a:pt x="12061" y="2334"/>
                  </a:lnTo>
                  <a:lnTo>
                    <a:pt x="12055" y="2341"/>
                  </a:lnTo>
                  <a:lnTo>
                    <a:pt x="12046" y="2338"/>
                  </a:lnTo>
                  <a:lnTo>
                    <a:pt x="12031" y="2324"/>
                  </a:lnTo>
                  <a:lnTo>
                    <a:pt x="12010" y="2298"/>
                  </a:lnTo>
                  <a:lnTo>
                    <a:pt x="12000" y="2268"/>
                  </a:lnTo>
                  <a:lnTo>
                    <a:pt x="11995" y="2250"/>
                  </a:lnTo>
                  <a:lnTo>
                    <a:pt x="11986" y="2236"/>
                  </a:lnTo>
                  <a:lnTo>
                    <a:pt x="11971" y="2223"/>
                  </a:lnTo>
                  <a:lnTo>
                    <a:pt x="11956" y="2212"/>
                  </a:lnTo>
                  <a:lnTo>
                    <a:pt x="11941" y="2199"/>
                  </a:lnTo>
                  <a:lnTo>
                    <a:pt x="11931" y="2185"/>
                  </a:lnTo>
                  <a:lnTo>
                    <a:pt x="11927" y="2167"/>
                  </a:lnTo>
                  <a:lnTo>
                    <a:pt x="11927" y="1974"/>
                  </a:lnTo>
                  <a:lnTo>
                    <a:pt x="11922" y="1958"/>
                  </a:lnTo>
                  <a:lnTo>
                    <a:pt x="11905" y="1952"/>
                  </a:lnTo>
                  <a:lnTo>
                    <a:pt x="11889" y="1958"/>
                  </a:lnTo>
                  <a:lnTo>
                    <a:pt x="11883" y="1974"/>
                  </a:lnTo>
                  <a:lnTo>
                    <a:pt x="11883" y="2129"/>
                  </a:lnTo>
                  <a:lnTo>
                    <a:pt x="11868" y="2167"/>
                  </a:lnTo>
                  <a:lnTo>
                    <a:pt x="11844" y="2203"/>
                  </a:lnTo>
                  <a:lnTo>
                    <a:pt x="11832" y="2222"/>
                  </a:lnTo>
                  <a:lnTo>
                    <a:pt x="11825" y="2228"/>
                  </a:lnTo>
                  <a:lnTo>
                    <a:pt x="11821" y="2219"/>
                  </a:lnTo>
                  <a:lnTo>
                    <a:pt x="11818" y="2198"/>
                  </a:lnTo>
                  <a:lnTo>
                    <a:pt x="11818" y="1836"/>
                  </a:lnTo>
                  <a:lnTo>
                    <a:pt x="11813" y="1819"/>
                  </a:lnTo>
                  <a:lnTo>
                    <a:pt x="11797" y="1814"/>
                  </a:lnTo>
                  <a:lnTo>
                    <a:pt x="11779" y="1819"/>
                  </a:lnTo>
                  <a:lnTo>
                    <a:pt x="11774" y="1836"/>
                  </a:lnTo>
                  <a:lnTo>
                    <a:pt x="11774" y="2268"/>
                  </a:lnTo>
                  <a:lnTo>
                    <a:pt x="11771" y="2283"/>
                  </a:lnTo>
                  <a:lnTo>
                    <a:pt x="11761" y="2290"/>
                  </a:lnTo>
                  <a:lnTo>
                    <a:pt x="11750" y="2285"/>
                  </a:lnTo>
                  <a:lnTo>
                    <a:pt x="11727" y="2262"/>
                  </a:lnTo>
                  <a:lnTo>
                    <a:pt x="11717" y="2249"/>
                  </a:lnTo>
                  <a:lnTo>
                    <a:pt x="11715" y="2233"/>
                  </a:lnTo>
                  <a:lnTo>
                    <a:pt x="11715" y="2077"/>
                  </a:lnTo>
                  <a:lnTo>
                    <a:pt x="11709" y="2061"/>
                  </a:lnTo>
                  <a:lnTo>
                    <a:pt x="11691" y="2056"/>
                  </a:lnTo>
                  <a:lnTo>
                    <a:pt x="11674" y="2061"/>
                  </a:lnTo>
                  <a:lnTo>
                    <a:pt x="11667" y="2077"/>
                  </a:lnTo>
                  <a:lnTo>
                    <a:pt x="11667" y="2268"/>
                  </a:lnTo>
                  <a:lnTo>
                    <a:pt x="11665" y="2285"/>
                  </a:lnTo>
                  <a:lnTo>
                    <a:pt x="11654" y="2298"/>
                  </a:lnTo>
                  <a:lnTo>
                    <a:pt x="11630" y="2319"/>
                  </a:lnTo>
                  <a:lnTo>
                    <a:pt x="11608" y="2344"/>
                  </a:lnTo>
                  <a:lnTo>
                    <a:pt x="11598" y="2371"/>
                  </a:lnTo>
                  <a:lnTo>
                    <a:pt x="11594" y="2391"/>
                  </a:lnTo>
                  <a:lnTo>
                    <a:pt x="11582" y="2397"/>
                  </a:lnTo>
                  <a:lnTo>
                    <a:pt x="11570" y="2391"/>
                  </a:lnTo>
                  <a:lnTo>
                    <a:pt x="11565" y="2371"/>
                  </a:lnTo>
                  <a:lnTo>
                    <a:pt x="11559" y="2346"/>
                  </a:lnTo>
                  <a:lnTo>
                    <a:pt x="11547" y="2327"/>
                  </a:lnTo>
                  <a:lnTo>
                    <a:pt x="11536" y="2304"/>
                  </a:lnTo>
                  <a:lnTo>
                    <a:pt x="11532" y="2268"/>
                  </a:lnTo>
                  <a:lnTo>
                    <a:pt x="11532" y="2136"/>
                  </a:lnTo>
                  <a:lnTo>
                    <a:pt x="11527" y="2125"/>
                  </a:lnTo>
                  <a:lnTo>
                    <a:pt x="11511" y="2121"/>
                  </a:lnTo>
                  <a:lnTo>
                    <a:pt x="11495" y="2125"/>
                  </a:lnTo>
                  <a:lnTo>
                    <a:pt x="11490" y="2136"/>
                  </a:lnTo>
                  <a:lnTo>
                    <a:pt x="11490" y="2354"/>
                  </a:lnTo>
                  <a:lnTo>
                    <a:pt x="11487" y="2364"/>
                  </a:lnTo>
                  <a:lnTo>
                    <a:pt x="11475" y="2370"/>
                  </a:lnTo>
                  <a:lnTo>
                    <a:pt x="11464" y="2365"/>
                  </a:lnTo>
                  <a:lnTo>
                    <a:pt x="11446" y="2342"/>
                  </a:lnTo>
                  <a:lnTo>
                    <a:pt x="11434" y="2325"/>
                  </a:lnTo>
                  <a:lnTo>
                    <a:pt x="11426" y="2305"/>
                  </a:lnTo>
                  <a:lnTo>
                    <a:pt x="11418" y="2285"/>
                  </a:lnTo>
                  <a:lnTo>
                    <a:pt x="11403" y="2268"/>
                  </a:lnTo>
                  <a:lnTo>
                    <a:pt x="11385" y="2252"/>
                  </a:lnTo>
                  <a:lnTo>
                    <a:pt x="11368" y="2236"/>
                  </a:lnTo>
                  <a:lnTo>
                    <a:pt x="11355" y="2219"/>
                  </a:lnTo>
                  <a:lnTo>
                    <a:pt x="11351" y="2198"/>
                  </a:lnTo>
                  <a:lnTo>
                    <a:pt x="11351" y="1938"/>
                  </a:lnTo>
                  <a:lnTo>
                    <a:pt x="11344" y="1915"/>
                  </a:lnTo>
                  <a:lnTo>
                    <a:pt x="11328" y="1919"/>
                  </a:lnTo>
                  <a:lnTo>
                    <a:pt x="11310" y="1934"/>
                  </a:lnTo>
                  <a:lnTo>
                    <a:pt x="11292" y="1947"/>
                  </a:lnTo>
                  <a:lnTo>
                    <a:pt x="11277" y="1958"/>
                  </a:lnTo>
                  <a:lnTo>
                    <a:pt x="11272" y="1969"/>
                  </a:lnTo>
                  <a:lnTo>
                    <a:pt x="11273" y="1991"/>
                  </a:lnTo>
                  <a:lnTo>
                    <a:pt x="11276" y="2042"/>
                  </a:lnTo>
                  <a:lnTo>
                    <a:pt x="11277" y="2095"/>
                  </a:lnTo>
                  <a:lnTo>
                    <a:pt x="11275" y="2147"/>
                  </a:lnTo>
                  <a:lnTo>
                    <a:pt x="11272" y="2174"/>
                  </a:lnTo>
                  <a:lnTo>
                    <a:pt x="11262" y="2185"/>
                  </a:lnTo>
                  <a:lnTo>
                    <a:pt x="11245" y="2204"/>
                  </a:lnTo>
                  <a:lnTo>
                    <a:pt x="11231" y="2219"/>
                  </a:lnTo>
                  <a:lnTo>
                    <a:pt x="11220" y="2222"/>
                  </a:lnTo>
                  <a:lnTo>
                    <a:pt x="11212" y="2214"/>
                  </a:lnTo>
                  <a:lnTo>
                    <a:pt x="11212" y="2198"/>
                  </a:lnTo>
                  <a:lnTo>
                    <a:pt x="11207" y="2172"/>
                  </a:lnTo>
                  <a:lnTo>
                    <a:pt x="11189" y="2151"/>
                  </a:lnTo>
                  <a:lnTo>
                    <a:pt x="11166" y="2129"/>
                  </a:lnTo>
                  <a:lnTo>
                    <a:pt x="11146" y="2109"/>
                  </a:lnTo>
                  <a:lnTo>
                    <a:pt x="11129" y="2094"/>
                  </a:lnTo>
                  <a:lnTo>
                    <a:pt x="11106" y="2090"/>
                  </a:lnTo>
                  <a:lnTo>
                    <a:pt x="11079" y="2088"/>
                  </a:lnTo>
                  <a:lnTo>
                    <a:pt x="11067" y="2080"/>
                  </a:lnTo>
                  <a:lnTo>
                    <a:pt x="11065" y="2063"/>
                  </a:lnTo>
                  <a:lnTo>
                    <a:pt x="11065" y="1865"/>
                  </a:lnTo>
                  <a:lnTo>
                    <a:pt x="11059" y="1850"/>
                  </a:lnTo>
                  <a:lnTo>
                    <a:pt x="11044" y="1844"/>
                  </a:lnTo>
                  <a:lnTo>
                    <a:pt x="11029" y="1850"/>
                  </a:lnTo>
                  <a:lnTo>
                    <a:pt x="11023" y="1865"/>
                  </a:lnTo>
                  <a:lnTo>
                    <a:pt x="11023" y="2077"/>
                  </a:lnTo>
                  <a:lnTo>
                    <a:pt x="11017" y="2087"/>
                  </a:lnTo>
                  <a:lnTo>
                    <a:pt x="10985" y="2090"/>
                  </a:lnTo>
                  <a:lnTo>
                    <a:pt x="10972" y="2093"/>
                  </a:lnTo>
                  <a:lnTo>
                    <a:pt x="10958" y="2097"/>
                  </a:lnTo>
                  <a:lnTo>
                    <a:pt x="10942" y="2104"/>
                  </a:lnTo>
                  <a:lnTo>
                    <a:pt x="10926" y="2114"/>
                  </a:lnTo>
                  <a:lnTo>
                    <a:pt x="10911" y="2126"/>
                  </a:lnTo>
                  <a:lnTo>
                    <a:pt x="10896" y="2139"/>
                  </a:lnTo>
                  <a:lnTo>
                    <a:pt x="10881" y="2153"/>
                  </a:lnTo>
                  <a:lnTo>
                    <a:pt x="10866" y="2169"/>
                  </a:lnTo>
                  <a:lnTo>
                    <a:pt x="10852" y="2185"/>
                  </a:lnTo>
                  <a:lnTo>
                    <a:pt x="10840" y="2203"/>
                  </a:lnTo>
                  <a:lnTo>
                    <a:pt x="10828" y="2220"/>
                  </a:lnTo>
                  <a:lnTo>
                    <a:pt x="10818" y="2238"/>
                  </a:lnTo>
                  <a:lnTo>
                    <a:pt x="10811" y="2256"/>
                  </a:lnTo>
                  <a:lnTo>
                    <a:pt x="10804" y="2272"/>
                  </a:lnTo>
                  <a:lnTo>
                    <a:pt x="10801" y="2288"/>
                  </a:lnTo>
                  <a:lnTo>
                    <a:pt x="10800" y="2303"/>
                  </a:lnTo>
                  <a:lnTo>
                    <a:pt x="10801" y="2316"/>
                  </a:lnTo>
                  <a:lnTo>
                    <a:pt x="10806" y="2329"/>
                  </a:lnTo>
                  <a:lnTo>
                    <a:pt x="10814" y="2339"/>
                  </a:lnTo>
                  <a:lnTo>
                    <a:pt x="10826" y="2346"/>
                  </a:lnTo>
                  <a:lnTo>
                    <a:pt x="10843" y="2358"/>
                  </a:lnTo>
                  <a:lnTo>
                    <a:pt x="10844" y="2370"/>
                  </a:lnTo>
                  <a:lnTo>
                    <a:pt x="10830" y="2392"/>
                  </a:lnTo>
                  <a:lnTo>
                    <a:pt x="10819" y="2411"/>
                  </a:lnTo>
                  <a:lnTo>
                    <a:pt x="10811" y="2433"/>
                  </a:lnTo>
                  <a:lnTo>
                    <a:pt x="10806" y="2455"/>
                  </a:lnTo>
                  <a:lnTo>
                    <a:pt x="10805" y="2480"/>
                  </a:lnTo>
                  <a:lnTo>
                    <a:pt x="10805" y="2505"/>
                  </a:lnTo>
                  <a:lnTo>
                    <a:pt x="10805" y="2531"/>
                  </a:lnTo>
                  <a:lnTo>
                    <a:pt x="10807" y="2555"/>
                  </a:lnTo>
                  <a:lnTo>
                    <a:pt x="10807" y="2579"/>
                  </a:lnTo>
                  <a:lnTo>
                    <a:pt x="10806" y="2599"/>
                  </a:lnTo>
                  <a:lnTo>
                    <a:pt x="10800" y="2611"/>
                  </a:lnTo>
                  <a:lnTo>
                    <a:pt x="10786" y="2617"/>
                  </a:lnTo>
                  <a:lnTo>
                    <a:pt x="10760" y="2621"/>
                  </a:lnTo>
                  <a:lnTo>
                    <a:pt x="10742" y="2628"/>
                  </a:lnTo>
                  <a:lnTo>
                    <a:pt x="10734" y="2648"/>
                  </a:lnTo>
                  <a:lnTo>
                    <a:pt x="10725" y="2652"/>
                  </a:lnTo>
                  <a:lnTo>
                    <a:pt x="10704" y="2655"/>
                  </a:lnTo>
                  <a:lnTo>
                    <a:pt x="10690" y="2651"/>
                  </a:lnTo>
                  <a:lnTo>
                    <a:pt x="10669" y="2634"/>
                  </a:lnTo>
                  <a:lnTo>
                    <a:pt x="10655" y="2623"/>
                  </a:lnTo>
                  <a:lnTo>
                    <a:pt x="10639" y="2621"/>
                  </a:lnTo>
                  <a:lnTo>
                    <a:pt x="10619" y="2615"/>
                  </a:lnTo>
                  <a:lnTo>
                    <a:pt x="10595" y="2601"/>
                  </a:lnTo>
                  <a:lnTo>
                    <a:pt x="10576" y="2583"/>
                  </a:lnTo>
                  <a:lnTo>
                    <a:pt x="10569" y="2562"/>
                  </a:lnTo>
                  <a:lnTo>
                    <a:pt x="10569" y="2391"/>
                  </a:lnTo>
                  <a:lnTo>
                    <a:pt x="10563" y="2373"/>
                  </a:lnTo>
                  <a:lnTo>
                    <a:pt x="10545" y="2367"/>
                  </a:lnTo>
                  <a:lnTo>
                    <a:pt x="10527" y="2373"/>
                  </a:lnTo>
                  <a:lnTo>
                    <a:pt x="10520" y="2391"/>
                  </a:lnTo>
                  <a:lnTo>
                    <a:pt x="10520" y="2544"/>
                  </a:lnTo>
                  <a:lnTo>
                    <a:pt x="10517" y="2562"/>
                  </a:lnTo>
                  <a:lnTo>
                    <a:pt x="10509" y="2580"/>
                  </a:lnTo>
                  <a:lnTo>
                    <a:pt x="10496" y="2596"/>
                  </a:lnTo>
                  <a:lnTo>
                    <a:pt x="10481" y="2609"/>
                  </a:lnTo>
                  <a:lnTo>
                    <a:pt x="10465" y="2617"/>
                  </a:lnTo>
                  <a:lnTo>
                    <a:pt x="10449" y="2618"/>
                  </a:lnTo>
                  <a:lnTo>
                    <a:pt x="10420" y="2625"/>
                  </a:lnTo>
                  <a:lnTo>
                    <a:pt x="10396" y="2647"/>
                  </a:lnTo>
                  <a:lnTo>
                    <a:pt x="10367" y="2696"/>
                  </a:lnTo>
                  <a:lnTo>
                    <a:pt x="10344" y="2750"/>
                  </a:lnTo>
                  <a:lnTo>
                    <a:pt x="10333" y="2774"/>
                  </a:lnTo>
                  <a:lnTo>
                    <a:pt x="10324" y="2788"/>
                  </a:lnTo>
                  <a:lnTo>
                    <a:pt x="10312" y="2795"/>
                  </a:lnTo>
                  <a:lnTo>
                    <a:pt x="10293" y="2798"/>
                  </a:lnTo>
                  <a:lnTo>
                    <a:pt x="10258" y="2807"/>
                  </a:lnTo>
                  <a:lnTo>
                    <a:pt x="10225" y="2822"/>
                  </a:lnTo>
                  <a:lnTo>
                    <a:pt x="10190" y="2829"/>
                  </a:lnTo>
                  <a:lnTo>
                    <a:pt x="10167" y="2836"/>
                  </a:lnTo>
                  <a:lnTo>
                    <a:pt x="10151" y="2854"/>
                  </a:lnTo>
                  <a:lnTo>
                    <a:pt x="10138" y="2866"/>
                  </a:lnTo>
                  <a:lnTo>
                    <a:pt x="10121" y="2871"/>
                  </a:lnTo>
                  <a:lnTo>
                    <a:pt x="10099" y="2872"/>
                  </a:lnTo>
                  <a:lnTo>
                    <a:pt x="10084" y="2867"/>
                  </a:lnTo>
                  <a:lnTo>
                    <a:pt x="10068" y="2854"/>
                  </a:lnTo>
                  <a:lnTo>
                    <a:pt x="10050" y="2833"/>
                  </a:lnTo>
                  <a:lnTo>
                    <a:pt x="10040" y="2813"/>
                  </a:lnTo>
                  <a:lnTo>
                    <a:pt x="10034" y="2792"/>
                  </a:lnTo>
                  <a:lnTo>
                    <a:pt x="10032" y="2771"/>
                  </a:lnTo>
                  <a:lnTo>
                    <a:pt x="10032" y="2748"/>
                  </a:lnTo>
                  <a:lnTo>
                    <a:pt x="10031" y="2724"/>
                  </a:lnTo>
                  <a:lnTo>
                    <a:pt x="10029" y="2699"/>
                  </a:lnTo>
                  <a:lnTo>
                    <a:pt x="10022" y="2671"/>
                  </a:lnTo>
                  <a:lnTo>
                    <a:pt x="10013" y="2656"/>
                  </a:lnTo>
                  <a:lnTo>
                    <a:pt x="10002" y="2652"/>
                  </a:lnTo>
                  <a:lnTo>
                    <a:pt x="9988" y="2661"/>
                  </a:lnTo>
                  <a:lnTo>
                    <a:pt x="9986" y="2682"/>
                  </a:lnTo>
                  <a:lnTo>
                    <a:pt x="9985" y="2711"/>
                  </a:lnTo>
                  <a:lnTo>
                    <a:pt x="9971" y="2722"/>
                  </a:lnTo>
                  <a:lnTo>
                    <a:pt x="9956" y="2717"/>
                  </a:lnTo>
                  <a:lnTo>
                    <a:pt x="9952" y="2699"/>
                  </a:lnTo>
                  <a:lnTo>
                    <a:pt x="9952" y="2534"/>
                  </a:lnTo>
                  <a:lnTo>
                    <a:pt x="9948" y="2519"/>
                  </a:lnTo>
                  <a:lnTo>
                    <a:pt x="9932" y="2514"/>
                  </a:lnTo>
                  <a:lnTo>
                    <a:pt x="9917" y="2519"/>
                  </a:lnTo>
                  <a:lnTo>
                    <a:pt x="9912" y="2534"/>
                  </a:lnTo>
                  <a:lnTo>
                    <a:pt x="9912" y="2720"/>
                  </a:lnTo>
                  <a:lnTo>
                    <a:pt x="9904" y="2748"/>
                  </a:lnTo>
                  <a:lnTo>
                    <a:pt x="9885" y="2774"/>
                  </a:lnTo>
                  <a:lnTo>
                    <a:pt x="9863" y="2795"/>
                  </a:lnTo>
                  <a:lnTo>
                    <a:pt x="9844" y="2819"/>
                  </a:lnTo>
                  <a:lnTo>
                    <a:pt x="9830" y="2849"/>
                  </a:lnTo>
                  <a:lnTo>
                    <a:pt x="9817" y="2858"/>
                  </a:lnTo>
                  <a:lnTo>
                    <a:pt x="9805" y="2868"/>
                  </a:lnTo>
                  <a:lnTo>
                    <a:pt x="9804" y="2886"/>
                  </a:lnTo>
                  <a:lnTo>
                    <a:pt x="9805" y="2907"/>
                  </a:lnTo>
                  <a:lnTo>
                    <a:pt x="9807" y="2941"/>
                  </a:lnTo>
                  <a:lnTo>
                    <a:pt x="9809" y="2976"/>
                  </a:lnTo>
                  <a:lnTo>
                    <a:pt x="9803" y="2996"/>
                  </a:lnTo>
                  <a:lnTo>
                    <a:pt x="9793" y="3016"/>
                  </a:lnTo>
                  <a:lnTo>
                    <a:pt x="9777" y="3040"/>
                  </a:lnTo>
                  <a:lnTo>
                    <a:pt x="9765" y="3052"/>
                  </a:lnTo>
                  <a:lnTo>
                    <a:pt x="9757" y="3053"/>
                  </a:lnTo>
                  <a:lnTo>
                    <a:pt x="9750" y="3046"/>
                  </a:lnTo>
                  <a:lnTo>
                    <a:pt x="9745" y="3035"/>
                  </a:lnTo>
                  <a:lnTo>
                    <a:pt x="9740" y="3020"/>
                  </a:lnTo>
                  <a:lnTo>
                    <a:pt x="9735" y="3005"/>
                  </a:lnTo>
                  <a:lnTo>
                    <a:pt x="9729" y="2991"/>
                  </a:lnTo>
                  <a:lnTo>
                    <a:pt x="9720" y="2981"/>
                  </a:lnTo>
                  <a:lnTo>
                    <a:pt x="9705" y="2964"/>
                  </a:lnTo>
                  <a:lnTo>
                    <a:pt x="9706" y="2941"/>
                  </a:lnTo>
                  <a:lnTo>
                    <a:pt x="9706" y="2637"/>
                  </a:lnTo>
                  <a:lnTo>
                    <a:pt x="9701" y="2623"/>
                  </a:lnTo>
                  <a:lnTo>
                    <a:pt x="9685" y="2617"/>
                  </a:lnTo>
                  <a:lnTo>
                    <a:pt x="9671" y="2623"/>
                  </a:lnTo>
                  <a:lnTo>
                    <a:pt x="9666" y="2637"/>
                  </a:lnTo>
                  <a:lnTo>
                    <a:pt x="9666" y="3011"/>
                  </a:lnTo>
                  <a:lnTo>
                    <a:pt x="9663" y="3033"/>
                  </a:lnTo>
                  <a:lnTo>
                    <a:pt x="9652" y="3041"/>
                  </a:lnTo>
                  <a:lnTo>
                    <a:pt x="9640" y="3033"/>
                  </a:lnTo>
                  <a:lnTo>
                    <a:pt x="9637" y="3011"/>
                  </a:lnTo>
                  <a:lnTo>
                    <a:pt x="9638" y="2976"/>
                  </a:lnTo>
                  <a:lnTo>
                    <a:pt x="9640" y="2941"/>
                  </a:lnTo>
                  <a:lnTo>
                    <a:pt x="9637" y="2920"/>
                  </a:lnTo>
                  <a:lnTo>
                    <a:pt x="9628" y="2906"/>
                  </a:lnTo>
                  <a:lnTo>
                    <a:pt x="9616" y="2899"/>
                  </a:lnTo>
                  <a:lnTo>
                    <a:pt x="9603" y="2901"/>
                  </a:lnTo>
                  <a:lnTo>
                    <a:pt x="9594" y="2915"/>
                  </a:lnTo>
                  <a:lnTo>
                    <a:pt x="9589" y="2941"/>
                  </a:lnTo>
                  <a:lnTo>
                    <a:pt x="9588" y="2993"/>
                  </a:lnTo>
                  <a:lnTo>
                    <a:pt x="9590" y="3045"/>
                  </a:lnTo>
                  <a:lnTo>
                    <a:pt x="9587" y="3066"/>
                  </a:lnTo>
                  <a:lnTo>
                    <a:pt x="9575" y="3081"/>
                  </a:lnTo>
                  <a:lnTo>
                    <a:pt x="9564" y="3095"/>
                  </a:lnTo>
                  <a:lnTo>
                    <a:pt x="9560" y="3114"/>
                  </a:lnTo>
                  <a:lnTo>
                    <a:pt x="9562" y="3133"/>
                  </a:lnTo>
                  <a:lnTo>
                    <a:pt x="9560" y="3144"/>
                  </a:lnTo>
                  <a:lnTo>
                    <a:pt x="9553" y="3152"/>
                  </a:lnTo>
                  <a:lnTo>
                    <a:pt x="9539" y="3155"/>
                  </a:lnTo>
                  <a:lnTo>
                    <a:pt x="9516" y="3157"/>
                  </a:lnTo>
                  <a:lnTo>
                    <a:pt x="9494" y="3164"/>
                  </a:lnTo>
                  <a:lnTo>
                    <a:pt x="9477" y="3180"/>
                  </a:lnTo>
                  <a:lnTo>
                    <a:pt x="9464" y="3191"/>
                  </a:lnTo>
                  <a:lnTo>
                    <a:pt x="9453" y="3196"/>
                  </a:lnTo>
                  <a:lnTo>
                    <a:pt x="9441" y="3193"/>
                  </a:lnTo>
                  <a:lnTo>
                    <a:pt x="9428" y="3183"/>
                  </a:lnTo>
                  <a:lnTo>
                    <a:pt x="9409" y="3166"/>
                  </a:lnTo>
                  <a:lnTo>
                    <a:pt x="9397" y="3150"/>
                  </a:lnTo>
                  <a:lnTo>
                    <a:pt x="9389" y="3131"/>
                  </a:lnTo>
                  <a:lnTo>
                    <a:pt x="9380" y="2954"/>
                  </a:lnTo>
                  <a:lnTo>
                    <a:pt x="9373" y="2940"/>
                  </a:lnTo>
                  <a:lnTo>
                    <a:pt x="9359" y="2936"/>
                  </a:lnTo>
                  <a:lnTo>
                    <a:pt x="9345" y="2941"/>
                  </a:lnTo>
                  <a:lnTo>
                    <a:pt x="9341" y="2955"/>
                  </a:lnTo>
                  <a:lnTo>
                    <a:pt x="9341" y="3133"/>
                  </a:lnTo>
                  <a:lnTo>
                    <a:pt x="9335" y="3150"/>
                  </a:lnTo>
                  <a:lnTo>
                    <a:pt x="9308" y="3156"/>
                  </a:lnTo>
                  <a:lnTo>
                    <a:pt x="9291" y="3158"/>
                  </a:lnTo>
                  <a:lnTo>
                    <a:pt x="9271" y="3162"/>
                  </a:lnTo>
                  <a:lnTo>
                    <a:pt x="9249" y="3163"/>
                  </a:lnTo>
                  <a:lnTo>
                    <a:pt x="9230" y="3160"/>
                  </a:lnTo>
                  <a:lnTo>
                    <a:pt x="9216" y="3150"/>
                  </a:lnTo>
                  <a:lnTo>
                    <a:pt x="9210" y="3131"/>
                  </a:lnTo>
                  <a:lnTo>
                    <a:pt x="9210" y="2995"/>
                  </a:lnTo>
                  <a:lnTo>
                    <a:pt x="9204" y="2981"/>
                  </a:lnTo>
                  <a:lnTo>
                    <a:pt x="9185" y="2976"/>
                  </a:lnTo>
                  <a:lnTo>
                    <a:pt x="9168" y="2981"/>
                  </a:lnTo>
                  <a:lnTo>
                    <a:pt x="9162" y="2995"/>
                  </a:lnTo>
                  <a:lnTo>
                    <a:pt x="9162" y="3201"/>
                  </a:lnTo>
                  <a:lnTo>
                    <a:pt x="9156" y="3222"/>
                  </a:lnTo>
                  <a:lnTo>
                    <a:pt x="9142" y="3234"/>
                  </a:lnTo>
                  <a:lnTo>
                    <a:pt x="9126" y="3248"/>
                  </a:lnTo>
                  <a:lnTo>
                    <a:pt x="9110" y="3261"/>
                  </a:lnTo>
                  <a:lnTo>
                    <a:pt x="9092" y="3265"/>
                  </a:lnTo>
                  <a:lnTo>
                    <a:pt x="9077" y="3259"/>
                  </a:lnTo>
                  <a:lnTo>
                    <a:pt x="9059" y="3241"/>
                  </a:lnTo>
                  <a:lnTo>
                    <a:pt x="9042" y="3230"/>
                  </a:lnTo>
                  <a:lnTo>
                    <a:pt x="9021" y="3225"/>
                  </a:lnTo>
                  <a:lnTo>
                    <a:pt x="9003" y="3218"/>
                  </a:lnTo>
                  <a:lnTo>
                    <a:pt x="8995" y="3201"/>
                  </a:lnTo>
                  <a:lnTo>
                    <a:pt x="8988" y="2744"/>
                  </a:lnTo>
                  <a:lnTo>
                    <a:pt x="8983" y="2730"/>
                  </a:lnTo>
                  <a:lnTo>
                    <a:pt x="8969" y="2725"/>
                  </a:lnTo>
                  <a:lnTo>
                    <a:pt x="8955" y="2730"/>
                  </a:lnTo>
                  <a:lnTo>
                    <a:pt x="8951" y="2744"/>
                  </a:lnTo>
                  <a:lnTo>
                    <a:pt x="8951" y="3201"/>
                  </a:lnTo>
                  <a:lnTo>
                    <a:pt x="8949" y="3218"/>
                  </a:lnTo>
                  <a:lnTo>
                    <a:pt x="8938" y="3225"/>
                  </a:lnTo>
                  <a:lnTo>
                    <a:pt x="8911" y="3226"/>
                  </a:lnTo>
                  <a:lnTo>
                    <a:pt x="8888" y="3233"/>
                  </a:lnTo>
                  <a:lnTo>
                    <a:pt x="8871" y="3251"/>
                  </a:lnTo>
                  <a:lnTo>
                    <a:pt x="8852" y="3259"/>
                  </a:lnTo>
                  <a:lnTo>
                    <a:pt x="8832" y="3261"/>
                  </a:lnTo>
                  <a:lnTo>
                    <a:pt x="8815" y="3271"/>
                  </a:lnTo>
                  <a:lnTo>
                    <a:pt x="8798" y="3290"/>
                  </a:lnTo>
                  <a:lnTo>
                    <a:pt x="8789" y="3296"/>
                  </a:lnTo>
                  <a:lnTo>
                    <a:pt x="8783" y="3287"/>
                  </a:lnTo>
                  <a:lnTo>
                    <a:pt x="8780" y="3270"/>
                  </a:lnTo>
                  <a:lnTo>
                    <a:pt x="8780" y="3104"/>
                  </a:lnTo>
                  <a:lnTo>
                    <a:pt x="8775" y="3089"/>
                  </a:lnTo>
                  <a:lnTo>
                    <a:pt x="8760" y="3084"/>
                  </a:lnTo>
                  <a:lnTo>
                    <a:pt x="8745" y="3089"/>
                  </a:lnTo>
                  <a:lnTo>
                    <a:pt x="8740" y="3104"/>
                  </a:lnTo>
                  <a:lnTo>
                    <a:pt x="8740" y="3271"/>
                  </a:lnTo>
                  <a:lnTo>
                    <a:pt x="8737" y="3287"/>
                  </a:lnTo>
                  <a:lnTo>
                    <a:pt x="8721" y="3297"/>
                  </a:lnTo>
                  <a:lnTo>
                    <a:pt x="8698" y="3312"/>
                  </a:lnTo>
                  <a:lnTo>
                    <a:pt x="8679" y="3332"/>
                  </a:lnTo>
                  <a:lnTo>
                    <a:pt x="8666" y="3356"/>
                  </a:lnTo>
                  <a:lnTo>
                    <a:pt x="8655" y="3386"/>
                  </a:lnTo>
                  <a:lnTo>
                    <a:pt x="8639" y="3410"/>
                  </a:lnTo>
                  <a:lnTo>
                    <a:pt x="8616" y="3434"/>
                  </a:lnTo>
                  <a:lnTo>
                    <a:pt x="8603" y="3449"/>
                  </a:lnTo>
                  <a:lnTo>
                    <a:pt x="8603" y="3462"/>
                  </a:lnTo>
                  <a:lnTo>
                    <a:pt x="8617" y="3481"/>
                  </a:lnTo>
                  <a:lnTo>
                    <a:pt x="8622" y="3492"/>
                  </a:lnTo>
                  <a:lnTo>
                    <a:pt x="8619" y="3504"/>
                  </a:lnTo>
                  <a:lnTo>
                    <a:pt x="8609" y="3506"/>
                  </a:lnTo>
                  <a:lnTo>
                    <a:pt x="8583" y="3506"/>
                  </a:lnTo>
                  <a:lnTo>
                    <a:pt x="8561" y="3503"/>
                  </a:lnTo>
                  <a:lnTo>
                    <a:pt x="8547" y="3500"/>
                  </a:lnTo>
                  <a:lnTo>
                    <a:pt x="8540" y="3491"/>
                  </a:lnTo>
                  <a:lnTo>
                    <a:pt x="8536" y="3479"/>
                  </a:lnTo>
                  <a:lnTo>
                    <a:pt x="8535" y="3460"/>
                  </a:lnTo>
                  <a:lnTo>
                    <a:pt x="8536" y="3425"/>
                  </a:lnTo>
                  <a:lnTo>
                    <a:pt x="8536" y="3391"/>
                  </a:lnTo>
                  <a:lnTo>
                    <a:pt x="8532" y="3373"/>
                  </a:lnTo>
                  <a:lnTo>
                    <a:pt x="8523" y="3363"/>
                  </a:lnTo>
                  <a:lnTo>
                    <a:pt x="8511" y="3360"/>
                  </a:lnTo>
                  <a:lnTo>
                    <a:pt x="8500" y="3367"/>
                  </a:lnTo>
                  <a:lnTo>
                    <a:pt x="8491" y="3383"/>
                  </a:lnTo>
                  <a:lnTo>
                    <a:pt x="8488" y="3408"/>
                  </a:lnTo>
                  <a:lnTo>
                    <a:pt x="8489" y="3442"/>
                  </a:lnTo>
                  <a:lnTo>
                    <a:pt x="8489" y="3477"/>
                  </a:lnTo>
                  <a:lnTo>
                    <a:pt x="8487" y="3494"/>
                  </a:lnTo>
                  <a:lnTo>
                    <a:pt x="8479" y="3503"/>
                  </a:lnTo>
                  <a:lnTo>
                    <a:pt x="8462" y="3507"/>
                  </a:lnTo>
                  <a:lnTo>
                    <a:pt x="8418" y="3515"/>
                  </a:lnTo>
                  <a:lnTo>
                    <a:pt x="8421" y="3519"/>
                  </a:lnTo>
                  <a:lnTo>
                    <a:pt x="8406" y="3536"/>
                  </a:lnTo>
                  <a:lnTo>
                    <a:pt x="8392" y="3545"/>
                  </a:lnTo>
                  <a:lnTo>
                    <a:pt x="8383" y="3559"/>
                  </a:lnTo>
                  <a:lnTo>
                    <a:pt x="8369" y="3575"/>
                  </a:lnTo>
                  <a:lnTo>
                    <a:pt x="8346" y="3577"/>
                  </a:lnTo>
                  <a:lnTo>
                    <a:pt x="8327" y="3568"/>
                  </a:lnTo>
                  <a:lnTo>
                    <a:pt x="8319" y="3547"/>
                  </a:lnTo>
                  <a:lnTo>
                    <a:pt x="8316" y="3527"/>
                  </a:lnTo>
                  <a:lnTo>
                    <a:pt x="8307" y="3511"/>
                  </a:lnTo>
                  <a:lnTo>
                    <a:pt x="8295" y="3499"/>
                  </a:lnTo>
                  <a:lnTo>
                    <a:pt x="8283" y="3489"/>
                  </a:lnTo>
                  <a:lnTo>
                    <a:pt x="8270" y="3479"/>
                  </a:lnTo>
                  <a:lnTo>
                    <a:pt x="8259" y="3469"/>
                  </a:lnTo>
                  <a:lnTo>
                    <a:pt x="8251" y="3458"/>
                  </a:lnTo>
                  <a:lnTo>
                    <a:pt x="8248" y="3442"/>
                  </a:lnTo>
                  <a:lnTo>
                    <a:pt x="8248" y="3283"/>
                  </a:lnTo>
                  <a:lnTo>
                    <a:pt x="8243" y="3266"/>
                  </a:lnTo>
                  <a:lnTo>
                    <a:pt x="8226" y="3261"/>
                  </a:lnTo>
                  <a:lnTo>
                    <a:pt x="8210" y="3266"/>
                  </a:lnTo>
                  <a:lnTo>
                    <a:pt x="8205" y="3283"/>
                  </a:lnTo>
                  <a:lnTo>
                    <a:pt x="8205" y="3478"/>
                  </a:lnTo>
                  <a:lnTo>
                    <a:pt x="8202" y="3488"/>
                  </a:lnTo>
                  <a:lnTo>
                    <a:pt x="8191" y="3502"/>
                  </a:lnTo>
                  <a:lnTo>
                    <a:pt x="8176" y="3519"/>
                  </a:lnTo>
                  <a:lnTo>
                    <a:pt x="8158" y="3540"/>
                  </a:lnTo>
                  <a:lnTo>
                    <a:pt x="8140" y="3562"/>
                  </a:lnTo>
                  <a:lnTo>
                    <a:pt x="8123" y="3585"/>
                  </a:lnTo>
                  <a:lnTo>
                    <a:pt x="8108" y="3609"/>
                  </a:lnTo>
                  <a:lnTo>
                    <a:pt x="8098" y="3630"/>
                  </a:lnTo>
                  <a:lnTo>
                    <a:pt x="8095" y="3650"/>
                  </a:lnTo>
                  <a:lnTo>
                    <a:pt x="8098" y="3666"/>
                  </a:lnTo>
                  <a:lnTo>
                    <a:pt x="8104" y="3680"/>
                  </a:lnTo>
                  <a:lnTo>
                    <a:pt x="8119" y="3697"/>
                  </a:lnTo>
                  <a:lnTo>
                    <a:pt x="8125" y="3719"/>
                  </a:lnTo>
                  <a:lnTo>
                    <a:pt x="8126" y="3744"/>
                  </a:lnTo>
                  <a:lnTo>
                    <a:pt x="8133" y="3756"/>
                  </a:lnTo>
                  <a:lnTo>
                    <a:pt x="8150" y="3763"/>
                  </a:lnTo>
                  <a:lnTo>
                    <a:pt x="8165" y="3772"/>
                  </a:lnTo>
                  <a:lnTo>
                    <a:pt x="8171" y="3784"/>
                  </a:lnTo>
                  <a:lnTo>
                    <a:pt x="8171" y="3796"/>
                  </a:lnTo>
                  <a:lnTo>
                    <a:pt x="8165" y="3809"/>
                  </a:lnTo>
                  <a:lnTo>
                    <a:pt x="8152" y="3818"/>
                  </a:lnTo>
                  <a:lnTo>
                    <a:pt x="8135" y="3826"/>
                  </a:lnTo>
                  <a:lnTo>
                    <a:pt x="8113" y="3827"/>
                  </a:lnTo>
                  <a:lnTo>
                    <a:pt x="8073" y="3825"/>
                  </a:lnTo>
                  <a:lnTo>
                    <a:pt x="8061" y="3828"/>
                  </a:lnTo>
                  <a:lnTo>
                    <a:pt x="8061" y="3836"/>
                  </a:lnTo>
                  <a:lnTo>
                    <a:pt x="8057" y="3844"/>
                  </a:lnTo>
                  <a:lnTo>
                    <a:pt x="8030" y="3854"/>
                  </a:lnTo>
                  <a:lnTo>
                    <a:pt x="7994" y="3868"/>
                  </a:lnTo>
                  <a:lnTo>
                    <a:pt x="7950" y="3891"/>
                  </a:lnTo>
                  <a:lnTo>
                    <a:pt x="7921" y="3912"/>
                  </a:lnTo>
                  <a:lnTo>
                    <a:pt x="7896" y="3927"/>
                  </a:lnTo>
                  <a:lnTo>
                    <a:pt x="7868" y="3931"/>
                  </a:lnTo>
                  <a:lnTo>
                    <a:pt x="7839" y="3937"/>
                  </a:lnTo>
                  <a:lnTo>
                    <a:pt x="7689" y="4005"/>
                  </a:lnTo>
                  <a:lnTo>
                    <a:pt x="7660" y="4017"/>
                  </a:lnTo>
                  <a:lnTo>
                    <a:pt x="7649" y="4014"/>
                  </a:lnTo>
                  <a:lnTo>
                    <a:pt x="7646" y="3995"/>
                  </a:lnTo>
                  <a:lnTo>
                    <a:pt x="7646" y="3840"/>
                  </a:lnTo>
                  <a:lnTo>
                    <a:pt x="7653" y="3830"/>
                  </a:lnTo>
                  <a:lnTo>
                    <a:pt x="7668" y="3825"/>
                  </a:lnTo>
                  <a:lnTo>
                    <a:pt x="7677" y="3805"/>
                  </a:lnTo>
                  <a:lnTo>
                    <a:pt x="7682" y="3778"/>
                  </a:lnTo>
                  <a:lnTo>
                    <a:pt x="7694" y="3760"/>
                  </a:lnTo>
                  <a:lnTo>
                    <a:pt x="7711" y="3745"/>
                  </a:lnTo>
                  <a:lnTo>
                    <a:pt x="7735" y="3728"/>
                  </a:lnTo>
                  <a:lnTo>
                    <a:pt x="7749" y="3709"/>
                  </a:lnTo>
                  <a:lnTo>
                    <a:pt x="7750" y="3684"/>
                  </a:lnTo>
                  <a:lnTo>
                    <a:pt x="7750" y="3666"/>
                  </a:lnTo>
                  <a:lnTo>
                    <a:pt x="7749" y="3648"/>
                  </a:lnTo>
                  <a:lnTo>
                    <a:pt x="7749" y="3631"/>
                  </a:lnTo>
                  <a:lnTo>
                    <a:pt x="7747" y="3615"/>
                  </a:lnTo>
                  <a:lnTo>
                    <a:pt x="7744" y="3601"/>
                  </a:lnTo>
                  <a:lnTo>
                    <a:pt x="7737" y="3587"/>
                  </a:lnTo>
                  <a:lnTo>
                    <a:pt x="7728" y="3573"/>
                  </a:lnTo>
                  <a:lnTo>
                    <a:pt x="7717" y="3561"/>
                  </a:lnTo>
                  <a:lnTo>
                    <a:pt x="7700" y="3549"/>
                  </a:lnTo>
                  <a:lnTo>
                    <a:pt x="7690" y="3544"/>
                  </a:lnTo>
                  <a:lnTo>
                    <a:pt x="7680" y="3538"/>
                  </a:lnTo>
                  <a:lnTo>
                    <a:pt x="7676" y="3516"/>
                  </a:lnTo>
                  <a:lnTo>
                    <a:pt x="7674" y="3493"/>
                  </a:lnTo>
                  <a:lnTo>
                    <a:pt x="7662" y="3469"/>
                  </a:lnTo>
                  <a:lnTo>
                    <a:pt x="7647" y="3449"/>
                  </a:lnTo>
                  <a:lnTo>
                    <a:pt x="7641" y="3425"/>
                  </a:lnTo>
                  <a:lnTo>
                    <a:pt x="7641" y="3280"/>
                  </a:lnTo>
                  <a:lnTo>
                    <a:pt x="7636" y="3266"/>
                  </a:lnTo>
                  <a:lnTo>
                    <a:pt x="7622" y="3261"/>
                  </a:lnTo>
                  <a:lnTo>
                    <a:pt x="7606" y="3266"/>
                  </a:lnTo>
                  <a:lnTo>
                    <a:pt x="7602" y="3280"/>
                  </a:lnTo>
                  <a:lnTo>
                    <a:pt x="7602" y="3442"/>
                  </a:lnTo>
                  <a:lnTo>
                    <a:pt x="7591" y="3458"/>
                  </a:lnTo>
                  <a:lnTo>
                    <a:pt x="7576" y="3472"/>
                  </a:lnTo>
                  <a:lnTo>
                    <a:pt x="7555" y="3507"/>
                  </a:lnTo>
                  <a:lnTo>
                    <a:pt x="7538" y="3550"/>
                  </a:lnTo>
                  <a:lnTo>
                    <a:pt x="7530" y="3567"/>
                  </a:lnTo>
                  <a:lnTo>
                    <a:pt x="7521" y="3572"/>
                  </a:lnTo>
                  <a:lnTo>
                    <a:pt x="7508" y="3567"/>
                  </a:lnTo>
                  <a:lnTo>
                    <a:pt x="7489" y="3550"/>
                  </a:lnTo>
                  <a:lnTo>
                    <a:pt x="7471" y="3535"/>
                  </a:lnTo>
                  <a:lnTo>
                    <a:pt x="7467" y="3515"/>
                  </a:lnTo>
                  <a:lnTo>
                    <a:pt x="7460" y="3486"/>
                  </a:lnTo>
                  <a:lnTo>
                    <a:pt x="7447" y="3463"/>
                  </a:lnTo>
                  <a:lnTo>
                    <a:pt x="7435" y="3439"/>
                  </a:lnTo>
                  <a:lnTo>
                    <a:pt x="7429" y="3408"/>
                  </a:lnTo>
                  <a:lnTo>
                    <a:pt x="7429" y="3098"/>
                  </a:lnTo>
                  <a:lnTo>
                    <a:pt x="7424" y="3081"/>
                  </a:lnTo>
                  <a:lnTo>
                    <a:pt x="7408" y="3075"/>
                  </a:lnTo>
                  <a:lnTo>
                    <a:pt x="7390" y="3081"/>
                  </a:lnTo>
                  <a:lnTo>
                    <a:pt x="7385" y="3098"/>
                  </a:lnTo>
                  <a:lnTo>
                    <a:pt x="7385" y="3442"/>
                  </a:lnTo>
                  <a:lnTo>
                    <a:pt x="7375" y="3464"/>
                  </a:lnTo>
                  <a:lnTo>
                    <a:pt x="7356" y="3477"/>
                  </a:lnTo>
                  <a:lnTo>
                    <a:pt x="7331" y="3499"/>
                  </a:lnTo>
                  <a:lnTo>
                    <a:pt x="7314" y="3528"/>
                  </a:lnTo>
                  <a:lnTo>
                    <a:pt x="7304" y="3555"/>
                  </a:lnTo>
                  <a:lnTo>
                    <a:pt x="7290" y="3576"/>
                  </a:lnTo>
                  <a:lnTo>
                    <a:pt x="7268" y="3597"/>
                  </a:lnTo>
                  <a:lnTo>
                    <a:pt x="7251" y="3611"/>
                  </a:lnTo>
                  <a:lnTo>
                    <a:pt x="7246" y="3626"/>
                  </a:lnTo>
                  <a:lnTo>
                    <a:pt x="7247" y="3650"/>
                  </a:lnTo>
                  <a:lnTo>
                    <a:pt x="7248" y="3678"/>
                  </a:lnTo>
                  <a:lnTo>
                    <a:pt x="7265" y="3694"/>
                  </a:lnTo>
                  <a:lnTo>
                    <a:pt x="7287" y="3710"/>
                  </a:lnTo>
                  <a:lnTo>
                    <a:pt x="7305" y="3731"/>
                  </a:lnTo>
                  <a:lnTo>
                    <a:pt x="7314" y="3753"/>
                  </a:lnTo>
                  <a:lnTo>
                    <a:pt x="7318" y="3776"/>
                  </a:lnTo>
                  <a:lnTo>
                    <a:pt x="7325" y="3792"/>
                  </a:lnTo>
                  <a:lnTo>
                    <a:pt x="7335" y="3803"/>
                  </a:lnTo>
                  <a:lnTo>
                    <a:pt x="7352" y="3815"/>
                  </a:lnTo>
                  <a:lnTo>
                    <a:pt x="7373" y="3831"/>
                  </a:lnTo>
                  <a:lnTo>
                    <a:pt x="7384" y="3842"/>
                  </a:lnTo>
                  <a:lnTo>
                    <a:pt x="7387" y="3857"/>
                  </a:lnTo>
                  <a:lnTo>
                    <a:pt x="7387" y="4099"/>
                  </a:lnTo>
                  <a:lnTo>
                    <a:pt x="7385" y="4122"/>
                  </a:lnTo>
                  <a:lnTo>
                    <a:pt x="7376" y="4133"/>
                  </a:lnTo>
                  <a:lnTo>
                    <a:pt x="7356" y="4135"/>
                  </a:lnTo>
                  <a:lnTo>
                    <a:pt x="7331" y="4134"/>
                  </a:lnTo>
                  <a:lnTo>
                    <a:pt x="7309" y="4127"/>
                  </a:lnTo>
                  <a:lnTo>
                    <a:pt x="7288" y="4113"/>
                  </a:lnTo>
                  <a:lnTo>
                    <a:pt x="7166" y="4004"/>
                  </a:lnTo>
                  <a:lnTo>
                    <a:pt x="7147" y="3995"/>
                  </a:lnTo>
                  <a:lnTo>
                    <a:pt x="7129" y="3991"/>
                  </a:lnTo>
                  <a:lnTo>
                    <a:pt x="7114" y="3982"/>
                  </a:lnTo>
                  <a:lnTo>
                    <a:pt x="7109" y="3961"/>
                  </a:lnTo>
                  <a:lnTo>
                    <a:pt x="7109" y="3628"/>
                  </a:lnTo>
                  <a:lnTo>
                    <a:pt x="7103" y="3612"/>
                  </a:lnTo>
                  <a:lnTo>
                    <a:pt x="7087" y="3607"/>
                  </a:lnTo>
                  <a:lnTo>
                    <a:pt x="7071" y="3612"/>
                  </a:lnTo>
                  <a:lnTo>
                    <a:pt x="7065" y="3628"/>
                  </a:lnTo>
                  <a:lnTo>
                    <a:pt x="7065" y="3961"/>
                  </a:lnTo>
                  <a:lnTo>
                    <a:pt x="7062" y="3985"/>
                  </a:lnTo>
                  <a:lnTo>
                    <a:pt x="7044" y="3995"/>
                  </a:lnTo>
                  <a:lnTo>
                    <a:pt x="7031" y="4000"/>
                  </a:lnTo>
                  <a:lnTo>
                    <a:pt x="7019" y="4004"/>
                  </a:lnTo>
                  <a:lnTo>
                    <a:pt x="7007" y="4008"/>
                  </a:lnTo>
                  <a:lnTo>
                    <a:pt x="6995" y="4013"/>
                  </a:lnTo>
                  <a:lnTo>
                    <a:pt x="6983" y="4017"/>
                  </a:lnTo>
                  <a:lnTo>
                    <a:pt x="6972" y="4021"/>
                  </a:lnTo>
                  <a:lnTo>
                    <a:pt x="6963" y="4027"/>
                  </a:lnTo>
                  <a:lnTo>
                    <a:pt x="6952" y="4032"/>
                  </a:lnTo>
                  <a:lnTo>
                    <a:pt x="6943" y="4039"/>
                  </a:lnTo>
                  <a:lnTo>
                    <a:pt x="6935" y="4044"/>
                  </a:lnTo>
                  <a:lnTo>
                    <a:pt x="6926" y="4052"/>
                  </a:lnTo>
                  <a:lnTo>
                    <a:pt x="6920" y="4059"/>
                  </a:lnTo>
                  <a:lnTo>
                    <a:pt x="6913" y="4068"/>
                  </a:lnTo>
                  <a:lnTo>
                    <a:pt x="6907" y="4076"/>
                  </a:lnTo>
                  <a:lnTo>
                    <a:pt x="6902" y="4086"/>
                  </a:lnTo>
                  <a:lnTo>
                    <a:pt x="6899" y="4097"/>
                  </a:lnTo>
                  <a:lnTo>
                    <a:pt x="6896" y="4110"/>
                  </a:lnTo>
                  <a:lnTo>
                    <a:pt x="6895" y="4123"/>
                  </a:lnTo>
                  <a:lnTo>
                    <a:pt x="6894" y="4137"/>
                  </a:lnTo>
                  <a:lnTo>
                    <a:pt x="6889" y="4160"/>
                  </a:lnTo>
                  <a:lnTo>
                    <a:pt x="6869" y="4171"/>
                  </a:lnTo>
                  <a:lnTo>
                    <a:pt x="6858" y="4179"/>
                  </a:lnTo>
                  <a:lnTo>
                    <a:pt x="6855" y="4194"/>
                  </a:lnTo>
                  <a:lnTo>
                    <a:pt x="6859" y="4208"/>
                  </a:lnTo>
                  <a:lnTo>
                    <a:pt x="6871" y="4216"/>
                  </a:lnTo>
                  <a:lnTo>
                    <a:pt x="6886" y="4222"/>
                  </a:lnTo>
                  <a:lnTo>
                    <a:pt x="6893" y="4233"/>
                  </a:lnTo>
                  <a:lnTo>
                    <a:pt x="6894" y="4255"/>
                  </a:lnTo>
                  <a:lnTo>
                    <a:pt x="6893" y="4279"/>
                  </a:lnTo>
                  <a:lnTo>
                    <a:pt x="6887" y="4293"/>
                  </a:lnTo>
                  <a:lnTo>
                    <a:pt x="6875" y="4300"/>
                  </a:lnTo>
                  <a:lnTo>
                    <a:pt x="6855" y="4302"/>
                  </a:lnTo>
                  <a:lnTo>
                    <a:pt x="6833" y="4303"/>
                  </a:lnTo>
                  <a:lnTo>
                    <a:pt x="6812" y="4305"/>
                  </a:lnTo>
                  <a:lnTo>
                    <a:pt x="6792" y="4312"/>
                  </a:lnTo>
                  <a:lnTo>
                    <a:pt x="6787" y="4325"/>
                  </a:lnTo>
                  <a:lnTo>
                    <a:pt x="6781" y="4341"/>
                  </a:lnTo>
                  <a:lnTo>
                    <a:pt x="6775" y="4344"/>
                  </a:lnTo>
                  <a:lnTo>
                    <a:pt x="6751" y="4345"/>
                  </a:lnTo>
                  <a:lnTo>
                    <a:pt x="6721" y="4347"/>
                  </a:lnTo>
                  <a:lnTo>
                    <a:pt x="6699" y="4352"/>
                  </a:lnTo>
                  <a:lnTo>
                    <a:pt x="6683" y="4357"/>
                  </a:lnTo>
                  <a:lnTo>
                    <a:pt x="6670" y="4365"/>
                  </a:lnTo>
                  <a:lnTo>
                    <a:pt x="6656" y="4372"/>
                  </a:lnTo>
                  <a:lnTo>
                    <a:pt x="6639" y="4378"/>
                  </a:lnTo>
                  <a:lnTo>
                    <a:pt x="6614" y="4382"/>
                  </a:lnTo>
                  <a:lnTo>
                    <a:pt x="6578" y="4384"/>
                  </a:lnTo>
                  <a:lnTo>
                    <a:pt x="6559" y="4383"/>
                  </a:lnTo>
                  <a:lnTo>
                    <a:pt x="6549" y="4376"/>
                  </a:lnTo>
                  <a:lnTo>
                    <a:pt x="6545" y="4358"/>
                  </a:lnTo>
                  <a:lnTo>
                    <a:pt x="6543" y="4332"/>
                  </a:lnTo>
                  <a:lnTo>
                    <a:pt x="6546" y="4322"/>
                  </a:lnTo>
                  <a:lnTo>
                    <a:pt x="6558" y="4318"/>
                  </a:lnTo>
                  <a:lnTo>
                    <a:pt x="6576" y="4314"/>
                  </a:lnTo>
                  <a:lnTo>
                    <a:pt x="6582" y="4307"/>
                  </a:lnTo>
                  <a:lnTo>
                    <a:pt x="6580" y="4298"/>
                  </a:lnTo>
                  <a:lnTo>
                    <a:pt x="6577" y="4287"/>
                  </a:lnTo>
                  <a:lnTo>
                    <a:pt x="6575" y="4275"/>
                  </a:lnTo>
                  <a:lnTo>
                    <a:pt x="6580" y="4262"/>
                  </a:lnTo>
                  <a:lnTo>
                    <a:pt x="6597" y="4249"/>
                  </a:lnTo>
                  <a:lnTo>
                    <a:pt x="6628" y="4229"/>
                  </a:lnTo>
                  <a:lnTo>
                    <a:pt x="6643" y="4215"/>
                  </a:lnTo>
                  <a:lnTo>
                    <a:pt x="6647" y="4204"/>
                  </a:lnTo>
                  <a:lnTo>
                    <a:pt x="6646" y="4194"/>
                  </a:lnTo>
                  <a:lnTo>
                    <a:pt x="6644" y="4183"/>
                  </a:lnTo>
                  <a:lnTo>
                    <a:pt x="6647" y="4168"/>
                  </a:lnTo>
                  <a:lnTo>
                    <a:pt x="6660" y="4151"/>
                  </a:lnTo>
                  <a:lnTo>
                    <a:pt x="6673" y="4147"/>
                  </a:lnTo>
                  <a:lnTo>
                    <a:pt x="6682" y="4136"/>
                  </a:lnTo>
                  <a:lnTo>
                    <a:pt x="6686" y="4099"/>
                  </a:lnTo>
                  <a:lnTo>
                    <a:pt x="6681" y="4079"/>
                  </a:lnTo>
                  <a:lnTo>
                    <a:pt x="6666" y="4061"/>
                  </a:lnTo>
                  <a:lnTo>
                    <a:pt x="6648" y="4042"/>
                  </a:lnTo>
                  <a:lnTo>
                    <a:pt x="6628" y="4016"/>
                  </a:lnTo>
                  <a:lnTo>
                    <a:pt x="6604" y="3986"/>
                  </a:lnTo>
                  <a:lnTo>
                    <a:pt x="6582" y="3954"/>
                  </a:lnTo>
                  <a:lnTo>
                    <a:pt x="6563" y="3924"/>
                  </a:lnTo>
                  <a:lnTo>
                    <a:pt x="6549" y="3897"/>
                  </a:lnTo>
                  <a:lnTo>
                    <a:pt x="6545" y="3878"/>
                  </a:lnTo>
                  <a:lnTo>
                    <a:pt x="6545" y="3730"/>
                  </a:lnTo>
                  <a:lnTo>
                    <a:pt x="6538" y="3716"/>
                  </a:lnTo>
                  <a:lnTo>
                    <a:pt x="6521" y="3710"/>
                  </a:lnTo>
                  <a:lnTo>
                    <a:pt x="6503" y="3716"/>
                  </a:lnTo>
                  <a:lnTo>
                    <a:pt x="6497" y="3730"/>
                  </a:lnTo>
                  <a:lnTo>
                    <a:pt x="6497" y="3926"/>
                  </a:lnTo>
                  <a:lnTo>
                    <a:pt x="6494" y="3946"/>
                  </a:lnTo>
                  <a:lnTo>
                    <a:pt x="6485" y="3954"/>
                  </a:lnTo>
                  <a:lnTo>
                    <a:pt x="6474" y="3949"/>
                  </a:lnTo>
                  <a:lnTo>
                    <a:pt x="6454" y="3927"/>
                  </a:lnTo>
                  <a:lnTo>
                    <a:pt x="6425" y="3901"/>
                  </a:lnTo>
                  <a:lnTo>
                    <a:pt x="6401" y="3883"/>
                  </a:lnTo>
                  <a:lnTo>
                    <a:pt x="6398" y="3861"/>
                  </a:lnTo>
                  <a:lnTo>
                    <a:pt x="6397" y="3839"/>
                  </a:lnTo>
                  <a:lnTo>
                    <a:pt x="6382" y="3814"/>
                  </a:lnTo>
                  <a:lnTo>
                    <a:pt x="6370" y="3788"/>
                  </a:lnTo>
                  <a:lnTo>
                    <a:pt x="6361" y="3658"/>
                  </a:lnTo>
                  <a:lnTo>
                    <a:pt x="6356" y="3646"/>
                  </a:lnTo>
                  <a:lnTo>
                    <a:pt x="6343" y="3641"/>
                  </a:lnTo>
                  <a:lnTo>
                    <a:pt x="6329" y="3646"/>
                  </a:lnTo>
                  <a:lnTo>
                    <a:pt x="6323" y="3658"/>
                  </a:lnTo>
                  <a:lnTo>
                    <a:pt x="6313" y="3832"/>
                  </a:lnTo>
                  <a:lnTo>
                    <a:pt x="6309" y="3841"/>
                  </a:lnTo>
                  <a:lnTo>
                    <a:pt x="6301" y="3844"/>
                  </a:lnTo>
                  <a:lnTo>
                    <a:pt x="6292" y="3841"/>
                  </a:lnTo>
                  <a:lnTo>
                    <a:pt x="6289" y="3832"/>
                  </a:lnTo>
                  <a:lnTo>
                    <a:pt x="6289" y="3557"/>
                  </a:lnTo>
                  <a:lnTo>
                    <a:pt x="6283" y="3543"/>
                  </a:lnTo>
                  <a:lnTo>
                    <a:pt x="6269" y="3538"/>
                  </a:lnTo>
                  <a:lnTo>
                    <a:pt x="6254" y="3543"/>
                  </a:lnTo>
                  <a:lnTo>
                    <a:pt x="6249" y="3557"/>
                  </a:lnTo>
                  <a:lnTo>
                    <a:pt x="6249" y="3840"/>
                  </a:lnTo>
                  <a:lnTo>
                    <a:pt x="6247" y="3868"/>
                  </a:lnTo>
                  <a:lnTo>
                    <a:pt x="6239" y="3881"/>
                  </a:lnTo>
                  <a:lnTo>
                    <a:pt x="6229" y="3882"/>
                  </a:lnTo>
                  <a:lnTo>
                    <a:pt x="6218" y="3874"/>
                  </a:lnTo>
                  <a:lnTo>
                    <a:pt x="6206" y="3861"/>
                  </a:lnTo>
                  <a:lnTo>
                    <a:pt x="6196" y="3846"/>
                  </a:lnTo>
                  <a:lnTo>
                    <a:pt x="6188" y="3832"/>
                  </a:lnTo>
                  <a:lnTo>
                    <a:pt x="6185" y="3823"/>
                  </a:lnTo>
                  <a:lnTo>
                    <a:pt x="6185" y="3658"/>
                  </a:lnTo>
                  <a:lnTo>
                    <a:pt x="6180" y="3646"/>
                  </a:lnTo>
                  <a:lnTo>
                    <a:pt x="6161" y="3641"/>
                  </a:lnTo>
                  <a:lnTo>
                    <a:pt x="6144" y="3646"/>
                  </a:lnTo>
                  <a:lnTo>
                    <a:pt x="6138" y="3658"/>
                  </a:lnTo>
                  <a:lnTo>
                    <a:pt x="6138" y="3789"/>
                  </a:lnTo>
                  <a:lnTo>
                    <a:pt x="6129" y="3806"/>
                  </a:lnTo>
                  <a:lnTo>
                    <a:pt x="6116" y="3823"/>
                  </a:lnTo>
                  <a:lnTo>
                    <a:pt x="6083" y="3881"/>
                  </a:lnTo>
                  <a:lnTo>
                    <a:pt x="6050" y="3940"/>
                  </a:lnTo>
                  <a:lnTo>
                    <a:pt x="6013" y="3996"/>
                  </a:lnTo>
                  <a:lnTo>
                    <a:pt x="6001" y="4017"/>
                  </a:lnTo>
                  <a:lnTo>
                    <a:pt x="6003" y="4030"/>
                  </a:lnTo>
                  <a:lnTo>
                    <a:pt x="6021" y="4040"/>
                  </a:lnTo>
                  <a:lnTo>
                    <a:pt x="6032" y="4047"/>
                  </a:lnTo>
                  <a:lnTo>
                    <a:pt x="6034" y="4065"/>
                  </a:lnTo>
                  <a:lnTo>
                    <a:pt x="6037" y="4094"/>
                  </a:lnTo>
                  <a:lnTo>
                    <a:pt x="6045" y="4107"/>
                  </a:lnTo>
                  <a:lnTo>
                    <a:pt x="6056" y="4111"/>
                  </a:lnTo>
                  <a:lnTo>
                    <a:pt x="6064" y="4116"/>
                  </a:lnTo>
                  <a:lnTo>
                    <a:pt x="6070" y="4134"/>
                  </a:lnTo>
                  <a:lnTo>
                    <a:pt x="6075" y="4161"/>
                  </a:lnTo>
                  <a:lnTo>
                    <a:pt x="6093" y="4177"/>
                  </a:lnTo>
                  <a:lnTo>
                    <a:pt x="6106" y="4188"/>
                  </a:lnTo>
                  <a:lnTo>
                    <a:pt x="6110" y="4204"/>
                  </a:lnTo>
                  <a:lnTo>
                    <a:pt x="6111" y="4221"/>
                  </a:lnTo>
                  <a:lnTo>
                    <a:pt x="6114" y="4236"/>
                  </a:lnTo>
                  <a:lnTo>
                    <a:pt x="6126" y="4249"/>
                  </a:lnTo>
                  <a:lnTo>
                    <a:pt x="6137" y="4260"/>
                  </a:lnTo>
                  <a:lnTo>
                    <a:pt x="6139" y="4289"/>
                  </a:lnTo>
                  <a:lnTo>
                    <a:pt x="6139" y="4341"/>
                  </a:lnTo>
                  <a:lnTo>
                    <a:pt x="6138" y="4393"/>
                  </a:lnTo>
                  <a:lnTo>
                    <a:pt x="6140" y="4414"/>
                  </a:lnTo>
                  <a:lnTo>
                    <a:pt x="6148" y="4427"/>
                  </a:lnTo>
                  <a:lnTo>
                    <a:pt x="6161" y="4432"/>
                  </a:lnTo>
                  <a:lnTo>
                    <a:pt x="6180" y="4423"/>
                  </a:lnTo>
                  <a:lnTo>
                    <a:pt x="6185" y="4396"/>
                  </a:lnTo>
                  <a:lnTo>
                    <a:pt x="6185" y="4351"/>
                  </a:lnTo>
                  <a:lnTo>
                    <a:pt x="6188" y="4306"/>
                  </a:lnTo>
                  <a:lnTo>
                    <a:pt x="6194" y="4286"/>
                  </a:lnTo>
                  <a:lnTo>
                    <a:pt x="6215" y="4282"/>
                  </a:lnTo>
                  <a:lnTo>
                    <a:pt x="6241" y="4284"/>
                  </a:lnTo>
                  <a:lnTo>
                    <a:pt x="6252" y="4290"/>
                  </a:lnTo>
                  <a:lnTo>
                    <a:pt x="6254" y="4306"/>
                  </a:lnTo>
                  <a:lnTo>
                    <a:pt x="6254" y="4446"/>
                  </a:lnTo>
                  <a:lnTo>
                    <a:pt x="6250" y="4468"/>
                  </a:lnTo>
                  <a:lnTo>
                    <a:pt x="6229" y="4479"/>
                  </a:lnTo>
                  <a:lnTo>
                    <a:pt x="6127" y="4512"/>
                  </a:lnTo>
                  <a:lnTo>
                    <a:pt x="6111" y="4515"/>
                  </a:lnTo>
                  <a:lnTo>
                    <a:pt x="6100" y="4513"/>
                  </a:lnTo>
                  <a:lnTo>
                    <a:pt x="6091" y="4501"/>
                  </a:lnTo>
                  <a:lnTo>
                    <a:pt x="6082" y="4479"/>
                  </a:lnTo>
                  <a:lnTo>
                    <a:pt x="6069" y="4461"/>
                  </a:lnTo>
                  <a:lnTo>
                    <a:pt x="6056" y="4449"/>
                  </a:lnTo>
                  <a:lnTo>
                    <a:pt x="6047" y="4410"/>
                  </a:lnTo>
                  <a:lnTo>
                    <a:pt x="6042" y="4388"/>
                  </a:lnTo>
                  <a:lnTo>
                    <a:pt x="6029" y="4370"/>
                  </a:lnTo>
                  <a:lnTo>
                    <a:pt x="6002" y="4336"/>
                  </a:lnTo>
                  <a:lnTo>
                    <a:pt x="5979" y="4301"/>
                  </a:lnTo>
                  <a:lnTo>
                    <a:pt x="5953" y="4268"/>
                  </a:lnTo>
                  <a:lnTo>
                    <a:pt x="5942" y="4253"/>
                  </a:lnTo>
                  <a:lnTo>
                    <a:pt x="5934" y="4237"/>
                  </a:lnTo>
                  <a:lnTo>
                    <a:pt x="5934" y="4112"/>
                  </a:lnTo>
                  <a:lnTo>
                    <a:pt x="5929" y="4099"/>
                  </a:lnTo>
                  <a:lnTo>
                    <a:pt x="5914" y="4095"/>
                  </a:lnTo>
                  <a:lnTo>
                    <a:pt x="5900" y="4099"/>
                  </a:lnTo>
                  <a:lnTo>
                    <a:pt x="5895" y="4112"/>
                  </a:lnTo>
                  <a:lnTo>
                    <a:pt x="5895" y="4306"/>
                  </a:lnTo>
                  <a:lnTo>
                    <a:pt x="5888" y="4330"/>
                  </a:lnTo>
                  <a:lnTo>
                    <a:pt x="5872" y="4351"/>
                  </a:lnTo>
                  <a:lnTo>
                    <a:pt x="5851" y="4368"/>
                  </a:lnTo>
                  <a:lnTo>
                    <a:pt x="5830" y="4386"/>
                  </a:lnTo>
                  <a:lnTo>
                    <a:pt x="5821" y="4410"/>
                  </a:lnTo>
                  <a:lnTo>
                    <a:pt x="5818" y="4430"/>
                  </a:lnTo>
                  <a:lnTo>
                    <a:pt x="5812" y="4442"/>
                  </a:lnTo>
                  <a:lnTo>
                    <a:pt x="5802" y="4450"/>
                  </a:lnTo>
                  <a:lnTo>
                    <a:pt x="5791" y="4453"/>
                  </a:lnTo>
                  <a:lnTo>
                    <a:pt x="5778" y="4450"/>
                  </a:lnTo>
                  <a:lnTo>
                    <a:pt x="5767" y="4441"/>
                  </a:lnTo>
                  <a:lnTo>
                    <a:pt x="5758" y="4427"/>
                  </a:lnTo>
                  <a:lnTo>
                    <a:pt x="5743" y="4412"/>
                  </a:lnTo>
                  <a:lnTo>
                    <a:pt x="5726" y="4415"/>
                  </a:lnTo>
                  <a:lnTo>
                    <a:pt x="5718" y="4425"/>
                  </a:lnTo>
                  <a:lnTo>
                    <a:pt x="5719" y="4441"/>
                  </a:lnTo>
                  <a:lnTo>
                    <a:pt x="5729" y="4464"/>
                  </a:lnTo>
                  <a:lnTo>
                    <a:pt x="5799" y="4574"/>
                  </a:lnTo>
                  <a:lnTo>
                    <a:pt x="5806" y="4593"/>
                  </a:lnTo>
                  <a:lnTo>
                    <a:pt x="5787" y="4596"/>
                  </a:lnTo>
                  <a:lnTo>
                    <a:pt x="5698" y="4596"/>
                  </a:lnTo>
                  <a:lnTo>
                    <a:pt x="5687" y="4599"/>
                  </a:lnTo>
                  <a:lnTo>
                    <a:pt x="5678" y="4608"/>
                  </a:lnTo>
                  <a:lnTo>
                    <a:pt x="5669" y="4617"/>
                  </a:lnTo>
                  <a:lnTo>
                    <a:pt x="5660" y="4627"/>
                  </a:lnTo>
                  <a:lnTo>
                    <a:pt x="5650" y="4635"/>
                  </a:lnTo>
                  <a:lnTo>
                    <a:pt x="5639" y="4635"/>
                  </a:lnTo>
                  <a:lnTo>
                    <a:pt x="5624" y="4627"/>
                  </a:lnTo>
                  <a:lnTo>
                    <a:pt x="5606" y="4609"/>
                  </a:lnTo>
                  <a:lnTo>
                    <a:pt x="5593" y="4589"/>
                  </a:lnTo>
                  <a:lnTo>
                    <a:pt x="5593" y="4576"/>
                  </a:lnTo>
                  <a:lnTo>
                    <a:pt x="5605" y="4561"/>
                  </a:lnTo>
                  <a:lnTo>
                    <a:pt x="5616" y="4540"/>
                  </a:lnTo>
                  <a:lnTo>
                    <a:pt x="5620" y="4518"/>
                  </a:lnTo>
                  <a:lnTo>
                    <a:pt x="5640" y="4491"/>
                  </a:lnTo>
                  <a:lnTo>
                    <a:pt x="5662" y="4464"/>
                  </a:lnTo>
                  <a:lnTo>
                    <a:pt x="5685" y="4437"/>
                  </a:lnTo>
                  <a:lnTo>
                    <a:pt x="5710" y="4420"/>
                  </a:lnTo>
                  <a:lnTo>
                    <a:pt x="5724" y="4412"/>
                  </a:lnTo>
                  <a:lnTo>
                    <a:pt x="5724" y="4394"/>
                  </a:lnTo>
                  <a:lnTo>
                    <a:pt x="5724" y="4351"/>
                  </a:lnTo>
                  <a:lnTo>
                    <a:pt x="5724" y="4306"/>
                  </a:lnTo>
                  <a:lnTo>
                    <a:pt x="5722" y="4282"/>
                  </a:lnTo>
                  <a:lnTo>
                    <a:pt x="5714" y="4273"/>
                  </a:lnTo>
                  <a:lnTo>
                    <a:pt x="5697" y="4275"/>
                  </a:lnTo>
                  <a:lnTo>
                    <a:pt x="5680" y="4280"/>
                  </a:lnTo>
                  <a:lnTo>
                    <a:pt x="5679" y="4289"/>
                  </a:lnTo>
                  <a:lnTo>
                    <a:pt x="5683" y="4317"/>
                  </a:lnTo>
                  <a:lnTo>
                    <a:pt x="5680" y="4339"/>
                  </a:lnTo>
                  <a:lnTo>
                    <a:pt x="5670" y="4357"/>
                  </a:lnTo>
                  <a:lnTo>
                    <a:pt x="5659" y="4373"/>
                  </a:lnTo>
                  <a:lnTo>
                    <a:pt x="5651" y="4391"/>
                  </a:lnTo>
                  <a:lnTo>
                    <a:pt x="5646" y="4410"/>
                  </a:lnTo>
                  <a:lnTo>
                    <a:pt x="5644" y="4431"/>
                  </a:lnTo>
                  <a:lnTo>
                    <a:pt x="5634" y="4444"/>
                  </a:lnTo>
                  <a:lnTo>
                    <a:pt x="5619" y="4451"/>
                  </a:lnTo>
                  <a:lnTo>
                    <a:pt x="5596" y="4448"/>
                  </a:lnTo>
                  <a:lnTo>
                    <a:pt x="5580" y="4431"/>
                  </a:lnTo>
                  <a:lnTo>
                    <a:pt x="5565" y="4406"/>
                  </a:lnTo>
                  <a:lnTo>
                    <a:pt x="5551" y="4391"/>
                  </a:lnTo>
                  <a:lnTo>
                    <a:pt x="5546" y="4358"/>
                  </a:lnTo>
                  <a:lnTo>
                    <a:pt x="5547" y="4332"/>
                  </a:lnTo>
                  <a:lnTo>
                    <a:pt x="5549" y="4314"/>
                  </a:lnTo>
                  <a:lnTo>
                    <a:pt x="5553" y="4300"/>
                  </a:lnTo>
                  <a:lnTo>
                    <a:pt x="5562" y="4287"/>
                  </a:lnTo>
                  <a:lnTo>
                    <a:pt x="5575" y="4273"/>
                  </a:lnTo>
                  <a:lnTo>
                    <a:pt x="5593" y="4255"/>
                  </a:lnTo>
                  <a:lnTo>
                    <a:pt x="5610" y="4231"/>
                  </a:lnTo>
                  <a:lnTo>
                    <a:pt x="5615" y="4203"/>
                  </a:lnTo>
                  <a:lnTo>
                    <a:pt x="5616" y="4179"/>
                  </a:lnTo>
                  <a:lnTo>
                    <a:pt x="5616" y="4163"/>
                  </a:lnTo>
                  <a:lnTo>
                    <a:pt x="5614" y="4151"/>
                  </a:lnTo>
                  <a:lnTo>
                    <a:pt x="5604" y="4138"/>
                  </a:lnTo>
                  <a:lnTo>
                    <a:pt x="5586" y="4121"/>
                  </a:lnTo>
                  <a:lnTo>
                    <a:pt x="5562" y="4095"/>
                  </a:lnTo>
                  <a:lnTo>
                    <a:pt x="5553" y="4074"/>
                  </a:lnTo>
                  <a:lnTo>
                    <a:pt x="5552" y="4057"/>
                  </a:lnTo>
                  <a:lnTo>
                    <a:pt x="5552" y="4042"/>
                  </a:lnTo>
                  <a:lnTo>
                    <a:pt x="5546" y="4026"/>
                  </a:lnTo>
                  <a:lnTo>
                    <a:pt x="5526" y="4013"/>
                  </a:lnTo>
                  <a:lnTo>
                    <a:pt x="5511" y="3995"/>
                  </a:lnTo>
                  <a:lnTo>
                    <a:pt x="5511" y="3665"/>
                  </a:lnTo>
                  <a:lnTo>
                    <a:pt x="5505" y="3647"/>
                  </a:lnTo>
                  <a:lnTo>
                    <a:pt x="5488" y="3641"/>
                  </a:lnTo>
                  <a:lnTo>
                    <a:pt x="5469" y="3647"/>
                  </a:lnTo>
                  <a:lnTo>
                    <a:pt x="5464" y="3665"/>
                  </a:lnTo>
                  <a:lnTo>
                    <a:pt x="5464" y="3961"/>
                  </a:lnTo>
                  <a:lnTo>
                    <a:pt x="5456" y="3981"/>
                  </a:lnTo>
                  <a:lnTo>
                    <a:pt x="5441" y="3993"/>
                  </a:lnTo>
                  <a:lnTo>
                    <a:pt x="5430" y="4013"/>
                  </a:lnTo>
                  <a:lnTo>
                    <a:pt x="5426" y="4044"/>
                  </a:lnTo>
                  <a:lnTo>
                    <a:pt x="5408" y="4068"/>
                  </a:lnTo>
                  <a:lnTo>
                    <a:pt x="5378" y="4088"/>
                  </a:lnTo>
                  <a:lnTo>
                    <a:pt x="5361" y="4115"/>
                  </a:lnTo>
                  <a:lnTo>
                    <a:pt x="5355" y="4141"/>
                  </a:lnTo>
                  <a:lnTo>
                    <a:pt x="5345" y="4157"/>
                  </a:lnTo>
                  <a:lnTo>
                    <a:pt x="5334" y="4165"/>
                  </a:lnTo>
                  <a:lnTo>
                    <a:pt x="5322" y="4165"/>
                  </a:lnTo>
                  <a:lnTo>
                    <a:pt x="5311" y="4158"/>
                  </a:lnTo>
                  <a:lnTo>
                    <a:pt x="5303" y="4148"/>
                  </a:lnTo>
                  <a:lnTo>
                    <a:pt x="5299" y="4134"/>
                  </a:lnTo>
                  <a:lnTo>
                    <a:pt x="5288" y="4108"/>
                  </a:lnTo>
                  <a:lnTo>
                    <a:pt x="5273" y="4090"/>
                  </a:lnTo>
                  <a:lnTo>
                    <a:pt x="5255" y="4079"/>
                  </a:lnTo>
                  <a:lnTo>
                    <a:pt x="5238" y="4069"/>
                  </a:lnTo>
                  <a:lnTo>
                    <a:pt x="5226" y="4056"/>
                  </a:lnTo>
                  <a:lnTo>
                    <a:pt x="5225" y="4034"/>
                  </a:lnTo>
                  <a:lnTo>
                    <a:pt x="5226" y="4013"/>
                  </a:lnTo>
                  <a:lnTo>
                    <a:pt x="5212" y="3990"/>
                  </a:lnTo>
                  <a:lnTo>
                    <a:pt x="5196" y="3969"/>
                  </a:lnTo>
                  <a:lnTo>
                    <a:pt x="5188" y="3944"/>
                  </a:lnTo>
                  <a:lnTo>
                    <a:pt x="5188" y="3663"/>
                  </a:lnTo>
                  <a:lnTo>
                    <a:pt x="5183" y="3647"/>
                  </a:lnTo>
                  <a:lnTo>
                    <a:pt x="5167" y="3641"/>
                  </a:lnTo>
                  <a:lnTo>
                    <a:pt x="5151" y="3647"/>
                  </a:lnTo>
                  <a:lnTo>
                    <a:pt x="5145" y="3663"/>
                  </a:lnTo>
                  <a:lnTo>
                    <a:pt x="5145" y="3978"/>
                  </a:lnTo>
                  <a:lnTo>
                    <a:pt x="5141" y="3999"/>
                  </a:lnTo>
                  <a:lnTo>
                    <a:pt x="5129" y="4026"/>
                  </a:lnTo>
                  <a:lnTo>
                    <a:pt x="5112" y="4056"/>
                  </a:lnTo>
                  <a:lnTo>
                    <a:pt x="5091" y="4085"/>
                  </a:lnTo>
                  <a:lnTo>
                    <a:pt x="5073" y="4108"/>
                  </a:lnTo>
                  <a:lnTo>
                    <a:pt x="5057" y="4122"/>
                  </a:lnTo>
                  <a:lnTo>
                    <a:pt x="5038" y="4140"/>
                  </a:lnTo>
                  <a:lnTo>
                    <a:pt x="5035" y="4168"/>
                  </a:lnTo>
                  <a:lnTo>
                    <a:pt x="5036" y="4196"/>
                  </a:lnTo>
                  <a:lnTo>
                    <a:pt x="5041" y="4225"/>
                  </a:lnTo>
                  <a:lnTo>
                    <a:pt x="5058" y="4246"/>
                  </a:lnTo>
                  <a:lnTo>
                    <a:pt x="5072" y="4262"/>
                  </a:lnTo>
                  <a:lnTo>
                    <a:pt x="5072" y="4282"/>
                  </a:lnTo>
                  <a:lnTo>
                    <a:pt x="5061" y="4297"/>
                  </a:lnTo>
                  <a:lnTo>
                    <a:pt x="5039" y="4302"/>
                  </a:lnTo>
                  <a:lnTo>
                    <a:pt x="5019" y="4310"/>
                  </a:lnTo>
                  <a:lnTo>
                    <a:pt x="5008" y="4330"/>
                  </a:lnTo>
                  <a:lnTo>
                    <a:pt x="4999" y="4354"/>
                  </a:lnTo>
                  <a:lnTo>
                    <a:pt x="4987" y="4377"/>
                  </a:lnTo>
                  <a:lnTo>
                    <a:pt x="4967" y="4399"/>
                  </a:lnTo>
                  <a:lnTo>
                    <a:pt x="4956" y="4407"/>
                  </a:lnTo>
                  <a:lnTo>
                    <a:pt x="4949" y="4397"/>
                  </a:lnTo>
                  <a:lnTo>
                    <a:pt x="4942" y="4376"/>
                  </a:lnTo>
                  <a:lnTo>
                    <a:pt x="4928" y="4347"/>
                  </a:lnTo>
                  <a:lnTo>
                    <a:pt x="4906" y="4324"/>
                  </a:lnTo>
                  <a:lnTo>
                    <a:pt x="4903" y="4299"/>
                  </a:lnTo>
                  <a:lnTo>
                    <a:pt x="4894" y="4275"/>
                  </a:lnTo>
                  <a:lnTo>
                    <a:pt x="4877" y="4261"/>
                  </a:lnTo>
                  <a:lnTo>
                    <a:pt x="4872" y="4241"/>
                  </a:lnTo>
                  <a:lnTo>
                    <a:pt x="4872" y="4011"/>
                  </a:lnTo>
                  <a:lnTo>
                    <a:pt x="4867" y="3993"/>
                  </a:lnTo>
                  <a:lnTo>
                    <a:pt x="4848" y="3987"/>
                  </a:lnTo>
                  <a:lnTo>
                    <a:pt x="4831" y="3993"/>
                  </a:lnTo>
                  <a:lnTo>
                    <a:pt x="4824" y="4011"/>
                  </a:lnTo>
                  <a:lnTo>
                    <a:pt x="4824" y="4272"/>
                  </a:lnTo>
                  <a:lnTo>
                    <a:pt x="4814" y="4291"/>
                  </a:lnTo>
                  <a:lnTo>
                    <a:pt x="4800" y="4310"/>
                  </a:lnTo>
                  <a:lnTo>
                    <a:pt x="4777" y="4338"/>
                  </a:lnTo>
                  <a:lnTo>
                    <a:pt x="4760" y="4367"/>
                  </a:lnTo>
                  <a:lnTo>
                    <a:pt x="4743" y="4396"/>
                  </a:lnTo>
                  <a:lnTo>
                    <a:pt x="4725" y="4424"/>
                  </a:lnTo>
                  <a:lnTo>
                    <a:pt x="4699" y="4452"/>
                  </a:lnTo>
                  <a:lnTo>
                    <a:pt x="4686" y="4465"/>
                  </a:lnTo>
                  <a:lnTo>
                    <a:pt x="4683" y="4476"/>
                  </a:lnTo>
                  <a:lnTo>
                    <a:pt x="4690" y="4488"/>
                  </a:lnTo>
                  <a:lnTo>
                    <a:pt x="4709" y="4505"/>
                  </a:lnTo>
                  <a:lnTo>
                    <a:pt x="4720" y="4516"/>
                  </a:lnTo>
                  <a:lnTo>
                    <a:pt x="4721" y="4531"/>
                  </a:lnTo>
                  <a:lnTo>
                    <a:pt x="4721" y="4557"/>
                  </a:lnTo>
                  <a:lnTo>
                    <a:pt x="4721" y="4583"/>
                  </a:lnTo>
                  <a:lnTo>
                    <a:pt x="4724" y="4602"/>
                  </a:lnTo>
                  <a:lnTo>
                    <a:pt x="4741" y="4610"/>
                  </a:lnTo>
                  <a:lnTo>
                    <a:pt x="4763" y="4621"/>
                  </a:lnTo>
                  <a:lnTo>
                    <a:pt x="4776" y="4635"/>
                  </a:lnTo>
                  <a:lnTo>
                    <a:pt x="4783" y="4652"/>
                  </a:lnTo>
                  <a:lnTo>
                    <a:pt x="4789" y="4670"/>
                  </a:lnTo>
                  <a:lnTo>
                    <a:pt x="4795" y="4689"/>
                  </a:lnTo>
                  <a:lnTo>
                    <a:pt x="4806" y="4704"/>
                  </a:lnTo>
                  <a:lnTo>
                    <a:pt x="4819" y="4719"/>
                  </a:lnTo>
                  <a:lnTo>
                    <a:pt x="4822" y="4728"/>
                  </a:lnTo>
                  <a:lnTo>
                    <a:pt x="4815" y="4732"/>
                  </a:lnTo>
                  <a:lnTo>
                    <a:pt x="4798" y="4734"/>
                  </a:lnTo>
                  <a:lnTo>
                    <a:pt x="4742" y="4735"/>
                  </a:lnTo>
                  <a:lnTo>
                    <a:pt x="4721" y="4739"/>
                  </a:lnTo>
                  <a:lnTo>
                    <a:pt x="4719" y="4746"/>
                  </a:lnTo>
                  <a:lnTo>
                    <a:pt x="4721" y="4755"/>
                  </a:lnTo>
                  <a:lnTo>
                    <a:pt x="4712" y="4764"/>
                  </a:lnTo>
                  <a:lnTo>
                    <a:pt x="4670" y="4769"/>
                  </a:lnTo>
                  <a:lnTo>
                    <a:pt x="4626" y="4768"/>
                  </a:lnTo>
                  <a:lnTo>
                    <a:pt x="4604" y="4768"/>
                  </a:lnTo>
                  <a:lnTo>
                    <a:pt x="4590" y="4764"/>
                  </a:lnTo>
                  <a:lnTo>
                    <a:pt x="4582" y="4757"/>
                  </a:lnTo>
                  <a:lnTo>
                    <a:pt x="4580" y="4743"/>
                  </a:lnTo>
                  <a:lnTo>
                    <a:pt x="4581" y="4721"/>
                  </a:lnTo>
                  <a:lnTo>
                    <a:pt x="4585" y="4690"/>
                  </a:lnTo>
                  <a:lnTo>
                    <a:pt x="4592" y="4676"/>
                  </a:lnTo>
                  <a:lnTo>
                    <a:pt x="4605" y="4670"/>
                  </a:lnTo>
                  <a:lnTo>
                    <a:pt x="4621" y="4657"/>
                  </a:lnTo>
                  <a:lnTo>
                    <a:pt x="4601" y="4639"/>
                  </a:lnTo>
                  <a:lnTo>
                    <a:pt x="4582" y="4626"/>
                  </a:lnTo>
                  <a:lnTo>
                    <a:pt x="4581" y="4606"/>
                  </a:lnTo>
                  <a:lnTo>
                    <a:pt x="4584" y="4583"/>
                  </a:lnTo>
                  <a:lnTo>
                    <a:pt x="4585" y="4559"/>
                  </a:lnTo>
                  <a:lnTo>
                    <a:pt x="4591" y="4544"/>
                  </a:lnTo>
                  <a:lnTo>
                    <a:pt x="4607" y="4527"/>
                  </a:lnTo>
                  <a:lnTo>
                    <a:pt x="4629" y="4499"/>
                  </a:lnTo>
                  <a:lnTo>
                    <a:pt x="4647" y="4464"/>
                  </a:lnTo>
                  <a:lnTo>
                    <a:pt x="4661" y="4434"/>
                  </a:lnTo>
                  <a:lnTo>
                    <a:pt x="4674" y="4418"/>
                  </a:lnTo>
                  <a:lnTo>
                    <a:pt x="4688" y="4405"/>
                  </a:lnTo>
                  <a:lnTo>
                    <a:pt x="4689" y="4376"/>
                  </a:lnTo>
                  <a:lnTo>
                    <a:pt x="4682" y="4349"/>
                  </a:lnTo>
                  <a:lnTo>
                    <a:pt x="4666" y="4318"/>
                  </a:lnTo>
                  <a:lnTo>
                    <a:pt x="4645" y="4287"/>
                  </a:lnTo>
                  <a:lnTo>
                    <a:pt x="4622" y="4258"/>
                  </a:lnTo>
                  <a:lnTo>
                    <a:pt x="4602" y="4232"/>
                  </a:lnTo>
                  <a:lnTo>
                    <a:pt x="4587" y="4214"/>
                  </a:lnTo>
                  <a:lnTo>
                    <a:pt x="4581" y="4204"/>
                  </a:lnTo>
                  <a:lnTo>
                    <a:pt x="4581" y="4008"/>
                  </a:lnTo>
                  <a:lnTo>
                    <a:pt x="4576" y="3992"/>
                  </a:lnTo>
                  <a:lnTo>
                    <a:pt x="4560" y="3987"/>
                  </a:lnTo>
                  <a:lnTo>
                    <a:pt x="4544" y="3992"/>
                  </a:lnTo>
                  <a:lnTo>
                    <a:pt x="4538" y="4008"/>
                  </a:lnTo>
                  <a:lnTo>
                    <a:pt x="4538" y="4151"/>
                  </a:lnTo>
                  <a:lnTo>
                    <a:pt x="4533" y="4174"/>
                  </a:lnTo>
                  <a:lnTo>
                    <a:pt x="4522" y="4194"/>
                  </a:lnTo>
                  <a:lnTo>
                    <a:pt x="4504" y="4223"/>
                  </a:lnTo>
                  <a:lnTo>
                    <a:pt x="4491" y="4232"/>
                  </a:lnTo>
                  <a:lnTo>
                    <a:pt x="4483" y="4219"/>
                  </a:lnTo>
                  <a:lnTo>
                    <a:pt x="4480" y="4185"/>
                  </a:lnTo>
                  <a:lnTo>
                    <a:pt x="4477" y="4169"/>
                  </a:lnTo>
                  <a:lnTo>
                    <a:pt x="4467" y="4158"/>
                  </a:lnTo>
                  <a:lnTo>
                    <a:pt x="4455" y="4155"/>
                  </a:lnTo>
                  <a:lnTo>
                    <a:pt x="4443" y="4160"/>
                  </a:lnTo>
                  <a:lnTo>
                    <a:pt x="4433" y="4176"/>
                  </a:lnTo>
                  <a:lnTo>
                    <a:pt x="4431" y="4203"/>
                  </a:lnTo>
                  <a:lnTo>
                    <a:pt x="4435" y="4246"/>
                  </a:lnTo>
                  <a:lnTo>
                    <a:pt x="4432" y="4289"/>
                  </a:lnTo>
                  <a:lnTo>
                    <a:pt x="4427" y="4305"/>
                  </a:lnTo>
                  <a:lnTo>
                    <a:pt x="4418" y="4326"/>
                  </a:lnTo>
                  <a:lnTo>
                    <a:pt x="4410" y="4350"/>
                  </a:lnTo>
                  <a:lnTo>
                    <a:pt x="4402" y="4373"/>
                  </a:lnTo>
                  <a:lnTo>
                    <a:pt x="4399" y="4395"/>
                  </a:lnTo>
                  <a:lnTo>
                    <a:pt x="4402" y="4411"/>
                  </a:lnTo>
                  <a:lnTo>
                    <a:pt x="4415" y="4422"/>
                  </a:lnTo>
                  <a:lnTo>
                    <a:pt x="4431" y="4428"/>
                  </a:lnTo>
                  <a:lnTo>
                    <a:pt x="4438" y="4438"/>
                  </a:lnTo>
                  <a:lnTo>
                    <a:pt x="4433" y="4454"/>
                  </a:lnTo>
                  <a:lnTo>
                    <a:pt x="4418" y="4480"/>
                  </a:lnTo>
                  <a:lnTo>
                    <a:pt x="4403" y="4509"/>
                  </a:lnTo>
                  <a:lnTo>
                    <a:pt x="4390" y="4536"/>
                  </a:lnTo>
                  <a:lnTo>
                    <a:pt x="4374" y="4561"/>
                  </a:lnTo>
                  <a:lnTo>
                    <a:pt x="4349" y="4583"/>
                  </a:lnTo>
                  <a:lnTo>
                    <a:pt x="4330" y="4602"/>
                  </a:lnTo>
                  <a:lnTo>
                    <a:pt x="4323" y="4624"/>
                  </a:lnTo>
                  <a:lnTo>
                    <a:pt x="4323" y="4652"/>
                  </a:lnTo>
                  <a:lnTo>
                    <a:pt x="4324" y="4668"/>
                  </a:lnTo>
                  <a:lnTo>
                    <a:pt x="4330" y="4683"/>
                  </a:lnTo>
                  <a:lnTo>
                    <a:pt x="4377" y="4778"/>
                  </a:lnTo>
                  <a:lnTo>
                    <a:pt x="4383" y="4798"/>
                  </a:lnTo>
                  <a:lnTo>
                    <a:pt x="4363" y="4801"/>
                  </a:lnTo>
                  <a:lnTo>
                    <a:pt x="3674" y="4801"/>
                  </a:lnTo>
                  <a:lnTo>
                    <a:pt x="3659" y="4792"/>
                  </a:lnTo>
                  <a:lnTo>
                    <a:pt x="3628" y="4777"/>
                  </a:lnTo>
                  <a:lnTo>
                    <a:pt x="3589" y="4769"/>
                  </a:lnTo>
                  <a:lnTo>
                    <a:pt x="3557" y="4770"/>
                  </a:lnTo>
                  <a:lnTo>
                    <a:pt x="3519" y="4771"/>
                  </a:lnTo>
                  <a:lnTo>
                    <a:pt x="3480" y="4770"/>
                  </a:lnTo>
                  <a:lnTo>
                    <a:pt x="3444" y="4764"/>
                  </a:lnTo>
                  <a:lnTo>
                    <a:pt x="3416" y="4752"/>
                  </a:lnTo>
                  <a:lnTo>
                    <a:pt x="3391" y="4736"/>
                  </a:lnTo>
                  <a:lnTo>
                    <a:pt x="3364" y="4730"/>
                  </a:lnTo>
                  <a:lnTo>
                    <a:pt x="3338" y="4731"/>
                  </a:lnTo>
                  <a:lnTo>
                    <a:pt x="3312" y="4731"/>
                  </a:lnTo>
                  <a:lnTo>
                    <a:pt x="3289" y="4730"/>
                  </a:lnTo>
                  <a:lnTo>
                    <a:pt x="3272" y="4725"/>
                  </a:lnTo>
                  <a:lnTo>
                    <a:pt x="3257" y="4709"/>
                  </a:lnTo>
                  <a:lnTo>
                    <a:pt x="3242" y="4701"/>
                  </a:lnTo>
                  <a:lnTo>
                    <a:pt x="3211" y="4690"/>
                  </a:lnTo>
                  <a:lnTo>
                    <a:pt x="3172" y="4677"/>
                  </a:lnTo>
                  <a:lnTo>
                    <a:pt x="3133" y="4663"/>
                  </a:lnTo>
                  <a:lnTo>
                    <a:pt x="3100" y="4649"/>
                  </a:lnTo>
                  <a:lnTo>
                    <a:pt x="3079" y="4635"/>
                  </a:lnTo>
                  <a:lnTo>
                    <a:pt x="3061" y="4622"/>
                  </a:lnTo>
                  <a:lnTo>
                    <a:pt x="3036" y="4621"/>
                  </a:lnTo>
                  <a:lnTo>
                    <a:pt x="3013" y="4620"/>
                  </a:lnTo>
                  <a:lnTo>
                    <a:pt x="2994" y="4614"/>
                  </a:lnTo>
                  <a:lnTo>
                    <a:pt x="2975" y="4601"/>
                  </a:lnTo>
                  <a:lnTo>
                    <a:pt x="2929" y="4573"/>
                  </a:lnTo>
                  <a:lnTo>
                    <a:pt x="2880" y="4549"/>
                  </a:lnTo>
                  <a:lnTo>
                    <a:pt x="2860" y="4542"/>
                  </a:lnTo>
                  <a:lnTo>
                    <a:pt x="2857" y="4531"/>
                  </a:lnTo>
                  <a:lnTo>
                    <a:pt x="2872" y="4514"/>
                  </a:lnTo>
                  <a:lnTo>
                    <a:pt x="2874" y="4498"/>
                  </a:lnTo>
                  <a:lnTo>
                    <a:pt x="2873" y="4479"/>
                  </a:lnTo>
                  <a:lnTo>
                    <a:pt x="2882" y="4459"/>
                  </a:lnTo>
                  <a:lnTo>
                    <a:pt x="2897" y="4442"/>
                  </a:lnTo>
                  <a:lnTo>
                    <a:pt x="2916" y="4431"/>
                  </a:lnTo>
                  <a:lnTo>
                    <a:pt x="2933" y="4415"/>
                  </a:lnTo>
                  <a:lnTo>
                    <a:pt x="2940" y="4399"/>
                  </a:lnTo>
                  <a:lnTo>
                    <a:pt x="2941" y="4376"/>
                  </a:lnTo>
                  <a:lnTo>
                    <a:pt x="2938" y="4358"/>
                  </a:lnTo>
                  <a:lnTo>
                    <a:pt x="2928" y="4342"/>
                  </a:lnTo>
                  <a:lnTo>
                    <a:pt x="2893" y="4291"/>
                  </a:lnTo>
                  <a:lnTo>
                    <a:pt x="2863" y="4249"/>
                  </a:lnTo>
                  <a:lnTo>
                    <a:pt x="2823" y="4204"/>
                  </a:lnTo>
                  <a:lnTo>
                    <a:pt x="2807" y="4183"/>
                  </a:lnTo>
                  <a:lnTo>
                    <a:pt x="2798" y="4160"/>
                  </a:lnTo>
                  <a:lnTo>
                    <a:pt x="2797" y="4134"/>
                  </a:lnTo>
                  <a:lnTo>
                    <a:pt x="2793" y="4102"/>
                  </a:lnTo>
                  <a:lnTo>
                    <a:pt x="2783" y="4086"/>
                  </a:lnTo>
                  <a:lnTo>
                    <a:pt x="2770" y="4084"/>
                  </a:lnTo>
                  <a:lnTo>
                    <a:pt x="2759" y="4094"/>
                  </a:lnTo>
                  <a:lnTo>
                    <a:pt x="2756" y="4116"/>
                  </a:lnTo>
                  <a:lnTo>
                    <a:pt x="2758" y="4151"/>
                  </a:lnTo>
                  <a:lnTo>
                    <a:pt x="2759" y="4185"/>
                  </a:lnTo>
                  <a:lnTo>
                    <a:pt x="2754" y="4207"/>
                  </a:lnTo>
                  <a:lnTo>
                    <a:pt x="2741" y="4224"/>
                  </a:lnTo>
                  <a:lnTo>
                    <a:pt x="2724" y="4241"/>
                  </a:lnTo>
                  <a:lnTo>
                    <a:pt x="2703" y="4259"/>
                  </a:lnTo>
                  <a:lnTo>
                    <a:pt x="2688" y="4279"/>
                  </a:lnTo>
                  <a:lnTo>
                    <a:pt x="2682" y="4306"/>
                  </a:lnTo>
                  <a:lnTo>
                    <a:pt x="2678" y="4323"/>
                  </a:lnTo>
                  <a:lnTo>
                    <a:pt x="2672" y="4329"/>
                  </a:lnTo>
                  <a:lnTo>
                    <a:pt x="2663" y="4333"/>
                  </a:lnTo>
                  <a:lnTo>
                    <a:pt x="2656" y="4343"/>
                  </a:lnTo>
                  <a:lnTo>
                    <a:pt x="2649" y="4366"/>
                  </a:lnTo>
                  <a:lnTo>
                    <a:pt x="2647" y="4410"/>
                  </a:lnTo>
                  <a:lnTo>
                    <a:pt x="2643" y="4426"/>
                  </a:lnTo>
                  <a:lnTo>
                    <a:pt x="2630" y="4434"/>
                  </a:lnTo>
                  <a:lnTo>
                    <a:pt x="2615" y="4431"/>
                  </a:lnTo>
                  <a:lnTo>
                    <a:pt x="2601" y="4413"/>
                  </a:lnTo>
                  <a:lnTo>
                    <a:pt x="2589" y="4393"/>
                  </a:lnTo>
                  <a:lnTo>
                    <a:pt x="2575" y="4380"/>
                  </a:lnTo>
                  <a:lnTo>
                    <a:pt x="2560" y="4372"/>
                  </a:lnTo>
                  <a:lnTo>
                    <a:pt x="2540" y="4368"/>
                  </a:lnTo>
                  <a:lnTo>
                    <a:pt x="2518" y="4367"/>
                  </a:lnTo>
                  <a:lnTo>
                    <a:pt x="2488" y="4360"/>
                  </a:lnTo>
                  <a:lnTo>
                    <a:pt x="2465" y="4342"/>
                  </a:lnTo>
                  <a:lnTo>
                    <a:pt x="2442" y="4314"/>
                  </a:lnTo>
                  <a:lnTo>
                    <a:pt x="2414" y="4293"/>
                  </a:lnTo>
                  <a:lnTo>
                    <a:pt x="2384" y="4280"/>
                  </a:lnTo>
                  <a:lnTo>
                    <a:pt x="2359" y="4262"/>
                  </a:lnTo>
                  <a:lnTo>
                    <a:pt x="2336" y="4238"/>
                  </a:lnTo>
                  <a:lnTo>
                    <a:pt x="2317" y="4226"/>
                  </a:lnTo>
                  <a:lnTo>
                    <a:pt x="2293" y="4224"/>
                  </a:lnTo>
                  <a:lnTo>
                    <a:pt x="2266" y="4216"/>
                  </a:lnTo>
                  <a:lnTo>
                    <a:pt x="2253" y="4195"/>
                  </a:lnTo>
                  <a:lnTo>
                    <a:pt x="2234" y="4171"/>
                  </a:lnTo>
                  <a:lnTo>
                    <a:pt x="2209" y="4147"/>
                  </a:lnTo>
                  <a:lnTo>
                    <a:pt x="2192" y="4116"/>
                  </a:lnTo>
                  <a:lnTo>
                    <a:pt x="2178" y="4087"/>
                  </a:lnTo>
                  <a:lnTo>
                    <a:pt x="2161" y="4061"/>
                  </a:lnTo>
                  <a:lnTo>
                    <a:pt x="2153" y="4030"/>
                  </a:lnTo>
                  <a:lnTo>
                    <a:pt x="2153" y="3890"/>
                  </a:lnTo>
                  <a:lnTo>
                    <a:pt x="2147" y="3876"/>
                  </a:lnTo>
                  <a:lnTo>
                    <a:pt x="2132" y="3870"/>
                  </a:lnTo>
                  <a:lnTo>
                    <a:pt x="2116" y="3876"/>
                  </a:lnTo>
                  <a:lnTo>
                    <a:pt x="2110" y="3890"/>
                  </a:lnTo>
                  <a:lnTo>
                    <a:pt x="2110" y="4047"/>
                  </a:lnTo>
                  <a:lnTo>
                    <a:pt x="2107" y="4069"/>
                  </a:lnTo>
                  <a:lnTo>
                    <a:pt x="2100" y="4076"/>
                  </a:lnTo>
                  <a:lnTo>
                    <a:pt x="2088" y="4073"/>
                  </a:lnTo>
                  <a:lnTo>
                    <a:pt x="2074" y="4062"/>
                  </a:lnTo>
                  <a:lnTo>
                    <a:pt x="2059" y="4048"/>
                  </a:lnTo>
                  <a:lnTo>
                    <a:pt x="2042" y="4033"/>
                  </a:lnTo>
                  <a:lnTo>
                    <a:pt x="2028" y="4020"/>
                  </a:lnTo>
                  <a:lnTo>
                    <a:pt x="2016" y="4013"/>
                  </a:lnTo>
                  <a:lnTo>
                    <a:pt x="1992" y="4002"/>
                  </a:lnTo>
                  <a:lnTo>
                    <a:pt x="1980" y="3993"/>
                  </a:lnTo>
                  <a:lnTo>
                    <a:pt x="1976" y="3979"/>
                  </a:lnTo>
                  <a:lnTo>
                    <a:pt x="1972" y="3960"/>
                  </a:lnTo>
                  <a:lnTo>
                    <a:pt x="1965" y="3951"/>
                  </a:lnTo>
                  <a:lnTo>
                    <a:pt x="1947" y="3947"/>
                  </a:lnTo>
                  <a:lnTo>
                    <a:pt x="1926" y="3940"/>
                  </a:lnTo>
                  <a:lnTo>
                    <a:pt x="1904" y="3928"/>
                  </a:lnTo>
                  <a:lnTo>
                    <a:pt x="1884" y="3913"/>
                  </a:lnTo>
                  <a:lnTo>
                    <a:pt x="1863" y="3896"/>
                  </a:lnTo>
                  <a:lnTo>
                    <a:pt x="1845" y="3876"/>
                  </a:lnTo>
                  <a:lnTo>
                    <a:pt x="1825" y="3855"/>
                  </a:lnTo>
                  <a:lnTo>
                    <a:pt x="1808" y="3836"/>
                  </a:lnTo>
                  <a:lnTo>
                    <a:pt x="1791" y="3816"/>
                  </a:lnTo>
                  <a:lnTo>
                    <a:pt x="1775" y="3800"/>
                  </a:lnTo>
                  <a:lnTo>
                    <a:pt x="1760" y="3771"/>
                  </a:lnTo>
                  <a:lnTo>
                    <a:pt x="1760" y="3736"/>
                  </a:lnTo>
                  <a:lnTo>
                    <a:pt x="1760" y="3702"/>
                  </a:lnTo>
                  <a:lnTo>
                    <a:pt x="1754" y="3683"/>
                  </a:lnTo>
                  <a:lnTo>
                    <a:pt x="1740" y="3661"/>
                  </a:lnTo>
                  <a:lnTo>
                    <a:pt x="1722" y="3638"/>
                  </a:lnTo>
                  <a:lnTo>
                    <a:pt x="1701" y="3613"/>
                  </a:lnTo>
                  <a:lnTo>
                    <a:pt x="1682" y="3589"/>
                  </a:lnTo>
                  <a:lnTo>
                    <a:pt x="1664" y="3567"/>
                  </a:lnTo>
                  <a:lnTo>
                    <a:pt x="1651" y="3546"/>
                  </a:lnTo>
                  <a:lnTo>
                    <a:pt x="1647" y="3530"/>
                  </a:lnTo>
                  <a:lnTo>
                    <a:pt x="1647" y="3366"/>
                  </a:lnTo>
                  <a:lnTo>
                    <a:pt x="1643" y="3352"/>
                  </a:lnTo>
                  <a:lnTo>
                    <a:pt x="1629" y="3347"/>
                  </a:lnTo>
                  <a:lnTo>
                    <a:pt x="1615" y="3352"/>
                  </a:lnTo>
                  <a:lnTo>
                    <a:pt x="1610" y="3366"/>
                  </a:lnTo>
                  <a:lnTo>
                    <a:pt x="1610" y="3494"/>
                  </a:lnTo>
                  <a:lnTo>
                    <a:pt x="1603" y="3515"/>
                  </a:lnTo>
                  <a:lnTo>
                    <a:pt x="1587" y="3523"/>
                  </a:lnTo>
                  <a:lnTo>
                    <a:pt x="1572" y="3545"/>
                  </a:lnTo>
                  <a:lnTo>
                    <a:pt x="1560" y="3577"/>
                  </a:lnTo>
                  <a:lnTo>
                    <a:pt x="1550" y="3589"/>
                  </a:lnTo>
                  <a:lnTo>
                    <a:pt x="1530" y="3589"/>
                  </a:lnTo>
                  <a:lnTo>
                    <a:pt x="1514" y="3579"/>
                  </a:lnTo>
                  <a:lnTo>
                    <a:pt x="1251" y="3296"/>
                  </a:lnTo>
                  <a:lnTo>
                    <a:pt x="1227" y="3272"/>
                  </a:lnTo>
                  <a:lnTo>
                    <a:pt x="1206" y="3252"/>
                  </a:lnTo>
                  <a:lnTo>
                    <a:pt x="961" y="2994"/>
                  </a:lnTo>
                  <a:lnTo>
                    <a:pt x="944" y="2969"/>
                  </a:lnTo>
                  <a:lnTo>
                    <a:pt x="938" y="2948"/>
                  </a:lnTo>
                  <a:lnTo>
                    <a:pt x="930" y="2927"/>
                  </a:lnTo>
                  <a:lnTo>
                    <a:pt x="911" y="2904"/>
                  </a:lnTo>
                  <a:lnTo>
                    <a:pt x="878" y="2872"/>
                  </a:lnTo>
                  <a:lnTo>
                    <a:pt x="849" y="2839"/>
                  </a:lnTo>
                  <a:lnTo>
                    <a:pt x="817" y="2807"/>
                  </a:lnTo>
                  <a:lnTo>
                    <a:pt x="799" y="2787"/>
                  </a:lnTo>
                  <a:lnTo>
                    <a:pt x="797" y="2773"/>
                  </a:lnTo>
                  <a:lnTo>
                    <a:pt x="793" y="2756"/>
                  </a:lnTo>
                  <a:lnTo>
                    <a:pt x="771" y="2729"/>
                  </a:lnTo>
                  <a:lnTo>
                    <a:pt x="757" y="2711"/>
                  </a:lnTo>
                  <a:lnTo>
                    <a:pt x="758" y="2698"/>
                  </a:lnTo>
                  <a:lnTo>
                    <a:pt x="776" y="2681"/>
                  </a:lnTo>
                  <a:lnTo>
                    <a:pt x="790" y="2666"/>
                  </a:lnTo>
                  <a:lnTo>
                    <a:pt x="795" y="2652"/>
                  </a:lnTo>
                  <a:lnTo>
                    <a:pt x="795" y="2630"/>
                  </a:lnTo>
                  <a:lnTo>
                    <a:pt x="796" y="2607"/>
                  </a:lnTo>
                  <a:lnTo>
                    <a:pt x="796" y="2583"/>
                  </a:lnTo>
                  <a:lnTo>
                    <a:pt x="791" y="2562"/>
                  </a:lnTo>
                  <a:lnTo>
                    <a:pt x="776" y="2549"/>
                  </a:lnTo>
                  <a:lnTo>
                    <a:pt x="760" y="2534"/>
                  </a:lnTo>
                  <a:lnTo>
                    <a:pt x="759" y="2509"/>
                  </a:lnTo>
                  <a:lnTo>
                    <a:pt x="741" y="2481"/>
                  </a:lnTo>
                  <a:lnTo>
                    <a:pt x="716" y="2459"/>
                  </a:lnTo>
                  <a:lnTo>
                    <a:pt x="700" y="2441"/>
                  </a:lnTo>
                  <a:lnTo>
                    <a:pt x="687" y="2424"/>
                  </a:lnTo>
                  <a:lnTo>
                    <a:pt x="687" y="1939"/>
                  </a:lnTo>
                  <a:lnTo>
                    <a:pt x="682" y="1923"/>
                  </a:lnTo>
                  <a:lnTo>
                    <a:pt x="665" y="1918"/>
                  </a:lnTo>
                  <a:lnTo>
                    <a:pt x="650" y="1923"/>
                  </a:lnTo>
                  <a:lnTo>
                    <a:pt x="645" y="1938"/>
                  </a:lnTo>
                  <a:lnTo>
                    <a:pt x="639" y="2388"/>
                  </a:lnTo>
                  <a:lnTo>
                    <a:pt x="632" y="2403"/>
                  </a:lnTo>
                  <a:lnTo>
                    <a:pt x="620" y="2414"/>
                  </a:lnTo>
                  <a:lnTo>
                    <a:pt x="610" y="2425"/>
                  </a:lnTo>
                  <a:lnTo>
                    <a:pt x="608" y="2440"/>
                  </a:lnTo>
                  <a:lnTo>
                    <a:pt x="608" y="2466"/>
                  </a:lnTo>
                  <a:lnTo>
                    <a:pt x="607" y="2476"/>
                  </a:lnTo>
                  <a:lnTo>
                    <a:pt x="597" y="2475"/>
                  </a:lnTo>
                  <a:lnTo>
                    <a:pt x="582" y="2466"/>
                  </a:lnTo>
                  <a:lnTo>
                    <a:pt x="567" y="2454"/>
                  </a:lnTo>
                  <a:lnTo>
                    <a:pt x="553" y="2442"/>
                  </a:lnTo>
                  <a:lnTo>
                    <a:pt x="540" y="2430"/>
                  </a:lnTo>
                  <a:lnTo>
                    <a:pt x="528" y="2415"/>
                  </a:lnTo>
                  <a:lnTo>
                    <a:pt x="517" y="2400"/>
                  </a:lnTo>
                  <a:lnTo>
                    <a:pt x="508" y="2386"/>
                  </a:lnTo>
                  <a:lnTo>
                    <a:pt x="498" y="2370"/>
                  </a:lnTo>
                  <a:lnTo>
                    <a:pt x="489" y="2355"/>
                  </a:lnTo>
                  <a:lnTo>
                    <a:pt x="481" y="2339"/>
                  </a:lnTo>
                  <a:lnTo>
                    <a:pt x="472" y="2323"/>
                  </a:lnTo>
                  <a:lnTo>
                    <a:pt x="463" y="2307"/>
                  </a:lnTo>
                  <a:lnTo>
                    <a:pt x="455" y="2291"/>
                  </a:lnTo>
                  <a:lnTo>
                    <a:pt x="446" y="2276"/>
                  </a:lnTo>
                  <a:lnTo>
                    <a:pt x="436" y="2261"/>
                  </a:lnTo>
                  <a:lnTo>
                    <a:pt x="426" y="2246"/>
                  </a:lnTo>
                  <a:lnTo>
                    <a:pt x="415" y="2232"/>
                  </a:lnTo>
                  <a:lnTo>
                    <a:pt x="403" y="2218"/>
                  </a:lnTo>
                  <a:lnTo>
                    <a:pt x="389" y="2206"/>
                  </a:lnTo>
                  <a:lnTo>
                    <a:pt x="372" y="2188"/>
                  </a:lnTo>
                  <a:lnTo>
                    <a:pt x="366" y="2164"/>
                  </a:lnTo>
                  <a:lnTo>
                    <a:pt x="365" y="2140"/>
                  </a:lnTo>
                  <a:lnTo>
                    <a:pt x="359" y="2128"/>
                  </a:lnTo>
                  <a:lnTo>
                    <a:pt x="344" y="2120"/>
                  </a:lnTo>
                  <a:lnTo>
                    <a:pt x="333" y="2113"/>
                  </a:lnTo>
                  <a:lnTo>
                    <a:pt x="321" y="2102"/>
                  </a:lnTo>
                  <a:lnTo>
                    <a:pt x="307" y="2088"/>
                  </a:lnTo>
                  <a:lnTo>
                    <a:pt x="293" y="2070"/>
                  </a:lnTo>
                  <a:lnTo>
                    <a:pt x="278" y="2049"/>
                  </a:lnTo>
                  <a:lnTo>
                    <a:pt x="261" y="2027"/>
                  </a:lnTo>
                  <a:lnTo>
                    <a:pt x="244" y="2002"/>
                  </a:lnTo>
                  <a:lnTo>
                    <a:pt x="227" y="1975"/>
                  </a:lnTo>
                  <a:lnTo>
                    <a:pt x="210" y="1948"/>
                  </a:lnTo>
                  <a:lnTo>
                    <a:pt x="191" y="1919"/>
                  </a:lnTo>
                  <a:lnTo>
                    <a:pt x="174" y="1890"/>
                  </a:lnTo>
                  <a:lnTo>
                    <a:pt x="156" y="1861"/>
                  </a:lnTo>
                  <a:lnTo>
                    <a:pt x="138" y="1833"/>
                  </a:lnTo>
                  <a:lnTo>
                    <a:pt x="122" y="1805"/>
                  </a:lnTo>
                  <a:lnTo>
                    <a:pt x="106" y="1779"/>
                  </a:lnTo>
                  <a:lnTo>
                    <a:pt x="91" y="1756"/>
                  </a:lnTo>
                  <a:lnTo>
                    <a:pt x="76" y="1734"/>
                  </a:lnTo>
                  <a:lnTo>
                    <a:pt x="63" y="1715"/>
                  </a:lnTo>
                  <a:lnTo>
                    <a:pt x="51" y="1698"/>
                  </a:lnTo>
                  <a:lnTo>
                    <a:pt x="41" y="1685"/>
                  </a:lnTo>
                  <a:lnTo>
                    <a:pt x="21" y="1672"/>
                  </a:lnTo>
                  <a:lnTo>
                    <a:pt x="7" y="1676"/>
                  </a:lnTo>
                  <a:lnTo>
                    <a:pt x="0" y="1690"/>
                  </a:lnTo>
                  <a:lnTo>
                    <a:pt x="4" y="1708"/>
                  </a:lnTo>
                  <a:lnTo>
                    <a:pt x="24" y="1724"/>
                  </a:lnTo>
                  <a:lnTo>
                    <a:pt x="34" y="1735"/>
                  </a:lnTo>
                  <a:lnTo>
                    <a:pt x="37" y="1749"/>
                  </a:lnTo>
                  <a:lnTo>
                    <a:pt x="44" y="1772"/>
                  </a:lnTo>
                  <a:lnTo>
                    <a:pt x="58" y="1791"/>
                  </a:lnTo>
                  <a:lnTo>
                    <a:pt x="75" y="1807"/>
                  </a:lnTo>
                  <a:lnTo>
                    <a:pt x="91" y="1822"/>
                  </a:lnTo>
                  <a:lnTo>
                    <a:pt x="103" y="1837"/>
                  </a:lnTo>
                  <a:lnTo>
                    <a:pt x="107" y="1853"/>
                  </a:lnTo>
                  <a:lnTo>
                    <a:pt x="111" y="1885"/>
                  </a:lnTo>
                  <a:lnTo>
                    <a:pt x="121" y="1896"/>
                  </a:lnTo>
                  <a:lnTo>
                    <a:pt x="132" y="1904"/>
                  </a:lnTo>
                  <a:lnTo>
                    <a:pt x="141" y="1922"/>
                  </a:lnTo>
                  <a:lnTo>
                    <a:pt x="148" y="1946"/>
                  </a:lnTo>
                  <a:lnTo>
                    <a:pt x="163" y="1965"/>
                  </a:lnTo>
                  <a:lnTo>
                    <a:pt x="180" y="1981"/>
                  </a:lnTo>
                  <a:lnTo>
                    <a:pt x="197" y="1995"/>
                  </a:lnTo>
                  <a:lnTo>
                    <a:pt x="210" y="2009"/>
                  </a:lnTo>
                  <a:lnTo>
                    <a:pt x="215" y="2026"/>
                  </a:lnTo>
                  <a:lnTo>
                    <a:pt x="220" y="2047"/>
                  </a:lnTo>
                  <a:lnTo>
                    <a:pt x="231" y="2069"/>
                  </a:lnTo>
                  <a:lnTo>
                    <a:pt x="247" y="2088"/>
                  </a:lnTo>
                  <a:lnTo>
                    <a:pt x="267" y="2107"/>
                  </a:lnTo>
                  <a:lnTo>
                    <a:pt x="285" y="2123"/>
                  </a:lnTo>
                  <a:lnTo>
                    <a:pt x="303" y="2138"/>
                  </a:lnTo>
                  <a:lnTo>
                    <a:pt x="313" y="2149"/>
                  </a:lnTo>
                  <a:lnTo>
                    <a:pt x="315" y="2164"/>
                  </a:lnTo>
                  <a:lnTo>
                    <a:pt x="318" y="2176"/>
                  </a:lnTo>
                  <a:lnTo>
                    <a:pt x="322" y="2189"/>
                  </a:lnTo>
                  <a:lnTo>
                    <a:pt x="327" y="2202"/>
                  </a:lnTo>
                  <a:lnTo>
                    <a:pt x="335" y="2215"/>
                  </a:lnTo>
                  <a:lnTo>
                    <a:pt x="344" y="2229"/>
                  </a:lnTo>
                  <a:lnTo>
                    <a:pt x="353" y="2243"/>
                  </a:lnTo>
                  <a:lnTo>
                    <a:pt x="363" y="2258"/>
                  </a:lnTo>
                  <a:lnTo>
                    <a:pt x="375" y="2272"/>
                  </a:lnTo>
                  <a:lnTo>
                    <a:pt x="387" y="2287"/>
                  </a:lnTo>
                  <a:lnTo>
                    <a:pt x="399" y="2302"/>
                  </a:lnTo>
                  <a:lnTo>
                    <a:pt x="412" y="2318"/>
                  </a:lnTo>
                  <a:lnTo>
                    <a:pt x="423" y="2333"/>
                  </a:lnTo>
                  <a:lnTo>
                    <a:pt x="435" y="2349"/>
                  </a:lnTo>
                  <a:lnTo>
                    <a:pt x="447" y="2365"/>
                  </a:lnTo>
                  <a:lnTo>
                    <a:pt x="458" y="2380"/>
                  </a:lnTo>
                  <a:lnTo>
                    <a:pt x="468" y="2396"/>
                  </a:lnTo>
                  <a:lnTo>
                    <a:pt x="476" y="2411"/>
                  </a:lnTo>
                  <a:lnTo>
                    <a:pt x="484" y="2427"/>
                  </a:lnTo>
                  <a:lnTo>
                    <a:pt x="490" y="2442"/>
                  </a:lnTo>
                  <a:lnTo>
                    <a:pt x="495" y="2458"/>
                  </a:lnTo>
                  <a:lnTo>
                    <a:pt x="497" y="2478"/>
                  </a:lnTo>
                  <a:lnTo>
                    <a:pt x="513" y="2491"/>
                  </a:lnTo>
                  <a:lnTo>
                    <a:pt x="531" y="2502"/>
                  </a:lnTo>
                  <a:lnTo>
                    <a:pt x="531" y="2527"/>
                  </a:lnTo>
                  <a:lnTo>
                    <a:pt x="527" y="2547"/>
                  </a:lnTo>
                  <a:lnTo>
                    <a:pt x="520" y="2563"/>
                  </a:lnTo>
                  <a:lnTo>
                    <a:pt x="512" y="2579"/>
                  </a:lnTo>
                  <a:lnTo>
                    <a:pt x="504" y="2592"/>
                  </a:lnTo>
                  <a:lnTo>
                    <a:pt x="500" y="2604"/>
                  </a:lnTo>
                  <a:lnTo>
                    <a:pt x="501" y="2618"/>
                  </a:lnTo>
                  <a:lnTo>
                    <a:pt x="509" y="2633"/>
                  </a:lnTo>
                  <a:lnTo>
                    <a:pt x="525" y="2651"/>
                  </a:lnTo>
                  <a:lnTo>
                    <a:pt x="544" y="2665"/>
                  </a:lnTo>
                  <a:lnTo>
                    <a:pt x="562" y="2679"/>
                  </a:lnTo>
                  <a:lnTo>
                    <a:pt x="573" y="2699"/>
                  </a:lnTo>
                  <a:lnTo>
                    <a:pt x="582" y="2734"/>
                  </a:lnTo>
                  <a:lnTo>
                    <a:pt x="593" y="2742"/>
                  </a:lnTo>
                  <a:lnTo>
                    <a:pt x="605" y="2756"/>
                  </a:lnTo>
                  <a:lnTo>
                    <a:pt x="611" y="2771"/>
                  </a:lnTo>
                  <a:lnTo>
                    <a:pt x="627" y="2778"/>
                  </a:lnTo>
                  <a:lnTo>
                    <a:pt x="641" y="2787"/>
                  </a:lnTo>
                  <a:lnTo>
                    <a:pt x="643" y="2803"/>
                  </a:lnTo>
                  <a:lnTo>
                    <a:pt x="643" y="3257"/>
                  </a:lnTo>
                  <a:lnTo>
                    <a:pt x="648" y="3273"/>
                  </a:lnTo>
                  <a:lnTo>
                    <a:pt x="664" y="3278"/>
                  </a:lnTo>
                  <a:lnTo>
                    <a:pt x="681" y="3273"/>
                  </a:lnTo>
                  <a:lnTo>
                    <a:pt x="686" y="3257"/>
                  </a:lnTo>
                  <a:lnTo>
                    <a:pt x="686" y="2820"/>
                  </a:lnTo>
                  <a:lnTo>
                    <a:pt x="693" y="2795"/>
                  </a:lnTo>
                  <a:lnTo>
                    <a:pt x="711" y="2778"/>
                  </a:lnTo>
                  <a:lnTo>
                    <a:pt x="729" y="2761"/>
                  </a:lnTo>
                  <a:lnTo>
                    <a:pt x="738" y="2751"/>
                  </a:lnTo>
                  <a:lnTo>
                    <a:pt x="743" y="2749"/>
                  </a:lnTo>
                  <a:lnTo>
                    <a:pt x="745" y="2755"/>
                  </a:lnTo>
                  <a:lnTo>
                    <a:pt x="746" y="2769"/>
                  </a:lnTo>
                  <a:lnTo>
                    <a:pt x="747" y="2791"/>
                  </a:lnTo>
                  <a:lnTo>
                    <a:pt x="754" y="2803"/>
                  </a:lnTo>
                  <a:lnTo>
                    <a:pt x="769" y="2813"/>
                  </a:lnTo>
                  <a:lnTo>
                    <a:pt x="796" y="2838"/>
                  </a:lnTo>
                  <a:lnTo>
                    <a:pt x="830" y="2876"/>
                  </a:lnTo>
                  <a:lnTo>
                    <a:pt x="859" y="2907"/>
                  </a:lnTo>
                  <a:lnTo>
                    <a:pt x="881" y="2940"/>
                  </a:lnTo>
                  <a:lnTo>
                    <a:pt x="889" y="2971"/>
                  </a:lnTo>
                  <a:lnTo>
                    <a:pt x="889" y="2985"/>
                  </a:lnTo>
                  <a:lnTo>
                    <a:pt x="1152" y="3237"/>
                  </a:lnTo>
                  <a:lnTo>
                    <a:pt x="1159" y="3246"/>
                  </a:lnTo>
                  <a:lnTo>
                    <a:pt x="1164" y="3256"/>
                  </a:lnTo>
                  <a:lnTo>
                    <a:pt x="1177" y="3280"/>
                  </a:lnTo>
                  <a:lnTo>
                    <a:pt x="1185" y="3304"/>
                  </a:lnTo>
                  <a:lnTo>
                    <a:pt x="1203" y="3329"/>
                  </a:lnTo>
                  <a:lnTo>
                    <a:pt x="1221" y="3343"/>
                  </a:lnTo>
                  <a:lnTo>
                    <a:pt x="1240" y="3354"/>
                  </a:lnTo>
                  <a:lnTo>
                    <a:pt x="1255" y="3373"/>
                  </a:lnTo>
                  <a:lnTo>
                    <a:pt x="1266" y="3398"/>
                  </a:lnTo>
                  <a:lnTo>
                    <a:pt x="1283" y="3414"/>
                  </a:lnTo>
                  <a:lnTo>
                    <a:pt x="1300" y="3430"/>
                  </a:lnTo>
                  <a:lnTo>
                    <a:pt x="1329" y="3467"/>
                  </a:lnTo>
                  <a:lnTo>
                    <a:pt x="1351" y="3512"/>
                  </a:lnTo>
                  <a:lnTo>
                    <a:pt x="1363" y="3528"/>
                  </a:lnTo>
                  <a:lnTo>
                    <a:pt x="1394" y="3534"/>
                  </a:lnTo>
                  <a:lnTo>
                    <a:pt x="1414" y="3539"/>
                  </a:lnTo>
                  <a:lnTo>
                    <a:pt x="1424" y="3546"/>
                  </a:lnTo>
                  <a:lnTo>
                    <a:pt x="1429" y="3563"/>
                  </a:lnTo>
                  <a:lnTo>
                    <a:pt x="1435" y="3582"/>
                  </a:lnTo>
                  <a:lnTo>
                    <a:pt x="1445" y="3590"/>
                  </a:lnTo>
                  <a:lnTo>
                    <a:pt x="1464" y="3595"/>
                  </a:lnTo>
                  <a:lnTo>
                    <a:pt x="1488" y="3601"/>
                  </a:lnTo>
                  <a:lnTo>
                    <a:pt x="1501" y="3609"/>
                  </a:lnTo>
                  <a:lnTo>
                    <a:pt x="1506" y="3623"/>
                  </a:lnTo>
                  <a:lnTo>
                    <a:pt x="1506" y="3650"/>
                  </a:lnTo>
                  <a:lnTo>
                    <a:pt x="1499" y="3683"/>
                  </a:lnTo>
                  <a:lnTo>
                    <a:pt x="1487" y="3694"/>
                  </a:lnTo>
                  <a:lnTo>
                    <a:pt x="1475" y="3682"/>
                  </a:lnTo>
                  <a:lnTo>
                    <a:pt x="1472" y="3650"/>
                  </a:lnTo>
                  <a:lnTo>
                    <a:pt x="1468" y="3629"/>
                  </a:lnTo>
                  <a:lnTo>
                    <a:pt x="1446" y="3625"/>
                  </a:lnTo>
                  <a:lnTo>
                    <a:pt x="1432" y="3629"/>
                  </a:lnTo>
                  <a:lnTo>
                    <a:pt x="1429" y="3650"/>
                  </a:lnTo>
                  <a:lnTo>
                    <a:pt x="1429" y="3667"/>
                  </a:lnTo>
                  <a:lnTo>
                    <a:pt x="1429" y="3683"/>
                  </a:lnTo>
                  <a:lnTo>
                    <a:pt x="1430" y="3701"/>
                  </a:lnTo>
                  <a:lnTo>
                    <a:pt x="1430" y="3717"/>
                  </a:lnTo>
                  <a:lnTo>
                    <a:pt x="1430" y="3734"/>
                  </a:lnTo>
                  <a:lnTo>
                    <a:pt x="1429" y="3750"/>
                  </a:lnTo>
                  <a:lnTo>
                    <a:pt x="1427" y="3766"/>
                  </a:lnTo>
                  <a:lnTo>
                    <a:pt x="1425" y="3782"/>
                  </a:lnTo>
                  <a:lnTo>
                    <a:pt x="1421" y="3797"/>
                  </a:lnTo>
                  <a:lnTo>
                    <a:pt x="1416" y="3812"/>
                  </a:lnTo>
                  <a:lnTo>
                    <a:pt x="1408" y="3826"/>
                  </a:lnTo>
                  <a:lnTo>
                    <a:pt x="1401" y="3840"/>
                  </a:lnTo>
                  <a:lnTo>
                    <a:pt x="1390" y="3853"/>
                  </a:lnTo>
                  <a:lnTo>
                    <a:pt x="1377" y="3866"/>
                  </a:lnTo>
                  <a:lnTo>
                    <a:pt x="1361" y="3885"/>
                  </a:lnTo>
                  <a:lnTo>
                    <a:pt x="1354" y="3909"/>
                  </a:lnTo>
                  <a:lnTo>
                    <a:pt x="1352" y="3928"/>
                  </a:lnTo>
                  <a:lnTo>
                    <a:pt x="1348" y="3941"/>
                  </a:lnTo>
                  <a:lnTo>
                    <a:pt x="1340" y="3952"/>
                  </a:lnTo>
                  <a:lnTo>
                    <a:pt x="1325" y="3961"/>
                  </a:lnTo>
                  <a:lnTo>
                    <a:pt x="1304" y="3969"/>
                  </a:lnTo>
                  <a:lnTo>
                    <a:pt x="1289" y="3979"/>
                  </a:lnTo>
                  <a:lnTo>
                    <a:pt x="1282" y="3994"/>
                  </a:lnTo>
                  <a:lnTo>
                    <a:pt x="1286" y="4008"/>
                  </a:lnTo>
                  <a:lnTo>
                    <a:pt x="1304" y="4022"/>
                  </a:lnTo>
                  <a:lnTo>
                    <a:pt x="1319" y="4035"/>
                  </a:lnTo>
                  <a:lnTo>
                    <a:pt x="1331" y="4049"/>
                  </a:lnTo>
                  <a:lnTo>
                    <a:pt x="1340" y="4066"/>
                  </a:lnTo>
                  <a:lnTo>
                    <a:pt x="1348" y="4083"/>
                  </a:lnTo>
                  <a:lnTo>
                    <a:pt x="1356" y="4100"/>
                  </a:lnTo>
                  <a:lnTo>
                    <a:pt x="1362" y="4116"/>
                  </a:lnTo>
                  <a:lnTo>
                    <a:pt x="1371" y="4131"/>
                  </a:lnTo>
                  <a:lnTo>
                    <a:pt x="1380" y="4146"/>
                  </a:lnTo>
                  <a:lnTo>
                    <a:pt x="1393" y="4156"/>
                  </a:lnTo>
                  <a:lnTo>
                    <a:pt x="1408" y="4164"/>
                  </a:lnTo>
                  <a:lnTo>
                    <a:pt x="1426" y="4175"/>
                  </a:lnTo>
                  <a:lnTo>
                    <a:pt x="1429" y="4203"/>
                  </a:lnTo>
                  <a:lnTo>
                    <a:pt x="1429" y="4388"/>
                  </a:lnTo>
                  <a:lnTo>
                    <a:pt x="1435" y="4405"/>
                  </a:lnTo>
                  <a:lnTo>
                    <a:pt x="1452" y="4410"/>
                  </a:lnTo>
                  <a:lnTo>
                    <a:pt x="1468" y="4405"/>
                  </a:lnTo>
                  <a:lnTo>
                    <a:pt x="1473" y="4388"/>
                  </a:lnTo>
                  <a:lnTo>
                    <a:pt x="1473" y="4184"/>
                  </a:lnTo>
                  <a:lnTo>
                    <a:pt x="1478" y="4167"/>
                  </a:lnTo>
                  <a:lnTo>
                    <a:pt x="1488" y="4146"/>
                  </a:lnTo>
                  <a:lnTo>
                    <a:pt x="1500" y="4137"/>
                  </a:lnTo>
                  <a:lnTo>
                    <a:pt x="1528" y="4124"/>
                  </a:lnTo>
                  <a:lnTo>
                    <a:pt x="1540" y="4114"/>
                  </a:lnTo>
                  <a:lnTo>
                    <a:pt x="1545" y="4099"/>
                  </a:lnTo>
                  <a:lnTo>
                    <a:pt x="1557" y="4066"/>
                  </a:lnTo>
                  <a:lnTo>
                    <a:pt x="1573" y="4043"/>
                  </a:lnTo>
                  <a:lnTo>
                    <a:pt x="1583" y="4028"/>
                  </a:lnTo>
                  <a:lnTo>
                    <a:pt x="1597" y="4025"/>
                  </a:lnTo>
                  <a:lnTo>
                    <a:pt x="1607" y="4036"/>
                  </a:lnTo>
                  <a:lnTo>
                    <a:pt x="1610" y="4065"/>
                  </a:lnTo>
                  <a:lnTo>
                    <a:pt x="1613" y="4100"/>
                  </a:lnTo>
                  <a:lnTo>
                    <a:pt x="1617" y="4122"/>
                  </a:lnTo>
                  <a:lnTo>
                    <a:pt x="1623" y="4134"/>
                  </a:lnTo>
                  <a:lnTo>
                    <a:pt x="1630" y="4136"/>
                  </a:lnTo>
                  <a:lnTo>
                    <a:pt x="1637" y="4130"/>
                  </a:lnTo>
                  <a:lnTo>
                    <a:pt x="1645" y="4119"/>
                  </a:lnTo>
                  <a:lnTo>
                    <a:pt x="1650" y="4101"/>
                  </a:lnTo>
                  <a:lnTo>
                    <a:pt x="1654" y="4082"/>
                  </a:lnTo>
                  <a:lnTo>
                    <a:pt x="1655" y="4065"/>
                  </a:lnTo>
                  <a:lnTo>
                    <a:pt x="1656" y="4046"/>
                  </a:lnTo>
                  <a:lnTo>
                    <a:pt x="1656" y="4030"/>
                  </a:lnTo>
                  <a:lnTo>
                    <a:pt x="1656" y="4014"/>
                  </a:lnTo>
                  <a:lnTo>
                    <a:pt x="1657" y="3998"/>
                  </a:lnTo>
                  <a:lnTo>
                    <a:pt x="1657" y="3981"/>
                  </a:lnTo>
                  <a:lnTo>
                    <a:pt x="1658" y="3966"/>
                  </a:lnTo>
                  <a:lnTo>
                    <a:pt x="1659" y="3951"/>
                  </a:lnTo>
                  <a:lnTo>
                    <a:pt x="1661" y="3936"/>
                  </a:lnTo>
                  <a:lnTo>
                    <a:pt x="1664" y="3922"/>
                  </a:lnTo>
                  <a:lnTo>
                    <a:pt x="1669" y="3907"/>
                  </a:lnTo>
                  <a:lnTo>
                    <a:pt x="1675" y="3893"/>
                  </a:lnTo>
                  <a:lnTo>
                    <a:pt x="1682" y="3879"/>
                  </a:lnTo>
                  <a:lnTo>
                    <a:pt x="1690" y="3865"/>
                  </a:lnTo>
                  <a:lnTo>
                    <a:pt x="1701" y="3851"/>
                  </a:lnTo>
                  <a:lnTo>
                    <a:pt x="1714" y="3837"/>
                  </a:lnTo>
                  <a:lnTo>
                    <a:pt x="1731" y="3823"/>
                  </a:lnTo>
                  <a:lnTo>
                    <a:pt x="1744" y="3823"/>
                  </a:lnTo>
                  <a:lnTo>
                    <a:pt x="1760" y="3837"/>
                  </a:lnTo>
                  <a:lnTo>
                    <a:pt x="1800" y="3883"/>
                  </a:lnTo>
                  <a:lnTo>
                    <a:pt x="1848" y="3935"/>
                  </a:lnTo>
                  <a:lnTo>
                    <a:pt x="1897" y="3986"/>
                  </a:lnTo>
                  <a:lnTo>
                    <a:pt x="1944" y="4029"/>
                  </a:lnTo>
                  <a:lnTo>
                    <a:pt x="1974" y="4047"/>
                  </a:lnTo>
                  <a:lnTo>
                    <a:pt x="2006" y="4063"/>
                  </a:lnTo>
                  <a:lnTo>
                    <a:pt x="2036" y="4080"/>
                  </a:lnTo>
                  <a:lnTo>
                    <a:pt x="2063" y="4103"/>
                  </a:lnTo>
                  <a:lnTo>
                    <a:pt x="2077" y="4122"/>
                  </a:lnTo>
                  <a:lnTo>
                    <a:pt x="2080" y="4135"/>
                  </a:lnTo>
                  <a:lnTo>
                    <a:pt x="2072" y="4143"/>
                  </a:lnTo>
                  <a:lnTo>
                    <a:pt x="2051" y="4152"/>
                  </a:lnTo>
                  <a:lnTo>
                    <a:pt x="2039" y="4162"/>
                  </a:lnTo>
                  <a:lnTo>
                    <a:pt x="2034" y="4185"/>
                  </a:lnTo>
                  <a:lnTo>
                    <a:pt x="2026" y="4216"/>
                  </a:lnTo>
                  <a:lnTo>
                    <a:pt x="2014" y="4238"/>
                  </a:lnTo>
                  <a:lnTo>
                    <a:pt x="2005" y="4265"/>
                  </a:lnTo>
                  <a:lnTo>
                    <a:pt x="2002" y="4306"/>
                  </a:lnTo>
                  <a:lnTo>
                    <a:pt x="2012" y="4336"/>
                  </a:lnTo>
                  <a:lnTo>
                    <a:pt x="2034" y="4358"/>
                  </a:lnTo>
                  <a:lnTo>
                    <a:pt x="2053" y="4373"/>
                  </a:lnTo>
                  <a:lnTo>
                    <a:pt x="2070" y="4388"/>
                  </a:lnTo>
                  <a:lnTo>
                    <a:pt x="2077" y="4410"/>
                  </a:lnTo>
                  <a:lnTo>
                    <a:pt x="2078" y="4434"/>
                  </a:lnTo>
                  <a:lnTo>
                    <a:pt x="2084" y="4447"/>
                  </a:lnTo>
                  <a:lnTo>
                    <a:pt x="2099" y="4454"/>
                  </a:lnTo>
                  <a:lnTo>
                    <a:pt x="2109" y="4462"/>
                  </a:lnTo>
                  <a:lnTo>
                    <a:pt x="2111" y="4479"/>
                  </a:lnTo>
                  <a:lnTo>
                    <a:pt x="2111" y="4646"/>
                  </a:lnTo>
                  <a:lnTo>
                    <a:pt x="2117" y="4661"/>
                  </a:lnTo>
                  <a:lnTo>
                    <a:pt x="2132" y="4665"/>
                  </a:lnTo>
                  <a:lnTo>
                    <a:pt x="2148" y="4661"/>
                  </a:lnTo>
                  <a:lnTo>
                    <a:pt x="2154" y="4646"/>
                  </a:lnTo>
                  <a:lnTo>
                    <a:pt x="2154" y="4514"/>
                  </a:lnTo>
                  <a:lnTo>
                    <a:pt x="2156" y="4495"/>
                  </a:lnTo>
                  <a:lnTo>
                    <a:pt x="2172" y="4488"/>
                  </a:lnTo>
                  <a:lnTo>
                    <a:pt x="2189" y="4475"/>
                  </a:lnTo>
                  <a:lnTo>
                    <a:pt x="2197" y="4453"/>
                  </a:lnTo>
                  <a:lnTo>
                    <a:pt x="2203" y="4428"/>
                  </a:lnTo>
                  <a:lnTo>
                    <a:pt x="2216" y="4409"/>
                  </a:lnTo>
                  <a:lnTo>
                    <a:pt x="2238" y="4386"/>
                  </a:lnTo>
                  <a:lnTo>
                    <a:pt x="2252" y="4363"/>
                  </a:lnTo>
                  <a:lnTo>
                    <a:pt x="2263" y="4338"/>
                  </a:lnTo>
                  <a:lnTo>
                    <a:pt x="2276" y="4313"/>
                  </a:lnTo>
                  <a:lnTo>
                    <a:pt x="2293" y="4289"/>
                  </a:lnTo>
                  <a:lnTo>
                    <a:pt x="2307" y="4276"/>
                  </a:lnTo>
                  <a:lnTo>
                    <a:pt x="2319" y="4274"/>
                  </a:lnTo>
                  <a:lnTo>
                    <a:pt x="2331" y="4284"/>
                  </a:lnTo>
                  <a:lnTo>
                    <a:pt x="2346" y="4306"/>
                  </a:lnTo>
                  <a:lnTo>
                    <a:pt x="2360" y="4328"/>
                  </a:lnTo>
                  <a:lnTo>
                    <a:pt x="2373" y="4340"/>
                  </a:lnTo>
                  <a:lnTo>
                    <a:pt x="2397" y="4345"/>
                  </a:lnTo>
                  <a:lnTo>
                    <a:pt x="2424" y="4355"/>
                  </a:lnTo>
                  <a:lnTo>
                    <a:pt x="2445" y="4377"/>
                  </a:lnTo>
                  <a:lnTo>
                    <a:pt x="2469" y="4400"/>
                  </a:lnTo>
                  <a:lnTo>
                    <a:pt x="2499" y="4414"/>
                  </a:lnTo>
                  <a:lnTo>
                    <a:pt x="2534" y="4431"/>
                  </a:lnTo>
                  <a:lnTo>
                    <a:pt x="2568" y="4450"/>
                  </a:lnTo>
                  <a:lnTo>
                    <a:pt x="2610" y="4472"/>
                  </a:lnTo>
                  <a:lnTo>
                    <a:pt x="2656" y="4487"/>
                  </a:lnTo>
                  <a:lnTo>
                    <a:pt x="2673" y="4490"/>
                  </a:lnTo>
                  <a:lnTo>
                    <a:pt x="2681" y="4501"/>
                  </a:lnTo>
                  <a:lnTo>
                    <a:pt x="2689" y="4516"/>
                  </a:lnTo>
                  <a:lnTo>
                    <a:pt x="2703" y="4523"/>
                  </a:lnTo>
                  <a:lnTo>
                    <a:pt x="2720" y="4543"/>
                  </a:lnTo>
                  <a:lnTo>
                    <a:pt x="2739" y="4558"/>
                  </a:lnTo>
                  <a:lnTo>
                    <a:pt x="2753" y="4565"/>
                  </a:lnTo>
                  <a:lnTo>
                    <a:pt x="2758" y="4582"/>
                  </a:lnTo>
                  <a:lnTo>
                    <a:pt x="2758" y="4617"/>
                  </a:lnTo>
                  <a:lnTo>
                    <a:pt x="2761" y="4647"/>
                  </a:lnTo>
                  <a:lnTo>
                    <a:pt x="2767" y="4663"/>
                  </a:lnTo>
                  <a:lnTo>
                    <a:pt x="2777" y="4668"/>
                  </a:lnTo>
                  <a:lnTo>
                    <a:pt x="2788" y="4662"/>
                  </a:lnTo>
                  <a:lnTo>
                    <a:pt x="2795" y="4646"/>
                  </a:lnTo>
                  <a:lnTo>
                    <a:pt x="2798" y="4617"/>
                  </a:lnTo>
                  <a:lnTo>
                    <a:pt x="2802" y="4573"/>
                  </a:lnTo>
                  <a:lnTo>
                    <a:pt x="2809" y="4557"/>
                  </a:lnTo>
                  <a:lnTo>
                    <a:pt x="2821" y="4562"/>
                  </a:lnTo>
                  <a:lnTo>
                    <a:pt x="2828" y="4580"/>
                  </a:lnTo>
                  <a:lnTo>
                    <a:pt x="2835" y="4593"/>
                  </a:lnTo>
                  <a:lnTo>
                    <a:pt x="2863" y="4596"/>
                  </a:lnTo>
                  <a:lnTo>
                    <a:pt x="2886" y="4600"/>
                  </a:lnTo>
                  <a:lnTo>
                    <a:pt x="2894" y="4610"/>
                  </a:lnTo>
                  <a:lnTo>
                    <a:pt x="2899" y="4620"/>
                  </a:lnTo>
                  <a:lnTo>
                    <a:pt x="2909" y="4628"/>
                  </a:lnTo>
                  <a:lnTo>
                    <a:pt x="2932" y="4631"/>
                  </a:lnTo>
                  <a:lnTo>
                    <a:pt x="2954" y="4635"/>
                  </a:lnTo>
                  <a:lnTo>
                    <a:pt x="2963" y="4640"/>
                  </a:lnTo>
                  <a:lnTo>
                    <a:pt x="2966" y="4649"/>
                  </a:lnTo>
                  <a:lnTo>
                    <a:pt x="2971" y="4656"/>
                  </a:lnTo>
                  <a:lnTo>
                    <a:pt x="2986" y="4663"/>
                  </a:lnTo>
                  <a:lnTo>
                    <a:pt x="3019" y="4665"/>
                  </a:lnTo>
                  <a:lnTo>
                    <a:pt x="3044" y="4665"/>
                  </a:lnTo>
                  <a:lnTo>
                    <a:pt x="3065" y="4677"/>
                  </a:lnTo>
                  <a:lnTo>
                    <a:pt x="3088" y="4693"/>
                  </a:lnTo>
                  <a:lnTo>
                    <a:pt x="3109" y="4698"/>
                  </a:lnTo>
                  <a:lnTo>
                    <a:pt x="3128" y="4701"/>
                  </a:lnTo>
                  <a:lnTo>
                    <a:pt x="3143" y="4706"/>
                  </a:lnTo>
                  <a:lnTo>
                    <a:pt x="3152" y="4721"/>
                  </a:lnTo>
                  <a:lnTo>
                    <a:pt x="3161" y="4737"/>
                  </a:lnTo>
                  <a:lnTo>
                    <a:pt x="3191" y="4743"/>
                  </a:lnTo>
                  <a:lnTo>
                    <a:pt x="3225" y="4748"/>
                  </a:lnTo>
                  <a:lnTo>
                    <a:pt x="3242" y="4756"/>
                  </a:lnTo>
                  <a:lnTo>
                    <a:pt x="3252" y="4765"/>
                  </a:lnTo>
                  <a:lnTo>
                    <a:pt x="3263" y="4773"/>
                  </a:lnTo>
                  <a:lnTo>
                    <a:pt x="3280" y="4779"/>
                  </a:lnTo>
                  <a:lnTo>
                    <a:pt x="3312" y="4782"/>
                  </a:lnTo>
                  <a:lnTo>
                    <a:pt x="3352" y="4784"/>
                  </a:lnTo>
                  <a:lnTo>
                    <a:pt x="3377" y="4788"/>
                  </a:lnTo>
                  <a:lnTo>
                    <a:pt x="3392" y="4796"/>
                  </a:lnTo>
                  <a:lnTo>
                    <a:pt x="3402" y="4802"/>
                  </a:lnTo>
                  <a:lnTo>
                    <a:pt x="3413" y="4810"/>
                  </a:lnTo>
                  <a:lnTo>
                    <a:pt x="3427" y="4814"/>
                  </a:lnTo>
                  <a:lnTo>
                    <a:pt x="3451" y="4816"/>
                  </a:lnTo>
                  <a:lnTo>
                    <a:pt x="3528" y="4816"/>
                  </a:lnTo>
                  <a:lnTo>
                    <a:pt x="3606" y="4816"/>
                  </a:lnTo>
                  <a:lnTo>
                    <a:pt x="3632" y="4827"/>
                  </a:lnTo>
                  <a:lnTo>
                    <a:pt x="3649" y="4846"/>
                  </a:lnTo>
                  <a:lnTo>
                    <a:pt x="3662" y="4850"/>
                  </a:lnTo>
                  <a:lnTo>
                    <a:pt x="3675" y="4851"/>
                  </a:lnTo>
                  <a:lnTo>
                    <a:pt x="4384" y="4851"/>
                  </a:lnTo>
                  <a:lnTo>
                    <a:pt x="4395" y="4847"/>
                  </a:lnTo>
                  <a:lnTo>
                    <a:pt x="4404" y="4830"/>
                  </a:lnTo>
                  <a:lnTo>
                    <a:pt x="4413" y="4818"/>
                  </a:lnTo>
                  <a:lnTo>
                    <a:pt x="4423" y="4816"/>
                  </a:lnTo>
                  <a:lnTo>
                    <a:pt x="4430" y="4822"/>
                  </a:lnTo>
                  <a:lnTo>
                    <a:pt x="4433" y="4833"/>
                  </a:lnTo>
                  <a:lnTo>
                    <a:pt x="4433" y="5084"/>
                  </a:lnTo>
                  <a:lnTo>
                    <a:pt x="4429" y="5099"/>
                  </a:lnTo>
                  <a:lnTo>
                    <a:pt x="4420" y="5116"/>
                  </a:lnTo>
                  <a:lnTo>
                    <a:pt x="4411" y="5135"/>
                  </a:lnTo>
                  <a:lnTo>
                    <a:pt x="4403" y="5150"/>
                  </a:lnTo>
                  <a:lnTo>
                    <a:pt x="4402" y="5163"/>
                  </a:lnTo>
                  <a:lnTo>
                    <a:pt x="4412" y="5170"/>
                  </a:lnTo>
                  <a:lnTo>
                    <a:pt x="4435" y="5171"/>
                  </a:lnTo>
                  <a:lnTo>
                    <a:pt x="4477" y="5162"/>
                  </a:lnTo>
                  <a:lnTo>
                    <a:pt x="4516" y="5148"/>
                  </a:lnTo>
                  <a:lnTo>
                    <a:pt x="4557" y="5137"/>
                  </a:lnTo>
                  <a:lnTo>
                    <a:pt x="4576" y="5133"/>
                  </a:lnTo>
                  <a:lnTo>
                    <a:pt x="4587" y="5124"/>
                  </a:lnTo>
                  <a:lnTo>
                    <a:pt x="4588" y="5115"/>
                  </a:lnTo>
                  <a:lnTo>
                    <a:pt x="4581" y="5106"/>
                  </a:lnTo>
                  <a:lnTo>
                    <a:pt x="4568" y="5097"/>
                  </a:lnTo>
                  <a:lnTo>
                    <a:pt x="4548" y="5090"/>
                  </a:lnTo>
                  <a:lnTo>
                    <a:pt x="4522" y="5088"/>
                  </a:lnTo>
                  <a:lnTo>
                    <a:pt x="4496" y="5087"/>
                  </a:lnTo>
                  <a:lnTo>
                    <a:pt x="4485" y="5081"/>
                  </a:lnTo>
                  <a:lnTo>
                    <a:pt x="4482" y="5067"/>
                  </a:lnTo>
                  <a:lnTo>
                    <a:pt x="4482" y="4876"/>
                  </a:lnTo>
                  <a:lnTo>
                    <a:pt x="4483" y="4855"/>
                  </a:lnTo>
                  <a:lnTo>
                    <a:pt x="4484" y="4840"/>
                  </a:lnTo>
                  <a:lnTo>
                    <a:pt x="4489" y="4829"/>
                  </a:lnTo>
                  <a:lnTo>
                    <a:pt x="4495" y="4823"/>
                  </a:lnTo>
                  <a:lnTo>
                    <a:pt x="4506" y="4818"/>
                  </a:lnTo>
                  <a:lnTo>
                    <a:pt x="4520" y="4816"/>
                  </a:lnTo>
                  <a:lnTo>
                    <a:pt x="4539" y="4816"/>
                  </a:lnTo>
                  <a:lnTo>
                    <a:pt x="4695" y="4816"/>
                  </a:lnTo>
                  <a:lnTo>
                    <a:pt x="4717" y="4811"/>
                  </a:lnTo>
                  <a:lnTo>
                    <a:pt x="4735" y="4796"/>
                  </a:lnTo>
                  <a:lnTo>
                    <a:pt x="4755" y="4783"/>
                  </a:lnTo>
                  <a:lnTo>
                    <a:pt x="4781" y="4785"/>
                  </a:lnTo>
                  <a:lnTo>
                    <a:pt x="4804" y="4787"/>
                  </a:lnTo>
                  <a:lnTo>
                    <a:pt x="4818" y="4793"/>
                  </a:lnTo>
                  <a:lnTo>
                    <a:pt x="4823" y="4805"/>
                  </a:lnTo>
                  <a:lnTo>
                    <a:pt x="4824" y="4825"/>
                  </a:lnTo>
                  <a:lnTo>
                    <a:pt x="4823" y="4878"/>
                  </a:lnTo>
                  <a:lnTo>
                    <a:pt x="4825" y="4932"/>
                  </a:lnTo>
                  <a:lnTo>
                    <a:pt x="4831" y="4950"/>
                  </a:lnTo>
                  <a:lnTo>
                    <a:pt x="4840" y="4964"/>
                  </a:lnTo>
                  <a:lnTo>
                    <a:pt x="4850" y="4972"/>
                  </a:lnTo>
                  <a:lnTo>
                    <a:pt x="4861" y="4971"/>
                  </a:lnTo>
                  <a:lnTo>
                    <a:pt x="4869" y="4957"/>
                  </a:lnTo>
                  <a:lnTo>
                    <a:pt x="4872" y="4928"/>
                  </a:lnTo>
                  <a:lnTo>
                    <a:pt x="4874" y="4908"/>
                  </a:lnTo>
                  <a:lnTo>
                    <a:pt x="4881" y="4898"/>
                  </a:lnTo>
                  <a:lnTo>
                    <a:pt x="4889" y="4893"/>
                  </a:lnTo>
                  <a:lnTo>
                    <a:pt x="4898" y="4884"/>
                  </a:lnTo>
                  <a:lnTo>
                    <a:pt x="4904" y="4864"/>
                  </a:lnTo>
                  <a:lnTo>
                    <a:pt x="4906" y="4825"/>
                  </a:lnTo>
                  <a:lnTo>
                    <a:pt x="4909" y="4803"/>
                  </a:lnTo>
                  <a:lnTo>
                    <a:pt x="4913" y="4791"/>
                  </a:lnTo>
                  <a:lnTo>
                    <a:pt x="4923" y="4786"/>
                  </a:lnTo>
                  <a:lnTo>
                    <a:pt x="4935" y="4784"/>
                  </a:lnTo>
                  <a:lnTo>
                    <a:pt x="4951" y="4785"/>
                  </a:lnTo>
                  <a:lnTo>
                    <a:pt x="4971" y="4785"/>
                  </a:lnTo>
                  <a:lnTo>
                    <a:pt x="5016" y="4780"/>
                  </a:lnTo>
                  <a:lnTo>
                    <a:pt x="5030" y="4775"/>
                  </a:lnTo>
                  <a:lnTo>
                    <a:pt x="5034" y="4765"/>
                  </a:lnTo>
                  <a:lnTo>
                    <a:pt x="5049" y="4751"/>
                  </a:lnTo>
                  <a:lnTo>
                    <a:pt x="5078" y="4746"/>
                  </a:lnTo>
                  <a:lnTo>
                    <a:pt x="5110" y="4747"/>
                  </a:lnTo>
                  <a:lnTo>
                    <a:pt x="5132" y="4748"/>
                  </a:lnTo>
                  <a:lnTo>
                    <a:pt x="5142" y="4756"/>
                  </a:lnTo>
                  <a:lnTo>
                    <a:pt x="5144" y="4773"/>
                  </a:lnTo>
                  <a:lnTo>
                    <a:pt x="5145" y="4795"/>
                  </a:lnTo>
                  <a:lnTo>
                    <a:pt x="5146" y="4817"/>
                  </a:lnTo>
                  <a:lnTo>
                    <a:pt x="5147" y="4840"/>
                  </a:lnTo>
                  <a:lnTo>
                    <a:pt x="5148" y="4863"/>
                  </a:lnTo>
                  <a:lnTo>
                    <a:pt x="5147" y="4885"/>
                  </a:lnTo>
                  <a:lnTo>
                    <a:pt x="5145" y="4908"/>
                  </a:lnTo>
                  <a:lnTo>
                    <a:pt x="5139" y="4930"/>
                  </a:lnTo>
                  <a:lnTo>
                    <a:pt x="5130" y="4949"/>
                  </a:lnTo>
                  <a:lnTo>
                    <a:pt x="5117" y="4967"/>
                  </a:lnTo>
                  <a:lnTo>
                    <a:pt x="5098" y="4980"/>
                  </a:lnTo>
                  <a:lnTo>
                    <a:pt x="5075" y="4985"/>
                  </a:lnTo>
                  <a:lnTo>
                    <a:pt x="5040" y="4985"/>
                  </a:lnTo>
                  <a:lnTo>
                    <a:pt x="5006" y="4986"/>
                  </a:lnTo>
                  <a:lnTo>
                    <a:pt x="4977" y="4994"/>
                  </a:lnTo>
                  <a:lnTo>
                    <a:pt x="4967" y="5008"/>
                  </a:lnTo>
                  <a:lnTo>
                    <a:pt x="4977" y="5022"/>
                  </a:lnTo>
                  <a:lnTo>
                    <a:pt x="5006" y="5031"/>
                  </a:lnTo>
                  <a:lnTo>
                    <a:pt x="5036" y="5033"/>
                  </a:lnTo>
                  <a:lnTo>
                    <a:pt x="5059" y="5032"/>
                  </a:lnTo>
                  <a:lnTo>
                    <a:pt x="5077" y="5029"/>
                  </a:lnTo>
                  <a:lnTo>
                    <a:pt x="5091" y="5022"/>
                  </a:lnTo>
                  <a:lnTo>
                    <a:pt x="5103" y="5015"/>
                  </a:lnTo>
                  <a:lnTo>
                    <a:pt x="5115" y="5005"/>
                  </a:lnTo>
                  <a:lnTo>
                    <a:pt x="5128" y="4995"/>
                  </a:lnTo>
                  <a:lnTo>
                    <a:pt x="5145" y="4985"/>
                  </a:lnTo>
                  <a:lnTo>
                    <a:pt x="5166" y="4973"/>
                  </a:lnTo>
                  <a:lnTo>
                    <a:pt x="5187" y="4961"/>
                  </a:lnTo>
                  <a:lnTo>
                    <a:pt x="5192" y="4946"/>
                  </a:lnTo>
                  <a:lnTo>
                    <a:pt x="5192" y="4772"/>
                  </a:lnTo>
                  <a:lnTo>
                    <a:pt x="5194" y="4756"/>
                  </a:lnTo>
                  <a:lnTo>
                    <a:pt x="5205" y="4748"/>
                  </a:lnTo>
                  <a:lnTo>
                    <a:pt x="5230" y="4747"/>
                  </a:lnTo>
                  <a:lnTo>
                    <a:pt x="5251" y="4738"/>
                  </a:lnTo>
                  <a:lnTo>
                    <a:pt x="5261" y="4717"/>
                  </a:lnTo>
                  <a:lnTo>
                    <a:pt x="5279" y="4706"/>
                  </a:lnTo>
                  <a:lnTo>
                    <a:pt x="5300" y="4707"/>
                  </a:lnTo>
                  <a:lnTo>
                    <a:pt x="5343" y="4709"/>
                  </a:lnTo>
                  <a:lnTo>
                    <a:pt x="5386" y="4708"/>
                  </a:lnTo>
                  <a:lnTo>
                    <a:pt x="5404" y="4708"/>
                  </a:lnTo>
                  <a:lnTo>
                    <a:pt x="5415" y="4711"/>
                  </a:lnTo>
                  <a:lnTo>
                    <a:pt x="5423" y="4720"/>
                  </a:lnTo>
                  <a:lnTo>
                    <a:pt x="5428" y="4735"/>
                  </a:lnTo>
                  <a:lnTo>
                    <a:pt x="5430" y="4759"/>
                  </a:lnTo>
                  <a:lnTo>
                    <a:pt x="5435" y="4777"/>
                  </a:lnTo>
                  <a:lnTo>
                    <a:pt x="5446" y="4785"/>
                  </a:lnTo>
                  <a:lnTo>
                    <a:pt x="5472" y="4783"/>
                  </a:lnTo>
                  <a:lnTo>
                    <a:pt x="5493" y="4779"/>
                  </a:lnTo>
                  <a:lnTo>
                    <a:pt x="5505" y="4773"/>
                  </a:lnTo>
                  <a:lnTo>
                    <a:pt x="5510" y="4760"/>
                  </a:lnTo>
                  <a:lnTo>
                    <a:pt x="5511" y="4738"/>
                  </a:lnTo>
                  <a:lnTo>
                    <a:pt x="5511" y="4719"/>
                  </a:lnTo>
                  <a:lnTo>
                    <a:pt x="5510" y="4704"/>
                  </a:lnTo>
                  <a:lnTo>
                    <a:pt x="5511" y="4692"/>
                  </a:lnTo>
                  <a:lnTo>
                    <a:pt x="5516" y="4683"/>
                  </a:lnTo>
                  <a:lnTo>
                    <a:pt x="5524" y="4678"/>
                  </a:lnTo>
                  <a:lnTo>
                    <a:pt x="5537" y="4675"/>
                  </a:lnTo>
                  <a:lnTo>
                    <a:pt x="5559" y="4674"/>
                  </a:lnTo>
                  <a:lnTo>
                    <a:pt x="5589" y="4676"/>
                  </a:lnTo>
                  <a:lnTo>
                    <a:pt x="5603" y="4683"/>
                  </a:lnTo>
                  <a:lnTo>
                    <a:pt x="5610" y="4701"/>
                  </a:lnTo>
                  <a:lnTo>
                    <a:pt x="5631" y="4724"/>
                  </a:lnTo>
                  <a:lnTo>
                    <a:pt x="5662" y="4747"/>
                  </a:lnTo>
                  <a:lnTo>
                    <a:pt x="5681" y="4770"/>
                  </a:lnTo>
                  <a:lnTo>
                    <a:pt x="5680" y="4791"/>
                  </a:lnTo>
                  <a:lnTo>
                    <a:pt x="5664" y="4805"/>
                  </a:lnTo>
                  <a:lnTo>
                    <a:pt x="5640" y="4806"/>
                  </a:lnTo>
                  <a:lnTo>
                    <a:pt x="5616" y="4810"/>
                  </a:lnTo>
                  <a:lnTo>
                    <a:pt x="5599" y="4827"/>
                  </a:lnTo>
                  <a:lnTo>
                    <a:pt x="5576" y="4839"/>
                  </a:lnTo>
                  <a:lnTo>
                    <a:pt x="5547" y="4849"/>
                  </a:lnTo>
                  <a:lnTo>
                    <a:pt x="5535" y="4861"/>
                  </a:lnTo>
                  <a:lnTo>
                    <a:pt x="5536" y="4874"/>
                  </a:lnTo>
                  <a:lnTo>
                    <a:pt x="5548" y="4887"/>
                  </a:lnTo>
                  <a:lnTo>
                    <a:pt x="5566" y="4896"/>
                  </a:lnTo>
                  <a:lnTo>
                    <a:pt x="5587" y="4898"/>
                  </a:lnTo>
                  <a:lnTo>
                    <a:pt x="5605" y="4893"/>
                  </a:lnTo>
                  <a:lnTo>
                    <a:pt x="5619" y="4876"/>
                  </a:lnTo>
                  <a:lnTo>
                    <a:pt x="5631" y="4860"/>
                  </a:lnTo>
                  <a:lnTo>
                    <a:pt x="5651" y="4855"/>
                  </a:lnTo>
                  <a:lnTo>
                    <a:pt x="5669" y="4859"/>
                  </a:lnTo>
                  <a:lnTo>
                    <a:pt x="5684" y="4877"/>
                  </a:lnTo>
                  <a:lnTo>
                    <a:pt x="5696" y="4890"/>
                  </a:lnTo>
                  <a:lnTo>
                    <a:pt x="5709" y="4891"/>
                  </a:lnTo>
                  <a:lnTo>
                    <a:pt x="5719" y="4882"/>
                  </a:lnTo>
                  <a:lnTo>
                    <a:pt x="5723" y="4859"/>
                  </a:lnTo>
                  <a:lnTo>
                    <a:pt x="5724" y="4825"/>
                  </a:lnTo>
                  <a:lnTo>
                    <a:pt x="5724" y="4790"/>
                  </a:lnTo>
                  <a:lnTo>
                    <a:pt x="5727" y="4772"/>
                  </a:lnTo>
                  <a:lnTo>
                    <a:pt x="5733" y="4758"/>
                  </a:lnTo>
                  <a:lnTo>
                    <a:pt x="5740" y="4747"/>
                  </a:lnTo>
                  <a:lnTo>
                    <a:pt x="5750" y="4738"/>
                  </a:lnTo>
                  <a:lnTo>
                    <a:pt x="5761" y="4731"/>
                  </a:lnTo>
                  <a:lnTo>
                    <a:pt x="5770" y="4723"/>
                  </a:lnTo>
                  <a:lnTo>
                    <a:pt x="5780" y="4715"/>
                  </a:lnTo>
                  <a:lnTo>
                    <a:pt x="5788" y="4704"/>
                  </a:lnTo>
                  <a:lnTo>
                    <a:pt x="5794" y="4689"/>
                  </a:lnTo>
                  <a:lnTo>
                    <a:pt x="5796" y="4669"/>
                  </a:lnTo>
                  <a:lnTo>
                    <a:pt x="5800" y="4650"/>
                  </a:lnTo>
                  <a:lnTo>
                    <a:pt x="5810" y="4641"/>
                  </a:lnTo>
                  <a:lnTo>
                    <a:pt x="5835" y="4639"/>
                  </a:lnTo>
                  <a:lnTo>
                    <a:pt x="5871" y="4640"/>
                  </a:lnTo>
                  <a:lnTo>
                    <a:pt x="5886" y="4642"/>
                  </a:lnTo>
                  <a:lnTo>
                    <a:pt x="5893" y="4657"/>
                  </a:lnTo>
                  <a:lnTo>
                    <a:pt x="5896" y="4687"/>
                  </a:lnTo>
                  <a:lnTo>
                    <a:pt x="5895" y="4710"/>
                  </a:lnTo>
                  <a:lnTo>
                    <a:pt x="5888" y="4729"/>
                  </a:lnTo>
                  <a:lnTo>
                    <a:pt x="5874" y="4747"/>
                  </a:lnTo>
                  <a:lnTo>
                    <a:pt x="5864" y="4760"/>
                  </a:lnTo>
                  <a:lnTo>
                    <a:pt x="5868" y="4774"/>
                  </a:lnTo>
                  <a:lnTo>
                    <a:pt x="5884" y="4795"/>
                  </a:lnTo>
                  <a:lnTo>
                    <a:pt x="5895" y="4816"/>
                  </a:lnTo>
                  <a:lnTo>
                    <a:pt x="5896" y="4842"/>
                  </a:lnTo>
                  <a:lnTo>
                    <a:pt x="5900" y="4870"/>
                  </a:lnTo>
                  <a:lnTo>
                    <a:pt x="5910" y="4890"/>
                  </a:lnTo>
                  <a:lnTo>
                    <a:pt x="5922" y="4899"/>
                  </a:lnTo>
                  <a:lnTo>
                    <a:pt x="5930" y="4895"/>
                  </a:lnTo>
                  <a:lnTo>
                    <a:pt x="5935" y="4877"/>
                  </a:lnTo>
                  <a:lnTo>
                    <a:pt x="5935" y="4687"/>
                  </a:lnTo>
                  <a:lnTo>
                    <a:pt x="5938" y="4683"/>
                  </a:lnTo>
                  <a:lnTo>
                    <a:pt x="5956" y="4675"/>
                  </a:lnTo>
                  <a:lnTo>
                    <a:pt x="5978" y="4663"/>
                  </a:lnTo>
                  <a:lnTo>
                    <a:pt x="5994" y="4644"/>
                  </a:lnTo>
                  <a:lnTo>
                    <a:pt x="6008" y="4620"/>
                  </a:lnTo>
                  <a:lnTo>
                    <a:pt x="6012" y="4600"/>
                  </a:lnTo>
                  <a:lnTo>
                    <a:pt x="6015" y="4581"/>
                  </a:lnTo>
                  <a:lnTo>
                    <a:pt x="6023" y="4572"/>
                  </a:lnTo>
                  <a:lnTo>
                    <a:pt x="6043" y="4570"/>
                  </a:lnTo>
                  <a:lnTo>
                    <a:pt x="6082" y="4568"/>
                  </a:lnTo>
                  <a:lnTo>
                    <a:pt x="6112" y="4561"/>
                  </a:lnTo>
                  <a:lnTo>
                    <a:pt x="6137" y="4553"/>
                  </a:lnTo>
                  <a:lnTo>
                    <a:pt x="6160" y="4544"/>
                  </a:lnTo>
                  <a:lnTo>
                    <a:pt x="6185" y="4538"/>
                  </a:lnTo>
                  <a:lnTo>
                    <a:pt x="6215" y="4535"/>
                  </a:lnTo>
                  <a:lnTo>
                    <a:pt x="6242" y="4538"/>
                  </a:lnTo>
                  <a:lnTo>
                    <a:pt x="6252" y="4546"/>
                  </a:lnTo>
                  <a:lnTo>
                    <a:pt x="6250" y="4566"/>
                  </a:lnTo>
                  <a:lnTo>
                    <a:pt x="6249" y="4587"/>
                  </a:lnTo>
                  <a:lnTo>
                    <a:pt x="6256" y="4602"/>
                  </a:lnTo>
                  <a:lnTo>
                    <a:pt x="6267" y="4609"/>
                  </a:lnTo>
                  <a:lnTo>
                    <a:pt x="6279" y="4607"/>
                  </a:lnTo>
                  <a:lnTo>
                    <a:pt x="6289" y="4593"/>
                  </a:lnTo>
                  <a:lnTo>
                    <a:pt x="6292" y="4566"/>
                  </a:lnTo>
                  <a:lnTo>
                    <a:pt x="6290" y="4543"/>
                  </a:lnTo>
                  <a:lnTo>
                    <a:pt x="6290" y="4522"/>
                  </a:lnTo>
                  <a:lnTo>
                    <a:pt x="6297" y="4506"/>
                  </a:lnTo>
                  <a:lnTo>
                    <a:pt x="6319" y="4501"/>
                  </a:lnTo>
                  <a:lnTo>
                    <a:pt x="6362" y="4501"/>
                  </a:lnTo>
                  <a:lnTo>
                    <a:pt x="6405" y="4501"/>
                  </a:lnTo>
                  <a:lnTo>
                    <a:pt x="6432" y="4499"/>
                  </a:lnTo>
                  <a:lnTo>
                    <a:pt x="6432" y="4491"/>
                  </a:lnTo>
                  <a:lnTo>
                    <a:pt x="6436" y="4475"/>
                  </a:lnTo>
                  <a:lnTo>
                    <a:pt x="6449" y="4459"/>
                  </a:lnTo>
                  <a:lnTo>
                    <a:pt x="6461" y="4454"/>
                  </a:lnTo>
                  <a:lnTo>
                    <a:pt x="6474" y="4461"/>
                  </a:lnTo>
                  <a:lnTo>
                    <a:pt x="6492" y="4480"/>
                  </a:lnTo>
                  <a:lnTo>
                    <a:pt x="6512" y="4498"/>
                  </a:lnTo>
                  <a:lnTo>
                    <a:pt x="6531" y="4500"/>
                  </a:lnTo>
                  <a:lnTo>
                    <a:pt x="6544" y="4487"/>
                  </a:lnTo>
                  <a:lnTo>
                    <a:pt x="6548" y="4462"/>
                  </a:lnTo>
                  <a:lnTo>
                    <a:pt x="6549" y="4442"/>
                  </a:lnTo>
                  <a:lnTo>
                    <a:pt x="6552" y="4431"/>
                  </a:lnTo>
                  <a:lnTo>
                    <a:pt x="6561" y="4424"/>
                  </a:lnTo>
                  <a:lnTo>
                    <a:pt x="6575" y="4423"/>
                  </a:lnTo>
                  <a:lnTo>
                    <a:pt x="6597" y="4426"/>
                  </a:lnTo>
                  <a:lnTo>
                    <a:pt x="6621" y="4430"/>
                  </a:lnTo>
                  <a:lnTo>
                    <a:pt x="6643" y="4431"/>
                  </a:lnTo>
                  <a:lnTo>
                    <a:pt x="6663" y="4426"/>
                  </a:lnTo>
                  <a:lnTo>
                    <a:pt x="6683" y="4414"/>
                  </a:lnTo>
                  <a:lnTo>
                    <a:pt x="6707" y="4400"/>
                  </a:lnTo>
                  <a:lnTo>
                    <a:pt x="6728" y="4396"/>
                  </a:lnTo>
                  <a:lnTo>
                    <a:pt x="6748" y="4395"/>
                  </a:lnTo>
                  <a:lnTo>
                    <a:pt x="6767" y="4392"/>
                  </a:lnTo>
                  <a:lnTo>
                    <a:pt x="6787" y="4380"/>
                  </a:lnTo>
                  <a:lnTo>
                    <a:pt x="6810" y="4361"/>
                  </a:lnTo>
                  <a:lnTo>
                    <a:pt x="6837" y="4354"/>
                  </a:lnTo>
                  <a:lnTo>
                    <a:pt x="6848" y="4354"/>
                  </a:lnTo>
                  <a:lnTo>
                    <a:pt x="6872" y="4353"/>
                  </a:lnTo>
                  <a:lnTo>
                    <a:pt x="6896" y="4354"/>
                  </a:lnTo>
                  <a:lnTo>
                    <a:pt x="6911" y="4359"/>
                  </a:lnTo>
                  <a:lnTo>
                    <a:pt x="6907" y="4370"/>
                  </a:lnTo>
                  <a:lnTo>
                    <a:pt x="6873" y="4387"/>
                  </a:lnTo>
                  <a:lnTo>
                    <a:pt x="6849" y="4404"/>
                  </a:lnTo>
                  <a:lnTo>
                    <a:pt x="6832" y="4425"/>
                  </a:lnTo>
                  <a:lnTo>
                    <a:pt x="6819" y="4450"/>
                  </a:lnTo>
                  <a:lnTo>
                    <a:pt x="6806" y="4476"/>
                  </a:lnTo>
                  <a:lnTo>
                    <a:pt x="6790" y="4500"/>
                  </a:lnTo>
                  <a:lnTo>
                    <a:pt x="6771" y="4517"/>
                  </a:lnTo>
                  <a:lnTo>
                    <a:pt x="6756" y="4525"/>
                  </a:lnTo>
                  <a:lnTo>
                    <a:pt x="6749" y="4536"/>
                  </a:lnTo>
                  <a:lnTo>
                    <a:pt x="6747" y="4566"/>
                  </a:lnTo>
                  <a:lnTo>
                    <a:pt x="6750" y="4598"/>
                  </a:lnTo>
                  <a:lnTo>
                    <a:pt x="6759" y="4609"/>
                  </a:lnTo>
                  <a:lnTo>
                    <a:pt x="6771" y="4614"/>
                  </a:lnTo>
                  <a:lnTo>
                    <a:pt x="6785" y="4635"/>
                  </a:lnTo>
                  <a:lnTo>
                    <a:pt x="6796" y="4665"/>
                  </a:lnTo>
                  <a:lnTo>
                    <a:pt x="6813" y="4697"/>
                  </a:lnTo>
                  <a:lnTo>
                    <a:pt x="6834" y="4717"/>
                  </a:lnTo>
                  <a:lnTo>
                    <a:pt x="6849" y="4726"/>
                  </a:lnTo>
                  <a:lnTo>
                    <a:pt x="6852" y="4756"/>
                  </a:lnTo>
                  <a:lnTo>
                    <a:pt x="6855" y="4779"/>
                  </a:lnTo>
                  <a:lnTo>
                    <a:pt x="6869" y="4789"/>
                  </a:lnTo>
                  <a:lnTo>
                    <a:pt x="6885" y="4796"/>
                  </a:lnTo>
                  <a:lnTo>
                    <a:pt x="6893" y="4806"/>
                  </a:lnTo>
                  <a:lnTo>
                    <a:pt x="6894" y="4825"/>
                  </a:lnTo>
                  <a:lnTo>
                    <a:pt x="6894" y="5052"/>
                  </a:lnTo>
                  <a:lnTo>
                    <a:pt x="6899" y="5067"/>
                  </a:lnTo>
                  <a:lnTo>
                    <a:pt x="6913" y="5071"/>
                  </a:lnTo>
                  <a:lnTo>
                    <a:pt x="6928" y="5067"/>
                  </a:lnTo>
                  <a:lnTo>
                    <a:pt x="6934" y="5053"/>
                  </a:lnTo>
                  <a:lnTo>
                    <a:pt x="6941" y="4842"/>
                  </a:lnTo>
                  <a:lnTo>
                    <a:pt x="6939" y="4816"/>
                  </a:lnTo>
                  <a:lnTo>
                    <a:pt x="6937" y="4790"/>
                  </a:lnTo>
                  <a:lnTo>
                    <a:pt x="6939" y="4763"/>
                  </a:lnTo>
                  <a:lnTo>
                    <a:pt x="6947" y="4763"/>
                  </a:lnTo>
                  <a:lnTo>
                    <a:pt x="6963" y="4760"/>
                  </a:lnTo>
                  <a:lnTo>
                    <a:pt x="6979" y="4720"/>
                  </a:lnTo>
                  <a:lnTo>
                    <a:pt x="7006" y="4666"/>
                  </a:lnTo>
                  <a:lnTo>
                    <a:pt x="7012" y="4657"/>
                  </a:lnTo>
                  <a:lnTo>
                    <a:pt x="7019" y="4648"/>
                  </a:lnTo>
                  <a:lnTo>
                    <a:pt x="7024" y="4638"/>
                  </a:lnTo>
                  <a:lnTo>
                    <a:pt x="7029" y="4627"/>
                  </a:lnTo>
                  <a:lnTo>
                    <a:pt x="7033" y="4617"/>
                  </a:lnTo>
                  <a:lnTo>
                    <a:pt x="7036" y="4606"/>
                  </a:lnTo>
                  <a:lnTo>
                    <a:pt x="7038" y="4595"/>
                  </a:lnTo>
                  <a:lnTo>
                    <a:pt x="7039" y="4584"/>
                  </a:lnTo>
                  <a:lnTo>
                    <a:pt x="7039" y="4573"/>
                  </a:lnTo>
                  <a:lnTo>
                    <a:pt x="7038" y="4562"/>
                  </a:lnTo>
                  <a:lnTo>
                    <a:pt x="7036" y="4552"/>
                  </a:lnTo>
                  <a:lnTo>
                    <a:pt x="7033" y="4541"/>
                  </a:lnTo>
                  <a:lnTo>
                    <a:pt x="7030" y="4531"/>
                  </a:lnTo>
                  <a:lnTo>
                    <a:pt x="7024" y="4521"/>
                  </a:lnTo>
                  <a:lnTo>
                    <a:pt x="7018" y="4512"/>
                  </a:lnTo>
                  <a:lnTo>
                    <a:pt x="7010" y="4503"/>
                  </a:lnTo>
                  <a:lnTo>
                    <a:pt x="7002" y="4495"/>
                  </a:lnTo>
                  <a:lnTo>
                    <a:pt x="6992" y="4488"/>
                  </a:lnTo>
                  <a:lnTo>
                    <a:pt x="6974" y="4473"/>
                  </a:lnTo>
                  <a:lnTo>
                    <a:pt x="6967" y="4459"/>
                  </a:lnTo>
                  <a:lnTo>
                    <a:pt x="6972" y="4445"/>
                  </a:lnTo>
                  <a:lnTo>
                    <a:pt x="6990" y="4431"/>
                  </a:lnTo>
                  <a:lnTo>
                    <a:pt x="6999" y="4423"/>
                  </a:lnTo>
                  <a:lnTo>
                    <a:pt x="7011" y="4412"/>
                  </a:lnTo>
                  <a:lnTo>
                    <a:pt x="7024" y="4401"/>
                  </a:lnTo>
                  <a:lnTo>
                    <a:pt x="7036" y="4392"/>
                  </a:lnTo>
                  <a:lnTo>
                    <a:pt x="7048" y="4387"/>
                  </a:lnTo>
                  <a:lnTo>
                    <a:pt x="7058" y="4391"/>
                  </a:lnTo>
                  <a:lnTo>
                    <a:pt x="7064" y="4403"/>
                  </a:lnTo>
                  <a:lnTo>
                    <a:pt x="7066" y="4427"/>
                  </a:lnTo>
                  <a:lnTo>
                    <a:pt x="7066" y="4773"/>
                  </a:lnTo>
                  <a:lnTo>
                    <a:pt x="7072" y="4789"/>
                  </a:lnTo>
                  <a:lnTo>
                    <a:pt x="7088" y="4795"/>
                  </a:lnTo>
                  <a:lnTo>
                    <a:pt x="7104" y="4789"/>
                  </a:lnTo>
                  <a:lnTo>
                    <a:pt x="7110" y="4773"/>
                  </a:lnTo>
                  <a:lnTo>
                    <a:pt x="7110" y="4410"/>
                  </a:lnTo>
                  <a:lnTo>
                    <a:pt x="7115" y="4399"/>
                  </a:lnTo>
                  <a:lnTo>
                    <a:pt x="7140" y="4397"/>
                  </a:lnTo>
                  <a:lnTo>
                    <a:pt x="7161" y="4394"/>
                  </a:lnTo>
                  <a:lnTo>
                    <a:pt x="7174" y="4376"/>
                  </a:lnTo>
                  <a:lnTo>
                    <a:pt x="7185" y="4358"/>
                  </a:lnTo>
                  <a:lnTo>
                    <a:pt x="7196" y="4353"/>
                  </a:lnTo>
                  <a:lnTo>
                    <a:pt x="7214" y="4357"/>
                  </a:lnTo>
                  <a:lnTo>
                    <a:pt x="7227" y="4358"/>
                  </a:lnTo>
                  <a:lnTo>
                    <a:pt x="7240" y="4354"/>
                  </a:lnTo>
                  <a:lnTo>
                    <a:pt x="7253" y="4346"/>
                  </a:lnTo>
                  <a:lnTo>
                    <a:pt x="7266" y="4336"/>
                  </a:lnTo>
                  <a:lnTo>
                    <a:pt x="7276" y="4322"/>
                  </a:lnTo>
                  <a:lnTo>
                    <a:pt x="7285" y="4305"/>
                  </a:lnTo>
                  <a:lnTo>
                    <a:pt x="7289" y="4289"/>
                  </a:lnTo>
                  <a:lnTo>
                    <a:pt x="7290" y="4272"/>
                  </a:lnTo>
                  <a:lnTo>
                    <a:pt x="7290" y="4245"/>
                  </a:lnTo>
                  <a:lnTo>
                    <a:pt x="7296" y="4222"/>
                  </a:lnTo>
                  <a:lnTo>
                    <a:pt x="7313" y="4199"/>
                  </a:lnTo>
                  <a:lnTo>
                    <a:pt x="7333" y="4180"/>
                  </a:lnTo>
                  <a:lnTo>
                    <a:pt x="7348" y="4174"/>
                  </a:lnTo>
                  <a:lnTo>
                    <a:pt x="7360" y="4177"/>
                  </a:lnTo>
                  <a:lnTo>
                    <a:pt x="7369" y="4185"/>
                  </a:lnTo>
                  <a:lnTo>
                    <a:pt x="7376" y="4196"/>
                  </a:lnTo>
                  <a:lnTo>
                    <a:pt x="7386" y="4207"/>
                  </a:lnTo>
                  <a:lnTo>
                    <a:pt x="7417" y="4218"/>
                  </a:lnTo>
                  <a:lnTo>
                    <a:pt x="7458" y="4218"/>
                  </a:lnTo>
                  <a:lnTo>
                    <a:pt x="7494" y="4216"/>
                  </a:lnTo>
                  <a:lnTo>
                    <a:pt x="7521" y="4212"/>
                  </a:lnTo>
                  <a:lnTo>
                    <a:pt x="7536" y="4205"/>
                  </a:lnTo>
                  <a:lnTo>
                    <a:pt x="7542" y="4195"/>
                  </a:lnTo>
                  <a:lnTo>
                    <a:pt x="7537" y="4185"/>
                  </a:lnTo>
                  <a:lnTo>
                    <a:pt x="7525" y="4177"/>
                  </a:lnTo>
                  <a:lnTo>
                    <a:pt x="7505" y="4173"/>
                  </a:lnTo>
                  <a:lnTo>
                    <a:pt x="7477" y="4174"/>
                  </a:lnTo>
                  <a:lnTo>
                    <a:pt x="7444" y="4175"/>
                  </a:lnTo>
                  <a:lnTo>
                    <a:pt x="7431" y="4163"/>
                  </a:lnTo>
                  <a:lnTo>
                    <a:pt x="7438" y="4149"/>
                  </a:lnTo>
                  <a:lnTo>
                    <a:pt x="7460" y="4142"/>
                  </a:lnTo>
                  <a:lnTo>
                    <a:pt x="7490" y="4136"/>
                  </a:lnTo>
                  <a:lnTo>
                    <a:pt x="7515" y="4126"/>
                  </a:lnTo>
                  <a:lnTo>
                    <a:pt x="7543" y="4116"/>
                  </a:lnTo>
                  <a:lnTo>
                    <a:pt x="7581" y="4112"/>
                  </a:lnTo>
                  <a:lnTo>
                    <a:pt x="7597" y="4110"/>
                  </a:lnTo>
                  <a:lnTo>
                    <a:pt x="7610" y="4100"/>
                  </a:lnTo>
                  <a:lnTo>
                    <a:pt x="7628" y="4083"/>
                  </a:lnTo>
                  <a:lnTo>
                    <a:pt x="7641" y="4075"/>
                  </a:lnTo>
                  <a:lnTo>
                    <a:pt x="7652" y="4079"/>
                  </a:lnTo>
                  <a:lnTo>
                    <a:pt x="7664" y="4090"/>
                  </a:lnTo>
                  <a:lnTo>
                    <a:pt x="7680" y="4104"/>
                  </a:lnTo>
                  <a:lnTo>
                    <a:pt x="7696" y="4112"/>
                  </a:lnTo>
                  <a:lnTo>
                    <a:pt x="7719" y="4111"/>
                  </a:lnTo>
                  <a:lnTo>
                    <a:pt x="7747" y="4102"/>
                  </a:lnTo>
                  <a:lnTo>
                    <a:pt x="7753" y="4093"/>
                  </a:lnTo>
                  <a:lnTo>
                    <a:pt x="7743" y="4082"/>
                  </a:lnTo>
                  <a:lnTo>
                    <a:pt x="7723" y="4074"/>
                  </a:lnTo>
                  <a:lnTo>
                    <a:pt x="7701" y="4069"/>
                  </a:lnTo>
                  <a:lnTo>
                    <a:pt x="7687" y="4063"/>
                  </a:lnTo>
                  <a:lnTo>
                    <a:pt x="7683" y="4052"/>
                  </a:lnTo>
                  <a:lnTo>
                    <a:pt x="7693" y="4042"/>
                  </a:lnTo>
                  <a:lnTo>
                    <a:pt x="7719" y="4039"/>
                  </a:lnTo>
                  <a:lnTo>
                    <a:pt x="7746" y="4035"/>
                  </a:lnTo>
                  <a:lnTo>
                    <a:pt x="7754" y="4027"/>
                  </a:lnTo>
                  <a:lnTo>
                    <a:pt x="7757" y="4017"/>
                  </a:lnTo>
                  <a:lnTo>
                    <a:pt x="7764" y="4008"/>
                  </a:lnTo>
                  <a:lnTo>
                    <a:pt x="7788" y="4004"/>
                  </a:lnTo>
                  <a:lnTo>
                    <a:pt x="7822" y="3995"/>
                  </a:lnTo>
                  <a:lnTo>
                    <a:pt x="7855" y="3981"/>
                  </a:lnTo>
                  <a:lnTo>
                    <a:pt x="7892" y="3974"/>
                  </a:lnTo>
                  <a:lnTo>
                    <a:pt x="7921" y="3962"/>
                  </a:lnTo>
                  <a:lnTo>
                    <a:pt x="7943" y="3939"/>
                  </a:lnTo>
                  <a:lnTo>
                    <a:pt x="7960" y="3933"/>
                  </a:lnTo>
                  <a:lnTo>
                    <a:pt x="7975" y="3938"/>
                  </a:lnTo>
                  <a:lnTo>
                    <a:pt x="7998" y="3960"/>
                  </a:lnTo>
                  <a:lnTo>
                    <a:pt x="8016" y="3974"/>
                  </a:lnTo>
                  <a:lnTo>
                    <a:pt x="8027" y="3975"/>
                  </a:lnTo>
                  <a:lnTo>
                    <a:pt x="8025" y="3962"/>
                  </a:lnTo>
                  <a:lnTo>
                    <a:pt x="8008" y="3931"/>
                  </a:lnTo>
                  <a:lnTo>
                    <a:pt x="8003" y="3918"/>
                  </a:lnTo>
                  <a:lnTo>
                    <a:pt x="8006" y="3906"/>
                  </a:lnTo>
                  <a:lnTo>
                    <a:pt x="8015" y="3899"/>
                  </a:lnTo>
                  <a:lnTo>
                    <a:pt x="8030" y="3899"/>
                  </a:lnTo>
                  <a:lnTo>
                    <a:pt x="8059" y="3897"/>
                  </a:lnTo>
                  <a:lnTo>
                    <a:pt x="8071" y="3885"/>
                  </a:lnTo>
                  <a:lnTo>
                    <a:pt x="8079" y="3872"/>
                  </a:lnTo>
                  <a:lnTo>
                    <a:pt x="8099" y="3866"/>
                  </a:lnTo>
                  <a:lnTo>
                    <a:pt x="8124" y="3866"/>
                  </a:lnTo>
                  <a:lnTo>
                    <a:pt x="8144" y="3869"/>
                  </a:lnTo>
                  <a:lnTo>
                    <a:pt x="8163" y="3878"/>
                  </a:lnTo>
                  <a:lnTo>
                    <a:pt x="8182" y="3893"/>
                  </a:lnTo>
                  <a:lnTo>
                    <a:pt x="8200" y="3917"/>
                  </a:lnTo>
                  <a:lnTo>
                    <a:pt x="8207" y="3944"/>
                  </a:lnTo>
                  <a:lnTo>
                    <a:pt x="8207" y="3978"/>
                  </a:lnTo>
                  <a:lnTo>
                    <a:pt x="8207" y="4013"/>
                  </a:lnTo>
                  <a:lnTo>
                    <a:pt x="8212" y="4035"/>
                  </a:lnTo>
                  <a:lnTo>
                    <a:pt x="8229" y="4043"/>
                  </a:lnTo>
                  <a:lnTo>
                    <a:pt x="8245" y="4035"/>
                  </a:lnTo>
                  <a:lnTo>
                    <a:pt x="8250" y="4013"/>
                  </a:lnTo>
                  <a:lnTo>
                    <a:pt x="8250" y="3952"/>
                  </a:lnTo>
                  <a:lnTo>
                    <a:pt x="8247" y="3892"/>
                  </a:lnTo>
                  <a:lnTo>
                    <a:pt x="8250" y="3874"/>
                  </a:lnTo>
                  <a:lnTo>
                    <a:pt x="8268" y="3863"/>
                  </a:lnTo>
                  <a:lnTo>
                    <a:pt x="8293" y="3844"/>
                  </a:lnTo>
                  <a:lnTo>
                    <a:pt x="8312" y="3819"/>
                  </a:lnTo>
                  <a:lnTo>
                    <a:pt x="8324" y="3803"/>
                  </a:lnTo>
                  <a:lnTo>
                    <a:pt x="8337" y="3800"/>
                  </a:lnTo>
                  <a:lnTo>
                    <a:pt x="8346" y="3807"/>
                  </a:lnTo>
                  <a:lnTo>
                    <a:pt x="8348" y="3823"/>
                  </a:lnTo>
                  <a:lnTo>
                    <a:pt x="8347" y="3838"/>
                  </a:lnTo>
                  <a:lnTo>
                    <a:pt x="8353" y="3849"/>
                  </a:lnTo>
                  <a:lnTo>
                    <a:pt x="8368" y="3857"/>
                  </a:lnTo>
                  <a:lnTo>
                    <a:pt x="8394" y="3867"/>
                  </a:lnTo>
                  <a:lnTo>
                    <a:pt x="8427" y="3886"/>
                  </a:lnTo>
                  <a:lnTo>
                    <a:pt x="8462" y="3901"/>
                  </a:lnTo>
                  <a:lnTo>
                    <a:pt x="8487" y="3909"/>
                  </a:lnTo>
                  <a:lnTo>
                    <a:pt x="8492" y="3926"/>
                  </a:lnTo>
                  <a:lnTo>
                    <a:pt x="8492" y="4060"/>
                  </a:lnTo>
                  <a:lnTo>
                    <a:pt x="8497" y="4073"/>
                  </a:lnTo>
                  <a:lnTo>
                    <a:pt x="8516" y="4077"/>
                  </a:lnTo>
                  <a:lnTo>
                    <a:pt x="8533" y="4073"/>
                  </a:lnTo>
                  <a:lnTo>
                    <a:pt x="8538" y="4060"/>
                  </a:lnTo>
                  <a:lnTo>
                    <a:pt x="8538" y="3926"/>
                  </a:lnTo>
                  <a:lnTo>
                    <a:pt x="8541" y="3909"/>
                  </a:lnTo>
                  <a:lnTo>
                    <a:pt x="8554" y="3901"/>
                  </a:lnTo>
                  <a:lnTo>
                    <a:pt x="8583" y="3900"/>
                  </a:lnTo>
                  <a:lnTo>
                    <a:pt x="8609" y="3899"/>
                  </a:lnTo>
                  <a:lnTo>
                    <a:pt x="8632" y="3892"/>
                  </a:lnTo>
                  <a:lnTo>
                    <a:pt x="8653" y="3876"/>
                  </a:lnTo>
                  <a:lnTo>
                    <a:pt x="8676" y="3855"/>
                  </a:lnTo>
                  <a:lnTo>
                    <a:pt x="8698" y="3831"/>
                  </a:lnTo>
                  <a:lnTo>
                    <a:pt x="8709" y="3805"/>
                  </a:lnTo>
                  <a:lnTo>
                    <a:pt x="8713" y="3772"/>
                  </a:lnTo>
                  <a:lnTo>
                    <a:pt x="8726" y="3762"/>
                  </a:lnTo>
                  <a:lnTo>
                    <a:pt x="8737" y="3769"/>
                  </a:lnTo>
                  <a:lnTo>
                    <a:pt x="8739" y="3788"/>
                  </a:lnTo>
                  <a:lnTo>
                    <a:pt x="8739" y="3805"/>
                  </a:lnTo>
                  <a:lnTo>
                    <a:pt x="8741" y="3823"/>
                  </a:lnTo>
                  <a:lnTo>
                    <a:pt x="8747" y="3847"/>
                  </a:lnTo>
                  <a:lnTo>
                    <a:pt x="8757" y="3863"/>
                  </a:lnTo>
                  <a:lnTo>
                    <a:pt x="8766" y="3868"/>
                  </a:lnTo>
                  <a:lnTo>
                    <a:pt x="8776" y="3863"/>
                  </a:lnTo>
                  <a:lnTo>
                    <a:pt x="8783" y="3847"/>
                  </a:lnTo>
                  <a:lnTo>
                    <a:pt x="8783" y="3823"/>
                  </a:lnTo>
                  <a:lnTo>
                    <a:pt x="8778" y="3752"/>
                  </a:lnTo>
                  <a:lnTo>
                    <a:pt x="8780" y="3683"/>
                  </a:lnTo>
                  <a:lnTo>
                    <a:pt x="8779" y="3665"/>
                  </a:lnTo>
                  <a:lnTo>
                    <a:pt x="8767" y="3658"/>
                  </a:lnTo>
                  <a:lnTo>
                    <a:pt x="8747" y="3650"/>
                  </a:lnTo>
                  <a:lnTo>
                    <a:pt x="8747" y="3633"/>
                  </a:lnTo>
                  <a:lnTo>
                    <a:pt x="8751" y="3621"/>
                  </a:lnTo>
                  <a:lnTo>
                    <a:pt x="8756" y="3620"/>
                  </a:lnTo>
                  <a:lnTo>
                    <a:pt x="8771" y="3641"/>
                  </a:lnTo>
                  <a:lnTo>
                    <a:pt x="8781" y="3663"/>
                  </a:lnTo>
                  <a:lnTo>
                    <a:pt x="8795" y="3665"/>
                  </a:lnTo>
                  <a:lnTo>
                    <a:pt x="8805" y="3652"/>
                  </a:lnTo>
                  <a:lnTo>
                    <a:pt x="8816" y="3615"/>
                  </a:lnTo>
                  <a:lnTo>
                    <a:pt x="8826" y="3597"/>
                  </a:lnTo>
                  <a:lnTo>
                    <a:pt x="8840" y="3596"/>
                  </a:lnTo>
                  <a:lnTo>
                    <a:pt x="8857" y="3606"/>
                  </a:lnTo>
                  <a:lnTo>
                    <a:pt x="8875" y="3619"/>
                  </a:lnTo>
                  <a:lnTo>
                    <a:pt x="8894" y="3624"/>
                  </a:lnTo>
                  <a:lnTo>
                    <a:pt x="8928" y="3625"/>
                  </a:lnTo>
                  <a:lnTo>
                    <a:pt x="8948" y="3628"/>
                  </a:lnTo>
                  <a:lnTo>
                    <a:pt x="8956" y="3636"/>
                  </a:lnTo>
                  <a:lnTo>
                    <a:pt x="8959" y="3650"/>
                  </a:lnTo>
                  <a:lnTo>
                    <a:pt x="8959" y="4133"/>
                  </a:lnTo>
                  <a:lnTo>
                    <a:pt x="8963" y="4147"/>
                  </a:lnTo>
                  <a:lnTo>
                    <a:pt x="8977" y="4151"/>
                  </a:lnTo>
                  <a:lnTo>
                    <a:pt x="8990" y="4147"/>
                  </a:lnTo>
                  <a:lnTo>
                    <a:pt x="8994" y="4133"/>
                  </a:lnTo>
                  <a:lnTo>
                    <a:pt x="8994" y="3650"/>
                  </a:lnTo>
                  <a:lnTo>
                    <a:pt x="8996" y="3634"/>
                  </a:lnTo>
                  <a:lnTo>
                    <a:pt x="9004" y="3625"/>
                  </a:lnTo>
                  <a:lnTo>
                    <a:pt x="9020" y="3622"/>
                  </a:lnTo>
                  <a:lnTo>
                    <a:pt x="9049" y="3623"/>
                  </a:lnTo>
                  <a:lnTo>
                    <a:pt x="9075" y="3621"/>
                  </a:lnTo>
                  <a:lnTo>
                    <a:pt x="9094" y="3613"/>
                  </a:lnTo>
                  <a:lnTo>
                    <a:pt x="9110" y="3600"/>
                  </a:lnTo>
                  <a:lnTo>
                    <a:pt x="9127" y="3581"/>
                  </a:lnTo>
                  <a:lnTo>
                    <a:pt x="9144" y="3563"/>
                  </a:lnTo>
                  <a:lnTo>
                    <a:pt x="9154" y="3559"/>
                  </a:lnTo>
                  <a:lnTo>
                    <a:pt x="9163" y="3567"/>
                  </a:lnTo>
                  <a:lnTo>
                    <a:pt x="9166" y="3581"/>
                  </a:lnTo>
                  <a:lnTo>
                    <a:pt x="9166" y="3745"/>
                  </a:lnTo>
                  <a:lnTo>
                    <a:pt x="9171" y="3758"/>
                  </a:lnTo>
                  <a:lnTo>
                    <a:pt x="9189" y="3762"/>
                  </a:lnTo>
                  <a:lnTo>
                    <a:pt x="9207" y="3758"/>
                  </a:lnTo>
                  <a:lnTo>
                    <a:pt x="9212" y="3745"/>
                  </a:lnTo>
                  <a:lnTo>
                    <a:pt x="9212" y="3614"/>
                  </a:lnTo>
                  <a:lnTo>
                    <a:pt x="9223" y="3597"/>
                  </a:lnTo>
                  <a:lnTo>
                    <a:pt x="9236" y="3580"/>
                  </a:lnTo>
                  <a:lnTo>
                    <a:pt x="9257" y="3554"/>
                  </a:lnTo>
                  <a:lnTo>
                    <a:pt x="9264" y="3558"/>
                  </a:lnTo>
                  <a:lnTo>
                    <a:pt x="9266" y="3575"/>
                  </a:lnTo>
                  <a:lnTo>
                    <a:pt x="9270" y="3589"/>
                  </a:lnTo>
                  <a:lnTo>
                    <a:pt x="9288" y="3594"/>
                  </a:lnTo>
                  <a:lnTo>
                    <a:pt x="9308" y="3594"/>
                  </a:lnTo>
                  <a:lnTo>
                    <a:pt x="9333" y="3595"/>
                  </a:lnTo>
                  <a:lnTo>
                    <a:pt x="9344" y="3601"/>
                  </a:lnTo>
                  <a:lnTo>
                    <a:pt x="9347" y="3615"/>
                  </a:lnTo>
                  <a:lnTo>
                    <a:pt x="9347" y="3786"/>
                  </a:lnTo>
                  <a:lnTo>
                    <a:pt x="9352" y="3800"/>
                  </a:lnTo>
                  <a:lnTo>
                    <a:pt x="9367" y="3805"/>
                  </a:lnTo>
                  <a:lnTo>
                    <a:pt x="9381" y="3800"/>
                  </a:lnTo>
                  <a:lnTo>
                    <a:pt x="9386" y="3786"/>
                  </a:lnTo>
                  <a:lnTo>
                    <a:pt x="9386" y="3615"/>
                  </a:lnTo>
                  <a:lnTo>
                    <a:pt x="9396" y="3601"/>
                  </a:lnTo>
                  <a:lnTo>
                    <a:pt x="9409" y="3589"/>
                  </a:lnTo>
                  <a:lnTo>
                    <a:pt x="9431" y="3573"/>
                  </a:lnTo>
                  <a:lnTo>
                    <a:pt x="9453" y="3561"/>
                  </a:lnTo>
                  <a:lnTo>
                    <a:pt x="9476" y="3550"/>
                  </a:lnTo>
                  <a:lnTo>
                    <a:pt x="9497" y="3536"/>
                  </a:lnTo>
                  <a:lnTo>
                    <a:pt x="9516" y="3519"/>
                  </a:lnTo>
                  <a:lnTo>
                    <a:pt x="9529" y="3494"/>
                  </a:lnTo>
                  <a:lnTo>
                    <a:pt x="9541" y="3463"/>
                  </a:lnTo>
                  <a:lnTo>
                    <a:pt x="9546" y="3452"/>
                  </a:lnTo>
                  <a:lnTo>
                    <a:pt x="9557" y="3457"/>
                  </a:lnTo>
                  <a:lnTo>
                    <a:pt x="9573" y="3473"/>
                  </a:lnTo>
                  <a:lnTo>
                    <a:pt x="9588" y="3490"/>
                  </a:lnTo>
                  <a:lnTo>
                    <a:pt x="9594" y="3512"/>
                  </a:lnTo>
                  <a:lnTo>
                    <a:pt x="9594" y="3678"/>
                  </a:lnTo>
                  <a:lnTo>
                    <a:pt x="9600" y="3696"/>
                  </a:lnTo>
                  <a:lnTo>
                    <a:pt x="9618" y="3702"/>
                  </a:lnTo>
                  <a:lnTo>
                    <a:pt x="9637" y="3695"/>
                  </a:lnTo>
                  <a:lnTo>
                    <a:pt x="9642" y="3678"/>
                  </a:lnTo>
                  <a:lnTo>
                    <a:pt x="9635" y="3472"/>
                  </a:lnTo>
                  <a:lnTo>
                    <a:pt x="9639" y="3460"/>
                  </a:lnTo>
                  <a:lnTo>
                    <a:pt x="9651" y="3455"/>
                  </a:lnTo>
                  <a:lnTo>
                    <a:pt x="9663" y="3459"/>
                  </a:lnTo>
                  <a:lnTo>
                    <a:pt x="9667" y="3472"/>
                  </a:lnTo>
                  <a:lnTo>
                    <a:pt x="9667" y="3748"/>
                  </a:lnTo>
                  <a:lnTo>
                    <a:pt x="9671" y="3762"/>
                  </a:lnTo>
                  <a:lnTo>
                    <a:pt x="9685" y="3766"/>
                  </a:lnTo>
                  <a:lnTo>
                    <a:pt x="9699" y="3762"/>
                  </a:lnTo>
                  <a:lnTo>
                    <a:pt x="9705" y="3748"/>
                  </a:lnTo>
                  <a:lnTo>
                    <a:pt x="9705" y="3425"/>
                  </a:lnTo>
                  <a:lnTo>
                    <a:pt x="9710" y="3411"/>
                  </a:lnTo>
                  <a:lnTo>
                    <a:pt x="9726" y="3383"/>
                  </a:lnTo>
                  <a:lnTo>
                    <a:pt x="9744" y="3359"/>
                  </a:lnTo>
                  <a:lnTo>
                    <a:pt x="9759" y="3347"/>
                  </a:lnTo>
                  <a:lnTo>
                    <a:pt x="9776" y="3338"/>
                  </a:lnTo>
                  <a:lnTo>
                    <a:pt x="9780" y="3326"/>
                  </a:lnTo>
                  <a:lnTo>
                    <a:pt x="9783" y="3304"/>
                  </a:lnTo>
                  <a:lnTo>
                    <a:pt x="9797" y="3278"/>
                  </a:lnTo>
                  <a:lnTo>
                    <a:pt x="9821" y="3257"/>
                  </a:lnTo>
                  <a:lnTo>
                    <a:pt x="9841" y="3237"/>
                  </a:lnTo>
                  <a:lnTo>
                    <a:pt x="9852" y="3236"/>
                  </a:lnTo>
                  <a:lnTo>
                    <a:pt x="9875" y="3238"/>
                  </a:lnTo>
                  <a:lnTo>
                    <a:pt x="9898" y="3238"/>
                  </a:lnTo>
                  <a:lnTo>
                    <a:pt x="9911" y="3242"/>
                  </a:lnTo>
                  <a:lnTo>
                    <a:pt x="9917" y="3252"/>
                  </a:lnTo>
                  <a:lnTo>
                    <a:pt x="9918" y="3270"/>
                  </a:lnTo>
                  <a:lnTo>
                    <a:pt x="9921" y="3299"/>
                  </a:lnTo>
                  <a:lnTo>
                    <a:pt x="9931" y="3311"/>
                  </a:lnTo>
                  <a:lnTo>
                    <a:pt x="9945" y="3307"/>
                  </a:lnTo>
                  <a:lnTo>
                    <a:pt x="9958" y="3290"/>
                  </a:lnTo>
                  <a:lnTo>
                    <a:pt x="9966" y="3282"/>
                  </a:lnTo>
                  <a:lnTo>
                    <a:pt x="9977" y="3280"/>
                  </a:lnTo>
                  <a:lnTo>
                    <a:pt x="9985" y="3287"/>
                  </a:lnTo>
                  <a:lnTo>
                    <a:pt x="9988" y="3303"/>
                  </a:lnTo>
                  <a:lnTo>
                    <a:pt x="9988" y="3468"/>
                  </a:lnTo>
                  <a:lnTo>
                    <a:pt x="9993" y="3485"/>
                  </a:lnTo>
                  <a:lnTo>
                    <a:pt x="10009" y="3490"/>
                  </a:lnTo>
                  <a:lnTo>
                    <a:pt x="10026" y="3485"/>
                  </a:lnTo>
                  <a:lnTo>
                    <a:pt x="10032" y="3468"/>
                  </a:lnTo>
                  <a:lnTo>
                    <a:pt x="10032" y="3287"/>
                  </a:lnTo>
                  <a:lnTo>
                    <a:pt x="10035" y="3276"/>
                  </a:lnTo>
                  <a:lnTo>
                    <a:pt x="10052" y="3274"/>
                  </a:lnTo>
                  <a:lnTo>
                    <a:pt x="10081" y="3273"/>
                  </a:lnTo>
                  <a:lnTo>
                    <a:pt x="10094" y="3268"/>
                  </a:lnTo>
                  <a:lnTo>
                    <a:pt x="10098" y="3253"/>
                  </a:lnTo>
                  <a:lnTo>
                    <a:pt x="10107" y="3243"/>
                  </a:lnTo>
                  <a:lnTo>
                    <a:pt x="10130" y="3241"/>
                  </a:lnTo>
                  <a:lnTo>
                    <a:pt x="10152" y="3248"/>
                  </a:lnTo>
                  <a:lnTo>
                    <a:pt x="10160" y="3270"/>
                  </a:lnTo>
                  <a:lnTo>
                    <a:pt x="10166" y="3299"/>
                  </a:lnTo>
                  <a:lnTo>
                    <a:pt x="10180" y="3311"/>
                  </a:lnTo>
                  <a:lnTo>
                    <a:pt x="10194" y="3327"/>
                  </a:lnTo>
                  <a:lnTo>
                    <a:pt x="10202" y="3344"/>
                  </a:lnTo>
                  <a:lnTo>
                    <a:pt x="10219" y="3351"/>
                  </a:lnTo>
                  <a:lnTo>
                    <a:pt x="10234" y="3357"/>
                  </a:lnTo>
                  <a:lnTo>
                    <a:pt x="10237" y="3373"/>
                  </a:lnTo>
                  <a:lnTo>
                    <a:pt x="10237" y="3573"/>
                  </a:lnTo>
                  <a:lnTo>
                    <a:pt x="10243" y="3588"/>
                  </a:lnTo>
                  <a:lnTo>
                    <a:pt x="10258" y="3594"/>
                  </a:lnTo>
                  <a:lnTo>
                    <a:pt x="10272" y="3588"/>
                  </a:lnTo>
                  <a:lnTo>
                    <a:pt x="10277" y="3573"/>
                  </a:lnTo>
                  <a:lnTo>
                    <a:pt x="10277" y="3408"/>
                  </a:lnTo>
                  <a:lnTo>
                    <a:pt x="10284" y="3394"/>
                  </a:lnTo>
                  <a:lnTo>
                    <a:pt x="10295" y="3382"/>
                  </a:lnTo>
                  <a:lnTo>
                    <a:pt x="10324" y="3363"/>
                  </a:lnTo>
                  <a:lnTo>
                    <a:pt x="10350" y="3343"/>
                  </a:lnTo>
                  <a:lnTo>
                    <a:pt x="10359" y="3312"/>
                  </a:lnTo>
                  <a:lnTo>
                    <a:pt x="10377" y="3270"/>
                  </a:lnTo>
                  <a:lnTo>
                    <a:pt x="10395" y="3251"/>
                  </a:lnTo>
                  <a:lnTo>
                    <a:pt x="10409" y="3241"/>
                  </a:lnTo>
                  <a:lnTo>
                    <a:pt x="10419" y="3230"/>
                  </a:lnTo>
                  <a:lnTo>
                    <a:pt x="10423" y="3212"/>
                  </a:lnTo>
                  <a:lnTo>
                    <a:pt x="10422" y="3183"/>
                  </a:lnTo>
                  <a:lnTo>
                    <a:pt x="10414" y="3164"/>
                  </a:lnTo>
                  <a:lnTo>
                    <a:pt x="10404" y="3155"/>
                  </a:lnTo>
                  <a:lnTo>
                    <a:pt x="10393" y="3143"/>
                  </a:lnTo>
                  <a:lnTo>
                    <a:pt x="10388" y="3114"/>
                  </a:lnTo>
                  <a:lnTo>
                    <a:pt x="10383" y="3092"/>
                  </a:lnTo>
                  <a:lnTo>
                    <a:pt x="10367" y="3074"/>
                  </a:lnTo>
                  <a:lnTo>
                    <a:pt x="10350" y="3059"/>
                  </a:lnTo>
                  <a:lnTo>
                    <a:pt x="10333" y="3046"/>
                  </a:lnTo>
                  <a:lnTo>
                    <a:pt x="10320" y="3033"/>
                  </a:lnTo>
                  <a:lnTo>
                    <a:pt x="10313" y="3016"/>
                  </a:lnTo>
                  <a:lnTo>
                    <a:pt x="10311" y="2993"/>
                  </a:lnTo>
                  <a:lnTo>
                    <a:pt x="10302" y="2977"/>
                  </a:lnTo>
                  <a:lnTo>
                    <a:pt x="10285" y="2962"/>
                  </a:lnTo>
                  <a:lnTo>
                    <a:pt x="10275" y="2941"/>
                  </a:lnTo>
                  <a:lnTo>
                    <a:pt x="10273" y="2913"/>
                  </a:lnTo>
                  <a:lnTo>
                    <a:pt x="10277" y="2899"/>
                  </a:lnTo>
                  <a:lnTo>
                    <a:pt x="10286" y="2888"/>
                  </a:lnTo>
                  <a:lnTo>
                    <a:pt x="10302" y="2869"/>
                  </a:lnTo>
                  <a:lnTo>
                    <a:pt x="10314" y="2856"/>
                  </a:lnTo>
                  <a:lnTo>
                    <a:pt x="10325" y="2853"/>
                  </a:lnTo>
                  <a:lnTo>
                    <a:pt x="10338" y="2859"/>
                  </a:lnTo>
                  <a:lnTo>
                    <a:pt x="10355" y="2878"/>
                  </a:lnTo>
                  <a:lnTo>
                    <a:pt x="10370" y="2900"/>
                  </a:lnTo>
                  <a:lnTo>
                    <a:pt x="10376" y="2925"/>
                  </a:lnTo>
                  <a:lnTo>
                    <a:pt x="10379" y="2941"/>
                  </a:lnTo>
                  <a:lnTo>
                    <a:pt x="10385" y="2949"/>
                  </a:lnTo>
                  <a:lnTo>
                    <a:pt x="10394" y="2954"/>
                  </a:lnTo>
                  <a:lnTo>
                    <a:pt x="10401" y="2964"/>
                  </a:lnTo>
                  <a:lnTo>
                    <a:pt x="10408" y="2987"/>
                  </a:lnTo>
                  <a:lnTo>
                    <a:pt x="10410" y="3028"/>
                  </a:lnTo>
                  <a:lnTo>
                    <a:pt x="10413" y="3053"/>
                  </a:lnTo>
                  <a:lnTo>
                    <a:pt x="10432" y="3062"/>
                  </a:lnTo>
                  <a:lnTo>
                    <a:pt x="10452" y="3072"/>
                  </a:lnTo>
                  <a:lnTo>
                    <a:pt x="10469" y="3088"/>
                  </a:lnTo>
                  <a:lnTo>
                    <a:pt x="10482" y="3110"/>
                  </a:lnTo>
                  <a:lnTo>
                    <a:pt x="10488" y="3131"/>
                  </a:lnTo>
                  <a:lnTo>
                    <a:pt x="10494" y="3152"/>
                  </a:lnTo>
                  <a:lnTo>
                    <a:pt x="10507" y="3168"/>
                  </a:lnTo>
                  <a:lnTo>
                    <a:pt x="10521" y="3182"/>
                  </a:lnTo>
                  <a:lnTo>
                    <a:pt x="10527" y="3201"/>
                  </a:lnTo>
                  <a:lnTo>
                    <a:pt x="10523" y="3219"/>
                  </a:lnTo>
                  <a:lnTo>
                    <a:pt x="10520" y="3238"/>
                  </a:lnTo>
                  <a:lnTo>
                    <a:pt x="10520" y="3401"/>
                  </a:lnTo>
                  <a:lnTo>
                    <a:pt x="10526" y="3417"/>
                  </a:lnTo>
                  <a:lnTo>
                    <a:pt x="10544" y="3421"/>
                  </a:lnTo>
                  <a:lnTo>
                    <a:pt x="10561" y="3417"/>
                  </a:lnTo>
                  <a:lnTo>
                    <a:pt x="10568" y="3401"/>
                  </a:lnTo>
                  <a:lnTo>
                    <a:pt x="10568" y="3235"/>
                  </a:lnTo>
                  <a:lnTo>
                    <a:pt x="10570" y="3224"/>
                  </a:lnTo>
                  <a:lnTo>
                    <a:pt x="10575" y="3210"/>
                  </a:lnTo>
                  <a:lnTo>
                    <a:pt x="10583" y="3195"/>
                  </a:lnTo>
                  <a:lnTo>
                    <a:pt x="10594" y="3179"/>
                  </a:lnTo>
                  <a:lnTo>
                    <a:pt x="10606" y="3162"/>
                  </a:lnTo>
                  <a:lnTo>
                    <a:pt x="10620" y="3142"/>
                  </a:lnTo>
                  <a:lnTo>
                    <a:pt x="10634" y="3124"/>
                  </a:lnTo>
                  <a:lnTo>
                    <a:pt x="10648" y="3103"/>
                  </a:lnTo>
                  <a:lnTo>
                    <a:pt x="10662" y="3084"/>
                  </a:lnTo>
                  <a:lnTo>
                    <a:pt x="10675" y="3065"/>
                  </a:lnTo>
                  <a:lnTo>
                    <a:pt x="10687" y="3045"/>
                  </a:lnTo>
                  <a:lnTo>
                    <a:pt x="10696" y="3027"/>
                  </a:lnTo>
                  <a:lnTo>
                    <a:pt x="10703" y="3009"/>
                  </a:lnTo>
                  <a:lnTo>
                    <a:pt x="10707" y="2993"/>
                  </a:lnTo>
                  <a:lnTo>
                    <a:pt x="10712" y="2965"/>
                  </a:lnTo>
                  <a:lnTo>
                    <a:pt x="10720" y="2950"/>
                  </a:lnTo>
                  <a:lnTo>
                    <a:pt x="10730" y="2945"/>
                  </a:lnTo>
                  <a:lnTo>
                    <a:pt x="10741" y="2949"/>
                  </a:lnTo>
                  <a:lnTo>
                    <a:pt x="10751" y="2958"/>
                  </a:lnTo>
                  <a:lnTo>
                    <a:pt x="10763" y="2969"/>
                  </a:lnTo>
                  <a:lnTo>
                    <a:pt x="10774" y="2980"/>
                  </a:lnTo>
                  <a:lnTo>
                    <a:pt x="10784" y="2990"/>
                  </a:lnTo>
                  <a:lnTo>
                    <a:pt x="10791" y="2993"/>
                  </a:lnTo>
                  <a:lnTo>
                    <a:pt x="10806" y="2996"/>
                  </a:lnTo>
                  <a:lnTo>
                    <a:pt x="10809" y="3011"/>
                  </a:lnTo>
                  <a:lnTo>
                    <a:pt x="10809" y="3187"/>
                  </a:lnTo>
                  <a:lnTo>
                    <a:pt x="10815" y="3204"/>
                  </a:lnTo>
                  <a:lnTo>
                    <a:pt x="10831" y="3209"/>
                  </a:lnTo>
                  <a:lnTo>
                    <a:pt x="10849" y="3204"/>
                  </a:lnTo>
                  <a:lnTo>
                    <a:pt x="10854" y="3187"/>
                  </a:lnTo>
                  <a:lnTo>
                    <a:pt x="10854" y="3028"/>
                  </a:lnTo>
                  <a:lnTo>
                    <a:pt x="10857" y="3011"/>
                  </a:lnTo>
                  <a:lnTo>
                    <a:pt x="10868" y="2996"/>
                  </a:lnTo>
                  <a:lnTo>
                    <a:pt x="10898" y="2963"/>
                  </a:lnTo>
                  <a:lnTo>
                    <a:pt x="10923" y="2925"/>
                  </a:lnTo>
                  <a:lnTo>
                    <a:pt x="10930" y="2908"/>
                  </a:lnTo>
                  <a:lnTo>
                    <a:pt x="10934" y="2894"/>
                  </a:lnTo>
                  <a:lnTo>
                    <a:pt x="10939" y="2884"/>
                  </a:lnTo>
                  <a:lnTo>
                    <a:pt x="10947" y="2880"/>
                  </a:lnTo>
                  <a:lnTo>
                    <a:pt x="10955" y="2881"/>
                  </a:lnTo>
                  <a:lnTo>
                    <a:pt x="10969" y="2888"/>
                  </a:lnTo>
                  <a:lnTo>
                    <a:pt x="10989" y="2903"/>
                  </a:lnTo>
                  <a:lnTo>
                    <a:pt x="11007" y="2912"/>
                  </a:lnTo>
                  <a:lnTo>
                    <a:pt x="11021" y="2922"/>
                  </a:lnTo>
                  <a:lnTo>
                    <a:pt x="11028" y="2941"/>
                  </a:lnTo>
                  <a:lnTo>
                    <a:pt x="11028" y="3293"/>
                  </a:lnTo>
                  <a:lnTo>
                    <a:pt x="11032" y="3309"/>
                  </a:lnTo>
                  <a:lnTo>
                    <a:pt x="11047" y="3313"/>
                  </a:lnTo>
                  <a:lnTo>
                    <a:pt x="11061" y="3309"/>
                  </a:lnTo>
                  <a:lnTo>
                    <a:pt x="11067" y="3293"/>
                  </a:lnTo>
                  <a:lnTo>
                    <a:pt x="11067" y="3062"/>
                  </a:lnTo>
                  <a:lnTo>
                    <a:pt x="11082" y="3032"/>
                  </a:lnTo>
                  <a:lnTo>
                    <a:pt x="11097" y="2993"/>
                  </a:lnTo>
                  <a:lnTo>
                    <a:pt x="11096" y="2933"/>
                  </a:lnTo>
                  <a:lnTo>
                    <a:pt x="11098" y="2872"/>
                  </a:lnTo>
                  <a:lnTo>
                    <a:pt x="11106" y="2852"/>
                  </a:lnTo>
                  <a:lnTo>
                    <a:pt x="11116" y="2846"/>
                  </a:lnTo>
                  <a:lnTo>
                    <a:pt x="11127" y="2853"/>
                  </a:lnTo>
                  <a:lnTo>
                    <a:pt x="11136" y="2869"/>
                  </a:lnTo>
                  <a:lnTo>
                    <a:pt x="11139" y="2890"/>
                  </a:lnTo>
                  <a:lnTo>
                    <a:pt x="11140" y="2911"/>
                  </a:lnTo>
                  <a:lnTo>
                    <a:pt x="11147" y="2919"/>
                  </a:lnTo>
                  <a:lnTo>
                    <a:pt x="11155" y="2922"/>
                  </a:lnTo>
                  <a:lnTo>
                    <a:pt x="11163" y="2932"/>
                  </a:lnTo>
                  <a:lnTo>
                    <a:pt x="11166" y="2959"/>
                  </a:lnTo>
                  <a:lnTo>
                    <a:pt x="11173" y="2982"/>
                  </a:lnTo>
                  <a:lnTo>
                    <a:pt x="11189" y="3001"/>
                  </a:lnTo>
                  <a:lnTo>
                    <a:pt x="11205" y="3019"/>
                  </a:lnTo>
                  <a:lnTo>
                    <a:pt x="11216" y="3028"/>
                  </a:lnTo>
                  <a:lnTo>
                    <a:pt x="11244" y="3031"/>
                  </a:lnTo>
                  <a:lnTo>
                    <a:pt x="11261" y="3031"/>
                  </a:lnTo>
                  <a:lnTo>
                    <a:pt x="11278" y="3032"/>
                  </a:lnTo>
                  <a:lnTo>
                    <a:pt x="11300" y="3034"/>
                  </a:lnTo>
                  <a:lnTo>
                    <a:pt x="11309" y="3043"/>
                  </a:lnTo>
                  <a:lnTo>
                    <a:pt x="11311" y="3062"/>
                  </a:lnTo>
                  <a:lnTo>
                    <a:pt x="11311" y="3720"/>
                  </a:lnTo>
                  <a:lnTo>
                    <a:pt x="11316" y="3735"/>
                  </a:lnTo>
                  <a:lnTo>
                    <a:pt x="11331" y="3741"/>
                  </a:lnTo>
                  <a:lnTo>
                    <a:pt x="11346" y="3735"/>
                  </a:lnTo>
                  <a:lnTo>
                    <a:pt x="11352" y="3720"/>
                  </a:lnTo>
                  <a:lnTo>
                    <a:pt x="11352" y="3062"/>
                  </a:lnTo>
                  <a:lnTo>
                    <a:pt x="11354" y="3043"/>
                  </a:lnTo>
                  <a:lnTo>
                    <a:pt x="11363" y="3034"/>
                  </a:lnTo>
                  <a:lnTo>
                    <a:pt x="11382" y="3032"/>
                  </a:lnTo>
                  <a:lnTo>
                    <a:pt x="11407" y="3032"/>
                  </a:lnTo>
                  <a:lnTo>
                    <a:pt x="11426" y="3030"/>
                  </a:lnTo>
                  <a:lnTo>
                    <a:pt x="11440" y="3028"/>
                  </a:lnTo>
                  <a:lnTo>
                    <a:pt x="11451" y="3022"/>
                  </a:lnTo>
                  <a:lnTo>
                    <a:pt x="11461" y="3016"/>
                  </a:lnTo>
                  <a:lnTo>
                    <a:pt x="11470" y="3007"/>
                  </a:lnTo>
                  <a:lnTo>
                    <a:pt x="11479" y="2996"/>
                  </a:lnTo>
                  <a:lnTo>
                    <a:pt x="11491" y="2982"/>
                  </a:lnTo>
                  <a:lnTo>
                    <a:pt x="11507" y="2964"/>
                  </a:lnTo>
                  <a:lnTo>
                    <a:pt x="11522" y="2946"/>
                  </a:lnTo>
                  <a:lnTo>
                    <a:pt x="11530" y="2924"/>
                  </a:lnTo>
                  <a:lnTo>
                    <a:pt x="11532" y="2894"/>
                  </a:lnTo>
                  <a:lnTo>
                    <a:pt x="11535" y="2865"/>
                  </a:lnTo>
                  <a:lnTo>
                    <a:pt x="11552" y="2845"/>
                  </a:lnTo>
                  <a:lnTo>
                    <a:pt x="11563" y="2837"/>
                  </a:lnTo>
                  <a:lnTo>
                    <a:pt x="11568" y="2828"/>
                  </a:lnTo>
                  <a:lnTo>
                    <a:pt x="11565" y="2819"/>
                  </a:lnTo>
                  <a:lnTo>
                    <a:pt x="11555" y="2812"/>
                  </a:lnTo>
                  <a:lnTo>
                    <a:pt x="11544" y="2804"/>
                  </a:lnTo>
                  <a:lnTo>
                    <a:pt x="11536" y="2795"/>
                  </a:lnTo>
                  <a:lnTo>
                    <a:pt x="11532" y="2784"/>
                  </a:lnTo>
                  <a:lnTo>
                    <a:pt x="11530" y="2772"/>
                  </a:lnTo>
                  <a:lnTo>
                    <a:pt x="11530" y="2758"/>
                  </a:lnTo>
                  <a:lnTo>
                    <a:pt x="11532" y="2745"/>
                  </a:lnTo>
                  <a:lnTo>
                    <a:pt x="11536" y="2731"/>
                  </a:lnTo>
                  <a:lnTo>
                    <a:pt x="11543" y="2718"/>
                  </a:lnTo>
                  <a:lnTo>
                    <a:pt x="11549" y="2705"/>
                  </a:lnTo>
                  <a:lnTo>
                    <a:pt x="11558" y="2693"/>
                  </a:lnTo>
                  <a:lnTo>
                    <a:pt x="11567" y="2683"/>
                  </a:lnTo>
                  <a:lnTo>
                    <a:pt x="11575" y="2676"/>
                  </a:lnTo>
                  <a:lnTo>
                    <a:pt x="11585" y="2670"/>
                  </a:lnTo>
                  <a:lnTo>
                    <a:pt x="11602" y="2662"/>
                  </a:lnTo>
                  <a:lnTo>
                    <a:pt x="11610" y="2651"/>
                  </a:lnTo>
                  <a:lnTo>
                    <a:pt x="11611" y="2634"/>
                  </a:lnTo>
                  <a:lnTo>
                    <a:pt x="11616" y="2613"/>
                  </a:lnTo>
                  <a:lnTo>
                    <a:pt x="11628" y="2601"/>
                  </a:lnTo>
                  <a:lnTo>
                    <a:pt x="11642" y="2598"/>
                  </a:lnTo>
                  <a:lnTo>
                    <a:pt x="11656" y="2603"/>
                  </a:lnTo>
                  <a:lnTo>
                    <a:pt x="11664" y="2617"/>
                  </a:lnTo>
                  <a:lnTo>
                    <a:pt x="11663" y="2638"/>
                  </a:lnTo>
                  <a:lnTo>
                    <a:pt x="11647" y="2665"/>
                  </a:lnTo>
                  <a:lnTo>
                    <a:pt x="11630" y="2688"/>
                  </a:lnTo>
                  <a:lnTo>
                    <a:pt x="11619" y="2706"/>
                  </a:lnTo>
                  <a:lnTo>
                    <a:pt x="11610" y="2721"/>
                  </a:lnTo>
                  <a:lnTo>
                    <a:pt x="11606" y="2734"/>
                  </a:lnTo>
                  <a:lnTo>
                    <a:pt x="11603" y="2747"/>
                  </a:lnTo>
                  <a:lnTo>
                    <a:pt x="11603" y="2759"/>
                  </a:lnTo>
                  <a:lnTo>
                    <a:pt x="11603" y="2774"/>
                  </a:lnTo>
                  <a:lnTo>
                    <a:pt x="11605" y="2790"/>
                  </a:lnTo>
                  <a:lnTo>
                    <a:pt x="11603" y="2812"/>
                  </a:lnTo>
                  <a:lnTo>
                    <a:pt x="11601" y="2838"/>
                  </a:lnTo>
                  <a:lnTo>
                    <a:pt x="11605" y="2867"/>
                  </a:lnTo>
                  <a:lnTo>
                    <a:pt x="11623" y="2893"/>
                  </a:lnTo>
                  <a:lnTo>
                    <a:pt x="11647" y="2914"/>
                  </a:lnTo>
                  <a:lnTo>
                    <a:pt x="11668" y="2940"/>
                  </a:lnTo>
                  <a:lnTo>
                    <a:pt x="11692" y="2963"/>
                  </a:lnTo>
                  <a:lnTo>
                    <a:pt x="11714" y="2987"/>
                  </a:lnTo>
                  <a:lnTo>
                    <a:pt x="11722" y="2995"/>
                  </a:lnTo>
                  <a:lnTo>
                    <a:pt x="11742" y="2998"/>
                  </a:lnTo>
                  <a:lnTo>
                    <a:pt x="11764" y="3000"/>
                  </a:lnTo>
                  <a:lnTo>
                    <a:pt x="11774" y="3008"/>
                  </a:lnTo>
                  <a:lnTo>
                    <a:pt x="11776" y="3028"/>
                  </a:lnTo>
                  <a:lnTo>
                    <a:pt x="11776" y="3723"/>
                  </a:lnTo>
                  <a:lnTo>
                    <a:pt x="11782" y="3739"/>
                  </a:lnTo>
                  <a:lnTo>
                    <a:pt x="11797" y="3745"/>
                  </a:lnTo>
                  <a:lnTo>
                    <a:pt x="11813" y="3739"/>
                  </a:lnTo>
                  <a:lnTo>
                    <a:pt x="11818" y="3723"/>
                  </a:lnTo>
                  <a:lnTo>
                    <a:pt x="11818" y="3028"/>
                  </a:lnTo>
                  <a:lnTo>
                    <a:pt x="11825" y="3006"/>
                  </a:lnTo>
                  <a:lnTo>
                    <a:pt x="11846" y="2993"/>
                  </a:lnTo>
                  <a:lnTo>
                    <a:pt x="11870" y="2994"/>
                  </a:lnTo>
                  <a:lnTo>
                    <a:pt x="11887" y="3011"/>
                  </a:lnTo>
                  <a:lnTo>
                    <a:pt x="11880" y="3034"/>
                  </a:lnTo>
                  <a:lnTo>
                    <a:pt x="11865" y="3055"/>
                  </a:lnTo>
                  <a:lnTo>
                    <a:pt x="11853" y="3093"/>
                  </a:lnTo>
                  <a:lnTo>
                    <a:pt x="11850" y="3131"/>
                  </a:lnTo>
                  <a:lnTo>
                    <a:pt x="11852" y="3156"/>
                  </a:lnTo>
                  <a:lnTo>
                    <a:pt x="11867" y="3175"/>
                  </a:lnTo>
                  <a:lnTo>
                    <a:pt x="11887" y="3195"/>
                  </a:lnTo>
                  <a:lnTo>
                    <a:pt x="11902" y="3220"/>
                  </a:lnTo>
                  <a:lnTo>
                    <a:pt x="11911" y="3245"/>
                  </a:lnTo>
                  <a:lnTo>
                    <a:pt x="11922" y="3266"/>
                  </a:lnTo>
                  <a:lnTo>
                    <a:pt x="11936" y="3283"/>
                  </a:lnTo>
                  <a:lnTo>
                    <a:pt x="11950" y="3291"/>
                  </a:lnTo>
                  <a:lnTo>
                    <a:pt x="11957" y="3304"/>
                  </a:lnTo>
                  <a:lnTo>
                    <a:pt x="11957" y="3691"/>
                  </a:lnTo>
                  <a:lnTo>
                    <a:pt x="11961" y="3705"/>
                  </a:lnTo>
                  <a:lnTo>
                    <a:pt x="11976" y="3710"/>
                  </a:lnTo>
                  <a:lnTo>
                    <a:pt x="11990" y="3706"/>
                  </a:lnTo>
                  <a:lnTo>
                    <a:pt x="11995" y="3691"/>
                  </a:lnTo>
                  <a:lnTo>
                    <a:pt x="12001" y="3339"/>
                  </a:lnTo>
                  <a:lnTo>
                    <a:pt x="12007" y="3326"/>
                  </a:lnTo>
                  <a:lnTo>
                    <a:pt x="12020" y="3317"/>
                  </a:lnTo>
                  <a:lnTo>
                    <a:pt x="12032" y="3304"/>
                  </a:lnTo>
                  <a:lnTo>
                    <a:pt x="12034" y="3287"/>
                  </a:lnTo>
                  <a:lnTo>
                    <a:pt x="12035" y="3264"/>
                  </a:lnTo>
                  <a:lnTo>
                    <a:pt x="12042" y="3252"/>
                  </a:lnTo>
                  <a:lnTo>
                    <a:pt x="12056" y="3245"/>
                  </a:lnTo>
                  <a:lnTo>
                    <a:pt x="12082" y="3233"/>
                  </a:lnTo>
                  <a:lnTo>
                    <a:pt x="12098" y="3221"/>
                  </a:lnTo>
                  <a:lnTo>
                    <a:pt x="12107" y="3208"/>
                  </a:lnTo>
                  <a:lnTo>
                    <a:pt x="12110" y="3195"/>
                  </a:lnTo>
                  <a:lnTo>
                    <a:pt x="12111" y="3183"/>
                  </a:lnTo>
                  <a:lnTo>
                    <a:pt x="12113" y="3171"/>
                  </a:lnTo>
                  <a:lnTo>
                    <a:pt x="12118" y="3160"/>
                  </a:lnTo>
                  <a:lnTo>
                    <a:pt x="12128" y="3149"/>
                  </a:lnTo>
                  <a:lnTo>
                    <a:pt x="12145" y="3135"/>
                  </a:lnTo>
                  <a:lnTo>
                    <a:pt x="12153" y="3124"/>
                  </a:lnTo>
                  <a:lnTo>
                    <a:pt x="12153" y="3114"/>
                  </a:lnTo>
                  <a:lnTo>
                    <a:pt x="12145" y="3104"/>
                  </a:lnTo>
                  <a:lnTo>
                    <a:pt x="12128" y="3092"/>
                  </a:lnTo>
                  <a:lnTo>
                    <a:pt x="12115" y="3077"/>
                  </a:lnTo>
                  <a:lnTo>
                    <a:pt x="12108" y="3060"/>
                  </a:lnTo>
                  <a:lnTo>
                    <a:pt x="12101" y="3040"/>
                  </a:lnTo>
                  <a:lnTo>
                    <a:pt x="12093" y="3020"/>
                  </a:lnTo>
                  <a:lnTo>
                    <a:pt x="12078" y="3003"/>
                  </a:lnTo>
                  <a:lnTo>
                    <a:pt x="12055" y="2989"/>
                  </a:lnTo>
                  <a:lnTo>
                    <a:pt x="12039" y="2980"/>
                  </a:lnTo>
                  <a:lnTo>
                    <a:pt x="12034" y="2962"/>
                  </a:lnTo>
                  <a:lnTo>
                    <a:pt x="12025" y="2932"/>
                  </a:lnTo>
                  <a:lnTo>
                    <a:pt x="12008" y="2904"/>
                  </a:lnTo>
                  <a:lnTo>
                    <a:pt x="11997" y="2884"/>
                  </a:lnTo>
                  <a:lnTo>
                    <a:pt x="11992" y="2871"/>
                  </a:lnTo>
                  <a:lnTo>
                    <a:pt x="11994" y="2861"/>
                  </a:lnTo>
                  <a:lnTo>
                    <a:pt x="12003" y="2853"/>
                  </a:lnTo>
                  <a:lnTo>
                    <a:pt x="12020" y="2845"/>
                  </a:lnTo>
                  <a:lnTo>
                    <a:pt x="12031" y="2834"/>
                  </a:lnTo>
                  <a:lnTo>
                    <a:pt x="12034" y="2803"/>
                  </a:lnTo>
                  <a:lnTo>
                    <a:pt x="12035" y="2786"/>
                  </a:lnTo>
                  <a:lnTo>
                    <a:pt x="12034" y="2769"/>
                  </a:lnTo>
                  <a:lnTo>
                    <a:pt x="12037" y="2756"/>
                  </a:lnTo>
                  <a:lnTo>
                    <a:pt x="12047" y="2750"/>
                  </a:lnTo>
                  <a:lnTo>
                    <a:pt x="12060" y="2758"/>
                  </a:lnTo>
                  <a:lnTo>
                    <a:pt x="12065" y="2786"/>
                  </a:lnTo>
                  <a:lnTo>
                    <a:pt x="12065" y="2941"/>
                  </a:lnTo>
                  <a:lnTo>
                    <a:pt x="12071" y="2958"/>
                  </a:lnTo>
                  <a:lnTo>
                    <a:pt x="12088" y="2963"/>
                  </a:lnTo>
                  <a:lnTo>
                    <a:pt x="12106" y="2958"/>
                  </a:lnTo>
                  <a:lnTo>
                    <a:pt x="12112" y="2941"/>
                  </a:lnTo>
                  <a:lnTo>
                    <a:pt x="12112" y="2751"/>
                  </a:lnTo>
                  <a:lnTo>
                    <a:pt x="12116" y="2729"/>
                  </a:lnTo>
                  <a:lnTo>
                    <a:pt x="12128" y="2718"/>
                  </a:lnTo>
                  <a:lnTo>
                    <a:pt x="12140" y="2707"/>
                  </a:lnTo>
                  <a:lnTo>
                    <a:pt x="12146" y="2685"/>
                  </a:lnTo>
                  <a:lnTo>
                    <a:pt x="12152" y="2654"/>
                  </a:lnTo>
                  <a:lnTo>
                    <a:pt x="12168" y="2641"/>
                  </a:lnTo>
                  <a:lnTo>
                    <a:pt x="12182" y="2625"/>
                  </a:lnTo>
                  <a:lnTo>
                    <a:pt x="12190" y="2612"/>
                  </a:lnTo>
                  <a:lnTo>
                    <a:pt x="12197" y="2608"/>
                  </a:lnTo>
                  <a:lnTo>
                    <a:pt x="12203" y="2613"/>
                  </a:lnTo>
                  <a:lnTo>
                    <a:pt x="12215" y="2630"/>
                  </a:lnTo>
                  <a:lnTo>
                    <a:pt x="12231" y="2645"/>
                  </a:lnTo>
                  <a:lnTo>
                    <a:pt x="12241" y="2665"/>
                  </a:lnTo>
                  <a:lnTo>
                    <a:pt x="12241" y="2829"/>
                  </a:lnTo>
                  <a:lnTo>
                    <a:pt x="12246" y="2845"/>
                  </a:lnTo>
                  <a:lnTo>
                    <a:pt x="12263" y="2851"/>
                  </a:lnTo>
                  <a:lnTo>
                    <a:pt x="12280" y="2845"/>
                  </a:lnTo>
                  <a:lnTo>
                    <a:pt x="12286" y="2829"/>
                  </a:lnTo>
                  <a:lnTo>
                    <a:pt x="12286" y="2630"/>
                  </a:lnTo>
                  <a:lnTo>
                    <a:pt x="12286" y="2620"/>
                  </a:lnTo>
                  <a:lnTo>
                    <a:pt x="12289" y="2609"/>
                  </a:lnTo>
                  <a:lnTo>
                    <a:pt x="12299" y="2604"/>
                  </a:lnTo>
                  <a:lnTo>
                    <a:pt x="12310" y="2601"/>
                  </a:lnTo>
                  <a:lnTo>
                    <a:pt x="12318" y="2590"/>
                  </a:lnTo>
                  <a:lnTo>
                    <a:pt x="12337" y="2571"/>
                  </a:lnTo>
                  <a:lnTo>
                    <a:pt x="12352" y="2567"/>
                  </a:lnTo>
                  <a:lnTo>
                    <a:pt x="12355" y="2596"/>
                  </a:lnTo>
                  <a:lnTo>
                    <a:pt x="12358" y="2626"/>
                  </a:lnTo>
                  <a:lnTo>
                    <a:pt x="12369" y="2644"/>
                  </a:lnTo>
                  <a:lnTo>
                    <a:pt x="12382" y="2655"/>
                  </a:lnTo>
                  <a:lnTo>
                    <a:pt x="12388" y="2665"/>
                  </a:lnTo>
                  <a:lnTo>
                    <a:pt x="12388" y="2825"/>
                  </a:lnTo>
                  <a:lnTo>
                    <a:pt x="12393" y="2841"/>
                  </a:lnTo>
                  <a:lnTo>
                    <a:pt x="12409" y="2846"/>
                  </a:lnTo>
                  <a:lnTo>
                    <a:pt x="12426" y="2841"/>
                  </a:lnTo>
                  <a:lnTo>
                    <a:pt x="12432" y="2825"/>
                  </a:lnTo>
                  <a:lnTo>
                    <a:pt x="12432" y="2665"/>
                  </a:lnTo>
                  <a:lnTo>
                    <a:pt x="12440" y="2645"/>
                  </a:lnTo>
                  <a:lnTo>
                    <a:pt x="12458" y="2634"/>
                  </a:lnTo>
                  <a:lnTo>
                    <a:pt x="12466" y="2613"/>
                  </a:lnTo>
                  <a:lnTo>
                    <a:pt x="12467" y="2584"/>
                  </a:lnTo>
                  <a:lnTo>
                    <a:pt x="12472" y="2575"/>
                  </a:lnTo>
                  <a:lnTo>
                    <a:pt x="12481" y="2571"/>
                  </a:lnTo>
                  <a:lnTo>
                    <a:pt x="12498" y="2557"/>
                  </a:lnTo>
                  <a:lnTo>
                    <a:pt x="12515" y="2540"/>
                  </a:lnTo>
                  <a:lnTo>
                    <a:pt x="12528" y="2540"/>
                  </a:lnTo>
                  <a:lnTo>
                    <a:pt x="12544" y="2557"/>
                  </a:lnTo>
                  <a:lnTo>
                    <a:pt x="12555" y="2568"/>
                  </a:lnTo>
                  <a:lnTo>
                    <a:pt x="12562" y="2579"/>
                  </a:lnTo>
                  <a:lnTo>
                    <a:pt x="12562" y="2728"/>
                  </a:lnTo>
                  <a:lnTo>
                    <a:pt x="12568" y="2743"/>
                  </a:lnTo>
                  <a:lnTo>
                    <a:pt x="12584" y="2747"/>
                  </a:lnTo>
                  <a:lnTo>
                    <a:pt x="12600" y="2743"/>
                  </a:lnTo>
                  <a:lnTo>
                    <a:pt x="12606" y="2728"/>
                  </a:lnTo>
                  <a:lnTo>
                    <a:pt x="12606" y="2527"/>
                  </a:lnTo>
                  <a:lnTo>
                    <a:pt x="12611" y="2509"/>
                  </a:lnTo>
                  <a:lnTo>
                    <a:pt x="12625" y="2498"/>
                  </a:lnTo>
                  <a:lnTo>
                    <a:pt x="12650" y="2478"/>
                  </a:lnTo>
                  <a:lnTo>
                    <a:pt x="12678" y="2465"/>
                  </a:lnTo>
                  <a:lnTo>
                    <a:pt x="12699" y="2460"/>
                  </a:lnTo>
                  <a:lnTo>
                    <a:pt x="12710" y="2453"/>
                  </a:lnTo>
                  <a:lnTo>
                    <a:pt x="12717" y="2442"/>
                  </a:lnTo>
                  <a:lnTo>
                    <a:pt x="12718" y="2423"/>
                  </a:lnTo>
                  <a:lnTo>
                    <a:pt x="12718" y="2371"/>
                  </a:lnTo>
                  <a:lnTo>
                    <a:pt x="12717" y="2319"/>
                  </a:lnTo>
                  <a:lnTo>
                    <a:pt x="12726" y="2296"/>
                  </a:lnTo>
                  <a:lnTo>
                    <a:pt x="12742" y="2278"/>
                  </a:lnTo>
                  <a:lnTo>
                    <a:pt x="12753" y="2250"/>
                  </a:lnTo>
                  <a:lnTo>
                    <a:pt x="12767" y="2221"/>
                  </a:lnTo>
                  <a:lnTo>
                    <a:pt x="12791" y="2199"/>
                  </a:lnTo>
                  <a:lnTo>
                    <a:pt x="12825" y="2175"/>
                  </a:lnTo>
                  <a:lnTo>
                    <a:pt x="12839" y="2168"/>
                  </a:lnTo>
                  <a:lnTo>
                    <a:pt x="12851" y="2180"/>
                  </a:lnTo>
                  <a:lnTo>
                    <a:pt x="12854" y="2198"/>
                  </a:lnTo>
                  <a:lnTo>
                    <a:pt x="12844" y="2357"/>
                  </a:lnTo>
                  <a:lnTo>
                    <a:pt x="12849" y="2379"/>
                  </a:lnTo>
                  <a:lnTo>
                    <a:pt x="12862" y="2390"/>
                  </a:lnTo>
                  <a:lnTo>
                    <a:pt x="12879" y="2392"/>
                  </a:lnTo>
                  <a:lnTo>
                    <a:pt x="12893" y="2385"/>
                  </a:lnTo>
                  <a:lnTo>
                    <a:pt x="12898" y="2371"/>
                  </a:lnTo>
                  <a:lnTo>
                    <a:pt x="12898" y="2181"/>
                  </a:lnTo>
                  <a:lnTo>
                    <a:pt x="12899" y="2161"/>
                  </a:lnTo>
                  <a:lnTo>
                    <a:pt x="12905" y="2149"/>
                  </a:lnTo>
                  <a:lnTo>
                    <a:pt x="12917" y="2143"/>
                  </a:lnTo>
                  <a:lnTo>
                    <a:pt x="12938" y="2142"/>
                  </a:lnTo>
                  <a:lnTo>
                    <a:pt x="12954" y="2140"/>
                  </a:lnTo>
                  <a:lnTo>
                    <a:pt x="12963" y="2128"/>
                  </a:lnTo>
                  <a:lnTo>
                    <a:pt x="12977" y="2106"/>
                  </a:lnTo>
                  <a:lnTo>
                    <a:pt x="12991" y="2106"/>
                  </a:lnTo>
                  <a:lnTo>
                    <a:pt x="12993" y="2118"/>
                  </a:lnTo>
                  <a:lnTo>
                    <a:pt x="12973" y="2135"/>
                  </a:lnTo>
                  <a:lnTo>
                    <a:pt x="12961" y="2145"/>
                  </a:lnTo>
                  <a:lnTo>
                    <a:pt x="12959" y="2163"/>
                  </a:lnTo>
                  <a:lnTo>
                    <a:pt x="12959" y="2372"/>
                  </a:lnTo>
                  <a:lnTo>
                    <a:pt x="12964" y="2387"/>
                  </a:lnTo>
                  <a:lnTo>
                    <a:pt x="12978" y="2393"/>
                  </a:lnTo>
                  <a:lnTo>
                    <a:pt x="12993" y="2387"/>
                  </a:lnTo>
                  <a:lnTo>
                    <a:pt x="12999" y="2373"/>
                  </a:lnTo>
                  <a:lnTo>
                    <a:pt x="13006" y="2198"/>
                  </a:lnTo>
                  <a:lnTo>
                    <a:pt x="13020" y="2192"/>
                  </a:lnTo>
                  <a:lnTo>
                    <a:pt x="13044" y="2211"/>
                  </a:lnTo>
                  <a:lnTo>
                    <a:pt x="13058" y="2229"/>
                  </a:lnTo>
                  <a:lnTo>
                    <a:pt x="13064" y="2250"/>
                  </a:lnTo>
                  <a:lnTo>
                    <a:pt x="13075" y="2272"/>
                  </a:lnTo>
                  <a:lnTo>
                    <a:pt x="13097" y="2285"/>
                  </a:lnTo>
                  <a:lnTo>
                    <a:pt x="13105" y="2301"/>
                  </a:lnTo>
                  <a:lnTo>
                    <a:pt x="13106" y="2319"/>
                  </a:lnTo>
                  <a:lnTo>
                    <a:pt x="13106" y="2371"/>
                  </a:lnTo>
                  <a:lnTo>
                    <a:pt x="13106" y="2423"/>
                  </a:lnTo>
                  <a:lnTo>
                    <a:pt x="13110" y="2448"/>
                  </a:lnTo>
                  <a:lnTo>
                    <a:pt x="13119" y="2464"/>
                  </a:lnTo>
                  <a:lnTo>
                    <a:pt x="13131" y="2468"/>
                  </a:lnTo>
                  <a:lnTo>
                    <a:pt x="13141" y="2464"/>
                  </a:lnTo>
                  <a:lnTo>
                    <a:pt x="13150" y="2449"/>
                  </a:lnTo>
                  <a:lnTo>
                    <a:pt x="13153" y="2423"/>
                  </a:lnTo>
                  <a:lnTo>
                    <a:pt x="13152" y="2354"/>
                  </a:lnTo>
                  <a:lnTo>
                    <a:pt x="13153" y="2285"/>
                  </a:lnTo>
                  <a:lnTo>
                    <a:pt x="13162" y="2258"/>
                  </a:lnTo>
                  <a:lnTo>
                    <a:pt x="13178" y="2252"/>
                  </a:lnTo>
                  <a:lnTo>
                    <a:pt x="13188" y="2250"/>
                  </a:lnTo>
                  <a:lnTo>
                    <a:pt x="13196" y="2231"/>
                  </a:lnTo>
                  <a:lnTo>
                    <a:pt x="13203" y="2225"/>
                  </a:lnTo>
                  <a:lnTo>
                    <a:pt x="13208" y="2232"/>
                  </a:lnTo>
                  <a:lnTo>
                    <a:pt x="13209" y="2250"/>
                  </a:lnTo>
                  <a:lnTo>
                    <a:pt x="13209" y="2376"/>
                  </a:lnTo>
                  <a:lnTo>
                    <a:pt x="13215" y="2388"/>
                  </a:lnTo>
                  <a:lnTo>
                    <a:pt x="13233" y="2393"/>
                  </a:lnTo>
                  <a:lnTo>
                    <a:pt x="13250" y="2388"/>
                  </a:lnTo>
                  <a:lnTo>
                    <a:pt x="13256" y="2376"/>
                  </a:lnTo>
                  <a:lnTo>
                    <a:pt x="13256" y="2216"/>
                  </a:lnTo>
                  <a:lnTo>
                    <a:pt x="13258" y="2196"/>
                  </a:lnTo>
                  <a:lnTo>
                    <a:pt x="13266" y="2188"/>
                  </a:lnTo>
                  <a:lnTo>
                    <a:pt x="13282" y="2185"/>
                  </a:lnTo>
                  <a:lnTo>
                    <a:pt x="13287" y="2185"/>
                  </a:lnTo>
                  <a:lnTo>
                    <a:pt x="13304" y="2188"/>
                  </a:lnTo>
                  <a:lnTo>
                    <a:pt x="13312" y="2196"/>
                  </a:lnTo>
                  <a:lnTo>
                    <a:pt x="13313" y="2216"/>
                  </a:lnTo>
                  <a:lnTo>
                    <a:pt x="13313" y="2653"/>
                  </a:lnTo>
                  <a:lnTo>
                    <a:pt x="13320" y="2671"/>
                  </a:lnTo>
                  <a:lnTo>
                    <a:pt x="13338" y="2678"/>
                  </a:lnTo>
                  <a:lnTo>
                    <a:pt x="13356" y="2671"/>
                  </a:lnTo>
                  <a:lnTo>
                    <a:pt x="13362" y="2653"/>
                  </a:lnTo>
                  <a:lnTo>
                    <a:pt x="13362" y="2423"/>
                  </a:lnTo>
                  <a:lnTo>
                    <a:pt x="13379" y="2392"/>
                  </a:lnTo>
                  <a:lnTo>
                    <a:pt x="13396" y="2337"/>
                  </a:lnTo>
                  <a:lnTo>
                    <a:pt x="13395" y="2259"/>
                  </a:lnTo>
                  <a:lnTo>
                    <a:pt x="13395" y="2181"/>
                  </a:lnTo>
                  <a:lnTo>
                    <a:pt x="13401" y="2160"/>
                  </a:lnTo>
                  <a:lnTo>
                    <a:pt x="13413" y="2141"/>
                  </a:lnTo>
                  <a:lnTo>
                    <a:pt x="13433" y="2123"/>
                  </a:lnTo>
                  <a:lnTo>
                    <a:pt x="13446" y="2118"/>
                  </a:lnTo>
                  <a:lnTo>
                    <a:pt x="13456" y="2128"/>
                  </a:lnTo>
                  <a:lnTo>
                    <a:pt x="13459" y="2147"/>
                  </a:lnTo>
                  <a:lnTo>
                    <a:pt x="13466" y="2273"/>
                  </a:lnTo>
                  <a:lnTo>
                    <a:pt x="13472" y="2285"/>
                  </a:lnTo>
                  <a:lnTo>
                    <a:pt x="13487" y="2289"/>
                  </a:lnTo>
                  <a:lnTo>
                    <a:pt x="13502" y="2285"/>
                  </a:lnTo>
                  <a:lnTo>
                    <a:pt x="13506" y="2272"/>
                  </a:lnTo>
                  <a:lnTo>
                    <a:pt x="13506" y="2129"/>
                  </a:lnTo>
                  <a:lnTo>
                    <a:pt x="13509" y="2098"/>
                  </a:lnTo>
                  <a:lnTo>
                    <a:pt x="13515" y="2085"/>
                  </a:lnTo>
                  <a:lnTo>
                    <a:pt x="13532" y="2082"/>
                  </a:lnTo>
                  <a:lnTo>
                    <a:pt x="13542" y="2082"/>
                  </a:lnTo>
                  <a:lnTo>
                    <a:pt x="13559" y="2084"/>
                  </a:lnTo>
                  <a:lnTo>
                    <a:pt x="13567" y="2093"/>
                  </a:lnTo>
                  <a:lnTo>
                    <a:pt x="13568" y="2112"/>
                  </a:lnTo>
                  <a:lnTo>
                    <a:pt x="13568" y="2268"/>
                  </a:lnTo>
                  <a:lnTo>
                    <a:pt x="13573" y="2284"/>
                  </a:lnTo>
                  <a:lnTo>
                    <a:pt x="13590" y="2289"/>
                  </a:lnTo>
                  <a:lnTo>
                    <a:pt x="13607" y="2284"/>
                  </a:lnTo>
                  <a:lnTo>
                    <a:pt x="13612" y="2268"/>
                  </a:lnTo>
                  <a:lnTo>
                    <a:pt x="13612" y="2112"/>
                  </a:lnTo>
                  <a:lnTo>
                    <a:pt x="13622" y="2089"/>
                  </a:lnTo>
                  <a:lnTo>
                    <a:pt x="13639" y="2068"/>
                  </a:lnTo>
                  <a:lnTo>
                    <a:pt x="13646" y="2052"/>
                  </a:lnTo>
                  <a:lnTo>
                    <a:pt x="13636" y="2032"/>
                  </a:lnTo>
                  <a:lnTo>
                    <a:pt x="13627" y="2025"/>
                  </a:lnTo>
                  <a:lnTo>
                    <a:pt x="13618" y="2029"/>
                  </a:lnTo>
                  <a:lnTo>
                    <a:pt x="13604" y="2044"/>
                  </a:lnTo>
                  <a:lnTo>
                    <a:pt x="13592" y="2056"/>
                  </a:lnTo>
                  <a:lnTo>
                    <a:pt x="13582" y="2058"/>
                  </a:lnTo>
                  <a:lnTo>
                    <a:pt x="13578" y="2048"/>
                  </a:lnTo>
                  <a:lnTo>
                    <a:pt x="13577" y="2026"/>
                  </a:lnTo>
                  <a:lnTo>
                    <a:pt x="13577" y="1990"/>
                  </a:lnTo>
                  <a:lnTo>
                    <a:pt x="13575" y="1977"/>
                  </a:lnTo>
                  <a:lnTo>
                    <a:pt x="13560" y="1966"/>
                  </a:lnTo>
                  <a:lnTo>
                    <a:pt x="13542" y="1962"/>
                  </a:lnTo>
                  <a:lnTo>
                    <a:pt x="13516" y="1953"/>
                  </a:lnTo>
                  <a:lnTo>
                    <a:pt x="13502" y="1932"/>
                  </a:lnTo>
                  <a:lnTo>
                    <a:pt x="13487" y="1917"/>
                  </a:lnTo>
                  <a:lnTo>
                    <a:pt x="13486" y="1904"/>
                  </a:lnTo>
                  <a:lnTo>
                    <a:pt x="13500" y="1884"/>
                  </a:lnTo>
                  <a:lnTo>
                    <a:pt x="13518" y="1867"/>
                  </a:lnTo>
                  <a:lnTo>
                    <a:pt x="13534" y="1860"/>
                  </a:lnTo>
                  <a:lnTo>
                    <a:pt x="13545" y="1866"/>
                  </a:lnTo>
                  <a:lnTo>
                    <a:pt x="13575" y="1884"/>
                  </a:lnTo>
                  <a:lnTo>
                    <a:pt x="13588" y="1895"/>
                  </a:lnTo>
                  <a:lnTo>
                    <a:pt x="13591" y="1906"/>
                  </a:lnTo>
                  <a:lnTo>
                    <a:pt x="13584" y="1922"/>
                  </a:lnTo>
                  <a:lnTo>
                    <a:pt x="13573" y="1950"/>
                  </a:lnTo>
                  <a:lnTo>
                    <a:pt x="13579" y="1967"/>
                  </a:lnTo>
                  <a:lnTo>
                    <a:pt x="13594" y="1975"/>
                  </a:lnTo>
                  <a:lnTo>
                    <a:pt x="13602" y="1974"/>
                  </a:lnTo>
                  <a:lnTo>
                    <a:pt x="13607" y="1965"/>
                  </a:lnTo>
                  <a:lnTo>
                    <a:pt x="13611" y="1957"/>
                  </a:lnTo>
                  <a:lnTo>
                    <a:pt x="13627" y="1953"/>
                  </a:lnTo>
                  <a:lnTo>
                    <a:pt x="13642" y="1961"/>
                  </a:lnTo>
                  <a:lnTo>
                    <a:pt x="13645" y="1975"/>
                  </a:lnTo>
                  <a:lnTo>
                    <a:pt x="13638" y="2009"/>
                  </a:lnTo>
                  <a:lnTo>
                    <a:pt x="13641" y="2022"/>
                  </a:lnTo>
                  <a:lnTo>
                    <a:pt x="13663" y="2043"/>
                  </a:lnTo>
                  <a:lnTo>
                    <a:pt x="13674" y="2059"/>
                  </a:lnTo>
                  <a:lnTo>
                    <a:pt x="13676" y="2077"/>
                  </a:lnTo>
                  <a:lnTo>
                    <a:pt x="13676" y="2112"/>
                  </a:lnTo>
                  <a:lnTo>
                    <a:pt x="13676" y="2147"/>
                  </a:lnTo>
                  <a:lnTo>
                    <a:pt x="13682" y="2172"/>
                  </a:lnTo>
                  <a:lnTo>
                    <a:pt x="13700" y="2181"/>
                  </a:lnTo>
                  <a:lnTo>
                    <a:pt x="13717" y="2172"/>
                  </a:lnTo>
                  <a:lnTo>
                    <a:pt x="13722" y="2147"/>
                  </a:lnTo>
                  <a:lnTo>
                    <a:pt x="13720" y="2095"/>
                  </a:lnTo>
                  <a:lnTo>
                    <a:pt x="13719" y="2043"/>
                  </a:lnTo>
                  <a:lnTo>
                    <a:pt x="13725" y="2023"/>
                  </a:lnTo>
                  <a:lnTo>
                    <a:pt x="13736" y="2008"/>
                  </a:lnTo>
                  <a:lnTo>
                    <a:pt x="13748" y="1993"/>
                  </a:lnTo>
                  <a:lnTo>
                    <a:pt x="13753" y="1974"/>
                  </a:lnTo>
                  <a:lnTo>
                    <a:pt x="13753" y="1946"/>
                  </a:lnTo>
                  <a:lnTo>
                    <a:pt x="13764" y="1935"/>
                  </a:lnTo>
                  <a:lnTo>
                    <a:pt x="13779" y="1945"/>
                  </a:lnTo>
                  <a:lnTo>
                    <a:pt x="13783" y="1974"/>
                  </a:lnTo>
                  <a:lnTo>
                    <a:pt x="13781" y="2034"/>
                  </a:lnTo>
                  <a:lnTo>
                    <a:pt x="13780" y="2095"/>
                  </a:lnTo>
                  <a:lnTo>
                    <a:pt x="13773" y="2118"/>
                  </a:lnTo>
                  <a:lnTo>
                    <a:pt x="13755" y="2138"/>
                  </a:lnTo>
                  <a:lnTo>
                    <a:pt x="13745" y="2155"/>
                  </a:lnTo>
                  <a:lnTo>
                    <a:pt x="13739" y="2178"/>
                  </a:lnTo>
                  <a:lnTo>
                    <a:pt x="13726" y="2205"/>
                  </a:lnTo>
                  <a:lnTo>
                    <a:pt x="13698" y="2236"/>
                  </a:lnTo>
                  <a:lnTo>
                    <a:pt x="13683" y="2250"/>
                  </a:lnTo>
                  <a:lnTo>
                    <a:pt x="13682" y="2265"/>
                  </a:lnTo>
                  <a:lnTo>
                    <a:pt x="13694" y="2286"/>
                  </a:lnTo>
                  <a:lnTo>
                    <a:pt x="13706" y="2315"/>
                  </a:lnTo>
                  <a:lnTo>
                    <a:pt x="13714" y="2344"/>
                  </a:lnTo>
                  <a:lnTo>
                    <a:pt x="13731" y="2364"/>
                  </a:lnTo>
                  <a:lnTo>
                    <a:pt x="13752" y="2379"/>
                  </a:lnTo>
                  <a:lnTo>
                    <a:pt x="13769" y="2399"/>
                  </a:lnTo>
                  <a:lnTo>
                    <a:pt x="13779" y="2423"/>
                  </a:lnTo>
                  <a:lnTo>
                    <a:pt x="13782" y="2450"/>
                  </a:lnTo>
                  <a:lnTo>
                    <a:pt x="13798" y="2467"/>
                  </a:lnTo>
                  <a:lnTo>
                    <a:pt x="13813" y="2477"/>
                  </a:lnTo>
                  <a:lnTo>
                    <a:pt x="13815" y="2492"/>
                  </a:lnTo>
                  <a:lnTo>
                    <a:pt x="13815" y="2945"/>
                  </a:lnTo>
                  <a:lnTo>
                    <a:pt x="13822" y="2962"/>
                  </a:lnTo>
                  <a:lnTo>
                    <a:pt x="13839" y="2967"/>
                  </a:lnTo>
                  <a:lnTo>
                    <a:pt x="13856" y="2962"/>
                  </a:lnTo>
                  <a:lnTo>
                    <a:pt x="13862" y="2945"/>
                  </a:lnTo>
                  <a:lnTo>
                    <a:pt x="13862" y="2492"/>
                  </a:lnTo>
                  <a:lnTo>
                    <a:pt x="13871" y="2475"/>
                  </a:lnTo>
                  <a:lnTo>
                    <a:pt x="13884" y="2458"/>
                  </a:lnTo>
                  <a:lnTo>
                    <a:pt x="13893" y="2428"/>
                  </a:lnTo>
                  <a:lnTo>
                    <a:pt x="13901" y="2401"/>
                  </a:lnTo>
                  <a:lnTo>
                    <a:pt x="13921" y="2387"/>
                  </a:lnTo>
                  <a:lnTo>
                    <a:pt x="13944" y="2372"/>
                  </a:lnTo>
                  <a:lnTo>
                    <a:pt x="13962" y="2344"/>
                  </a:lnTo>
                  <a:lnTo>
                    <a:pt x="13970" y="2311"/>
                  </a:lnTo>
                  <a:lnTo>
                    <a:pt x="13971" y="2293"/>
                  </a:lnTo>
                  <a:lnTo>
                    <a:pt x="13974" y="2289"/>
                  </a:lnTo>
                  <a:lnTo>
                    <a:pt x="13993" y="2279"/>
                  </a:lnTo>
                  <a:lnTo>
                    <a:pt x="14002" y="2269"/>
                  </a:lnTo>
                  <a:lnTo>
                    <a:pt x="13995" y="2258"/>
                  </a:lnTo>
                  <a:lnTo>
                    <a:pt x="13973" y="2233"/>
                  </a:lnTo>
                  <a:lnTo>
                    <a:pt x="13952" y="2212"/>
                  </a:lnTo>
                  <a:lnTo>
                    <a:pt x="13937" y="2191"/>
                  </a:lnTo>
                  <a:lnTo>
                    <a:pt x="13931" y="2164"/>
                  </a:lnTo>
                  <a:lnTo>
                    <a:pt x="13924" y="2142"/>
                  </a:lnTo>
                  <a:lnTo>
                    <a:pt x="13906" y="2126"/>
                  </a:lnTo>
                  <a:lnTo>
                    <a:pt x="13888" y="2112"/>
                  </a:lnTo>
                  <a:lnTo>
                    <a:pt x="13869" y="2098"/>
                  </a:lnTo>
                  <a:lnTo>
                    <a:pt x="13861" y="2077"/>
                  </a:lnTo>
                  <a:lnTo>
                    <a:pt x="13861" y="1843"/>
                  </a:lnTo>
                  <a:lnTo>
                    <a:pt x="13864" y="1834"/>
                  </a:lnTo>
                  <a:lnTo>
                    <a:pt x="13872" y="1831"/>
                  </a:lnTo>
                  <a:lnTo>
                    <a:pt x="13882" y="1834"/>
                  </a:lnTo>
                  <a:lnTo>
                    <a:pt x="13884" y="1843"/>
                  </a:lnTo>
                  <a:lnTo>
                    <a:pt x="13884" y="1991"/>
                  </a:lnTo>
                  <a:lnTo>
                    <a:pt x="13891" y="2007"/>
                  </a:lnTo>
                  <a:lnTo>
                    <a:pt x="13907" y="2013"/>
                  </a:lnTo>
                  <a:lnTo>
                    <a:pt x="13924" y="2007"/>
                  </a:lnTo>
                  <a:lnTo>
                    <a:pt x="13930" y="1991"/>
                  </a:lnTo>
                  <a:lnTo>
                    <a:pt x="13931" y="1964"/>
                  </a:lnTo>
                  <a:lnTo>
                    <a:pt x="13936" y="1949"/>
                  </a:lnTo>
                  <a:lnTo>
                    <a:pt x="13947" y="1944"/>
                  </a:lnTo>
                  <a:lnTo>
                    <a:pt x="13961" y="1952"/>
                  </a:lnTo>
                  <a:lnTo>
                    <a:pt x="13962" y="1974"/>
                  </a:lnTo>
                  <a:lnTo>
                    <a:pt x="13966" y="2002"/>
                  </a:lnTo>
                  <a:lnTo>
                    <a:pt x="13979" y="2030"/>
                  </a:lnTo>
                  <a:lnTo>
                    <a:pt x="13987" y="2060"/>
                  </a:lnTo>
                  <a:lnTo>
                    <a:pt x="13988" y="2103"/>
                  </a:lnTo>
                  <a:lnTo>
                    <a:pt x="13987" y="2147"/>
                  </a:lnTo>
                  <a:lnTo>
                    <a:pt x="13990" y="2167"/>
                  </a:lnTo>
                  <a:lnTo>
                    <a:pt x="14000" y="2180"/>
                  </a:lnTo>
                  <a:lnTo>
                    <a:pt x="14013" y="2184"/>
                  </a:lnTo>
                  <a:lnTo>
                    <a:pt x="14026" y="2180"/>
                  </a:lnTo>
                  <a:lnTo>
                    <a:pt x="14037" y="2167"/>
                  </a:lnTo>
                  <a:lnTo>
                    <a:pt x="14041" y="2147"/>
                  </a:lnTo>
                  <a:lnTo>
                    <a:pt x="14041" y="1991"/>
                  </a:lnTo>
                  <a:lnTo>
                    <a:pt x="14044" y="1985"/>
                  </a:lnTo>
                  <a:lnTo>
                    <a:pt x="14055" y="1982"/>
                  </a:lnTo>
                  <a:lnTo>
                    <a:pt x="14066" y="1993"/>
                  </a:lnTo>
                  <a:lnTo>
                    <a:pt x="14069" y="2026"/>
                  </a:lnTo>
                  <a:lnTo>
                    <a:pt x="14071" y="2057"/>
                  </a:lnTo>
                  <a:lnTo>
                    <a:pt x="14076" y="2085"/>
                  </a:lnTo>
                  <a:lnTo>
                    <a:pt x="14081" y="2108"/>
                  </a:lnTo>
                  <a:lnTo>
                    <a:pt x="14088" y="2123"/>
                  </a:lnTo>
                  <a:lnTo>
                    <a:pt x="14096" y="2128"/>
                  </a:lnTo>
                  <a:lnTo>
                    <a:pt x="14101" y="2122"/>
                  </a:lnTo>
                  <a:lnTo>
                    <a:pt x="14106" y="2099"/>
                  </a:lnTo>
                  <a:lnTo>
                    <a:pt x="14108" y="2060"/>
                  </a:lnTo>
                  <a:lnTo>
                    <a:pt x="14108" y="2000"/>
                  </a:lnTo>
                  <a:lnTo>
                    <a:pt x="14105" y="1939"/>
                  </a:lnTo>
                  <a:lnTo>
                    <a:pt x="14110" y="1917"/>
                  </a:lnTo>
                  <a:lnTo>
                    <a:pt x="14124" y="1900"/>
                  </a:lnTo>
                  <a:lnTo>
                    <a:pt x="14138" y="1882"/>
                  </a:lnTo>
                  <a:lnTo>
                    <a:pt x="14148" y="1869"/>
                  </a:lnTo>
                  <a:lnTo>
                    <a:pt x="14160" y="1867"/>
                  </a:lnTo>
                  <a:lnTo>
                    <a:pt x="14168" y="1873"/>
                  </a:lnTo>
                  <a:lnTo>
                    <a:pt x="14172" y="1887"/>
                  </a:lnTo>
                  <a:lnTo>
                    <a:pt x="14173" y="1923"/>
                  </a:lnTo>
                  <a:lnTo>
                    <a:pt x="14178" y="1937"/>
                  </a:lnTo>
                  <a:lnTo>
                    <a:pt x="14190" y="1945"/>
                  </a:lnTo>
                  <a:lnTo>
                    <a:pt x="14204" y="1961"/>
                  </a:lnTo>
                  <a:lnTo>
                    <a:pt x="14214" y="1975"/>
                  </a:lnTo>
                  <a:lnTo>
                    <a:pt x="14229" y="1982"/>
                  </a:lnTo>
                  <a:lnTo>
                    <a:pt x="14241" y="1991"/>
                  </a:lnTo>
                  <a:lnTo>
                    <a:pt x="14244" y="2008"/>
                  </a:lnTo>
                  <a:lnTo>
                    <a:pt x="14244" y="2449"/>
                  </a:lnTo>
                  <a:lnTo>
                    <a:pt x="14249" y="2465"/>
                  </a:lnTo>
                  <a:lnTo>
                    <a:pt x="14266" y="2471"/>
                  </a:lnTo>
                  <a:lnTo>
                    <a:pt x="14282" y="2465"/>
                  </a:lnTo>
                  <a:lnTo>
                    <a:pt x="14287" y="2449"/>
                  </a:lnTo>
                  <a:lnTo>
                    <a:pt x="14287" y="2060"/>
                  </a:lnTo>
                  <a:lnTo>
                    <a:pt x="14290" y="2035"/>
                  </a:lnTo>
                  <a:lnTo>
                    <a:pt x="14298" y="2009"/>
                  </a:lnTo>
                  <a:lnTo>
                    <a:pt x="14310" y="1985"/>
                  </a:lnTo>
                  <a:lnTo>
                    <a:pt x="14324" y="1962"/>
                  </a:lnTo>
                  <a:lnTo>
                    <a:pt x="14340" y="1941"/>
                  </a:lnTo>
                  <a:lnTo>
                    <a:pt x="14357" y="1923"/>
                  </a:lnTo>
                  <a:lnTo>
                    <a:pt x="14376" y="1908"/>
                  </a:lnTo>
                  <a:lnTo>
                    <a:pt x="14389" y="1895"/>
                  </a:lnTo>
                  <a:lnTo>
                    <a:pt x="14396" y="1873"/>
                  </a:lnTo>
                  <a:lnTo>
                    <a:pt x="14398" y="1856"/>
                  </a:lnTo>
                  <a:lnTo>
                    <a:pt x="14407" y="1843"/>
                  </a:lnTo>
                  <a:lnTo>
                    <a:pt x="14416" y="1833"/>
                  </a:lnTo>
                  <a:lnTo>
                    <a:pt x="14422" y="1825"/>
                  </a:lnTo>
                  <a:lnTo>
                    <a:pt x="14429" y="1805"/>
                  </a:lnTo>
                  <a:lnTo>
                    <a:pt x="14416" y="1797"/>
                  </a:lnTo>
                  <a:lnTo>
                    <a:pt x="14402" y="1788"/>
                  </a:lnTo>
                  <a:lnTo>
                    <a:pt x="14395" y="1778"/>
                  </a:lnTo>
                  <a:lnTo>
                    <a:pt x="14391" y="1766"/>
                  </a:lnTo>
                  <a:lnTo>
                    <a:pt x="14388" y="1753"/>
                  </a:lnTo>
                  <a:lnTo>
                    <a:pt x="14387" y="1741"/>
                  </a:lnTo>
                  <a:lnTo>
                    <a:pt x="14385" y="1725"/>
                  </a:lnTo>
                  <a:lnTo>
                    <a:pt x="14387" y="1709"/>
                  </a:lnTo>
                  <a:lnTo>
                    <a:pt x="14389" y="1693"/>
                  </a:lnTo>
                  <a:lnTo>
                    <a:pt x="14392" y="1677"/>
                  </a:lnTo>
                  <a:lnTo>
                    <a:pt x="14395" y="1660"/>
                  </a:lnTo>
                  <a:lnTo>
                    <a:pt x="14401" y="1642"/>
                  </a:lnTo>
                  <a:lnTo>
                    <a:pt x="14406" y="1625"/>
                  </a:lnTo>
                  <a:lnTo>
                    <a:pt x="14412" y="1609"/>
                  </a:lnTo>
                  <a:lnTo>
                    <a:pt x="14419" y="1593"/>
                  </a:lnTo>
                  <a:lnTo>
                    <a:pt x="14427" y="1577"/>
                  </a:lnTo>
                  <a:lnTo>
                    <a:pt x="14434" y="1563"/>
                  </a:lnTo>
                  <a:lnTo>
                    <a:pt x="14443" y="1550"/>
                  </a:lnTo>
                  <a:lnTo>
                    <a:pt x="14450" y="1539"/>
                  </a:lnTo>
                  <a:lnTo>
                    <a:pt x="14459" y="1528"/>
                  </a:lnTo>
                  <a:lnTo>
                    <a:pt x="14466" y="1519"/>
                  </a:lnTo>
                  <a:lnTo>
                    <a:pt x="14475" y="1512"/>
                  </a:lnTo>
                  <a:lnTo>
                    <a:pt x="14495" y="1507"/>
                  </a:lnTo>
                  <a:lnTo>
                    <a:pt x="14500" y="1490"/>
                  </a:lnTo>
                  <a:lnTo>
                    <a:pt x="14500" y="1343"/>
                  </a:lnTo>
                  <a:lnTo>
                    <a:pt x="14503" y="1333"/>
                  </a:lnTo>
                  <a:lnTo>
                    <a:pt x="14513" y="1330"/>
                  </a:lnTo>
                  <a:lnTo>
                    <a:pt x="14523" y="1333"/>
                  </a:lnTo>
                  <a:lnTo>
                    <a:pt x="14526" y="1343"/>
                  </a:lnTo>
                  <a:lnTo>
                    <a:pt x="14526" y="1523"/>
                  </a:lnTo>
                  <a:lnTo>
                    <a:pt x="14531" y="1541"/>
                  </a:lnTo>
                  <a:lnTo>
                    <a:pt x="14547" y="1546"/>
                  </a:lnTo>
                  <a:lnTo>
                    <a:pt x="14565" y="1541"/>
                  </a:lnTo>
                  <a:lnTo>
                    <a:pt x="14570" y="1523"/>
                  </a:lnTo>
                  <a:lnTo>
                    <a:pt x="14570" y="1352"/>
                  </a:lnTo>
                  <a:lnTo>
                    <a:pt x="14585" y="1333"/>
                  </a:lnTo>
                  <a:lnTo>
                    <a:pt x="14604" y="1303"/>
                  </a:lnTo>
                  <a:lnTo>
                    <a:pt x="14604" y="1280"/>
                  </a:lnTo>
                  <a:lnTo>
                    <a:pt x="14605" y="1261"/>
                  </a:lnTo>
                  <a:lnTo>
                    <a:pt x="14613" y="1258"/>
                  </a:lnTo>
                  <a:lnTo>
                    <a:pt x="14622" y="1261"/>
                  </a:lnTo>
                  <a:lnTo>
                    <a:pt x="14626" y="1268"/>
                  </a:lnTo>
                  <a:lnTo>
                    <a:pt x="14627" y="1283"/>
                  </a:lnTo>
                  <a:lnTo>
                    <a:pt x="14627" y="1523"/>
                  </a:lnTo>
                  <a:lnTo>
                    <a:pt x="14634" y="1541"/>
                  </a:lnTo>
                  <a:lnTo>
                    <a:pt x="14651" y="1546"/>
                  </a:lnTo>
                  <a:lnTo>
                    <a:pt x="14668" y="1541"/>
                  </a:lnTo>
                  <a:lnTo>
                    <a:pt x="14674" y="1523"/>
                  </a:lnTo>
                  <a:lnTo>
                    <a:pt x="14674" y="954"/>
                  </a:lnTo>
                  <a:lnTo>
                    <a:pt x="14694" y="922"/>
                  </a:lnTo>
                  <a:lnTo>
                    <a:pt x="14722" y="894"/>
                  </a:lnTo>
                  <a:lnTo>
                    <a:pt x="14738" y="882"/>
                  </a:lnTo>
                  <a:lnTo>
                    <a:pt x="14743" y="871"/>
                  </a:lnTo>
                  <a:lnTo>
                    <a:pt x="14743" y="851"/>
                  </a:lnTo>
                  <a:lnTo>
                    <a:pt x="14745" y="833"/>
                  </a:lnTo>
                  <a:lnTo>
                    <a:pt x="14756" y="826"/>
                  </a:lnTo>
                  <a:lnTo>
                    <a:pt x="14772" y="813"/>
                  </a:lnTo>
                  <a:lnTo>
                    <a:pt x="14779" y="793"/>
                  </a:lnTo>
                  <a:lnTo>
                    <a:pt x="14779" y="771"/>
                  </a:lnTo>
                  <a:lnTo>
                    <a:pt x="14778" y="747"/>
                  </a:lnTo>
                  <a:lnTo>
                    <a:pt x="14771" y="718"/>
                  </a:lnTo>
                  <a:lnTo>
                    <a:pt x="14753" y="694"/>
                  </a:lnTo>
                  <a:lnTo>
                    <a:pt x="14720" y="652"/>
                  </a:lnTo>
                  <a:lnTo>
                    <a:pt x="14697" y="609"/>
                  </a:lnTo>
                  <a:lnTo>
                    <a:pt x="14684" y="591"/>
                  </a:lnTo>
                  <a:lnTo>
                    <a:pt x="14674" y="574"/>
                  </a:lnTo>
                  <a:lnTo>
                    <a:pt x="14674" y="21"/>
                  </a:lnTo>
                  <a:lnTo>
                    <a:pt x="14668" y="5"/>
                  </a:lnTo>
                  <a:lnTo>
                    <a:pt x="14652" y="0"/>
                  </a:lnTo>
                  <a:lnTo>
                    <a:pt x="14636" y="5"/>
                  </a:lnTo>
                  <a:lnTo>
                    <a:pt x="14631" y="21"/>
                  </a:lnTo>
                  <a:lnTo>
                    <a:pt x="14631" y="557"/>
                  </a:lnTo>
                  <a:lnTo>
                    <a:pt x="14626" y="577"/>
                  </a:lnTo>
                  <a:lnTo>
                    <a:pt x="14613" y="595"/>
                  </a:lnTo>
                  <a:lnTo>
                    <a:pt x="14592" y="623"/>
                  </a:lnTo>
                  <a:lnTo>
                    <a:pt x="14573" y="654"/>
                  </a:lnTo>
                  <a:lnTo>
                    <a:pt x="14555" y="685"/>
                  </a:lnTo>
                  <a:lnTo>
                    <a:pt x="14535" y="714"/>
                  </a:lnTo>
                  <a:lnTo>
                    <a:pt x="14510" y="738"/>
                  </a:lnTo>
                  <a:lnTo>
                    <a:pt x="14500" y="748"/>
                  </a:lnTo>
                  <a:lnTo>
                    <a:pt x="14497" y="759"/>
                  </a:lnTo>
                  <a:lnTo>
                    <a:pt x="14502" y="776"/>
                  </a:lnTo>
                  <a:lnTo>
                    <a:pt x="14515" y="802"/>
                  </a:lnTo>
                  <a:lnTo>
                    <a:pt x="14525" y="832"/>
                  </a:lnTo>
                  <a:lnTo>
                    <a:pt x="14526" y="868"/>
                  </a:lnTo>
                  <a:lnTo>
                    <a:pt x="14524" y="905"/>
                  </a:lnTo>
                  <a:lnTo>
                    <a:pt x="14524" y="938"/>
                  </a:lnTo>
                  <a:lnTo>
                    <a:pt x="14523" y="951"/>
                  </a:lnTo>
                  <a:lnTo>
                    <a:pt x="14506" y="954"/>
                  </a:lnTo>
                  <a:lnTo>
                    <a:pt x="14500" y="955"/>
                  </a:lnTo>
                  <a:lnTo>
                    <a:pt x="14492" y="955"/>
                  </a:lnTo>
                  <a:lnTo>
                    <a:pt x="14471" y="958"/>
                  </a:lnTo>
                  <a:lnTo>
                    <a:pt x="14462" y="952"/>
                  </a:lnTo>
                  <a:lnTo>
                    <a:pt x="14460" y="937"/>
                  </a:lnTo>
                  <a:lnTo>
                    <a:pt x="14460" y="758"/>
                  </a:lnTo>
                  <a:lnTo>
                    <a:pt x="14455" y="743"/>
                  </a:lnTo>
                  <a:lnTo>
                    <a:pt x="14441" y="738"/>
                  </a:lnTo>
                  <a:lnTo>
                    <a:pt x="14425" y="743"/>
                  </a:lnTo>
                  <a:lnTo>
                    <a:pt x="14420" y="757"/>
                  </a:lnTo>
                  <a:lnTo>
                    <a:pt x="14415" y="954"/>
                  </a:lnTo>
                  <a:lnTo>
                    <a:pt x="14410" y="971"/>
                  </a:lnTo>
                  <a:lnTo>
                    <a:pt x="14402" y="985"/>
                  </a:lnTo>
                  <a:lnTo>
                    <a:pt x="14381" y="1007"/>
                  </a:lnTo>
                  <a:lnTo>
                    <a:pt x="14363" y="1025"/>
                  </a:lnTo>
                  <a:lnTo>
                    <a:pt x="14350" y="1045"/>
                  </a:lnTo>
                  <a:lnTo>
                    <a:pt x="14346" y="1075"/>
                  </a:lnTo>
                  <a:lnTo>
                    <a:pt x="14342" y="1088"/>
                  </a:lnTo>
                  <a:lnTo>
                    <a:pt x="14333" y="1093"/>
                  </a:lnTo>
                  <a:lnTo>
                    <a:pt x="14324" y="1088"/>
                  </a:lnTo>
                  <a:lnTo>
                    <a:pt x="14321" y="1075"/>
                  </a:lnTo>
                  <a:lnTo>
                    <a:pt x="14321" y="935"/>
                  </a:lnTo>
                  <a:lnTo>
                    <a:pt x="14314" y="921"/>
                  </a:lnTo>
                  <a:lnTo>
                    <a:pt x="14298" y="915"/>
                  </a:lnTo>
                  <a:lnTo>
                    <a:pt x="14281" y="921"/>
                  </a:lnTo>
                  <a:lnTo>
                    <a:pt x="14275" y="935"/>
                  </a:lnTo>
                  <a:lnTo>
                    <a:pt x="14275" y="1093"/>
                  </a:lnTo>
                  <a:lnTo>
                    <a:pt x="14266" y="1125"/>
                  </a:lnTo>
                  <a:lnTo>
                    <a:pt x="14246" y="1148"/>
                  </a:lnTo>
                  <a:lnTo>
                    <a:pt x="14236" y="1162"/>
                  </a:lnTo>
                  <a:lnTo>
                    <a:pt x="14229" y="1166"/>
                  </a:lnTo>
                  <a:lnTo>
                    <a:pt x="14220" y="1162"/>
                  </a:lnTo>
                  <a:lnTo>
                    <a:pt x="14208" y="1148"/>
                  </a:lnTo>
                  <a:lnTo>
                    <a:pt x="14196" y="1136"/>
                  </a:lnTo>
                  <a:lnTo>
                    <a:pt x="14181" y="1136"/>
                  </a:lnTo>
                  <a:lnTo>
                    <a:pt x="14174" y="1148"/>
                  </a:lnTo>
                  <a:lnTo>
                    <a:pt x="14172" y="1179"/>
                  </a:lnTo>
                  <a:lnTo>
                    <a:pt x="14171" y="1214"/>
                  </a:lnTo>
                  <a:lnTo>
                    <a:pt x="14169" y="1248"/>
                  </a:lnTo>
                  <a:lnTo>
                    <a:pt x="14166" y="1274"/>
                  </a:lnTo>
                  <a:lnTo>
                    <a:pt x="14159" y="1274"/>
                  </a:lnTo>
                  <a:lnTo>
                    <a:pt x="14142" y="1278"/>
                  </a:lnTo>
                  <a:lnTo>
                    <a:pt x="14134" y="1305"/>
                  </a:lnTo>
                  <a:lnTo>
                    <a:pt x="14137" y="1334"/>
                  </a:lnTo>
                  <a:lnTo>
                    <a:pt x="14137" y="1368"/>
                  </a:lnTo>
                  <a:lnTo>
                    <a:pt x="14132" y="1381"/>
                  </a:lnTo>
                  <a:lnTo>
                    <a:pt x="14115" y="1384"/>
                  </a:lnTo>
                  <a:lnTo>
                    <a:pt x="14104" y="1378"/>
                  </a:lnTo>
                  <a:lnTo>
                    <a:pt x="14103" y="1357"/>
                  </a:lnTo>
                  <a:lnTo>
                    <a:pt x="14104" y="1334"/>
                  </a:lnTo>
                  <a:lnTo>
                    <a:pt x="14097" y="1317"/>
                  </a:lnTo>
                  <a:lnTo>
                    <a:pt x="14083" y="1313"/>
                  </a:lnTo>
                  <a:lnTo>
                    <a:pt x="14069" y="1318"/>
                  </a:lnTo>
                  <a:lnTo>
                    <a:pt x="14065" y="1334"/>
                  </a:lnTo>
                  <a:lnTo>
                    <a:pt x="14065" y="1473"/>
                  </a:lnTo>
                  <a:lnTo>
                    <a:pt x="14061" y="1489"/>
                  </a:lnTo>
                  <a:lnTo>
                    <a:pt x="14051" y="1495"/>
                  </a:lnTo>
                  <a:lnTo>
                    <a:pt x="14040" y="1486"/>
                  </a:lnTo>
                  <a:lnTo>
                    <a:pt x="14033" y="1455"/>
                  </a:lnTo>
                  <a:lnTo>
                    <a:pt x="14027" y="1433"/>
                  </a:lnTo>
                  <a:lnTo>
                    <a:pt x="14016" y="1421"/>
                  </a:lnTo>
                  <a:lnTo>
                    <a:pt x="14004" y="1421"/>
                  </a:lnTo>
                  <a:lnTo>
                    <a:pt x="13996" y="1433"/>
                  </a:lnTo>
                  <a:lnTo>
                    <a:pt x="13991" y="1455"/>
                  </a:lnTo>
                  <a:lnTo>
                    <a:pt x="13989" y="1485"/>
                  </a:lnTo>
                  <a:lnTo>
                    <a:pt x="13982" y="1495"/>
                  </a:lnTo>
                  <a:lnTo>
                    <a:pt x="13972" y="1486"/>
                  </a:lnTo>
                  <a:lnTo>
                    <a:pt x="13964" y="1455"/>
                  </a:lnTo>
                  <a:lnTo>
                    <a:pt x="13959" y="1440"/>
                  </a:lnTo>
                  <a:lnTo>
                    <a:pt x="13951" y="1426"/>
                  </a:lnTo>
                  <a:lnTo>
                    <a:pt x="13936" y="1408"/>
                  </a:lnTo>
                  <a:lnTo>
                    <a:pt x="13931" y="1386"/>
                  </a:lnTo>
                  <a:lnTo>
                    <a:pt x="13931" y="1226"/>
                  </a:lnTo>
                  <a:lnTo>
                    <a:pt x="13924" y="1210"/>
                  </a:lnTo>
                  <a:lnTo>
                    <a:pt x="13907" y="1205"/>
                  </a:lnTo>
                  <a:lnTo>
                    <a:pt x="13889" y="1210"/>
                  </a:lnTo>
                  <a:lnTo>
                    <a:pt x="13883" y="1226"/>
                  </a:lnTo>
                  <a:lnTo>
                    <a:pt x="13883" y="1421"/>
                  </a:lnTo>
                  <a:lnTo>
                    <a:pt x="13871" y="1449"/>
                  </a:lnTo>
                  <a:lnTo>
                    <a:pt x="13850" y="1474"/>
                  </a:lnTo>
                  <a:lnTo>
                    <a:pt x="13840" y="1488"/>
                  </a:lnTo>
                  <a:lnTo>
                    <a:pt x="13833" y="1492"/>
                  </a:lnTo>
                  <a:lnTo>
                    <a:pt x="13827" y="1486"/>
                  </a:lnTo>
                  <a:lnTo>
                    <a:pt x="13826" y="1473"/>
                  </a:lnTo>
                  <a:lnTo>
                    <a:pt x="13826" y="1332"/>
                  </a:lnTo>
                  <a:lnTo>
                    <a:pt x="13821" y="1318"/>
                  </a:lnTo>
                  <a:lnTo>
                    <a:pt x="13802" y="1313"/>
                  </a:lnTo>
                  <a:lnTo>
                    <a:pt x="13785" y="1318"/>
                  </a:lnTo>
                  <a:lnTo>
                    <a:pt x="13780" y="1332"/>
                  </a:lnTo>
                  <a:lnTo>
                    <a:pt x="13780" y="1490"/>
                  </a:lnTo>
                  <a:lnTo>
                    <a:pt x="13776" y="1505"/>
                  </a:lnTo>
                  <a:lnTo>
                    <a:pt x="13768" y="1522"/>
                  </a:lnTo>
                  <a:lnTo>
                    <a:pt x="13756" y="1539"/>
                  </a:lnTo>
                  <a:lnTo>
                    <a:pt x="13743" y="1549"/>
                  </a:lnTo>
                  <a:lnTo>
                    <a:pt x="13731" y="1554"/>
                  </a:lnTo>
                  <a:lnTo>
                    <a:pt x="13722" y="1546"/>
                  </a:lnTo>
                  <a:lnTo>
                    <a:pt x="13719" y="1525"/>
                  </a:lnTo>
                  <a:lnTo>
                    <a:pt x="13718" y="1490"/>
                  </a:lnTo>
                  <a:lnTo>
                    <a:pt x="13718" y="1455"/>
                  </a:lnTo>
                  <a:lnTo>
                    <a:pt x="13716" y="1431"/>
                  </a:lnTo>
                  <a:lnTo>
                    <a:pt x="13708" y="1420"/>
                  </a:lnTo>
                  <a:lnTo>
                    <a:pt x="13698" y="1420"/>
                  </a:lnTo>
                  <a:lnTo>
                    <a:pt x="13688" y="1431"/>
                  </a:lnTo>
                  <a:lnTo>
                    <a:pt x="13679" y="1448"/>
                  </a:lnTo>
                  <a:lnTo>
                    <a:pt x="13676" y="1473"/>
                  </a:lnTo>
                  <a:lnTo>
                    <a:pt x="13676" y="1542"/>
                  </a:lnTo>
                  <a:lnTo>
                    <a:pt x="13676" y="1611"/>
                  </a:lnTo>
                  <a:lnTo>
                    <a:pt x="13672" y="1628"/>
                  </a:lnTo>
                  <a:lnTo>
                    <a:pt x="13662" y="1636"/>
                  </a:lnTo>
                  <a:lnTo>
                    <a:pt x="13651" y="1640"/>
                  </a:lnTo>
                  <a:lnTo>
                    <a:pt x="13641" y="1652"/>
                  </a:lnTo>
                  <a:lnTo>
                    <a:pt x="13637" y="1680"/>
                  </a:lnTo>
                  <a:lnTo>
                    <a:pt x="13634" y="1696"/>
                  </a:lnTo>
                  <a:lnTo>
                    <a:pt x="13624" y="1702"/>
                  </a:lnTo>
                  <a:lnTo>
                    <a:pt x="13614" y="1696"/>
                  </a:lnTo>
                  <a:lnTo>
                    <a:pt x="13611" y="1681"/>
                  </a:lnTo>
                  <a:lnTo>
                    <a:pt x="13611" y="1512"/>
                  </a:lnTo>
                  <a:lnTo>
                    <a:pt x="13605" y="1495"/>
                  </a:lnTo>
                  <a:lnTo>
                    <a:pt x="13588" y="1490"/>
                  </a:lnTo>
                  <a:lnTo>
                    <a:pt x="13572" y="1495"/>
                  </a:lnTo>
                  <a:lnTo>
                    <a:pt x="13567" y="1512"/>
                  </a:lnTo>
                  <a:lnTo>
                    <a:pt x="13567" y="1715"/>
                  </a:lnTo>
                  <a:lnTo>
                    <a:pt x="13565" y="1734"/>
                  </a:lnTo>
                  <a:lnTo>
                    <a:pt x="13557" y="1743"/>
                  </a:lnTo>
                  <a:lnTo>
                    <a:pt x="13541" y="1745"/>
                  </a:lnTo>
                  <a:lnTo>
                    <a:pt x="13532" y="1745"/>
                  </a:lnTo>
                  <a:lnTo>
                    <a:pt x="13515" y="1743"/>
                  </a:lnTo>
                  <a:lnTo>
                    <a:pt x="13507" y="1734"/>
                  </a:lnTo>
                  <a:lnTo>
                    <a:pt x="13506" y="1715"/>
                  </a:lnTo>
                  <a:lnTo>
                    <a:pt x="13506" y="1517"/>
                  </a:lnTo>
                  <a:lnTo>
                    <a:pt x="13500" y="1500"/>
                  </a:lnTo>
                  <a:lnTo>
                    <a:pt x="13484" y="1494"/>
                  </a:lnTo>
                  <a:lnTo>
                    <a:pt x="13466" y="1500"/>
                  </a:lnTo>
                  <a:lnTo>
                    <a:pt x="13461" y="1517"/>
                  </a:lnTo>
                  <a:lnTo>
                    <a:pt x="13461" y="1683"/>
                  </a:lnTo>
                  <a:lnTo>
                    <a:pt x="13457" y="1704"/>
                  </a:lnTo>
                  <a:lnTo>
                    <a:pt x="13447" y="1711"/>
                  </a:lnTo>
                  <a:lnTo>
                    <a:pt x="13436" y="1715"/>
                  </a:lnTo>
                  <a:lnTo>
                    <a:pt x="13428" y="1723"/>
                  </a:lnTo>
                  <a:lnTo>
                    <a:pt x="13425" y="1749"/>
                  </a:lnTo>
                  <a:lnTo>
                    <a:pt x="13422" y="1772"/>
                  </a:lnTo>
                  <a:lnTo>
                    <a:pt x="13409" y="1779"/>
                  </a:lnTo>
                  <a:lnTo>
                    <a:pt x="13395" y="1772"/>
                  </a:lnTo>
                  <a:lnTo>
                    <a:pt x="13394" y="1749"/>
                  </a:lnTo>
                  <a:lnTo>
                    <a:pt x="13396" y="1715"/>
                  </a:lnTo>
                  <a:lnTo>
                    <a:pt x="13395" y="1684"/>
                  </a:lnTo>
                  <a:lnTo>
                    <a:pt x="13392" y="1658"/>
                  </a:lnTo>
                  <a:lnTo>
                    <a:pt x="13385" y="1637"/>
                  </a:lnTo>
                  <a:lnTo>
                    <a:pt x="13379" y="1616"/>
                  </a:lnTo>
                  <a:lnTo>
                    <a:pt x="13372" y="1598"/>
                  </a:lnTo>
                  <a:lnTo>
                    <a:pt x="13366" y="1581"/>
                  </a:lnTo>
                  <a:lnTo>
                    <a:pt x="13362" y="1561"/>
                  </a:lnTo>
                  <a:lnTo>
                    <a:pt x="13361" y="1542"/>
                  </a:lnTo>
                  <a:lnTo>
                    <a:pt x="13361" y="1332"/>
                  </a:lnTo>
                  <a:lnTo>
                    <a:pt x="13354" y="1315"/>
                  </a:lnTo>
                  <a:lnTo>
                    <a:pt x="13337" y="1309"/>
                  </a:lnTo>
                  <a:lnTo>
                    <a:pt x="13318" y="1315"/>
                  </a:lnTo>
                  <a:lnTo>
                    <a:pt x="13313" y="1332"/>
                  </a:lnTo>
                  <a:lnTo>
                    <a:pt x="13313" y="1784"/>
                  </a:lnTo>
                  <a:lnTo>
                    <a:pt x="13310" y="1798"/>
                  </a:lnTo>
                  <a:lnTo>
                    <a:pt x="13302" y="1805"/>
                  </a:lnTo>
                  <a:lnTo>
                    <a:pt x="13293" y="1800"/>
                  </a:lnTo>
                  <a:lnTo>
                    <a:pt x="13270" y="1779"/>
                  </a:lnTo>
                  <a:lnTo>
                    <a:pt x="13258" y="1766"/>
                  </a:lnTo>
                  <a:lnTo>
                    <a:pt x="13254" y="1749"/>
                  </a:lnTo>
                  <a:lnTo>
                    <a:pt x="13254" y="1622"/>
                  </a:lnTo>
                  <a:lnTo>
                    <a:pt x="13248" y="1608"/>
                  </a:lnTo>
                  <a:lnTo>
                    <a:pt x="13232" y="1602"/>
                  </a:lnTo>
                  <a:lnTo>
                    <a:pt x="13215" y="1608"/>
                  </a:lnTo>
                  <a:lnTo>
                    <a:pt x="13209" y="1622"/>
                  </a:lnTo>
                  <a:lnTo>
                    <a:pt x="13209" y="1766"/>
                  </a:lnTo>
                  <a:lnTo>
                    <a:pt x="13202" y="1797"/>
                  </a:lnTo>
                  <a:lnTo>
                    <a:pt x="13187" y="1813"/>
                  </a:lnTo>
                  <a:lnTo>
                    <a:pt x="13176" y="1836"/>
                  </a:lnTo>
                  <a:lnTo>
                    <a:pt x="13169" y="1865"/>
                  </a:lnTo>
                  <a:lnTo>
                    <a:pt x="13161" y="1874"/>
                  </a:lnTo>
                  <a:lnTo>
                    <a:pt x="13152" y="1869"/>
                  </a:lnTo>
                  <a:lnTo>
                    <a:pt x="13149" y="1853"/>
                  </a:lnTo>
                  <a:lnTo>
                    <a:pt x="13149" y="1693"/>
                  </a:lnTo>
                  <a:lnTo>
                    <a:pt x="13143" y="1677"/>
                  </a:lnTo>
                  <a:lnTo>
                    <a:pt x="13127" y="1671"/>
                  </a:lnTo>
                  <a:lnTo>
                    <a:pt x="13111" y="1677"/>
                  </a:lnTo>
                  <a:lnTo>
                    <a:pt x="13106" y="1693"/>
                  </a:lnTo>
                  <a:lnTo>
                    <a:pt x="13106" y="1853"/>
                  </a:lnTo>
                  <a:lnTo>
                    <a:pt x="13102" y="1870"/>
                  </a:lnTo>
                  <a:lnTo>
                    <a:pt x="13092" y="1879"/>
                  </a:lnTo>
                  <a:lnTo>
                    <a:pt x="13080" y="1873"/>
                  </a:lnTo>
                  <a:lnTo>
                    <a:pt x="13061" y="1852"/>
                  </a:lnTo>
                  <a:lnTo>
                    <a:pt x="13048" y="1833"/>
                  </a:lnTo>
                  <a:lnTo>
                    <a:pt x="13038" y="1815"/>
                  </a:lnTo>
                  <a:lnTo>
                    <a:pt x="13029" y="1798"/>
                  </a:lnTo>
                  <a:lnTo>
                    <a:pt x="13021" y="1780"/>
                  </a:lnTo>
                  <a:lnTo>
                    <a:pt x="13016" y="1762"/>
                  </a:lnTo>
                  <a:lnTo>
                    <a:pt x="13011" y="1745"/>
                  </a:lnTo>
                  <a:lnTo>
                    <a:pt x="13007" y="1726"/>
                  </a:lnTo>
                  <a:lnTo>
                    <a:pt x="13005" y="1707"/>
                  </a:lnTo>
                  <a:lnTo>
                    <a:pt x="13003" y="1688"/>
                  </a:lnTo>
                  <a:lnTo>
                    <a:pt x="13002" y="1667"/>
                  </a:lnTo>
                  <a:lnTo>
                    <a:pt x="13002" y="1645"/>
                  </a:lnTo>
                  <a:lnTo>
                    <a:pt x="13000" y="1622"/>
                  </a:lnTo>
                  <a:lnTo>
                    <a:pt x="12992" y="1607"/>
                  </a:lnTo>
                  <a:lnTo>
                    <a:pt x="12980" y="1602"/>
                  </a:lnTo>
                  <a:lnTo>
                    <a:pt x="12964" y="1609"/>
                  </a:lnTo>
                  <a:lnTo>
                    <a:pt x="12959" y="1628"/>
                  </a:lnTo>
                  <a:lnTo>
                    <a:pt x="12959" y="1818"/>
                  </a:lnTo>
                  <a:lnTo>
                    <a:pt x="12958" y="1838"/>
                  </a:lnTo>
                  <a:lnTo>
                    <a:pt x="12950" y="1846"/>
                  </a:lnTo>
                  <a:lnTo>
                    <a:pt x="12933" y="1849"/>
                  </a:lnTo>
                  <a:lnTo>
                    <a:pt x="12924" y="1849"/>
                  </a:lnTo>
                  <a:lnTo>
                    <a:pt x="12907" y="1846"/>
                  </a:lnTo>
                  <a:lnTo>
                    <a:pt x="12899" y="1838"/>
                  </a:lnTo>
                  <a:lnTo>
                    <a:pt x="12898" y="1818"/>
                  </a:lnTo>
                  <a:lnTo>
                    <a:pt x="12898" y="1645"/>
                  </a:lnTo>
                  <a:lnTo>
                    <a:pt x="12895" y="1627"/>
                  </a:lnTo>
                  <a:lnTo>
                    <a:pt x="12888" y="1612"/>
                  </a:lnTo>
                  <a:lnTo>
                    <a:pt x="12878" y="1602"/>
                  </a:lnTo>
                  <a:lnTo>
                    <a:pt x="12867" y="1599"/>
                  </a:lnTo>
                  <a:lnTo>
                    <a:pt x="12857" y="1603"/>
                  </a:lnTo>
                  <a:lnTo>
                    <a:pt x="12850" y="1618"/>
                  </a:lnTo>
                  <a:lnTo>
                    <a:pt x="12847" y="1645"/>
                  </a:lnTo>
                  <a:lnTo>
                    <a:pt x="12847" y="1664"/>
                  </a:lnTo>
                  <a:lnTo>
                    <a:pt x="12845" y="1682"/>
                  </a:lnTo>
                  <a:lnTo>
                    <a:pt x="12844" y="1699"/>
                  </a:lnTo>
                  <a:lnTo>
                    <a:pt x="12842" y="1718"/>
                  </a:lnTo>
                  <a:lnTo>
                    <a:pt x="12840" y="1736"/>
                  </a:lnTo>
                  <a:lnTo>
                    <a:pt x="12837" y="1753"/>
                  </a:lnTo>
                  <a:lnTo>
                    <a:pt x="12831" y="1771"/>
                  </a:lnTo>
                  <a:lnTo>
                    <a:pt x="12826" y="1787"/>
                  </a:lnTo>
                  <a:lnTo>
                    <a:pt x="12820" y="1804"/>
                  </a:lnTo>
                  <a:lnTo>
                    <a:pt x="12812" y="1819"/>
                  </a:lnTo>
                  <a:lnTo>
                    <a:pt x="12802" y="1834"/>
                  </a:lnTo>
                  <a:lnTo>
                    <a:pt x="12791" y="1850"/>
                  </a:lnTo>
                  <a:lnTo>
                    <a:pt x="12778" y="1863"/>
                  </a:lnTo>
                  <a:lnTo>
                    <a:pt x="12755" y="1883"/>
                  </a:lnTo>
                  <a:lnTo>
                    <a:pt x="12737" y="1885"/>
                  </a:lnTo>
                  <a:lnTo>
                    <a:pt x="12722" y="1874"/>
                  </a:lnTo>
                  <a:lnTo>
                    <a:pt x="12718" y="1856"/>
                  </a:lnTo>
                  <a:lnTo>
                    <a:pt x="12718" y="169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Freeform 248"/>
            <p:cNvSpPr>
              <a:spLocks/>
            </p:cNvSpPr>
            <p:nvPr/>
          </p:nvSpPr>
          <p:spPr bwMode="auto">
            <a:xfrm>
              <a:off x="3637" y="1684"/>
              <a:ext cx="18" cy="15"/>
            </a:xfrm>
            <a:custGeom>
              <a:avLst/>
              <a:gdLst>
                <a:gd name="T0" fmla="*/ 8 w 167"/>
                <a:gd name="T1" fmla="*/ 1 h 134"/>
                <a:gd name="T2" fmla="*/ 10 w 167"/>
                <a:gd name="T3" fmla="*/ 2 h 134"/>
                <a:gd name="T4" fmla="*/ 13 w 167"/>
                <a:gd name="T5" fmla="*/ 5 h 134"/>
                <a:gd name="T6" fmla="*/ 16 w 167"/>
                <a:gd name="T7" fmla="*/ 8 h 134"/>
                <a:gd name="T8" fmla="*/ 18 w 167"/>
                <a:gd name="T9" fmla="*/ 11 h 134"/>
                <a:gd name="T10" fmla="*/ 18 w 167"/>
                <a:gd name="T11" fmla="*/ 13 h 134"/>
                <a:gd name="T12" fmla="*/ 17 w 167"/>
                <a:gd name="T13" fmla="*/ 14 h 134"/>
                <a:gd name="T14" fmla="*/ 14 w 167"/>
                <a:gd name="T15" fmla="*/ 15 h 134"/>
                <a:gd name="T16" fmla="*/ 10 w 167"/>
                <a:gd name="T17" fmla="*/ 15 h 134"/>
                <a:gd name="T18" fmla="*/ 8 w 167"/>
                <a:gd name="T19" fmla="*/ 15 h 134"/>
                <a:gd name="T20" fmla="*/ 5 w 167"/>
                <a:gd name="T21" fmla="*/ 14 h 134"/>
                <a:gd name="T22" fmla="*/ 2 w 167"/>
                <a:gd name="T23" fmla="*/ 12 h 134"/>
                <a:gd name="T24" fmla="*/ 1 w 167"/>
                <a:gd name="T25" fmla="*/ 11 h 134"/>
                <a:gd name="T26" fmla="*/ 0 w 167"/>
                <a:gd name="T27" fmla="*/ 10 h 134"/>
                <a:gd name="T28" fmla="*/ 0 w 167"/>
                <a:gd name="T29" fmla="*/ 8 h 134"/>
                <a:gd name="T30" fmla="*/ 0 w 167"/>
                <a:gd name="T31" fmla="*/ 7 h 134"/>
                <a:gd name="T32" fmla="*/ 1 w 167"/>
                <a:gd name="T33" fmla="*/ 5 h 134"/>
                <a:gd name="T34" fmla="*/ 2 w 167"/>
                <a:gd name="T35" fmla="*/ 4 h 134"/>
                <a:gd name="T36" fmla="*/ 3 w 167"/>
                <a:gd name="T37" fmla="*/ 3 h 134"/>
                <a:gd name="T38" fmla="*/ 5 w 167"/>
                <a:gd name="T39" fmla="*/ 1 h 134"/>
                <a:gd name="T40" fmla="*/ 6 w 167"/>
                <a:gd name="T41" fmla="*/ 0 h 134"/>
                <a:gd name="T42" fmla="*/ 8 w 167"/>
                <a:gd name="T43" fmla="*/ 1 h 1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67" h="134">
                  <a:moveTo>
                    <a:pt x="76" y="9"/>
                  </a:moveTo>
                  <a:lnTo>
                    <a:pt x="94" y="22"/>
                  </a:lnTo>
                  <a:lnTo>
                    <a:pt x="121" y="49"/>
                  </a:lnTo>
                  <a:lnTo>
                    <a:pt x="146" y="75"/>
                  </a:lnTo>
                  <a:lnTo>
                    <a:pt x="165" y="94"/>
                  </a:lnTo>
                  <a:lnTo>
                    <a:pt x="167" y="115"/>
                  </a:lnTo>
                  <a:lnTo>
                    <a:pt x="154" y="129"/>
                  </a:lnTo>
                  <a:lnTo>
                    <a:pt x="127" y="134"/>
                  </a:lnTo>
                  <a:lnTo>
                    <a:pt x="97" y="134"/>
                  </a:lnTo>
                  <a:lnTo>
                    <a:pt x="72" y="131"/>
                  </a:lnTo>
                  <a:lnTo>
                    <a:pt x="48" y="124"/>
                  </a:lnTo>
                  <a:lnTo>
                    <a:pt x="22" y="111"/>
                  </a:lnTo>
                  <a:lnTo>
                    <a:pt x="7" y="99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4" y="62"/>
                  </a:lnTo>
                  <a:lnTo>
                    <a:pt x="13" y="49"/>
                  </a:lnTo>
                  <a:lnTo>
                    <a:pt x="22" y="36"/>
                  </a:lnTo>
                  <a:lnTo>
                    <a:pt x="32" y="23"/>
                  </a:lnTo>
                  <a:lnTo>
                    <a:pt x="43" y="9"/>
                  </a:lnTo>
                  <a:lnTo>
                    <a:pt x="58" y="0"/>
                  </a:lnTo>
                  <a:lnTo>
                    <a:pt x="76" y="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Freeform 249"/>
            <p:cNvSpPr>
              <a:spLocks/>
            </p:cNvSpPr>
            <p:nvPr/>
          </p:nvSpPr>
          <p:spPr bwMode="auto">
            <a:xfrm>
              <a:off x="4437" y="1348"/>
              <a:ext cx="10" cy="5"/>
            </a:xfrm>
            <a:custGeom>
              <a:avLst/>
              <a:gdLst>
                <a:gd name="T0" fmla="*/ 10 w 85"/>
                <a:gd name="T1" fmla="*/ 5 h 45"/>
                <a:gd name="T2" fmla="*/ 10 w 85"/>
                <a:gd name="T3" fmla="*/ 3 h 45"/>
                <a:gd name="T4" fmla="*/ 9 w 85"/>
                <a:gd name="T5" fmla="*/ 1 h 45"/>
                <a:gd name="T6" fmla="*/ 7 w 85"/>
                <a:gd name="T7" fmla="*/ 0 h 45"/>
                <a:gd name="T8" fmla="*/ 4 w 85"/>
                <a:gd name="T9" fmla="*/ 0 h 45"/>
                <a:gd name="T10" fmla="*/ 1 w 85"/>
                <a:gd name="T11" fmla="*/ 1 h 45"/>
                <a:gd name="T12" fmla="*/ 0 w 85"/>
                <a:gd name="T13" fmla="*/ 2 h 45"/>
                <a:gd name="T14" fmla="*/ 0 w 85"/>
                <a:gd name="T15" fmla="*/ 3 h 45"/>
                <a:gd name="T16" fmla="*/ 1 w 85"/>
                <a:gd name="T17" fmla="*/ 4 h 45"/>
                <a:gd name="T18" fmla="*/ 3 w 85"/>
                <a:gd name="T19" fmla="*/ 5 h 45"/>
                <a:gd name="T20" fmla="*/ 5 w 85"/>
                <a:gd name="T21" fmla="*/ 5 h 45"/>
                <a:gd name="T22" fmla="*/ 7 w 85"/>
                <a:gd name="T23" fmla="*/ 5 h 45"/>
                <a:gd name="T24" fmla="*/ 9 w 85"/>
                <a:gd name="T25" fmla="*/ 5 h 45"/>
                <a:gd name="T26" fmla="*/ 10 w 85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" h="45">
                  <a:moveTo>
                    <a:pt x="85" y="41"/>
                  </a:moveTo>
                  <a:lnTo>
                    <a:pt x="83" y="27"/>
                  </a:lnTo>
                  <a:lnTo>
                    <a:pt x="78" y="5"/>
                  </a:lnTo>
                  <a:lnTo>
                    <a:pt x="61" y="0"/>
                  </a:lnTo>
                  <a:lnTo>
                    <a:pt x="32" y="0"/>
                  </a:lnTo>
                  <a:lnTo>
                    <a:pt x="11" y="8"/>
                  </a:lnTo>
                  <a:lnTo>
                    <a:pt x="1" y="17"/>
                  </a:lnTo>
                  <a:lnTo>
                    <a:pt x="0" y="28"/>
                  </a:lnTo>
                  <a:lnTo>
                    <a:pt x="7" y="39"/>
                  </a:lnTo>
                  <a:lnTo>
                    <a:pt x="22" y="45"/>
                  </a:lnTo>
                  <a:lnTo>
                    <a:pt x="43" y="45"/>
                  </a:lnTo>
                  <a:lnTo>
                    <a:pt x="61" y="44"/>
                  </a:lnTo>
                  <a:lnTo>
                    <a:pt x="78" y="44"/>
                  </a:lnTo>
                  <a:lnTo>
                    <a:pt x="85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Freeform 250"/>
            <p:cNvSpPr>
              <a:spLocks/>
            </p:cNvSpPr>
            <p:nvPr/>
          </p:nvSpPr>
          <p:spPr bwMode="auto">
            <a:xfrm>
              <a:off x="4496" y="1332"/>
              <a:ext cx="10" cy="6"/>
            </a:xfrm>
            <a:custGeom>
              <a:avLst/>
              <a:gdLst>
                <a:gd name="T0" fmla="*/ 10 w 84"/>
                <a:gd name="T1" fmla="*/ 5 h 49"/>
                <a:gd name="T2" fmla="*/ 10 w 84"/>
                <a:gd name="T3" fmla="*/ 3 h 49"/>
                <a:gd name="T4" fmla="*/ 9 w 84"/>
                <a:gd name="T5" fmla="*/ 1 h 49"/>
                <a:gd name="T6" fmla="*/ 5 w 84"/>
                <a:gd name="T7" fmla="*/ 0 h 49"/>
                <a:gd name="T8" fmla="*/ 3 w 84"/>
                <a:gd name="T9" fmla="*/ 0 h 49"/>
                <a:gd name="T10" fmla="*/ 2 w 84"/>
                <a:gd name="T11" fmla="*/ 1 h 49"/>
                <a:gd name="T12" fmla="*/ 0 w 84"/>
                <a:gd name="T13" fmla="*/ 2 h 49"/>
                <a:gd name="T14" fmla="*/ 0 w 84"/>
                <a:gd name="T15" fmla="*/ 3 h 49"/>
                <a:gd name="T16" fmla="*/ 0 w 84"/>
                <a:gd name="T17" fmla="*/ 5 h 49"/>
                <a:gd name="T18" fmla="*/ 2 w 84"/>
                <a:gd name="T19" fmla="*/ 6 h 49"/>
                <a:gd name="T20" fmla="*/ 5 w 84"/>
                <a:gd name="T21" fmla="*/ 6 h 49"/>
                <a:gd name="T22" fmla="*/ 7 w 84"/>
                <a:gd name="T23" fmla="*/ 6 h 49"/>
                <a:gd name="T24" fmla="*/ 8 w 84"/>
                <a:gd name="T25" fmla="*/ 6 h 49"/>
                <a:gd name="T26" fmla="*/ 10 w 84"/>
                <a:gd name="T27" fmla="*/ 5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4" h="49">
                  <a:moveTo>
                    <a:pt x="81" y="38"/>
                  </a:moveTo>
                  <a:lnTo>
                    <a:pt x="84" y="21"/>
                  </a:lnTo>
                  <a:lnTo>
                    <a:pt x="74" y="7"/>
                  </a:lnTo>
                  <a:lnTo>
                    <a:pt x="46" y="0"/>
                  </a:lnTo>
                  <a:lnTo>
                    <a:pt x="29" y="1"/>
                  </a:lnTo>
                  <a:lnTo>
                    <a:pt x="14" y="6"/>
                  </a:lnTo>
                  <a:lnTo>
                    <a:pt x="3" y="16"/>
                  </a:lnTo>
                  <a:lnTo>
                    <a:pt x="0" y="28"/>
                  </a:lnTo>
                  <a:lnTo>
                    <a:pt x="4" y="38"/>
                  </a:lnTo>
                  <a:lnTo>
                    <a:pt x="19" y="45"/>
                  </a:lnTo>
                  <a:lnTo>
                    <a:pt x="46" y="48"/>
                  </a:lnTo>
                  <a:lnTo>
                    <a:pt x="55" y="49"/>
                  </a:lnTo>
                  <a:lnTo>
                    <a:pt x="63" y="48"/>
                  </a:lnTo>
                  <a:lnTo>
                    <a:pt x="81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Freeform 251"/>
            <p:cNvSpPr>
              <a:spLocks/>
            </p:cNvSpPr>
            <p:nvPr/>
          </p:nvSpPr>
          <p:spPr bwMode="auto">
            <a:xfrm>
              <a:off x="3556" y="1632"/>
              <a:ext cx="112" cy="37"/>
            </a:xfrm>
            <a:custGeom>
              <a:avLst/>
              <a:gdLst>
                <a:gd name="T0" fmla="*/ 71 w 1014"/>
                <a:gd name="T1" fmla="*/ 24 h 334"/>
                <a:gd name="T2" fmla="*/ 31 w 1014"/>
                <a:gd name="T3" fmla="*/ 23 h 334"/>
                <a:gd name="T4" fmla="*/ 19 w 1014"/>
                <a:gd name="T5" fmla="*/ 16 h 334"/>
                <a:gd name="T6" fmla="*/ 7 w 1014"/>
                <a:gd name="T7" fmla="*/ 8 h 334"/>
                <a:gd name="T8" fmla="*/ 3 w 1014"/>
                <a:gd name="T9" fmla="*/ 4 h 334"/>
                <a:gd name="T10" fmla="*/ 0 w 1014"/>
                <a:gd name="T11" fmla="*/ 6 h 334"/>
                <a:gd name="T12" fmla="*/ 0 w 1014"/>
                <a:gd name="T13" fmla="*/ 12 h 334"/>
                <a:gd name="T14" fmla="*/ 0 w 1014"/>
                <a:gd name="T15" fmla="*/ 15 h 334"/>
                <a:gd name="T16" fmla="*/ 1 w 1014"/>
                <a:gd name="T17" fmla="*/ 17 h 334"/>
                <a:gd name="T18" fmla="*/ 2 w 1014"/>
                <a:gd name="T19" fmla="*/ 19 h 334"/>
                <a:gd name="T20" fmla="*/ 6 w 1014"/>
                <a:gd name="T21" fmla="*/ 22 h 334"/>
                <a:gd name="T22" fmla="*/ 12 w 1014"/>
                <a:gd name="T23" fmla="*/ 25 h 334"/>
                <a:gd name="T24" fmla="*/ 15 w 1014"/>
                <a:gd name="T25" fmla="*/ 29 h 334"/>
                <a:gd name="T26" fmla="*/ 20 w 1014"/>
                <a:gd name="T27" fmla="*/ 28 h 334"/>
                <a:gd name="T28" fmla="*/ 23 w 1014"/>
                <a:gd name="T29" fmla="*/ 33 h 334"/>
                <a:gd name="T30" fmla="*/ 33 w 1014"/>
                <a:gd name="T31" fmla="*/ 33 h 334"/>
                <a:gd name="T32" fmla="*/ 40 w 1014"/>
                <a:gd name="T33" fmla="*/ 34 h 334"/>
                <a:gd name="T34" fmla="*/ 43 w 1014"/>
                <a:gd name="T35" fmla="*/ 37 h 334"/>
                <a:gd name="T36" fmla="*/ 50 w 1014"/>
                <a:gd name="T37" fmla="*/ 37 h 334"/>
                <a:gd name="T38" fmla="*/ 57 w 1014"/>
                <a:gd name="T39" fmla="*/ 36 h 334"/>
                <a:gd name="T40" fmla="*/ 58 w 1014"/>
                <a:gd name="T41" fmla="*/ 34 h 334"/>
                <a:gd name="T42" fmla="*/ 69 w 1014"/>
                <a:gd name="T43" fmla="*/ 33 h 334"/>
                <a:gd name="T44" fmla="*/ 76 w 1014"/>
                <a:gd name="T45" fmla="*/ 33 h 334"/>
                <a:gd name="T46" fmla="*/ 78 w 1014"/>
                <a:gd name="T47" fmla="*/ 30 h 334"/>
                <a:gd name="T48" fmla="*/ 81 w 1014"/>
                <a:gd name="T49" fmla="*/ 29 h 334"/>
                <a:gd name="T50" fmla="*/ 84 w 1014"/>
                <a:gd name="T51" fmla="*/ 27 h 334"/>
                <a:gd name="T52" fmla="*/ 89 w 1014"/>
                <a:gd name="T53" fmla="*/ 25 h 334"/>
                <a:gd name="T54" fmla="*/ 92 w 1014"/>
                <a:gd name="T55" fmla="*/ 24 h 334"/>
                <a:gd name="T56" fmla="*/ 96 w 1014"/>
                <a:gd name="T57" fmla="*/ 19 h 334"/>
                <a:gd name="T58" fmla="*/ 103 w 1014"/>
                <a:gd name="T59" fmla="*/ 13 h 334"/>
                <a:gd name="T60" fmla="*/ 110 w 1014"/>
                <a:gd name="T61" fmla="*/ 6 h 334"/>
                <a:gd name="T62" fmla="*/ 112 w 1014"/>
                <a:gd name="T63" fmla="*/ 3 h 334"/>
                <a:gd name="T64" fmla="*/ 110 w 1014"/>
                <a:gd name="T65" fmla="*/ 1 h 334"/>
                <a:gd name="T66" fmla="*/ 107 w 1014"/>
                <a:gd name="T67" fmla="*/ 2 h 334"/>
                <a:gd name="T68" fmla="*/ 77 w 1014"/>
                <a:gd name="T69" fmla="*/ 22 h 3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14" h="334">
                  <a:moveTo>
                    <a:pt x="671" y="214"/>
                  </a:moveTo>
                  <a:lnTo>
                    <a:pt x="647" y="216"/>
                  </a:lnTo>
                  <a:lnTo>
                    <a:pt x="303" y="216"/>
                  </a:lnTo>
                  <a:lnTo>
                    <a:pt x="279" y="205"/>
                  </a:lnTo>
                  <a:lnTo>
                    <a:pt x="231" y="178"/>
                  </a:lnTo>
                  <a:lnTo>
                    <a:pt x="171" y="142"/>
                  </a:lnTo>
                  <a:lnTo>
                    <a:pt x="112" y="104"/>
                  </a:lnTo>
                  <a:lnTo>
                    <a:pt x="65" y="71"/>
                  </a:lnTo>
                  <a:lnTo>
                    <a:pt x="41" y="53"/>
                  </a:lnTo>
                  <a:lnTo>
                    <a:pt x="24" y="38"/>
                  </a:lnTo>
                  <a:lnTo>
                    <a:pt x="8" y="37"/>
                  </a:lnTo>
                  <a:lnTo>
                    <a:pt x="0" y="51"/>
                  </a:lnTo>
                  <a:lnTo>
                    <a:pt x="1" y="79"/>
                  </a:lnTo>
                  <a:lnTo>
                    <a:pt x="3" y="104"/>
                  </a:lnTo>
                  <a:lnTo>
                    <a:pt x="3" y="121"/>
                  </a:lnTo>
                  <a:lnTo>
                    <a:pt x="3" y="134"/>
                  </a:lnTo>
                  <a:lnTo>
                    <a:pt x="4" y="143"/>
                  </a:lnTo>
                  <a:lnTo>
                    <a:pt x="6" y="150"/>
                  </a:lnTo>
                  <a:lnTo>
                    <a:pt x="12" y="159"/>
                  </a:lnTo>
                  <a:lnTo>
                    <a:pt x="21" y="169"/>
                  </a:lnTo>
                  <a:lnTo>
                    <a:pt x="36" y="183"/>
                  </a:lnTo>
                  <a:lnTo>
                    <a:pt x="58" y="203"/>
                  </a:lnTo>
                  <a:lnTo>
                    <a:pt x="80" y="217"/>
                  </a:lnTo>
                  <a:lnTo>
                    <a:pt x="105" y="225"/>
                  </a:lnTo>
                  <a:lnTo>
                    <a:pt x="126" y="240"/>
                  </a:lnTo>
                  <a:lnTo>
                    <a:pt x="140" y="260"/>
                  </a:lnTo>
                  <a:lnTo>
                    <a:pt x="162" y="259"/>
                  </a:lnTo>
                  <a:lnTo>
                    <a:pt x="183" y="256"/>
                  </a:lnTo>
                  <a:lnTo>
                    <a:pt x="198" y="274"/>
                  </a:lnTo>
                  <a:lnTo>
                    <a:pt x="209" y="295"/>
                  </a:lnTo>
                  <a:lnTo>
                    <a:pt x="244" y="300"/>
                  </a:lnTo>
                  <a:lnTo>
                    <a:pt x="299" y="300"/>
                  </a:lnTo>
                  <a:lnTo>
                    <a:pt x="339" y="299"/>
                  </a:lnTo>
                  <a:lnTo>
                    <a:pt x="363" y="306"/>
                  </a:lnTo>
                  <a:lnTo>
                    <a:pt x="381" y="322"/>
                  </a:lnTo>
                  <a:lnTo>
                    <a:pt x="393" y="332"/>
                  </a:lnTo>
                  <a:lnTo>
                    <a:pt x="408" y="334"/>
                  </a:lnTo>
                  <a:lnTo>
                    <a:pt x="451" y="334"/>
                  </a:lnTo>
                  <a:lnTo>
                    <a:pt x="494" y="334"/>
                  </a:lnTo>
                  <a:lnTo>
                    <a:pt x="516" y="328"/>
                  </a:lnTo>
                  <a:lnTo>
                    <a:pt x="519" y="317"/>
                  </a:lnTo>
                  <a:lnTo>
                    <a:pt x="525" y="304"/>
                  </a:lnTo>
                  <a:lnTo>
                    <a:pt x="562" y="297"/>
                  </a:lnTo>
                  <a:lnTo>
                    <a:pt x="623" y="298"/>
                  </a:lnTo>
                  <a:lnTo>
                    <a:pt x="667" y="299"/>
                  </a:lnTo>
                  <a:lnTo>
                    <a:pt x="684" y="297"/>
                  </a:lnTo>
                  <a:lnTo>
                    <a:pt x="694" y="285"/>
                  </a:lnTo>
                  <a:lnTo>
                    <a:pt x="705" y="269"/>
                  </a:lnTo>
                  <a:lnTo>
                    <a:pt x="717" y="261"/>
                  </a:lnTo>
                  <a:lnTo>
                    <a:pt x="736" y="260"/>
                  </a:lnTo>
                  <a:lnTo>
                    <a:pt x="755" y="255"/>
                  </a:lnTo>
                  <a:lnTo>
                    <a:pt x="763" y="243"/>
                  </a:lnTo>
                  <a:lnTo>
                    <a:pt x="775" y="231"/>
                  </a:lnTo>
                  <a:lnTo>
                    <a:pt x="805" y="226"/>
                  </a:lnTo>
                  <a:lnTo>
                    <a:pt x="821" y="224"/>
                  </a:lnTo>
                  <a:lnTo>
                    <a:pt x="832" y="214"/>
                  </a:lnTo>
                  <a:lnTo>
                    <a:pt x="856" y="186"/>
                  </a:lnTo>
                  <a:lnTo>
                    <a:pt x="867" y="170"/>
                  </a:lnTo>
                  <a:lnTo>
                    <a:pt x="889" y="157"/>
                  </a:lnTo>
                  <a:lnTo>
                    <a:pt x="933" y="116"/>
                  </a:lnTo>
                  <a:lnTo>
                    <a:pt x="981" y="67"/>
                  </a:lnTo>
                  <a:lnTo>
                    <a:pt x="1000" y="50"/>
                  </a:lnTo>
                  <a:lnTo>
                    <a:pt x="1011" y="38"/>
                  </a:lnTo>
                  <a:lnTo>
                    <a:pt x="1014" y="27"/>
                  </a:lnTo>
                  <a:lnTo>
                    <a:pt x="1011" y="17"/>
                  </a:lnTo>
                  <a:lnTo>
                    <a:pt x="1000" y="6"/>
                  </a:lnTo>
                  <a:lnTo>
                    <a:pt x="980" y="0"/>
                  </a:lnTo>
                  <a:lnTo>
                    <a:pt x="972" y="22"/>
                  </a:lnTo>
                  <a:lnTo>
                    <a:pt x="967" y="39"/>
                  </a:lnTo>
                  <a:lnTo>
                    <a:pt x="695" y="203"/>
                  </a:lnTo>
                  <a:lnTo>
                    <a:pt x="671" y="2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Freeform 252"/>
            <p:cNvSpPr>
              <a:spLocks/>
            </p:cNvSpPr>
            <p:nvPr/>
          </p:nvSpPr>
          <p:spPr bwMode="auto">
            <a:xfrm>
              <a:off x="4012" y="1215"/>
              <a:ext cx="58" cy="113"/>
            </a:xfrm>
            <a:custGeom>
              <a:avLst/>
              <a:gdLst>
                <a:gd name="T0" fmla="*/ 40 w 523"/>
                <a:gd name="T1" fmla="*/ 24 h 1015"/>
                <a:gd name="T2" fmla="*/ 36 w 523"/>
                <a:gd name="T3" fmla="*/ 24 h 1015"/>
                <a:gd name="T4" fmla="*/ 36 w 523"/>
                <a:gd name="T5" fmla="*/ 43 h 1015"/>
                <a:gd name="T6" fmla="*/ 35 w 523"/>
                <a:gd name="T7" fmla="*/ 48 h 1015"/>
                <a:gd name="T8" fmla="*/ 33 w 523"/>
                <a:gd name="T9" fmla="*/ 45 h 1015"/>
                <a:gd name="T10" fmla="*/ 24 w 523"/>
                <a:gd name="T11" fmla="*/ 32 h 1015"/>
                <a:gd name="T12" fmla="*/ 20 w 523"/>
                <a:gd name="T13" fmla="*/ 28 h 1015"/>
                <a:gd name="T14" fmla="*/ 17 w 523"/>
                <a:gd name="T15" fmla="*/ 23 h 1015"/>
                <a:gd name="T16" fmla="*/ 17 w 523"/>
                <a:gd name="T17" fmla="*/ 2 h 1015"/>
                <a:gd name="T18" fmla="*/ 14 w 523"/>
                <a:gd name="T19" fmla="*/ 0 h 1015"/>
                <a:gd name="T20" fmla="*/ 12 w 523"/>
                <a:gd name="T21" fmla="*/ 2 h 1015"/>
                <a:gd name="T22" fmla="*/ 12 w 523"/>
                <a:gd name="T23" fmla="*/ 27 h 1015"/>
                <a:gd name="T24" fmla="*/ 8 w 523"/>
                <a:gd name="T25" fmla="*/ 30 h 1015"/>
                <a:gd name="T26" fmla="*/ 7 w 523"/>
                <a:gd name="T27" fmla="*/ 33 h 1015"/>
                <a:gd name="T28" fmla="*/ 4 w 523"/>
                <a:gd name="T29" fmla="*/ 38 h 1015"/>
                <a:gd name="T30" fmla="*/ 1 w 523"/>
                <a:gd name="T31" fmla="*/ 42 h 1015"/>
                <a:gd name="T32" fmla="*/ 0 w 523"/>
                <a:gd name="T33" fmla="*/ 47 h 1015"/>
                <a:gd name="T34" fmla="*/ 0 w 523"/>
                <a:gd name="T35" fmla="*/ 52 h 1015"/>
                <a:gd name="T36" fmla="*/ 3 w 523"/>
                <a:gd name="T37" fmla="*/ 54 h 1015"/>
                <a:gd name="T38" fmla="*/ 6 w 523"/>
                <a:gd name="T39" fmla="*/ 58 h 1015"/>
                <a:gd name="T40" fmla="*/ 9 w 523"/>
                <a:gd name="T41" fmla="*/ 63 h 1015"/>
                <a:gd name="T42" fmla="*/ 12 w 523"/>
                <a:gd name="T43" fmla="*/ 68 h 1015"/>
                <a:gd name="T44" fmla="*/ 13 w 523"/>
                <a:gd name="T45" fmla="*/ 88 h 1015"/>
                <a:gd name="T46" fmla="*/ 16 w 523"/>
                <a:gd name="T47" fmla="*/ 88 h 1015"/>
                <a:gd name="T48" fmla="*/ 17 w 523"/>
                <a:gd name="T49" fmla="*/ 70 h 1015"/>
                <a:gd name="T50" fmla="*/ 21 w 523"/>
                <a:gd name="T51" fmla="*/ 69 h 1015"/>
                <a:gd name="T52" fmla="*/ 24 w 523"/>
                <a:gd name="T53" fmla="*/ 72 h 1015"/>
                <a:gd name="T54" fmla="*/ 26 w 523"/>
                <a:gd name="T55" fmla="*/ 77 h 1015"/>
                <a:gd name="T56" fmla="*/ 31 w 523"/>
                <a:gd name="T57" fmla="*/ 83 h 1015"/>
                <a:gd name="T58" fmla="*/ 31 w 523"/>
                <a:gd name="T59" fmla="*/ 86 h 1015"/>
                <a:gd name="T60" fmla="*/ 34 w 523"/>
                <a:gd name="T61" fmla="*/ 90 h 1015"/>
                <a:gd name="T62" fmla="*/ 36 w 523"/>
                <a:gd name="T63" fmla="*/ 91 h 1015"/>
                <a:gd name="T64" fmla="*/ 36 w 523"/>
                <a:gd name="T65" fmla="*/ 112 h 1015"/>
                <a:gd name="T66" fmla="*/ 40 w 523"/>
                <a:gd name="T67" fmla="*/ 112 h 1015"/>
                <a:gd name="T68" fmla="*/ 41 w 523"/>
                <a:gd name="T69" fmla="*/ 88 h 1015"/>
                <a:gd name="T70" fmla="*/ 44 w 523"/>
                <a:gd name="T71" fmla="*/ 83 h 1015"/>
                <a:gd name="T72" fmla="*/ 48 w 523"/>
                <a:gd name="T73" fmla="*/ 78 h 1015"/>
                <a:gd name="T74" fmla="*/ 51 w 523"/>
                <a:gd name="T75" fmla="*/ 73 h 1015"/>
                <a:gd name="T76" fmla="*/ 56 w 523"/>
                <a:gd name="T77" fmla="*/ 69 h 1015"/>
                <a:gd name="T78" fmla="*/ 58 w 523"/>
                <a:gd name="T79" fmla="*/ 68 h 1015"/>
                <a:gd name="T80" fmla="*/ 58 w 523"/>
                <a:gd name="T81" fmla="*/ 66 h 1015"/>
                <a:gd name="T82" fmla="*/ 56 w 523"/>
                <a:gd name="T83" fmla="*/ 64 h 1015"/>
                <a:gd name="T84" fmla="*/ 51 w 523"/>
                <a:gd name="T85" fmla="*/ 61 h 1015"/>
                <a:gd name="T86" fmla="*/ 48 w 523"/>
                <a:gd name="T87" fmla="*/ 57 h 1015"/>
                <a:gd name="T88" fmla="*/ 47 w 523"/>
                <a:gd name="T89" fmla="*/ 52 h 1015"/>
                <a:gd name="T90" fmla="*/ 44 w 523"/>
                <a:gd name="T91" fmla="*/ 49 h 1015"/>
                <a:gd name="T92" fmla="*/ 41 w 523"/>
                <a:gd name="T93" fmla="*/ 45 h 1015"/>
                <a:gd name="T94" fmla="*/ 41 w 523"/>
                <a:gd name="T95" fmla="*/ 26 h 10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23" h="1015">
                  <a:moveTo>
                    <a:pt x="366" y="233"/>
                  </a:moveTo>
                  <a:lnTo>
                    <a:pt x="361" y="217"/>
                  </a:lnTo>
                  <a:lnTo>
                    <a:pt x="344" y="211"/>
                  </a:lnTo>
                  <a:lnTo>
                    <a:pt x="327" y="217"/>
                  </a:lnTo>
                  <a:lnTo>
                    <a:pt x="322" y="233"/>
                  </a:lnTo>
                  <a:lnTo>
                    <a:pt x="322" y="389"/>
                  </a:lnTo>
                  <a:lnTo>
                    <a:pt x="321" y="420"/>
                  </a:lnTo>
                  <a:lnTo>
                    <a:pt x="317" y="433"/>
                  </a:lnTo>
                  <a:lnTo>
                    <a:pt x="309" y="427"/>
                  </a:lnTo>
                  <a:lnTo>
                    <a:pt x="294" y="405"/>
                  </a:lnTo>
                  <a:lnTo>
                    <a:pt x="233" y="304"/>
                  </a:lnTo>
                  <a:lnTo>
                    <a:pt x="213" y="287"/>
                  </a:lnTo>
                  <a:lnTo>
                    <a:pt x="193" y="277"/>
                  </a:lnTo>
                  <a:lnTo>
                    <a:pt x="181" y="254"/>
                  </a:lnTo>
                  <a:lnTo>
                    <a:pt x="172" y="228"/>
                  </a:lnTo>
                  <a:lnTo>
                    <a:pt x="157" y="209"/>
                  </a:lnTo>
                  <a:lnTo>
                    <a:pt x="149" y="184"/>
                  </a:lnTo>
                  <a:lnTo>
                    <a:pt x="149" y="20"/>
                  </a:lnTo>
                  <a:lnTo>
                    <a:pt x="144" y="5"/>
                  </a:lnTo>
                  <a:lnTo>
                    <a:pt x="128" y="0"/>
                  </a:lnTo>
                  <a:lnTo>
                    <a:pt x="112" y="5"/>
                  </a:lnTo>
                  <a:lnTo>
                    <a:pt x="107" y="20"/>
                  </a:lnTo>
                  <a:lnTo>
                    <a:pt x="107" y="216"/>
                  </a:lnTo>
                  <a:lnTo>
                    <a:pt x="104" y="240"/>
                  </a:lnTo>
                  <a:lnTo>
                    <a:pt x="84" y="255"/>
                  </a:lnTo>
                  <a:lnTo>
                    <a:pt x="69" y="268"/>
                  </a:lnTo>
                  <a:lnTo>
                    <a:pt x="65" y="282"/>
                  </a:lnTo>
                  <a:lnTo>
                    <a:pt x="63" y="297"/>
                  </a:lnTo>
                  <a:lnTo>
                    <a:pt x="55" y="315"/>
                  </a:lnTo>
                  <a:lnTo>
                    <a:pt x="33" y="337"/>
                  </a:lnTo>
                  <a:lnTo>
                    <a:pt x="15" y="355"/>
                  </a:lnTo>
                  <a:lnTo>
                    <a:pt x="5" y="376"/>
                  </a:lnTo>
                  <a:lnTo>
                    <a:pt x="2" y="398"/>
                  </a:lnTo>
                  <a:lnTo>
                    <a:pt x="0" y="423"/>
                  </a:lnTo>
                  <a:lnTo>
                    <a:pt x="0" y="452"/>
                  </a:lnTo>
                  <a:lnTo>
                    <a:pt x="4" y="463"/>
                  </a:lnTo>
                  <a:lnTo>
                    <a:pt x="13" y="468"/>
                  </a:lnTo>
                  <a:lnTo>
                    <a:pt x="29" y="488"/>
                  </a:lnTo>
                  <a:lnTo>
                    <a:pt x="45" y="505"/>
                  </a:lnTo>
                  <a:lnTo>
                    <a:pt x="58" y="517"/>
                  </a:lnTo>
                  <a:lnTo>
                    <a:pt x="69" y="544"/>
                  </a:lnTo>
                  <a:lnTo>
                    <a:pt x="82" y="568"/>
                  </a:lnTo>
                  <a:lnTo>
                    <a:pt x="100" y="591"/>
                  </a:lnTo>
                  <a:lnTo>
                    <a:pt x="110" y="613"/>
                  </a:lnTo>
                  <a:lnTo>
                    <a:pt x="110" y="774"/>
                  </a:lnTo>
                  <a:lnTo>
                    <a:pt x="114" y="789"/>
                  </a:lnTo>
                  <a:lnTo>
                    <a:pt x="130" y="795"/>
                  </a:lnTo>
                  <a:lnTo>
                    <a:pt x="145" y="789"/>
                  </a:lnTo>
                  <a:lnTo>
                    <a:pt x="150" y="774"/>
                  </a:lnTo>
                  <a:lnTo>
                    <a:pt x="150" y="630"/>
                  </a:lnTo>
                  <a:lnTo>
                    <a:pt x="157" y="618"/>
                  </a:lnTo>
                  <a:lnTo>
                    <a:pt x="189" y="622"/>
                  </a:lnTo>
                  <a:lnTo>
                    <a:pt x="211" y="630"/>
                  </a:lnTo>
                  <a:lnTo>
                    <a:pt x="213" y="645"/>
                  </a:lnTo>
                  <a:lnTo>
                    <a:pt x="215" y="665"/>
                  </a:lnTo>
                  <a:lnTo>
                    <a:pt x="236" y="692"/>
                  </a:lnTo>
                  <a:lnTo>
                    <a:pt x="262" y="716"/>
                  </a:lnTo>
                  <a:lnTo>
                    <a:pt x="279" y="742"/>
                  </a:lnTo>
                  <a:lnTo>
                    <a:pt x="282" y="760"/>
                  </a:lnTo>
                  <a:lnTo>
                    <a:pt x="283" y="774"/>
                  </a:lnTo>
                  <a:lnTo>
                    <a:pt x="287" y="788"/>
                  </a:lnTo>
                  <a:lnTo>
                    <a:pt x="306" y="804"/>
                  </a:lnTo>
                  <a:lnTo>
                    <a:pt x="314" y="812"/>
                  </a:lnTo>
                  <a:lnTo>
                    <a:pt x="321" y="821"/>
                  </a:lnTo>
                  <a:lnTo>
                    <a:pt x="321" y="992"/>
                  </a:lnTo>
                  <a:lnTo>
                    <a:pt x="326" y="1010"/>
                  </a:lnTo>
                  <a:lnTo>
                    <a:pt x="343" y="1015"/>
                  </a:lnTo>
                  <a:lnTo>
                    <a:pt x="361" y="1010"/>
                  </a:lnTo>
                  <a:lnTo>
                    <a:pt x="366" y="992"/>
                  </a:lnTo>
                  <a:lnTo>
                    <a:pt x="366" y="786"/>
                  </a:lnTo>
                  <a:lnTo>
                    <a:pt x="379" y="768"/>
                  </a:lnTo>
                  <a:lnTo>
                    <a:pt x="395" y="750"/>
                  </a:lnTo>
                  <a:lnTo>
                    <a:pt x="414" y="727"/>
                  </a:lnTo>
                  <a:lnTo>
                    <a:pt x="429" y="701"/>
                  </a:lnTo>
                  <a:lnTo>
                    <a:pt x="443" y="675"/>
                  </a:lnTo>
                  <a:lnTo>
                    <a:pt x="461" y="652"/>
                  </a:lnTo>
                  <a:lnTo>
                    <a:pt x="484" y="634"/>
                  </a:lnTo>
                  <a:lnTo>
                    <a:pt x="501" y="624"/>
                  </a:lnTo>
                  <a:lnTo>
                    <a:pt x="513" y="615"/>
                  </a:lnTo>
                  <a:lnTo>
                    <a:pt x="520" y="608"/>
                  </a:lnTo>
                  <a:lnTo>
                    <a:pt x="523" y="599"/>
                  </a:lnTo>
                  <a:lnTo>
                    <a:pt x="520" y="592"/>
                  </a:lnTo>
                  <a:lnTo>
                    <a:pt x="514" y="583"/>
                  </a:lnTo>
                  <a:lnTo>
                    <a:pt x="502" y="572"/>
                  </a:lnTo>
                  <a:lnTo>
                    <a:pt x="486" y="558"/>
                  </a:lnTo>
                  <a:lnTo>
                    <a:pt x="463" y="544"/>
                  </a:lnTo>
                  <a:lnTo>
                    <a:pt x="444" y="530"/>
                  </a:lnTo>
                  <a:lnTo>
                    <a:pt x="435" y="510"/>
                  </a:lnTo>
                  <a:lnTo>
                    <a:pt x="431" y="489"/>
                  </a:lnTo>
                  <a:lnTo>
                    <a:pt x="421" y="471"/>
                  </a:lnTo>
                  <a:lnTo>
                    <a:pt x="407" y="454"/>
                  </a:lnTo>
                  <a:lnTo>
                    <a:pt x="393" y="438"/>
                  </a:lnTo>
                  <a:lnTo>
                    <a:pt x="380" y="423"/>
                  </a:lnTo>
                  <a:lnTo>
                    <a:pt x="370" y="406"/>
                  </a:lnTo>
                  <a:lnTo>
                    <a:pt x="366" y="389"/>
                  </a:lnTo>
                  <a:lnTo>
                    <a:pt x="366" y="2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Freeform 253"/>
            <p:cNvSpPr>
              <a:spLocks/>
            </p:cNvSpPr>
            <p:nvPr/>
          </p:nvSpPr>
          <p:spPr bwMode="auto">
            <a:xfrm>
              <a:off x="4394" y="1288"/>
              <a:ext cx="19" cy="28"/>
            </a:xfrm>
            <a:custGeom>
              <a:avLst/>
              <a:gdLst>
                <a:gd name="T0" fmla="*/ 7 w 166"/>
                <a:gd name="T1" fmla="*/ 28 h 250"/>
                <a:gd name="T2" fmla="*/ 5 w 166"/>
                <a:gd name="T3" fmla="*/ 27 h 250"/>
                <a:gd name="T4" fmla="*/ 4 w 166"/>
                <a:gd name="T5" fmla="*/ 26 h 250"/>
                <a:gd name="T6" fmla="*/ 4 w 166"/>
                <a:gd name="T7" fmla="*/ 25 h 250"/>
                <a:gd name="T8" fmla="*/ 4 w 166"/>
                <a:gd name="T9" fmla="*/ 22 h 250"/>
                <a:gd name="T10" fmla="*/ 3 w 166"/>
                <a:gd name="T11" fmla="*/ 19 h 250"/>
                <a:gd name="T12" fmla="*/ 1 w 166"/>
                <a:gd name="T13" fmla="*/ 17 h 250"/>
                <a:gd name="T14" fmla="*/ 0 w 166"/>
                <a:gd name="T15" fmla="*/ 15 h 250"/>
                <a:gd name="T16" fmla="*/ 0 w 166"/>
                <a:gd name="T17" fmla="*/ 12 h 250"/>
                <a:gd name="T18" fmla="*/ 1 w 166"/>
                <a:gd name="T19" fmla="*/ 9 h 250"/>
                <a:gd name="T20" fmla="*/ 5 w 166"/>
                <a:gd name="T21" fmla="*/ 7 h 250"/>
                <a:gd name="T22" fmla="*/ 8 w 166"/>
                <a:gd name="T23" fmla="*/ 4 h 250"/>
                <a:gd name="T24" fmla="*/ 9 w 166"/>
                <a:gd name="T25" fmla="*/ 1 h 250"/>
                <a:gd name="T26" fmla="*/ 10 w 166"/>
                <a:gd name="T27" fmla="*/ 0 h 250"/>
                <a:gd name="T28" fmla="*/ 11 w 166"/>
                <a:gd name="T29" fmla="*/ 0 h 250"/>
                <a:gd name="T30" fmla="*/ 13 w 166"/>
                <a:gd name="T31" fmla="*/ 1 h 250"/>
                <a:gd name="T32" fmla="*/ 15 w 166"/>
                <a:gd name="T33" fmla="*/ 2 h 250"/>
                <a:gd name="T34" fmla="*/ 16 w 166"/>
                <a:gd name="T35" fmla="*/ 5 h 250"/>
                <a:gd name="T36" fmla="*/ 16 w 166"/>
                <a:gd name="T37" fmla="*/ 5 h 250"/>
                <a:gd name="T38" fmla="*/ 16 w 166"/>
                <a:gd name="T39" fmla="*/ 6 h 250"/>
                <a:gd name="T40" fmla="*/ 16 w 166"/>
                <a:gd name="T41" fmla="*/ 7 h 250"/>
                <a:gd name="T42" fmla="*/ 17 w 166"/>
                <a:gd name="T43" fmla="*/ 8 h 250"/>
                <a:gd name="T44" fmla="*/ 17 w 166"/>
                <a:gd name="T45" fmla="*/ 10 h 250"/>
                <a:gd name="T46" fmla="*/ 18 w 166"/>
                <a:gd name="T47" fmla="*/ 11 h 250"/>
                <a:gd name="T48" fmla="*/ 18 w 166"/>
                <a:gd name="T49" fmla="*/ 13 h 250"/>
                <a:gd name="T50" fmla="*/ 18 w 166"/>
                <a:gd name="T51" fmla="*/ 14 h 250"/>
                <a:gd name="T52" fmla="*/ 19 w 166"/>
                <a:gd name="T53" fmla="*/ 16 h 250"/>
                <a:gd name="T54" fmla="*/ 19 w 166"/>
                <a:gd name="T55" fmla="*/ 17 h 250"/>
                <a:gd name="T56" fmla="*/ 19 w 166"/>
                <a:gd name="T57" fmla="*/ 19 h 250"/>
                <a:gd name="T58" fmla="*/ 19 w 166"/>
                <a:gd name="T59" fmla="*/ 21 h 250"/>
                <a:gd name="T60" fmla="*/ 19 w 166"/>
                <a:gd name="T61" fmla="*/ 22 h 250"/>
                <a:gd name="T62" fmla="*/ 18 w 166"/>
                <a:gd name="T63" fmla="*/ 24 h 250"/>
                <a:gd name="T64" fmla="*/ 18 w 166"/>
                <a:gd name="T65" fmla="*/ 25 h 250"/>
                <a:gd name="T66" fmla="*/ 17 w 166"/>
                <a:gd name="T67" fmla="*/ 26 h 250"/>
                <a:gd name="T68" fmla="*/ 15 w 166"/>
                <a:gd name="T69" fmla="*/ 27 h 250"/>
                <a:gd name="T70" fmla="*/ 14 w 166"/>
                <a:gd name="T71" fmla="*/ 28 h 250"/>
                <a:gd name="T72" fmla="*/ 12 w 166"/>
                <a:gd name="T73" fmla="*/ 28 h 250"/>
                <a:gd name="T74" fmla="*/ 9 w 166"/>
                <a:gd name="T75" fmla="*/ 28 h 250"/>
                <a:gd name="T76" fmla="*/ 7 w 166"/>
                <a:gd name="T77" fmla="*/ 28 h 2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66" h="250">
                  <a:moveTo>
                    <a:pt x="60" y="248"/>
                  </a:moveTo>
                  <a:lnTo>
                    <a:pt x="46" y="243"/>
                  </a:lnTo>
                  <a:lnTo>
                    <a:pt x="39" y="235"/>
                  </a:lnTo>
                  <a:lnTo>
                    <a:pt x="35" y="221"/>
                  </a:lnTo>
                  <a:lnTo>
                    <a:pt x="34" y="198"/>
                  </a:lnTo>
                  <a:lnTo>
                    <a:pt x="26" y="173"/>
                  </a:lnTo>
                  <a:lnTo>
                    <a:pt x="8" y="156"/>
                  </a:lnTo>
                  <a:lnTo>
                    <a:pt x="0" y="130"/>
                  </a:lnTo>
                  <a:lnTo>
                    <a:pt x="0" y="105"/>
                  </a:lnTo>
                  <a:lnTo>
                    <a:pt x="12" y="84"/>
                  </a:lnTo>
                  <a:lnTo>
                    <a:pt x="43" y="61"/>
                  </a:lnTo>
                  <a:lnTo>
                    <a:pt x="69" y="35"/>
                  </a:lnTo>
                  <a:lnTo>
                    <a:pt x="80" y="13"/>
                  </a:lnTo>
                  <a:lnTo>
                    <a:pt x="88" y="3"/>
                  </a:lnTo>
                  <a:lnTo>
                    <a:pt x="99" y="0"/>
                  </a:lnTo>
                  <a:lnTo>
                    <a:pt x="115" y="6"/>
                  </a:lnTo>
                  <a:lnTo>
                    <a:pt x="133" y="19"/>
                  </a:lnTo>
                  <a:lnTo>
                    <a:pt x="138" y="44"/>
                  </a:lnTo>
                  <a:lnTo>
                    <a:pt x="139" y="48"/>
                  </a:lnTo>
                  <a:lnTo>
                    <a:pt x="141" y="54"/>
                  </a:lnTo>
                  <a:lnTo>
                    <a:pt x="143" y="63"/>
                  </a:lnTo>
                  <a:lnTo>
                    <a:pt x="147" y="73"/>
                  </a:lnTo>
                  <a:lnTo>
                    <a:pt x="151" y="85"/>
                  </a:lnTo>
                  <a:lnTo>
                    <a:pt x="154" y="98"/>
                  </a:lnTo>
                  <a:lnTo>
                    <a:pt x="157" y="112"/>
                  </a:lnTo>
                  <a:lnTo>
                    <a:pt x="161" y="126"/>
                  </a:lnTo>
                  <a:lnTo>
                    <a:pt x="164" y="141"/>
                  </a:lnTo>
                  <a:lnTo>
                    <a:pt x="165" y="156"/>
                  </a:lnTo>
                  <a:lnTo>
                    <a:pt x="166" y="170"/>
                  </a:lnTo>
                  <a:lnTo>
                    <a:pt x="165" y="184"/>
                  </a:lnTo>
                  <a:lnTo>
                    <a:pt x="163" y="198"/>
                  </a:lnTo>
                  <a:lnTo>
                    <a:pt x="159" y="211"/>
                  </a:lnTo>
                  <a:lnTo>
                    <a:pt x="153" y="222"/>
                  </a:lnTo>
                  <a:lnTo>
                    <a:pt x="145" y="231"/>
                  </a:lnTo>
                  <a:lnTo>
                    <a:pt x="133" y="239"/>
                  </a:lnTo>
                  <a:lnTo>
                    <a:pt x="119" y="246"/>
                  </a:lnTo>
                  <a:lnTo>
                    <a:pt x="102" y="249"/>
                  </a:lnTo>
                  <a:lnTo>
                    <a:pt x="82" y="250"/>
                  </a:lnTo>
                  <a:lnTo>
                    <a:pt x="60" y="24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Freeform 254"/>
            <p:cNvSpPr>
              <a:spLocks/>
            </p:cNvSpPr>
            <p:nvPr/>
          </p:nvSpPr>
          <p:spPr bwMode="auto">
            <a:xfrm>
              <a:off x="4358" y="1248"/>
              <a:ext cx="36" cy="70"/>
            </a:xfrm>
            <a:custGeom>
              <a:avLst/>
              <a:gdLst>
                <a:gd name="T0" fmla="*/ 20 w 323"/>
                <a:gd name="T1" fmla="*/ 12 h 630"/>
                <a:gd name="T2" fmla="*/ 20 w 323"/>
                <a:gd name="T3" fmla="*/ 10 h 630"/>
                <a:gd name="T4" fmla="*/ 20 w 323"/>
                <a:gd name="T5" fmla="*/ 7 h 630"/>
                <a:gd name="T6" fmla="*/ 20 w 323"/>
                <a:gd name="T7" fmla="*/ 3 h 630"/>
                <a:gd name="T8" fmla="*/ 19 w 323"/>
                <a:gd name="T9" fmla="*/ 1 h 630"/>
                <a:gd name="T10" fmla="*/ 17 w 323"/>
                <a:gd name="T11" fmla="*/ 0 h 630"/>
                <a:gd name="T12" fmla="*/ 16 w 323"/>
                <a:gd name="T13" fmla="*/ 1 h 630"/>
                <a:gd name="T14" fmla="*/ 15 w 323"/>
                <a:gd name="T15" fmla="*/ 5 h 630"/>
                <a:gd name="T16" fmla="*/ 15 w 323"/>
                <a:gd name="T17" fmla="*/ 8 h 630"/>
                <a:gd name="T18" fmla="*/ 15 w 323"/>
                <a:gd name="T19" fmla="*/ 11 h 630"/>
                <a:gd name="T20" fmla="*/ 14 w 323"/>
                <a:gd name="T21" fmla="*/ 14 h 630"/>
                <a:gd name="T22" fmla="*/ 13 w 323"/>
                <a:gd name="T23" fmla="*/ 16 h 630"/>
                <a:gd name="T24" fmla="*/ 10 w 323"/>
                <a:gd name="T25" fmla="*/ 18 h 630"/>
                <a:gd name="T26" fmla="*/ 8 w 323"/>
                <a:gd name="T27" fmla="*/ 20 h 630"/>
                <a:gd name="T28" fmla="*/ 7 w 323"/>
                <a:gd name="T29" fmla="*/ 22 h 630"/>
                <a:gd name="T30" fmla="*/ 5 w 323"/>
                <a:gd name="T31" fmla="*/ 26 h 630"/>
                <a:gd name="T32" fmla="*/ 4 w 323"/>
                <a:gd name="T33" fmla="*/ 29 h 630"/>
                <a:gd name="T34" fmla="*/ 1 w 323"/>
                <a:gd name="T35" fmla="*/ 32 h 630"/>
                <a:gd name="T36" fmla="*/ 0 w 323"/>
                <a:gd name="T37" fmla="*/ 34 h 630"/>
                <a:gd name="T38" fmla="*/ 0 w 323"/>
                <a:gd name="T39" fmla="*/ 35 h 630"/>
                <a:gd name="T40" fmla="*/ 1 w 323"/>
                <a:gd name="T41" fmla="*/ 37 h 630"/>
                <a:gd name="T42" fmla="*/ 3 w 323"/>
                <a:gd name="T43" fmla="*/ 40 h 630"/>
                <a:gd name="T44" fmla="*/ 5 w 323"/>
                <a:gd name="T45" fmla="*/ 44 h 630"/>
                <a:gd name="T46" fmla="*/ 7 w 323"/>
                <a:gd name="T47" fmla="*/ 47 h 630"/>
                <a:gd name="T48" fmla="*/ 9 w 323"/>
                <a:gd name="T49" fmla="*/ 49 h 630"/>
                <a:gd name="T50" fmla="*/ 11 w 323"/>
                <a:gd name="T51" fmla="*/ 51 h 630"/>
                <a:gd name="T52" fmla="*/ 12 w 323"/>
                <a:gd name="T53" fmla="*/ 53 h 630"/>
                <a:gd name="T54" fmla="*/ 13 w 323"/>
                <a:gd name="T55" fmla="*/ 56 h 630"/>
                <a:gd name="T56" fmla="*/ 15 w 323"/>
                <a:gd name="T57" fmla="*/ 58 h 630"/>
                <a:gd name="T58" fmla="*/ 15 w 323"/>
                <a:gd name="T59" fmla="*/ 61 h 630"/>
                <a:gd name="T60" fmla="*/ 15 w 323"/>
                <a:gd name="T61" fmla="*/ 64 h 630"/>
                <a:gd name="T62" fmla="*/ 15 w 323"/>
                <a:gd name="T63" fmla="*/ 66 h 630"/>
                <a:gd name="T64" fmla="*/ 16 w 323"/>
                <a:gd name="T65" fmla="*/ 68 h 630"/>
                <a:gd name="T66" fmla="*/ 16 w 323"/>
                <a:gd name="T67" fmla="*/ 69 h 630"/>
                <a:gd name="T68" fmla="*/ 17 w 323"/>
                <a:gd name="T69" fmla="*/ 70 h 630"/>
                <a:gd name="T70" fmla="*/ 18 w 323"/>
                <a:gd name="T71" fmla="*/ 70 h 630"/>
                <a:gd name="T72" fmla="*/ 19 w 323"/>
                <a:gd name="T73" fmla="*/ 69 h 630"/>
                <a:gd name="T74" fmla="*/ 20 w 323"/>
                <a:gd name="T75" fmla="*/ 66 h 630"/>
                <a:gd name="T76" fmla="*/ 20 w 323"/>
                <a:gd name="T77" fmla="*/ 63 h 630"/>
                <a:gd name="T78" fmla="*/ 20 w 323"/>
                <a:gd name="T79" fmla="*/ 58 h 630"/>
                <a:gd name="T80" fmla="*/ 20 w 323"/>
                <a:gd name="T81" fmla="*/ 56 h 630"/>
                <a:gd name="T82" fmla="*/ 20 w 323"/>
                <a:gd name="T83" fmla="*/ 54 h 630"/>
                <a:gd name="T84" fmla="*/ 22 w 323"/>
                <a:gd name="T85" fmla="*/ 53 h 630"/>
                <a:gd name="T86" fmla="*/ 24 w 323"/>
                <a:gd name="T87" fmla="*/ 51 h 630"/>
                <a:gd name="T88" fmla="*/ 26 w 323"/>
                <a:gd name="T89" fmla="*/ 49 h 630"/>
                <a:gd name="T90" fmla="*/ 28 w 323"/>
                <a:gd name="T91" fmla="*/ 47 h 630"/>
                <a:gd name="T92" fmla="*/ 28 w 323"/>
                <a:gd name="T93" fmla="*/ 45 h 630"/>
                <a:gd name="T94" fmla="*/ 30 w 323"/>
                <a:gd name="T95" fmla="*/ 42 h 630"/>
                <a:gd name="T96" fmla="*/ 32 w 323"/>
                <a:gd name="T97" fmla="*/ 39 h 630"/>
                <a:gd name="T98" fmla="*/ 35 w 323"/>
                <a:gd name="T99" fmla="*/ 37 h 630"/>
                <a:gd name="T100" fmla="*/ 36 w 323"/>
                <a:gd name="T101" fmla="*/ 35 h 630"/>
                <a:gd name="T102" fmla="*/ 36 w 323"/>
                <a:gd name="T103" fmla="*/ 34 h 630"/>
                <a:gd name="T104" fmla="*/ 34 w 323"/>
                <a:gd name="T105" fmla="*/ 31 h 630"/>
                <a:gd name="T106" fmla="*/ 31 w 323"/>
                <a:gd name="T107" fmla="*/ 29 h 630"/>
                <a:gd name="T108" fmla="*/ 30 w 323"/>
                <a:gd name="T109" fmla="*/ 26 h 630"/>
                <a:gd name="T110" fmla="*/ 28 w 323"/>
                <a:gd name="T111" fmla="*/ 23 h 630"/>
                <a:gd name="T112" fmla="*/ 27 w 323"/>
                <a:gd name="T113" fmla="*/ 20 h 630"/>
                <a:gd name="T114" fmla="*/ 25 w 323"/>
                <a:gd name="T115" fmla="*/ 18 h 630"/>
                <a:gd name="T116" fmla="*/ 22 w 323"/>
                <a:gd name="T117" fmla="*/ 15 h 630"/>
                <a:gd name="T118" fmla="*/ 21 w 323"/>
                <a:gd name="T119" fmla="*/ 15 h 630"/>
                <a:gd name="T120" fmla="*/ 20 w 323"/>
                <a:gd name="T121" fmla="*/ 14 h 630"/>
                <a:gd name="T122" fmla="*/ 20 w 323"/>
                <a:gd name="T123" fmla="*/ 12 h 6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3" h="630">
                  <a:moveTo>
                    <a:pt x="178" y="111"/>
                  </a:moveTo>
                  <a:lnTo>
                    <a:pt x="180" y="94"/>
                  </a:lnTo>
                  <a:lnTo>
                    <a:pt x="181" y="60"/>
                  </a:lnTo>
                  <a:lnTo>
                    <a:pt x="178" y="28"/>
                  </a:lnTo>
                  <a:lnTo>
                    <a:pt x="169" y="5"/>
                  </a:lnTo>
                  <a:lnTo>
                    <a:pt x="155" y="0"/>
                  </a:lnTo>
                  <a:lnTo>
                    <a:pt x="142" y="10"/>
                  </a:lnTo>
                  <a:lnTo>
                    <a:pt x="138" y="42"/>
                  </a:lnTo>
                  <a:lnTo>
                    <a:pt x="138" y="71"/>
                  </a:lnTo>
                  <a:lnTo>
                    <a:pt x="137" y="97"/>
                  </a:lnTo>
                  <a:lnTo>
                    <a:pt x="129" y="122"/>
                  </a:lnTo>
                  <a:lnTo>
                    <a:pt x="115" y="146"/>
                  </a:lnTo>
                  <a:lnTo>
                    <a:pt x="94" y="165"/>
                  </a:lnTo>
                  <a:lnTo>
                    <a:pt x="72" y="178"/>
                  </a:lnTo>
                  <a:lnTo>
                    <a:pt x="59" y="200"/>
                  </a:lnTo>
                  <a:lnTo>
                    <a:pt x="48" y="231"/>
                  </a:lnTo>
                  <a:lnTo>
                    <a:pt x="32" y="261"/>
                  </a:lnTo>
                  <a:lnTo>
                    <a:pt x="13" y="287"/>
                  </a:lnTo>
                  <a:lnTo>
                    <a:pt x="0" y="303"/>
                  </a:lnTo>
                  <a:lnTo>
                    <a:pt x="0" y="316"/>
                  </a:lnTo>
                  <a:lnTo>
                    <a:pt x="12" y="334"/>
                  </a:lnTo>
                  <a:lnTo>
                    <a:pt x="28" y="364"/>
                  </a:lnTo>
                  <a:lnTo>
                    <a:pt x="41" y="395"/>
                  </a:lnTo>
                  <a:lnTo>
                    <a:pt x="60" y="423"/>
                  </a:lnTo>
                  <a:lnTo>
                    <a:pt x="83" y="439"/>
                  </a:lnTo>
                  <a:lnTo>
                    <a:pt x="103" y="456"/>
                  </a:lnTo>
                  <a:lnTo>
                    <a:pt x="107" y="480"/>
                  </a:lnTo>
                  <a:lnTo>
                    <a:pt x="116" y="504"/>
                  </a:lnTo>
                  <a:lnTo>
                    <a:pt x="133" y="526"/>
                  </a:lnTo>
                  <a:lnTo>
                    <a:pt x="138" y="548"/>
                  </a:lnTo>
                  <a:lnTo>
                    <a:pt x="137" y="577"/>
                  </a:lnTo>
                  <a:lnTo>
                    <a:pt x="136" y="598"/>
                  </a:lnTo>
                  <a:lnTo>
                    <a:pt x="140" y="614"/>
                  </a:lnTo>
                  <a:lnTo>
                    <a:pt x="146" y="625"/>
                  </a:lnTo>
                  <a:lnTo>
                    <a:pt x="154" y="630"/>
                  </a:lnTo>
                  <a:lnTo>
                    <a:pt x="162" y="628"/>
                  </a:lnTo>
                  <a:lnTo>
                    <a:pt x="170" y="617"/>
                  </a:lnTo>
                  <a:lnTo>
                    <a:pt x="176" y="598"/>
                  </a:lnTo>
                  <a:lnTo>
                    <a:pt x="178" y="568"/>
                  </a:lnTo>
                  <a:lnTo>
                    <a:pt x="177" y="526"/>
                  </a:lnTo>
                  <a:lnTo>
                    <a:pt x="177" y="501"/>
                  </a:lnTo>
                  <a:lnTo>
                    <a:pt x="183" y="487"/>
                  </a:lnTo>
                  <a:lnTo>
                    <a:pt x="200" y="474"/>
                  </a:lnTo>
                  <a:lnTo>
                    <a:pt x="219" y="461"/>
                  </a:lnTo>
                  <a:lnTo>
                    <a:pt x="236" y="445"/>
                  </a:lnTo>
                  <a:lnTo>
                    <a:pt x="249" y="426"/>
                  </a:lnTo>
                  <a:lnTo>
                    <a:pt x="255" y="405"/>
                  </a:lnTo>
                  <a:lnTo>
                    <a:pt x="265" y="378"/>
                  </a:lnTo>
                  <a:lnTo>
                    <a:pt x="289" y="354"/>
                  </a:lnTo>
                  <a:lnTo>
                    <a:pt x="312" y="331"/>
                  </a:lnTo>
                  <a:lnTo>
                    <a:pt x="323" y="315"/>
                  </a:lnTo>
                  <a:lnTo>
                    <a:pt x="321" y="302"/>
                  </a:lnTo>
                  <a:lnTo>
                    <a:pt x="302" y="283"/>
                  </a:lnTo>
                  <a:lnTo>
                    <a:pt x="282" y="259"/>
                  </a:lnTo>
                  <a:lnTo>
                    <a:pt x="265" y="234"/>
                  </a:lnTo>
                  <a:lnTo>
                    <a:pt x="253" y="209"/>
                  </a:lnTo>
                  <a:lnTo>
                    <a:pt x="238" y="184"/>
                  </a:lnTo>
                  <a:lnTo>
                    <a:pt x="221" y="161"/>
                  </a:lnTo>
                  <a:lnTo>
                    <a:pt x="197" y="138"/>
                  </a:lnTo>
                  <a:lnTo>
                    <a:pt x="189" y="134"/>
                  </a:lnTo>
                  <a:lnTo>
                    <a:pt x="181" y="128"/>
                  </a:lnTo>
                  <a:lnTo>
                    <a:pt x="178" y="1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Freeform 255"/>
            <p:cNvSpPr>
              <a:spLocks/>
            </p:cNvSpPr>
            <p:nvPr/>
          </p:nvSpPr>
          <p:spPr bwMode="auto">
            <a:xfrm>
              <a:off x="4311" y="1247"/>
              <a:ext cx="36" cy="70"/>
            </a:xfrm>
            <a:custGeom>
              <a:avLst/>
              <a:gdLst>
                <a:gd name="T0" fmla="*/ 22 w 326"/>
                <a:gd name="T1" fmla="*/ 16 h 634"/>
                <a:gd name="T2" fmla="*/ 20 w 326"/>
                <a:gd name="T3" fmla="*/ 17 h 634"/>
                <a:gd name="T4" fmla="*/ 27 w 326"/>
                <a:gd name="T5" fmla="*/ 32 h 634"/>
                <a:gd name="T6" fmla="*/ 29 w 326"/>
                <a:gd name="T7" fmla="*/ 36 h 634"/>
                <a:gd name="T8" fmla="*/ 28 w 326"/>
                <a:gd name="T9" fmla="*/ 39 h 634"/>
                <a:gd name="T10" fmla="*/ 20 w 326"/>
                <a:gd name="T11" fmla="*/ 50 h 634"/>
                <a:gd name="T12" fmla="*/ 17 w 326"/>
                <a:gd name="T13" fmla="*/ 50 h 634"/>
                <a:gd name="T14" fmla="*/ 9 w 326"/>
                <a:gd name="T15" fmla="*/ 39 h 634"/>
                <a:gd name="T16" fmla="*/ 7 w 326"/>
                <a:gd name="T17" fmla="*/ 35 h 634"/>
                <a:gd name="T18" fmla="*/ 9 w 326"/>
                <a:gd name="T19" fmla="*/ 31 h 634"/>
                <a:gd name="T20" fmla="*/ 20 w 326"/>
                <a:gd name="T21" fmla="*/ 17 h 634"/>
                <a:gd name="T22" fmla="*/ 20 w 326"/>
                <a:gd name="T23" fmla="*/ 9 h 634"/>
                <a:gd name="T24" fmla="*/ 20 w 326"/>
                <a:gd name="T25" fmla="*/ 2 h 634"/>
                <a:gd name="T26" fmla="*/ 18 w 326"/>
                <a:gd name="T27" fmla="*/ 0 h 634"/>
                <a:gd name="T28" fmla="*/ 16 w 326"/>
                <a:gd name="T29" fmla="*/ 2 h 634"/>
                <a:gd name="T30" fmla="*/ 15 w 326"/>
                <a:gd name="T31" fmla="*/ 8 h 634"/>
                <a:gd name="T32" fmla="*/ 14 w 326"/>
                <a:gd name="T33" fmla="*/ 14 h 634"/>
                <a:gd name="T34" fmla="*/ 10 w 326"/>
                <a:gd name="T35" fmla="*/ 20 h 634"/>
                <a:gd name="T36" fmla="*/ 8 w 326"/>
                <a:gd name="T37" fmla="*/ 25 h 634"/>
                <a:gd name="T38" fmla="*/ 4 w 326"/>
                <a:gd name="T39" fmla="*/ 30 h 634"/>
                <a:gd name="T40" fmla="*/ 0 w 326"/>
                <a:gd name="T41" fmla="*/ 34 h 634"/>
                <a:gd name="T42" fmla="*/ 1 w 326"/>
                <a:gd name="T43" fmla="*/ 37 h 634"/>
                <a:gd name="T44" fmla="*/ 5 w 326"/>
                <a:gd name="T45" fmla="*/ 41 h 634"/>
                <a:gd name="T46" fmla="*/ 8 w 326"/>
                <a:gd name="T47" fmla="*/ 46 h 634"/>
                <a:gd name="T48" fmla="*/ 8 w 326"/>
                <a:gd name="T49" fmla="*/ 50 h 634"/>
                <a:gd name="T50" fmla="*/ 11 w 326"/>
                <a:gd name="T51" fmla="*/ 52 h 634"/>
                <a:gd name="T52" fmla="*/ 15 w 326"/>
                <a:gd name="T53" fmla="*/ 55 h 634"/>
                <a:gd name="T54" fmla="*/ 15 w 326"/>
                <a:gd name="T55" fmla="*/ 62 h 634"/>
                <a:gd name="T56" fmla="*/ 16 w 326"/>
                <a:gd name="T57" fmla="*/ 69 h 634"/>
                <a:gd name="T58" fmla="*/ 18 w 326"/>
                <a:gd name="T59" fmla="*/ 70 h 634"/>
                <a:gd name="T60" fmla="*/ 21 w 326"/>
                <a:gd name="T61" fmla="*/ 67 h 634"/>
                <a:gd name="T62" fmla="*/ 20 w 326"/>
                <a:gd name="T63" fmla="*/ 62 h 634"/>
                <a:gd name="T64" fmla="*/ 22 w 326"/>
                <a:gd name="T65" fmla="*/ 59 h 634"/>
                <a:gd name="T66" fmla="*/ 24 w 326"/>
                <a:gd name="T67" fmla="*/ 55 h 634"/>
                <a:gd name="T68" fmla="*/ 26 w 326"/>
                <a:gd name="T69" fmla="*/ 50 h 634"/>
                <a:gd name="T70" fmla="*/ 32 w 326"/>
                <a:gd name="T71" fmla="*/ 44 h 634"/>
                <a:gd name="T72" fmla="*/ 35 w 326"/>
                <a:gd name="T73" fmla="*/ 38 h 634"/>
                <a:gd name="T74" fmla="*/ 36 w 326"/>
                <a:gd name="T75" fmla="*/ 35 h 6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6" h="634">
                  <a:moveTo>
                    <a:pt x="205" y="149"/>
                  </a:moveTo>
                  <a:lnTo>
                    <a:pt x="196" y="142"/>
                  </a:lnTo>
                  <a:lnTo>
                    <a:pt x="185" y="145"/>
                  </a:lnTo>
                  <a:lnTo>
                    <a:pt x="177" y="153"/>
                  </a:lnTo>
                  <a:lnTo>
                    <a:pt x="179" y="165"/>
                  </a:lnTo>
                  <a:lnTo>
                    <a:pt x="249" y="294"/>
                  </a:lnTo>
                  <a:lnTo>
                    <a:pt x="257" y="311"/>
                  </a:lnTo>
                  <a:lnTo>
                    <a:pt x="260" y="326"/>
                  </a:lnTo>
                  <a:lnTo>
                    <a:pt x="258" y="339"/>
                  </a:lnTo>
                  <a:lnTo>
                    <a:pt x="250" y="355"/>
                  </a:lnTo>
                  <a:lnTo>
                    <a:pt x="235" y="377"/>
                  </a:lnTo>
                  <a:lnTo>
                    <a:pt x="182" y="450"/>
                  </a:lnTo>
                  <a:lnTo>
                    <a:pt x="171" y="462"/>
                  </a:lnTo>
                  <a:lnTo>
                    <a:pt x="158" y="456"/>
                  </a:lnTo>
                  <a:lnTo>
                    <a:pt x="136" y="429"/>
                  </a:lnTo>
                  <a:lnTo>
                    <a:pt x="80" y="351"/>
                  </a:lnTo>
                  <a:lnTo>
                    <a:pt x="69" y="334"/>
                  </a:lnTo>
                  <a:lnTo>
                    <a:pt x="66" y="320"/>
                  </a:lnTo>
                  <a:lnTo>
                    <a:pt x="71" y="304"/>
                  </a:lnTo>
                  <a:lnTo>
                    <a:pt x="84" y="283"/>
                  </a:lnTo>
                  <a:lnTo>
                    <a:pt x="154" y="176"/>
                  </a:lnTo>
                  <a:lnTo>
                    <a:pt x="177" y="151"/>
                  </a:lnTo>
                  <a:lnTo>
                    <a:pt x="186" y="122"/>
                  </a:lnTo>
                  <a:lnTo>
                    <a:pt x="185" y="79"/>
                  </a:lnTo>
                  <a:lnTo>
                    <a:pt x="185" y="34"/>
                  </a:lnTo>
                  <a:lnTo>
                    <a:pt x="182" y="15"/>
                  </a:lnTo>
                  <a:lnTo>
                    <a:pt x="175" y="4"/>
                  </a:lnTo>
                  <a:lnTo>
                    <a:pt x="166" y="0"/>
                  </a:lnTo>
                  <a:lnTo>
                    <a:pt x="155" y="4"/>
                  </a:lnTo>
                  <a:lnTo>
                    <a:pt x="147" y="17"/>
                  </a:lnTo>
                  <a:lnTo>
                    <a:pt x="139" y="39"/>
                  </a:lnTo>
                  <a:lnTo>
                    <a:pt x="137" y="69"/>
                  </a:lnTo>
                  <a:lnTo>
                    <a:pt x="136" y="100"/>
                  </a:lnTo>
                  <a:lnTo>
                    <a:pt x="131" y="128"/>
                  </a:lnTo>
                  <a:lnTo>
                    <a:pt x="114" y="155"/>
                  </a:lnTo>
                  <a:lnTo>
                    <a:pt x="92" y="177"/>
                  </a:lnTo>
                  <a:lnTo>
                    <a:pt x="74" y="194"/>
                  </a:lnTo>
                  <a:lnTo>
                    <a:pt x="68" y="225"/>
                  </a:lnTo>
                  <a:lnTo>
                    <a:pt x="57" y="250"/>
                  </a:lnTo>
                  <a:lnTo>
                    <a:pt x="34" y="274"/>
                  </a:lnTo>
                  <a:lnTo>
                    <a:pt x="12" y="297"/>
                  </a:lnTo>
                  <a:lnTo>
                    <a:pt x="2" y="311"/>
                  </a:lnTo>
                  <a:lnTo>
                    <a:pt x="0" y="323"/>
                  </a:lnTo>
                  <a:lnTo>
                    <a:pt x="5" y="335"/>
                  </a:lnTo>
                  <a:lnTo>
                    <a:pt x="20" y="351"/>
                  </a:lnTo>
                  <a:lnTo>
                    <a:pt x="44" y="370"/>
                  </a:lnTo>
                  <a:lnTo>
                    <a:pt x="61" y="387"/>
                  </a:lnTo>
                  <a:lnTo>
                    <a:pt x="68" y="415"/>
                  </a:lnTo>
                  <a:lnTo>
                    <a:pt x="69" y="439"/>
                  </a:lnTo>
                  <a:lnTo>
                    <a:pt x="73" y="451"/>
                  </a:lnTo>
                  <a:lnTo>
                    <a:pt x="83" y="459"/>
                  </a:lnTo>
                  <a:lnTo>
                    <a:pt x="99" y="470"/>
                  </a:lnTo>
                  <a:lnTo>
                    <a:pt x="124" y="489"/>
                  </a:lnTo>
                  <a:lnTo>
                    <a:pt x="135" y="502"/>
                  </a:lnTo>
                  <a:lnTo>
                    <a:pt x="137" y="518"/>
                  </a:lnTo>
                  <a:lnTo>
                    <a:pt x="136" y="561"/>
                  </a:lnTo>
                  <a:lnTo>
                    <a:pt x="138" y="605"/>
                  </a:lnTo>
                  <a:lnTo>
                    <a:pt x="145" y="624"/>
                  </a:lnTo>
                  <a:lnTo>
                    <a:pt x="155" y="633"/>
                  </a:lnTo>
                  <a:lnTo>
                    <a:pt x="167" y="634"/>
                  </a:lnTo>
                  <a:lnTo>
                    <a:pt x="178" y="625"/>
                  </a:lnTo>
                  <a:lnTo>
                    <a:pt x="186" y="610"/>
                  </a:lnTo>
                  <a:lnTo>
                    <a:pt x="186" y="587"/>
                  </a:lnTo>
                  <a:lnTo>
                    <a:pt x="184" y="558"/>
                  </a:lnTo>
                  <a:lnTo>
                    <a:pt x="187" y="543"/>
                  </a:lnTo>
                  <a:lnTo>
                    <a:pt x="196" y="531"/>
                  </a:lnTo>
                  <a:lnTo>
                    <a:pt x="215" y="514"/>
                  </a:lnTo>
                  <a:lnTo>
                    <a:pt x="221" y="497"/>
                  </a:lnTo>
                  <a:lnTo>
                    <a:pt x="223" y="475"/>
                  </a:lnTo>
                  <a:lnTo>
                    <a:pt x="235" y="452"/>
                  </a:lnTo>
                  <a:lnTo>
                    <a:pt x="266" y="425"/>
                  </a:lnTo>
                  <a:lnTo>
                    <a:pt x="293" y="397"/>
                  </a:lnTo>
                  <a:lnTo>
                    <a:pt x="299" y="368"/>
                  </a:lnTo>
                  <a:lnTo>
                    <a:pt x="313" y="340"/>
                  </a:lnTo>
                  <a:lnTo>
                    <a:pt x="326" y="325"/>
                  </a:lnTo>
                  <a:lnTo>
                    <a:pt x="323" y="314"/>
                  </a:lnTo>
                  <a:lnTo>
                    <a:pt x="205" y="1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Freeform 256"/>
            <p:cNvSpPr>
              <a:spLocks/>
            </p:cNvSpPr>
            <p:nvPr/>
          </p:nvSpPr>
          <p:spPr bwMode="auto">
            <a:xfrm>
              <a:off x="4663" y="1277"/>
              <a:ext cx="23" cy="36"/>
            </a:xfrm>
            <a:custGeom>
              <a:avLst/>
              <a:gdLst>
                <a:gd name="T0" fmla="*/ 5 w 211"/>
                <a:gd name="T1" fmla="*/ 26 h 324"/>
                <a:gd name="T2" fmla="*/ 4 w 211"/>
                <a:gd name="T3" fmla="*/ 23 h 324"/>
                <a:gd name="T4" fmla="*/ 2 w 211"/>
                <a:gd name="T5" fmla="*/ 20 h 324"/>
                <a:gd name="T6" fmla="*/ 1 w 211"/>
                <a:gd name="T7" fmla="*/ 18 h 324"/>
                <a:gd name="T8" fmla="*/ 0 w 211"/>
                <a:gd name="T9" fmla="*/ 16 h 324"/>
                <a:gd name="T10" fmla="*/ 0 w 211"/>
                <a:gd name="T11" fmla="*/ 15 h 324"/>
                <a:gd name="T12" fmla="*/ 2 w 211"/>
                <a:gd name="T13" fmla="*/ 14 h 324"/>
                <a:gd name="T14" fmla="*/ 4 w 211"/>
                <a:gd name="T15" fmla="*/ 12 h 324"/>
                <a:gd name="T16" fmla="*/ 6 w 211"/>
                <a:gd name="T17" fmla="*/ 10 h 324"/>
                <a:gd name="T18" fmla="*/ 7 w 211"/>
                <a:gd name="T19" fmla="*/ 8 h 324"/>
                <a:gd name="T20" fmla="*/ 8 w 211"/>
                <a:gd name="T21" fmla="*/ 5 h 324"/>
                <a:gd name="T22" fmla="*/ 9 w 211"/>
                <a:gd name="T23" fmla="*/ 2 h 324"/>
                <a:gd name="T24" fmla="*/ 11 w 211"/>
                <a:gd name="T25" fmla="*/ 0 h 324"/>
                <a:gd name="T26" fmla="*/ 13 w 211"/>
                <a:gd name="T27" fmla="*/ 0 h 324"/>
                <a:gd name="T28" fmla="*/ 15 w 211"/>
                <a:gd name="T29" fmla="*/ 1 h 324"/>
                <a:gd name="T30" fmla="*/ 15 w 211"/>
                <a:gd name="T31" fmla="*/ 3 h 324"/>
                <a:gd name="T32" fmla="*/ 15 w 211"/>
                <a:gd name="T33" fmla="*/ 5 h 324"/>
                <a:gd name="T34" fmla="*/ 16 w 211"/>
                <a:gd name="T35" fmla="*/ 8 h 324"/>
                <a:gd name="T36" fmla="*/ 19 w 211"/>
                <a:gd name="T37" fmla="*/ 11 h 324"/>
                <a:gd name="T38" fmla="*/ 21 w 211"/>
                <a:gd name="T39" fmla="*/ 13 h 324"/>
                <a:gd name="T40" fmla="*/ 22 w 211"/>
                <a:gd name="T41" fmla="*/ 15 h 324"/>
                <a:gd name="T42" fmla="*/ 23 w 211"/>
                <a:gd name="T43" fmla="*/ 18 h 324"/>
                <a:gd name="T44" fmla="*/ 23 w 211"/>
                <a:gd name="T45" fmla="*/ 21 h 324"/>
                <a:gd name="T46" fmla="*/ 22 w 211"/>
                <a:gd name="T47" fmla="*/ 23 h 324"/>
                <a:gd name="T48" fmla="*/ 20 w 211"/>
                <a:gd name="T49" fmla="*/ 25 h 324"/>
                <a:gd name="T50" fmla="*/ 18 w 211"/>
                <a:gd name="T51" fmla="*/ 27 h 324"/>
                <a:gd name="T52" fmla="*/ 17 w 211"/>
                <a:gd name="T53" fmla="*/ 29 h 324"/>
                <a:gd name="T54" fmla="*/ 16 w 211"/>
                <a:gd name="T55" fmla="*/ 31 h 324"/>
                <a:gd name="T56" fmla="*/ 15 w 211"/>
                <a:gd name="T57" fmla="*/ 34 h 324"/>
                <a:gd name="T58" fmla="*/ 15 w 211"/>
                <a:gd name="T59" fmla="*/ 36 h 324"/>
                <a:gd name="T60" fmla="*/ 14 w 211"/>
                <a:gd name="T61" fmla="*/ 35 h 324"/>
                <a:gd name="T62" fmla="*/ 12 w 211"/>
                <a:gd name="T63" fmla="*/ 33 h 324"/>
                <a:gd name="T64" fmla="*/ 11 w 211"/>
                <a:gd name="T65" fmla="*/ 31 h 324"/>
                <a:gd name="T66" fmla="*/ 9 w 211"/>
                <a:gd name="T67" fmla="*/ 30 h 324"/>
                <a:gd name="T68" fmla="*/ 7 w 211"/>
                <a:gd name="T69" fmla="*/ 29 h 324"/>
                <a:gd name="T70" fmla="*/ 5 w 211"/>
                <a:gd name="T71" fmla="*/ 26 h 3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1" h="324">
                  <a:moveTo>
                    <a:pt x="45" y="233"/>
                  </a:moveTo>
                  <a:lnTo>
                    <a:pt x="35" y="204"/>
                  </a:lnTo>
                  <a:lnTo>
                    <a:pt x="20" y="178"/>
                  </a:lnTo>
                  <a:lnTo>
                    <a:pt x="5" y="161"/>
                  </a:lnTo>
                  <a:lnTo>
                    <a:pt x="0" y="148"/>
                  </a:lnTo>
                  <a:lnTo>
                    <a:pt x="4" y="136"/>
                  </a:lnTo>
                  <a:lnTo>
                    <a:pt x="19" y="122"/>
                  </a:lnTo>
                  <a:lnTo>
                    <a:pt x="40" y="104"/>
                  </a:lnTo>
                  <a:lnTo>
                    <a:pt x="56" y="88"/>
                  </a:lnTo>
                  <a:lnTo>
                    <a:pt x="68" y="70"/>
                  </a:lnTo>
                  <a:lnTo>
                    <a:pt x="72" y="44"/>
                  </a:lnTo>
                  <a:lnTo>
                    <a:pt x="79" y="19"/>
                  </a:lnTo>
                  <a:lnTo>
                    <a:pt x="97" y="4"/>
                  </a:lnTo>
                  <a:lnTo>
                    <a:pt x="122" y="0"/>
                  </a:lnTo>
                  <a:lnTo>
                    <a:pt x="141" y="9"/>
                  </a:lnTo>
                  <a:lnTo>
                    <a:pt x="142" y="26"/>
                  </a:lnTo>
                  <a:lnTo>
                    <a:pt x="141" y="44"/>
                  </a:lnTo>
                  <a:lnTo>
                    <a:pt x="150" y="73"/>
                  </a:lnTo>
                  <a:lnTo>
                    <a:pt x="170" y="97"/>
                  </a:lnTo>
                  <a:lnTo>
                    <a:pt x="193" y="118"/>
                  </a:lnTo>
                  <a:lnTo>
                    <a:pt x="206" y="136"/>
                  </a:lnTo>
                  <a:lnTo>
                    <a:pt x="211" y="165"/>
                  </a:lnTo>
                  <a:lnTo>
                    <a:pt x="211" y="190"/>
                  </a:lnTo>
                  <a:lnTo>
                    <a:pt x="205" y="207"/>
                  </a:lnTo>
                  <a:lnTo>
                    <a:pt x="188" y="225"/>
                  </a:lnTo>
                  <a:lnTo>
                    <a:pt x="168" y="244"/>
                  </a:lnTo>
                  <a:lnTo>
                    <a:pt x="153" y="259"/>
                  </a:lnTo>
                  <a:lnTo>
                    <a:pt x="143" y="277"/>
                  </a:lnTo>
                  <a:lnTo>
                    <a:pt x="142" y="303"/>
                  </a:lnTo>
                  <a:lnTo>
                    <a:pt x="140" y="324"/>
                  </a:lnTo>
                  <a:lnTo>
                    <a:pt x="126" y="315"/>
                  </a:lnTo>
                  <a:lnTo>
                    <a:pt x="110" y="296"/>
                  </a:lnTo>
                  <a:lnTo>
                    <a:pt x="97" y="280"/>
                  </a:lnTo>
                  <a:lnTo>
                    <a:pt x="80" y="269"/>
                  </a:lnTo>
                  <a:lnTo>
                    <a:pt x="62" y="257"/>
                  </a:lnTo>
                  <a:lnTo>
                    <a:pt x="45" y="23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Freeform 257"/>
            <p:cNvSpPr>
              <a:spLocks/>
            </p:cNvSpPr>
            <p:nvPr/>
          </p:nvSpPr>
          <p:spPr bwMode="auto">
            <a:xfrm>
              <a:off x="4458" y="1301"/>
              <a:ext cx="21" cy="11"/>
            </a:xfrm>
            <a:custGeom>
              <a:avLst/>
              <a:gdLst>
                <a:gd name="T0" fmla="*/ 18 w 186"/>
                <a:gd name="T1" fmla="*/ 6 h 101"/>
                <a:gd name="T2" fmla="*/ 17 w 186"/>
                <a:gd name="T3" fmla="*/ 7 h 101"/>
                <a:gd name="T4" fmla="*/ 13 w 186"/>
                <a:gd name="T5" fmla="*/ 8 h 101"/>
                <a:gd name="T6" fmla="*/ 9 w 186"/>
                <a:gd name="T7" fmla="*/ 9 h 101"/>
                <a:gd name="T8" fmla="*/ 5 w 186"/>
                <a:gd name="T9" fmla="*/ 11 h 101"/>
                <a:gd name="T10" fmla="*/ 2 w 186"/>
                <a:gd name="T11" fmla="*/ 11 h 101"/>
                <a:gd name="T12" fmla="*/ 0 w 186"/>
                <a:gd name="T13" fmla="*/ 11 h 101"/>
                <a:gd name="T14" fmla="*/ 0 w 186"/>
                <a:gd name="T15" fmla="*/ 10 h 101"/>
                <a:gd name="T16" fmla="*/ 1 w 186"/>
                <a:gd name="T17" fmla="*/ 9 h 101"/>
                <a:gd name="T18" fmla="*/ 2 w 186"/>
                <a:gd name="T19" fmla="*/ 8 h 101"/>
                <a:gd name="T20" fmla="*/ 3 w 186"/>
                <a:gd name="T21" fmla="*/ 6 h 101"/>
                <a:gd name="T22" fmla="*/ 4 w 186"/>
                <a:gd name="T23" fmla="*/ 4 h 101"/>
                <a:gd name="T24" fmla="*/ 5 w 186"/>
                <a:gd name="T25" fmla="*/ 1 h 101"/>
                <a:gd name="T26" fmla="*/ 6 w 186"/>
                <a:gd name="T27" fmla="*/ 0 h 101"/>
                <a:gd name="T28" fmla="*/ 9 w 186"/>
                <a:gd name="T29" fmla="*/ 0 h 101"/>
                <a:gd name="T30" fmla="*/ 11 w 186"/>
                <a:gd name="T31" fmla="*/ 2 h 101"/>
                <a:gd name="T32" fmla="*/ 13 w 186"/>
                <a:gd name="T33" fmla="*/ 4 h 101"/>
                <a:gd name="T34" fmla="*/ 14 w 186"/>
                <a:gd name="T35" fmla="*/ 4 h 101"/>
                <a:gd name="T36" fmla="*/ 17 w 186"/>
                <a:gd name="T37" fmla="*/ 4 h 101"/>
                <a:gd name="T38" fmla="*/ 20 w 186"/>
                <a:gd name="T39" fmla="*/ 4 h 101"/>
                <a:gd name="T40" fmla="*/ 21 w 186"/>
                <a:gd name="T41" fmla="*/ 5 h 101"/>
                <a:gd name="T42" fmla="*/ 20 w 186"/>
                <a:gd name="T43" fmla="*/ 6 h 101"/>
                <a:gd name="T44" fmla="*/ 19 w 186"/>
                <a:gd name="T45" fmla="*/ 6 h 101"/>
                <a:gd name="T46" fmla="*/ 18 w 186"/>
                <a:gd name="T47" fmla="*/ 6 h 10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6" h="101">
                  <a:moveTo>
                    <a:pt x="159" y="59"/>
                  </a:moveTo>
                  <a:lnTo>
                    <a:pt x="150" y="60"/>
                  </a:lnTo>
                  <a:lnTo>
                    <a:pt x="115" y="71"/>
                  </a:lnTo>
                  <a:lnTo>
                    <a:pt x="81" y="87"/>
                  </a:lnTo>
                  <a:lnTo>
                    <a:pt x="45" y="99"/>
                  </a:lnTo>
                  <a:lnTo>
                    <a:pt x="14" y="101"/>
                  </a:lnTo>
                  <a:lnTo>
                    <a:pt x="1" y="99"/>
                  </a:lnTo>
                  <a:lnTo>
                    <a:pt x="0" y="92"/>
                  </a:lnTo>
                  <a:lnTo>
                    <a:pt x="8" y="82"/>
                  </a:lnTo>
                  <a:lnTo>
                    <a:pt x="18" y="69"/>
                  </a:lnTo>
                  <a:lnTo>
                    <a:pt x="29" y="53"/>
                  </a:lnTo>
                  <a:lnTo>
                    <a:pt x="35" y="37"/>
                  </a:lnTo>
                  <a:lnTo>
                    <a:pt x="42" y="12"/>
                  </a:lnTo>
                  <a:lnTo>
                    <a:pt x="57" y="0"/>
                  </a:lnTo>
                  <a:lnTo>
                    <a:pt x="77" y="2"/>
                  </a:lnTo>
                  <a:lnTo>
                    <a:pt x="95" y="19"/>
                  </a:lnTo>
                  <a:lnTo>
                    <a:pt x="111" y="34"/>
                  </a:lnTo>
                  <a:lnTo>
                    <a:pt x="128" y="38"/>
                  </a:lnTo>
                  <a:lnTo>
                    <a:pt x="150" y="38"/>
                  </a:lnTo>
                  <a:lnTo>
                    <a:pt x="177" y="41"/>
                  </a:lnTo>
                  <a:lnTo>
                    <a:pt x="186" y="49"/>
                  </a:lnTo>
                  <a:lnTo>
                    <a:pt x="180" y="57"/>
                  </a:lnTo>
                  <a:lnTo>
                    <a:pt x="168" y="59"/>
                  </a:lnTo>
                  <a:lnTo>
                    <a:pt x="159" y="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Freeform 258"/>
            <p:cNvSpPr>
              <a:spLocks/>
            </p:cNvSpPr>
            <p:nvPr/>
          </p:nvSpPr>
          <p:spPr bwMode="auto">
            <a:xfrm>
              <a:off x="4539" y="1301"/>
              <a:ext cx="8" cy="11"/>
            </a:xfrm>
            <a:custGeom>
              <a:avLst/>
              <a:gdLst>
                <a:gd name="T0" fmla="*/ 3 w 73"/>
                <a:gd name="T1" fmla="*/ 11 h 94"/>
                <a:gd name="T2" fmla="*/ 2 w 73"/>
                <a:gd name="T3" fmla="*/ 11 h 94"/>
                <a:gd name="T4" fmla="*/ 1 w 73"/>
                <a:gd name="T5" fmla="*/ 9 h 94"/>
                <a:gd name="T6" fmla="*/ 0 w 73"/>
                <a:gd name="T7" fmla="*/ 5 h 94"/>
                <a:gd name="T8" fmla="*/ 0 w 73"/>
                <a:gd name="T9" fmla="*/ 4 h 94"/>
                <a:gd name="T10" fmla="*/ 2 w 73"/>
                <a:gd name="T11" fmla="*/ 2 h 94"/>
                <a:gd name="T12" fmla="*/ 4 w 73"/>
                <a:gd name="T13" fmla="*/ 0 h 94"/>
                <a:gd name="T14" fmla="*/ 7 w 73"/>
                <a:gd name="T15" fmla="*/ 0 h 94"/>
                <a:gd name="T16" fmla="*/ 8 w 73"/>
                <a:gd name="T17" fmla="*/ 1 h 94"/>
                <a:gd name="T18" fmla="*/ 8 w 73"/>
                <a:gd name="T19" fmla="*/ 3 h 94"/>
                <a:gd name="T20" fmla="*/ 7 w 73"/>
                <a:gd name="T21" fmla="*/ 6 h 94"/>
                <a:gd name="T22" fmla="*/ 6 w 73"/>
                <a:gd name="T23" fmla="*/ 8 h 94"/>
                <a:gd name="T24" fmla="*/ 5 w 73"/>
                <a:gd name="T25" fmla="*/ 10 h 94"/>
                <a:gd name="T26" fmla="*/ 3 w 73"/>
                <a:gd name="T27" fmla="*/ 11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3" h="94">
                  <a:moveTo>
                    <a:pt x="30" y="94"/>
                  </a:moveTo>
                  <a:lnTo>
                    <a:pt x="20" y="90"/>
                  </a:lnTo>
                  <a:lnTo>
                    <a:pt x="11" y="73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19" y="14"/>
                  </a:lnTo>
                  <a:lnTo>
                    <a:pt x="40" y="0"/>
                  </a:lnTo>
                  <a:lnTo>
                    <a:pt x="60" y="0"/>
                  </a:lnTo>
                  <a:lnTo>
                    <a:pt x="73" y="10"/>
                  </a:lnTo>
                  <a:lnTo>
                    <a:pt x="73" y="25"/>
                  </a:lnTo>
                  <a:lnTo>
                    <a:pt x="61" y="51"/>
                  </a:lnTo>
                  <a:lnTo>
                    <a:pt x="53" y="69"/>
                  </a:lnTo>
                  <a:lnTo>
                    <a:pt x="45" y="86"/>
                  </a:lnTo>
                  <a:lnTo>
                    <a:pt x="30" y="9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Freeform 259"/>
            <p:cNvSpPr>
              <a:spLocks/>
            </p:cNvSpPr>
            <p:nvPr/>
          </p:nvSpPr>
          <p:spPr bwMode="auto">
            <a:xfrm>
              <a:off x="4450" y="1288"/>
              <a:ext cx="12" cy="23"/>
            </a:xfrm>
            <a:custGeom>
              <a:avLst/>
              <a:gdLst>
                <a:gd name="T0" fmla="*/ 11 w 108"/>
                <a:gd name="T1" fmla="*/ 8 h 208"/>
                <a:gd name="T2" fmla="*/ 9 w 108"/>
                <a:gd name="T3" fmla="*/ 11 h 208"/>
                <a:gd name="T4" fmla="*/ 8 w 108"/>
                <a:gd name="T5" fmla="*/ 15 h 208"/>
                <a:gd name="T6" fmla="*/ 6 w 108"/>
                <a:gd name="T7" fmla="*/ 18 h 208"/>
                <a:gd name="T8" fmla="*/ 4 w 108"/>
                <a:gd name="T9" fmla="*/ 20 h 208"/>
                <a:gd name="T10" fmla="*/ 2 w 108"/>
                <a:gd name="T11" fmla="*/ 22 h 208"/>
                <a:gd name="T12" fmla="*/ 0 w 108"/>
                <a:gd name="T13" fmla="*/ 23 h 208"/>
                <a:gd name="T14" fmla="*/ 0 w 108"/>
                <a:gd name="T15" fmla="*/ 22 h 208"/>
                <a:gd name="T16" fmla="*/ 0 w 108"/>
                <a:gd name="T17" fmla="*/ 18 h 208"/>
                <a:gd name="T18" fmla="*/ 0 w 108"/>
                <a:gd name="T19" fmla="*/ 15 h 208"/>
                <a:gd name="T20" fmla="*/ 2 w 108"/>
                <a:gd name="T21" fmla="*/ 13 h 208"/>
                <a:gd name="T22" fmla="*/ 4 w 108"/>
                <a:gd name="T23" fmla="*/ 10 h 208"/>
                <a:gd name="T24" fmla="*/ 7 w 108"/>
                <a:gd name="T25" fmla="*/ 8 h 208"/>
                <a:gd name="T26" fmla="*/ 8 w 108"/>
                <a:gd name="T27" fmla="*/ 5 h 208"/>
                <a:gd name="T28" fmla="*/ 8 w 108"/>
                <a:gd name="T29" fmla="*/ 1 h 208"/>
                <a:gd name="T30" fmla="*/ 10 w 108"/>
                <a:gd name="T31" fmla="*/ 0 h 208"/>
                <a:gd name="T32" fmla="*/ 11 w 108"/>
                <a:gd name="T33" fmla="*/ 0 h 208"/>
                <a:gd name="T34" fmla="*/ 12 w 108"/>
                <a:gd name="T35" fmla="*/ 1 h 208"/>
                <a:gd name="T36" fmla="*/ 12 w 108"/>
                <a:gd name="T37" fmla="*/ 3 h 208"/>
                <a:gd name="T38" fmla="*/ 11 w 108"/>
                <a:gd name="T39" fmla="*/ 5 h 208"/>
                <a:gd name="T40" fmla="*/ 11 w 108"/>
                <a:gd name="T41" fmla="*/ 8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8" h="208">
                  <a:moveTo>
                    <a:pt x="96" y="72"/>
                  </a:moveTo>
                  <a:lnTo>
                    <a:pt x="84" y="102"/>
                  </a:lnTo>
                  <a:lnTo>
                    <a:pt x="69" y="132"/>
                  </a:lnTo>
                  <a:lnTo>
                    <a:pt x="51" y="160"/>
                  </a:lnTo>
                  <a:lnTo>
                    <a:pt x="33" y="184"/>
                  </a:lnTo>
                  <a:lnTo>
                    <a:pt x="15" y="203"/>
                  </a:lnTo>
                  <a:lnTo>
                    <a:pt x="3" y="208"/>
                  </a:lnTo>
                  <a:lnTo>
                    <a:pt x="0" y="196"/>
                  </a:lnTo>
                  <a:lnTo>
                    <a:pt x="0" y="164"/>
                  </a:lnTo>
                  <a:lnTo>
                    <a:pt x="4" y="134"/>
                  </a:lnTo>
                  <a:lnTo>
                    <a:pt x="17" y="114"/>
                  </a:lnTo>
                  <a:lnTo>
                    <a:pt x="39" y="93"/>
                  </a:lnTo>
                  <a:lnTo>
                    <a:pt x="60" y="71"/>
                  </a:lnTo>
                  <a:lnTo>
                    <a:pt x="69" y="43"/>
                  </a:lnTo>
                  <a:lnTo>
                    <a:pt x="73" y="11"/>
                  </a:lnTo>
                  <a:lnTo>
                    <a:pt x="87" y="0"/>
                  </a:lnTo>
                  <a:lnTo>
                    <a:pt x="103" y="2"/>
                  </a:lnTo>
                  <a:lnTo>
                    <a:pt x="108" y="8"/>
                  </a:lnTo>
                  <a:lnTo>
                    <a:pt x="105" y="25"/>
                  </a:lnTo>
                  <a:lnTo>
                    <a:pt x="100" y="43"/>
                  </a:lnTo>
                  <a:lnTo>
                    <a:pt x="96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Freeform 260"/>
            <p:cNvSpPr>
              <a:spLocks/>
            </p:cNvSpPr>
            <p:nvPr/>
          </p:nvSpPr>
          <p:spPr bwMode="auto">
            <a:xfrm>
              <a:off x="4583" y="1300"/>
              <a:ext cx="17" cy="9"/>
            </a:xfrm>
            <a:custGeom>
              <a:avLst/>
              <a:gdLst>
                <a:gd name="T0" fmla="*/ 14 w 159"/>
                <a:gd name="T1" fmla="*/ 0 h 85"/>
                <a:gd name="T2" fmla="*/ 12 w 159"/>
                <a:gd name="T3" fmla="*/ 0 h 85"/>
                <a:gd name="T4" fmla="*/ 11 w 159"/>
                <a:gd name="T5" fmla="*/ 2 h 85"/>
                <a:gd name="T6" fmla="*/ 10 w 159"/>
                <a:gd name="T7" fmla="*/ 3 h 85"/>
                <a:gd name="T8" fmla="*/ 9 w 159"/>
                <a:gd name="T9" fmla="*/ 4 h 85"/>
                <a:gd name="T10" fmla="*/ 5 w 159"/>
                <a:gd name="T11" fmla="*/ 4 h 85"/>
                <a:gd name="T12" fmla="*/ 2 w 159"/>
                <a:gd name="T13" fmla="*/ 4 h 85"/>
                <a:gd name="T14" fmla="*/ 1 w 159"/>
                <a:gd name="T15" fmla="*/ 5 h 85"/>
                <a:gd name="T16" fmla="*/ 0 w 159"/>
                <a:gd name="T17" fmla="*/ 7 h 85"/>
                <a:gd name="T18" fmla="*/ 1 w 159"/>
                <a:gd name="T19" fmla="*/ 8 h 85"/>
                <a:gd name="T20" fmla="*/ 2 w 159"/>
                <a:gd name="T21" fmla="*/ 9 h 85"/>
                <a:gd name="T22" fmla="*/ 5 w 159"/>
                <a:gd name="T23" fmla="*/ 9 h 85"/>
                <a:gd name="T24" fmla="*/ 10 w 159"/>
                <a:gd name="T25" fmla="*/ 9 h 85"/>
                <a:gd name="T26" fmla="*/ 12 w 159"/>
                <a:gd name="T27" fmla="*/ 8 h 85"/>
                <a:gd name="T28" fmla="*/ 13 w 159"/>
                <a:gd name="T29" fmla="*/ 7 h 85"/>
                <a:gd name="T30" fmla="*/ 13 w 159"/>
                <a:gd name="T31" fmla="*/ 6 h 85"/>
                <a:gd name="T32" fmla="*/ 14 w 159"/>
                <a:gd name="T33" fmla="*/ 5 h 85"/>
                <a:gd name="T34" fmla="*/ 16 w 159"/>
                <a:gd name="T35" fmla="*/ 4 h 85"/>
                <a:gd name="T36" fmla="*/ 17 w 159"/>
                <a:gd name="T37" fmla="*/ 4 h 85"/>
                <a:gd name="T38" fmla="*/ 17 w 159"/>
                <a:gd name="T39" fmla="*/ 3 h 85"/>
                <a:gd name="T40" fmla="*/ 16 w 159"/>
                <a:gd name="T41" fmla="*/ 1 h 85"/>
                <a:gd name="T42" fmla="*/ 14 w 159"/>
                <a:gd name="T43" fmla="*/ 0 h 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9" h="85">
                  <a:moveTo>
                    <a:pt x="128" y="0"/>
                  </a:moveTo>
                  <a:lnTo>
                    <a:pt x="116" y="3"/>
                  </a:lnTo>
                  <a:lnTo>
                    <a:pt x="105" y="22"/>
                  </a:lnTo>
                  <a:lnTo>
                    <a:pt x="98" y="31"/>
                  </a:lnTo>
                  <a:lnTo>
                    <a:pt x="80" y="36"/>
                  </a:lnTo>
                  <a:lnTo>
                    <a:pt x="46" y="38"/>
                  </a:lnTo>
                  <a:lnTo>
                    <a:pt x="22" y="42"/>
                  </a:lnTo>
                  <a:lnTo>
                    <a:pt x="7" y="51"/>
                  </a:lnTo>
                  <a:lnTo>
                    <a:pt x="0" y="63"/>
                  </a:lnTo>
                  <a:lnTo>
                    <a:pt x="5" y="74"/>
                  </a:lnTo>
                  <a:lnTo>
                    <a:pt x="20" y="82"/>
                  </a:lnTo>
                  <a:lnTo>
                    <a:pt x="46" y="85"/>
                  </a:lnTo>
                  <a:lnTo>
                    <a:pt x="94" y="83"/>
                  </a:lnTo>
                  <a:lnTo>
                    <a:pt x="115" y="78"/>
                  </a:lnTo>
                  <a:lnTo>
                    <a:pt x="119" y="70"/>
                  </a:lnTo>
                  <a:lnTo>
                    <a:pt x="121" y="61"/>
                  </a:lnTo>
                  <a:lnTo>
                    <a:pt x="132" y="51"/>
                  </a:lnTo>
                  <a:lnTo>
                    <a:pt x="152" y="40"/>
                  </a:lnTo>
                  <a:lnTo>
                    <a:pt x="159" y="34"/>
                  </a:lnTo>
                  <a:lnTo>
                    <a:pt x="156" y="24"/>
                  </a:lnTo>
                  <a:lnTo>
                    <a:pt x="145" y="12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Freeform 261"/>
            <p:cNvSpPr>
              <a:spLocks/>
            </p:cNvSpPr>
            <p:nvPr/>
          </p:nvSpPr>
          <p:spPr bwMode="auto">
            <a:xfrm>
              <a:off x="4486" y="1304"/>
              <a:ext cx="6" cy="4"/>
            </a:xfrm>
            <a:custGeom>
              <a:avLst/>
              <a:gdLst>
                <a:gd name="T0" fmla="*/ 5 w 61"/>
                <a:gd name="T1" fmla="*/ 4 h 31"/>
                <a:gd name="T2" fmla="*/ 4 w 61"/>
                <a:gd name="T3" fmla="*/ 4 h 31"/>
                <a:gd name="T4" fmla="*/ 2 w 61"/>
                <a:gd name="T5" fmla="*/ 4 h 31"/>
                <a:gd name="T6" fmla="*/ 0 w 61"/>
                <a:gd name="T7" fmla="*/ 4 h 31"/>
                <a:gd name="T8" fmla="*/ 0 w 61"/>
                <a:gd name="T9" fmla="*/ 2 h 31"/>
                <a:gd name="T10" fmla="*/ 2 w 61"/>
                <a:gd name="T11" fmla="*/ 0 h 31"/>
                <a:gd name="T12" fmla="*/ 4 w 61"/>
                <a:gd name="T13" fmla="*/ 0 h 31"/>
                <a:gd name="T14" fmla="*/ 6 w 61"/>
                <a:gd name="T15" fmla="*/ 1 h 31"/>
                <a:gd name="T16" fmla="*/ 6 w 61"/>
                <a:gd name="T17" fmla="*/ 4 h 31"/>
                <a:gd name="T18" fmla="*/ 5 w 61"/>
                <a:gd name="T19" fmla="*/ 4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31">
                  <a:moveTo>
                    <a:pt x="51" y="30"/>
                  </a:moveTo>
                  <a:lnTo>
                    <a:pt x="39" y="30"/>
                  </a:lnTo>
                  <a:lnTo>
                    <a:pt x="19" y="31"/>
                  </a:lnTo>
                  <a:lnTo>
                    <a:pt x="1" y="30"/>
                  </a:lnTo>
                  <a:lnTo>
                    <a:pt x="0" y="15"/>
                  </a:lnTo>
                  <a:lnTo>
                    <a:pt x="21" y="3"/>
                  </a:lnTo>
                  <a:lnTo>
                    <a:pt x="44" y="0"/>
                  </a:lnTo>
                  <a:lnTo>
                    <a:pt x="57" y="9"/>
                  </a:lnTo>
                  <a:lnTo>
                    <a:pt x="61" y="30"/>
                  </a:lnTo>
                  <a:lnTo>
                    <a:pt x="51" y="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Freeform 262"/>
            <p:cNvSpPr>
              <a:spLocks/>
            </p:cNvSpPr>
            <p:nvPr/>
          </p:nvSpPr>
          <p:spPr bwMode="auto">
            <a:xfrm>
              <a:off x="4499" y="1297"/>
              <a:ext cx="10" cy="7"/>
            </a:xfrm>
            <a:custGeom>
              <a:avLst/>
              <a:gdLst>
                <a:gd name="T0" fmla="*/ 7 w 84"/>
                <a:gd name="T1" fmla="*/ 7 h 61"/>
                <a:gd name="T2" fmla="*/ 4 w 84"/>
                <a:gd name="T3" fmla="*/ 7 h 61"/>
                <a:gd name="T4" fmla="*/ 1 w 84"/>
                <a:gd name="T5" fmla="*/ 7 h 61"/>
                <a:gd name="T6" fmla="*/ 0 w 84"/>
                <a:gd name="T7" fmla="*/ 7 h 61"/>
                <a:gd name="T8" fmla="*/ 0 w 84"/>
                <a:gd name="T9" fmla="*/ 5 h 61"/>
                <a:gd name="T10" fmla="*/ 1 w 84"/>
                <a:gd name="T11" fmla="*/ 3 h 61"/>
                <a:gd name="T12" fmla="*/ 3 w 84"/>
                <a:gd name="T13" fmla="*/ 1 h 61"/>
                <a:gd name="T14" fmla="*/ 4 w 84"/>
                <a:gd name="T15" fmla="*/ 0 h 61"/>
                <a:gd name="T16" fmla="*/ 6 w 84"/>
                <a:gd name="T17" fmla="*/ 0 h 61"/>
                <a:gd name="T18" fmla="*/ 8 w 84"/>
                <a:gd name="T19" fmla="*/ 1 h 61"/>
                <a:gd name="T20" fmla="*/ 9 w 84"/>
                <a:gd name="T21" fmla="*/ 1 h 61"/>
                <a:gd name="T22" fmla="*/ 10 w 84"/>
                <a:gd name="T23" fmla="*/ 3 h 61"/>
                <a:gd name="T24" fmla="*/ 10 w 84"/>
                <a:gd name="T25" fmla="*/ 5 h 61"/>
                <a:gd name="T26" fmla="*/ 8 w 84"/>
                <a:gd name="T27" fmla="*/ 7 h 61"/>
                <a:gd name="T28" fmla="*/ 7 w 84"/>
                <a:gd name="T29" fmla="*/ 7 h 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4" h="61">
                  <a:moveTo>
                    <a:pt x="55" y="61"/>
                  </a:moveTo>
                  <a:lnTo>
                    <a:pt x="36" y="61"/>
                  </a:lnTo>
                  <a:lnTo>
                    <a:pt x="9" y="60"/>
                  </a:lnTo>
                  <a:lnTo>
                    <a:pt x="0" y="58"/>
                  </a:lnTo>
                  <a:lnTo>
                    <a:pt x="0" y="46"/>
                  </a:lnTo>
                  <a:lnTo>
                    <a:pt x="9" y="25"/>
                  </a:lnTo>
                  <a:lnTo>
                    <a:pt x="21" y="9"/>
                  </a:lnTo>
                  <a:lnTo>
                    <a:pt x="36" y="2"/>
                  </a:lnTo>
                  <a:lnTo>
                    <a:pt x="52" y="0"/>
                  </a:lnTo>
                  <a:lnTo>
                    <a:pt x="67" y="5"/>
                  </a:lnTo>
                  <a:lnTo>
                    <a:pt x="77" y="13"/>
                  </a:lnTo>
                  <a:lnTo>
                    <a:pt x="84" y="25"/>
                  </a:lnTo>
                  <a:lnTo>
                    <a:pt x="82" y="40"/>
                  </a:lnTo>
                  <a:lnTo>
                    <a:pt x="71" y="57"/>
                  </a:lnTo>
                  <a:lnTo>
                    <a:pt x="55" y="6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Freeform 263"/>
            <p:cNvSpPr>
              <a:spLocks/>
            </p:cNvSpPr>
            <p:nvPr/>
          </p:nvSpPr>
          <p:spPr bwMode="auto">
            <a:xfrm>
              <a:off x="4522" y="1297"/>
              <a:ext cx="5" cy="4"/>
            </a:xfrm>
            <a:custGeom>
              <a:avLst/>
              <a:gdLst>
                <a:gd name="T0" fmla="*/ 5 w 51"/>
                <a:gd name="T1" fmla="*/ 3 h 34"/>
                <a:gd name="T2" fmla="*/ 3 w 51"/>
                <a:gd name="T3" fmla="*/ 4 h 34"/>
                <a:gd name="T4" fmla="*/ 1 w 51"/>
                <a:gd name="T5" fmla="*/ 4 h 34"/>
                <a:gd name="T6" fmla="*/ 0 w 51"/>
                <a:gd name="T7" fmla="*/ 2 h 34"/>
                <a:gd name="T8" fmla="*/ 0 w 51"/>
                <a:gd name="T9" fmla="*/ 1 h 34"/>
                <a:gd name="T10" fmla="*/ 2 w 51"/>
                <a:gd name="T11" fmla="*/ 0 h 34"/>
                <a:gd name="T12" fmla="*/ 4 w 51"/>
                <a:gd name="T13" fmla="*/ 0 h 34"/>
                <a:gd name="T14" fmla="*/ 5 w 51"/>
                <a:gd name="T15" fmla="*/ 2 h 34"/>
                <a:gd name="T16" fmla="*/ 5 w 51"/>
                <a:gd name="T17" fmla="*/ 3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34">
                  <a:moveTo>
                    <a:pt x="46" y="27"/>
                  </a:moveTo>
                  <a:lnTo>
                    <a:pt x="31" y="34"/>
                  </a:lnTo>
                  <a:lnTo>
                    <a:pt x="15" y="33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0" y="1"/>
                  </a:lnTo>
                  <a:lnTo>
                    <a:pt x="44" y="0"/>
                  </a:lnTo>
                  <a:lnTo>
                    <a:pt x="51" y="17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Freeform 264"/>
            <p:cNvSpPr>
              <a:spLocks/>
            </p:cNvSpPr>
            <p:nvPr/>
          </p:nvSpPr>
          <p:spPr bwMode="auto">
            <a:xfrm>
              <a:off x="4504" y="1270"/>
              <a:ext cx="12" cy="29"/>
            </a:xfrm>
            <a:custGeom>
              <a:avLst/>
              <a:gdLst>
                <a:gd name="T0" fmla="*/ 12 w 107"/>
                <a:gd name="T1" fmla="*/ 27 h 265"/>
                <a:gd name="T2" fmla="*/ 11 w 107"/>
                <a:gd name="T3" fmla="*/ 29 h 265"/>
                <a:gd name="T4" fmla="*/ 10 w 107"/>
                <a:gd name="T5" fmla="*/ 28 h 265"/>
                <a:gd name="T6" fmla="*/ 8 w 107"/>
                <a:gd name="T7" fmla="*/ 26 h 265"/>
                <a:gd name="T8" fmla="*/ 6 w 107"/>
                <a:gd name="T9" fmla="*/ 24 h 265"/>
                <a:gd name="T10" fmla="*/ 4 w 107"/>
                <a:gd name="T11" fmla="*/ 22 h 265"/>
                <a:gd name="T12" fmla="*/ 2 w 107"/>
                <a:gd name="T13" fmla="*/ 20 h 265"/>
                <a:gd name="T14" fmla="*/ 1 w 107"/>
                <a:gd name="T15" fmla="*/ 19 h 265"/>
                <a:gd name="T16" fmla="*/ 1 w 107"/>
                <a:gd name="T17" fmla="*/ 17 h 265"/>
                <a:gd name="T18" fmla="*/ 0 w 107"/>
                <a:gd name="T19" fmla="*/ 16 h 265"/>
                <a:gd name="T20" fmla="*/ 0 w 107"/>
                <a:gd name="T21" fmla="*/ 14 h 265"/>
                <a:gd name="T22" fmla="*/ 0 w 107"/>
                <a:gd name="T23" fmla="*/ 13 h 265"/>
                <a:gd name="T24" fmla="*/ 0 w 107"/>
                <a:gd name="T25" fmla="*/ 12 h 265"/>
                <a:gd name="T26" fmla="*/ 1 w 107"/>
                <a:gd name="T27" fmla="*/ 11 h 265"/>
                <a:gd name="T28" fmla="*/ 1 w 107"/>
                <a:gd name="T29" fmla="*/ 10 h 265"/>
                <a:gd name="T30" fmla="*/ 2 w 107"/>
                <a:gd name="T31" fmla="*/ 9 h 265"/>
                <a:gd name="T32" fmla="*/ 2 w 107"/>
                <a:gd name="T33" fmla="*/ 8 h 265"/>
                <a:gd name="T34" fmla="*/ 3 w 107"/>
                <a:gd name="T35" fmla="*/ 7 h 265"/>
                <a:gd name="T36" fmla="*/ 4 w 107"/>
                <a:gd name="T37" fmla="*/ 7 h 265"/>
                <a:gd name="T38" fmla="*/ 4 w 107"/>
                <a:gd name="T39" fmla="*/ 6 h 265"/>
                <a:gd name="T40" fmla="*/ 5 w 107"/>
                <a:gd name="T41" fmla="*/ 6 h 265"/>
                <a:gd name="T42" fmla="*/ 5 w 107"/>
                <a:gd name="T43" fmla="*/ 5 h 265"/>
                <a:gd name="T44" fmla="*/ 6 w 107"/>
                <a:gd name="T45" fmla="*/ 5 h 265"/>
                <a:gd name="T46" fmla="*/ 6 w 107"/>
                <a:gd name="T47" fmla="*/ 4 h 265"/>
                <a:gd name="T48" fmla="*/ 6 w 107"/>
                <a:gd name="T49" fmla="*/ 1 h 265"/>
                <a:gd name="T50" fmla="*/ 7 w 107"/>
                <a:gd name="T51" fmla="*/ 0 h 265"/>
                <a:gd name="T52" fmla="*/ 8 w 107"/>
                <a:gd name="T53" fmla="*/ 0 h 265"/>
                <a:gd name="T54" fmla="*/ 9 w 107"/>
                <a:gd name="T55" fmla="*/ 2 h 265"/>
                <a:gd name="T56" fmla="*/ 11 w 107"/>
                <a:gd name="T57" fmla="*/ 4 h 265"/>
                <a:gd name="T58" fmla="*/ 12 w 107"/>
                <a:gd name="T59" fmla="*/ 6 h 265"/>
                <a:gd name="T60" fmla="*/ 12 w 107"/>
                <a:gd name="T61" fmla="*/ 27 h 2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7" h="265">
                  <a:moveTo>
                    <a:pt x="107" y="243"/>
                  </a:moveTo>
                  <a:lnTo>
                    <a:pt x="101" y="265"/>
                  </a:lnTo>
                  <a:lnTo>
                    <a:pt x="87" y="257"/>
                  </a:lnTo>
                  <a:lnTo>
                    <a:pt x="69" y="240"/>
                  </a:lnTo>
                  <a:lnTo>
                    <a:pt x="50" y="222"/>
                  </a:lnTo>
                  <a:lnTo>
                    <a:pt x="34" y="203"/>
                  </a:lnTo>
                  <a:lnTo>
                    <a:pt x="21" y="187"/>
                  </a:lnTo>
                  <a:lnTo>
                    <a:pt x="12" y="172"/>
                  </a:lnTo>
                  <a:lnTo>
                    <a:pt x="6" y="158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1" y="120"/>
                  </a:lnTo>
                  <a:lnTo>
                    <a:pt x="3" y="109"/>
                  </a:lnTo>
                  <a:lnTo>
                    <a:pt x="6" y="100"/>
                  </a:lnTo>
                  <a:lnTo>
                    <a:pt x="11" y="91"/>
                  </a:lnTo>
                  <a:lnTo>
                    <a:pt x="16" y="83"/>
                  </a:lnTo>
                  <a:lnTo>
                    <a:pt x="21" y="76"/>
                  </a:lnTo>
                  <a:lnTo>
                    <a:pt x="28" y="68"/>
                  </a:lnTo>
                  <a:lnTo>
                    <a:pt x="33" y="63"/>
                  </a:lnTo>
                  <a:lnTo>
                    <a:pt x="39" y="56"/>
                  </a:lnTo>
                  <a:lnTo>
                    <a:pt x="43" y="52"/>
                  </a:lnTo>
                  <a:lnTo>
                    <a:pt x="47" y="47"/>
                  </a:lnTo>
                  <a:lnTo>
                    <a:pt x="50" y="42"/>
                  </a:lnTo>
                  <a:lnTo>
                    <a:pt x="51" y="39"/>
                  </a:lnTo>
                  <a:lnTo>
                    <a:pt x="53" y="11"/>
                  </a:lnTo>
                  <a:lnTo>
                    <a:pt x="58" y="0"/>
                  </a:lnTo>
                  <a:lnTo>
                    <a:pt x="70" y="3"/>
                  </a:lnTo>
                  <a:lnTo>
                    <a:pt x="84" y="20"/>
                  </a:lnTo>
                  <a:lnTo>
                    <a:pt x="97" y="36"/>
                  </a:lnTo>
                  <a:lnTo>
                    <a:pt x="107" y="53"/>
                  </a:lnTo>
                  <a:lnTo>
                    <a:pt x="107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Freeform 265"/>
            <p:cNvSpPr>
              <a:spLocks/>
            </p:cNvSpPr>
            <p:nvPr/>
          </p:nvSpPr>
          <p:spPr bwMode="auto">
            <a:xfrm>
              <a:off x="4441" y="1278"/>
              <a:ext cx="16" cy="21"/>
            </a:xfrm>
            <a:custGeom>
              <a:avLst/>
              <a:gdLst>
                <a:gd name="T0" fmla="*/ 16 w 152"/>
                <a:gd name="T1" fmla="*/ 7 h 193"/>
                <a:gd name="T2" fmla="*/ 14 w 152"/>
                <a:gd name="T3" fmla="*/ 10 h 193"/>
                <a:gd name="T4" fmla="*/ 11 w 152"/>
                <a:gd name="T5" fmla="*/ 14 h 193"/>
                <a:gd name="T6" fmla="*/ 9 w 152"/>
                <a:gd name="T7" fmla="*/ 19 h 193"/>
                <a:gd name="T8" fmla="*/ 7 w 152"/>
                <a:gd name="T9" fmla="*/ 21 h 193"/>
                <a:gd name="T10" fmla="*/ 6 w 152"/>
                <a:gd name="T11" fmla="*/ 21 h 193"/>
                <a:gd name="T12" fmla="*/ 5 w 152"/>
                <a:gd name="T13" fmla="*/ 20 h 193"/>
                <a:gd name="T14" fmla="*/ 3 w 152"/>
                <a:gd name="T15" fmla="*/ 18 h 193"/>
                <a:gd name="T16" fmla="*/ 1 w 152"/>
                <a:gd name="T17" fmla="*/ 17 h 193"/>
                <a:gd name="T18" fmla="*/ 0 w 152"/>
                <a:gd name="T19" fmla="*/ 16 h 193"/>
                <a:gd name="T20" fmla="*/ 0 w 152"/>
                <a:gd name="T21" fmla="*/ 15 h 193"/>
                <a:gd name="T22" fmla="*/ 0 w 152"/>
                <a:gd name="T23" fmla="*/ 14 h 193"/>
                <a:gd name="T24" fmla="*/ 1 w 152"/>
                <a:gd name="T25" fmla="*/ 13 h 193"/>
                <a:gd name="T26" fmla="*/ 3 w 152"/>
                <a:gd name="T27" fmla="*/ 11 h 193"/>
                <a:gd name="T28" fmla="*/ 5 w 152"/>
                <a:gd name="T29" fmla="*/ 10 h 193"/>
                <a:gd name="T30" fmla="*/ 5 w 152"/>
                <a:gd name="T31" fmla="*/ 7 h 193"/>
                <a:gd name="T32" fmla="*/ 6 w 152"/>
                <a:gd name="T33" fmla="*/ 4 h 193"/>
                <a:gd name="T34" fmla="*/ 8 w 152"/>
                <a:gd name="T35" fmla="*/ 2 h 193"/>
                <a:gd name="T36" fmla="*/ 10 w 152"/>
                <a:gd name="T37" fmla="*/ 0 h 193"/>
                <a:gd name="T38" fmla="*/ 11 w 152"/>
                <a:gd name="T39" fmla="*/ 0 h 193"/>
                <a:gd name="T40" fmla="*/ 11 w 152"/>
                <a:gd name="T41" fmla="*/ 1 h 193"/>
                <a:gd name="T42" fmla="*/ 11 w 152"/>
                <a:gd name="T43" fmla="*/ 3 h 193"/>
                <a:gd name="T44" fmla="*/ 13 w 152"/>
                <a:gd name="T45" fmla="*/ 4 h 193"/>
                <a:gd name="T46" fmla="*/ 14 w 152"/>
                <a:gd name="T47" fmla="*/ 4 h 193"/>
                <a:gd name="T48" fmla="*/ 15 w 152"/>
                <a:gd name="T49" fmla="*/ 5 h 193"/>
                <a:gd name="T50" fmla="*/ 16 w 152"/>
                <a:gd name="T51" fmla="*/ 6 h 193"/>
                <a:gd name="T52" fmla="*/ 16 w 152"/>
                <a:gd name="T53" fmla="*/ 7 h 1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2" h="193">
                  <a:moveTo>
                    <a:pt x="152" y="64"/>
                  </a:moveTo>
                  <a:lnTo>
                    <a:pt x="132" y="88"/>
                  </a:lnTo>
                  <a:lnTo>
                    <a:pt x="106" y="130"/>
                  </a:lnTo>
                  <a:lnTo>
                    <a:pt x="85" y="173"/>
                  </a:lnTo>
                  <a:lnTo>
                    <a:pt x="70" y="192"/>
                  </a:lnTo>
                  <a:lnTo>
                    <a:pt x="59" y="193"/>
                  </a:lnTo>
                  <a:lnTo>
                    <a:pt x="48" y="184"/>
                  </a:lnTo>
                  <a:lnTo>
                    <a:pt x="31" y="169"/>
                  </a:lnTo>
                  <a:lnTo>
                    <a:pt x="14" y="155"/>
                  </a:lnTo>
                  <a:lnTo>
                    <a:pt x="4" y="144"/>
                  </a:lnTo>
                  <a:lnTo>
                    <a:pt x="0" y="134"/>
                  </a:lnTo>
                  <a:lnTo>
                    <a:pt x="4" y="126"/>
                  </a:lnTo>
                  <a:lnTo>
                    <a:pt x="14" y="117"/>
                  </a:lnTo>
                  <a:lnTo>
                    <a:pt x="31" y="105"/>
                  </a:lnTo>
                  <a:lnTo>
                    <a:pt x="49" y="88"/>
                  </a:lnTo>
                  <a:lnTo>
                    <a:pt x="51" y="62"/>
                  </a:lnTo>
                  <a:lnTo>
                    <a:pt x="61" y="39"/>
                  </a:lnTo>
                  <a:lnTo>
                    <a:pt x="77" y="18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06" y="13"/>
                  </a:lnTo>
                  <a:lnTo>
                    <a:pt x="108" y="26"/>
                  </a:lnTo>
                  <a:lnTo>
                    <a:pt x="119" y="33"/>
                  </a:lnTo>
                  <a:lnTo>
                    <a:pt x="132" y="38"/>
                  </a:lnTo>
                  <a:lnTo>
                    <a:pt x="142" y="45"/>
                  </a:lnTo>
                  <a:lnTo>
                    <a:pt x="151" y="52"/>
                  </a:lnTo>
                  <a:lnTo>
                    <a:pt x="152" y="6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Freeform 266"/>
            <p:cNvSpPr>
              <a:spLocks/>
            </p:cNvSpPr>
            <p:nvPr/>
          </p:nvSpPr>
          <p:spPr bwMode="auto">
            <a:xfrm>
              <a:off x="4364" y="1266"/>
              <a:ext cx="24" cy="34"/>
            </a:xfrm>
            <a:custGeom>
              <a:avLst/>
              <a:gdLst>
                <a:gd name="T0" fmla="*/ 1 w 213"/>
                <a:gd name="T1" fmla="*/ 20 h 301"/>
                <a:gd name="T2" fmla="*/ 0 w 213"/>
                <a:gd name="T3" fmla="*/ 18 h 301"/>
                <a:gd name="T4" fmla="*/ 0 w 213"/>
                <a:gd name="T5" fmla="*/ 16 h 301"/>
                <a:gd name="T6" fmla="*/ 1 w 213"/>
                <a:gd name="T7" fmla="*/ 15 h 301"/>
                <a:gd name="T8" fmla="*/ 10 w 213"/>
                <a:gd name="T9" fmla="*/ 2 h 301"/>
                <a:gd name="T10" fmla="*/ 12 w 213"/>
                <a:gd name="T11" fmla="*/ 0 h 301"/>
                <a:gd name="T12" fmla="*/ 13 w 213"/>
                <a:gd name="T13" fmla="*/ 0 h 301"/>
                <a:gd name="T14" fmla="*/ 15 w 213"/>
                <a:gd name="T15" fmla="*/ 2 h 301"/>
                <a:gd name="T16" fmla="*/ 17 w 213"/>
                <a:gd name="T17" fmla="*/ 4 h 301"/>
                <a:gd name="T18" fmla="*/ 18 w 213"/>
                <a:gd name="T19" fmla="*/ 6 h 301"/>
                <a:gd name="T20" fmla="*/ 18 w 213"/>
                <a:gd name="T21" fmla="*/ 9 h 301"/>
                <a:gd name="T22" fmla="*/ 20 w 213"/>
                <a:gd name="T23" fmla="*/ 11 h 301"/>
                <a:gd name="T24" fmla="*/ 22 w 213"/>
                <a:gd name="T25" fmla="*/ 14 h 301"/>
                <a:gd name="T26" fmla="*/ 24 w 213"/>
                <a:gd name="T27" fmla="*/ 17 h 301"/>
                <a:gd name="T28" fmla="*/ 24 w 213"/>
                <a:gd name="T29" fmla="*/ 18 h 301"/>
                <a:gd name="T30" fmla="*/ 23 w 213"/>
                <a:gd name="T31" fmla="*/ 19 h 301"/>
                <a:gd name="T32" fmla="*/ 20 w 213"/>
                <a:gd name="T33" fmla="*/ 21 h 301"/>
                <a:gd name="T34" fmla="*/ 19 w 213"/>
                <a:gd name="T35" fmla="*/ 23 h 301"/>
                <a:gd name="T36" fmla="*/ 17 w 213"/>
                <a:gd name="T37" fmla="*/ 26 h 301"/>
                <a:gd name="T38" fmla="*/ 16 w 213"/>
                <a:gd name="T39" fmla="*/ 29 h 301"/>
                <a:gd name="T40" fmla="*/ 15 w 213"/>
                <a:gd name="T41" fmla="*/ 31 h 301"/>
                <a:gd name="T42" fmla="*/ 13 w 213"/>
                <a:gd name="T43" fmla="*/ 33 h 301"/>
                <a:gd name="T44" fmla="*/ 12 w 213"/>
                <a:gd name="T45" fmla="*/ 34 h 301"/>
                <a:gd name="T46" fmla="*/ 11 w 213"/>
                <a:gd name="T47" fmla="*/ 33 h 301"/>
                <a:gd name="T48" fmla="*/ 10 w 213"/>
                <a:gd name="T49" fmla="*/ 32 h 301"/>
                <a:gd name="T50" fmla="*/ 4 w 213"/>
                <a:gd name="T51" fmla="*/ 24 h 301"/>
                <a:gd name="T52" fmla="*/ 1 w 213"/>
                <a:gd name="T53" fmla="*/ 20 h 3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3" h="301">
                  <a:moveTo>
                    <a:pt x="13" y="179"/>
                  </a:moveTo>
                  <a:lnTo>
                    <a:pt x="1" y="158"/>
                  </a:lnTo>
                  <a:lnTo>
                    <a:pt x="0" y="144"/>
                  </a:lnTo>
                  <a:lnTo>
                    <a:pt x="6" y="131"/>
                  </a:lnTo>
                  <a:lnTo>
                    <a:pt x="92" y="15"/>
                  </a:lnTo>
                  <a:lnTo>
                    <a:pt x="105" y="0"/>
                  </a:lnTo>
                  <a:lnTo>
                    <a:pt x="117" y="1"/>
                  </a:lnTo>
                  <a:lnTo>
                    <a:pt x="131" y="18"/>
                  </a:lnTo>
                  <a:lnTo>
                    <a:pt x="149" y="32"/>
                  </a:lnTo>
                  <a:lnTo>
                    <a:pt x="156" y="52"/>
                  </a:lnTo>
                  <a:lnTo>
                    <a:pt x="162" y="81"/>
                  </a:lnTo>
                  <a:lnTo>
                    <a:pt x="176" y="99"/>
                  </a:lnTo>
                  <a:lnTo>
                    <a:pt x="195" y="122"/>
                  </a:lnTo>
                  <a:lnTo>
                    <a:pt x="211" y="147"/>
                  </a:lnTo>
                  <a:lnTo>
                    <a:pt x="213" y="158"/>
                  </a:lnTo>
                  <a:lnTo>
                    <a:pt x="203" y="167"/>
                  </a:lnTo>
                  <a:lnTo>
                    <a:pt x="179" y="183"/>
                  </a:lnTo>
                  <a:lnTo>
                    <a:pt x="165" y="205"/>
                  </a:lnTo>
                  <a:lnTo>
                    <a:pt x="155" y="229"/>
                  </a:lnTo>
                  <a:lnTo>
                    <a:pt x="146" y="253"/>
                  </a:lnTo>
                  <a:lnTo>
                    <a:pt x="133" y="277"/>
                  </a:lnTo>
                  <a:lnTo>
                    <a:pt x="119" y="295"/>
                  </a:lnTo>
                  <a:lnTo>
                    <a:pt x="110" y="301"/>
                  </a:lnTo>
                  <a:lnTo>
                    <a:pt x="100" y="296"/>
                  </a:lnTo>
                  <a:lnTo>
                    <a:pt x="86" y="279"/>
                  </a:lnTo>
                  <a:lnTo>
                    <a:pt x="36" y="212"/>
                  </a:lnTo>
                  <a:lnTo>
                    <a:pt x="13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Freeform 267"/>
            <p:cNvSpPr>
              <a:spLocks/>
            </p:cNvSpPr>
            <p:nvPr/>
          </p:nvSpPr>
          <p:spPr bwMode="auto">
            <a:xfrm>
              <a:off x="4619" y="1292"/>
              <a:ext cx="9" cy="6"/>
            </a:xfrm>
            <a:custGeom>
              <a:avLst/>
              <a:gdLst>
                <a:gd name="T0" fmla="*/ 9 w 81"/>
                <a:gd name="T1" fmla="*/ 5 h 57"/>
                <a:gd name="T2" fmla="*/ 9 w 81"/>
                <a:gd name="T3" fmla="*/ 4 h 57"/>
                <a:gd name="T4" fmla="*/ 8 w 81"/>
                <a:gd name="T5" fmla="*/ 2 h 57"/>
                <a:gd name="T6" fmla="*/ 7 w 81"/>
                <a:gd name="T7" fmla="*/ 1 h 57"/>
                <a:gd name="T8" fmla="*/ 6 w 81"/>
                <a:gd name="T9" fmla="*/ 0 h 57"/>
                <a:gd name="T10" fmla="*/ 4 w 81"/>
                <a:gd name="T11" fmla="*/ 0 h 57"/>
                <a:gd name="T12" fmla="*/ 1 w 81"/>
                <a:gd name="T13" fmla="*/ 0 h 57"/>
                <a:gd name="T14" fmla="*/ 0 w 81"/>
                <a:gd name="T15" fmla="*/ 2 h 57"/>
                <a:gd name="T16" fmla="*/ 0 w 81"/>
                <a:gd name="T17" fmla="*/ 4 h 57"/>
                <a:gd name="T18" fmla="*/ 1 w 81"/>
                <a:gd name="T19" fmla="*/ 5 h 57"/>
                <a:gd name="T20" fmla="*/ 3 w 81"/>
                <a:gd name="T21" fmla="*/ 6 h 57"/>
                <a:gd name="T22" fmla="*/ 5 w 81"/>
                <a:gd name="T23" fmla="*/ 6 h 57"/>
                <a:gd name="T24" fmla="*/ 6 w 81"/>
                <a:gd name="T25" fmla="*/ 6 h 57"/>
                <a:gd name="T26" fmla="*/ 7 w 81"/>
                <a:gd name="T27" fmla="*/ 6 h 57"/>
                <a:gd name="T28" fmla="*/ 9 w 81"/>
                <a:gd name="T29" fmla="*/ 5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1" h="57">
                  <a:moveTo>
                    <a:pt x="77" y="46"/>
                  </a:moveTo>
                  <a:lnTo>
                    <a:pt x="81" y="35"/>
                  </a:lnTo>
                  <a:lnTo>
                    <a:pt x="76" y="22"/>
                  </a:lnTo>
                  <a:lnTo>
                    <a:pt x="65" y="12"/>
                  </a:lnTo>
                  <a:lnTo>
                    <a:pt x="50" y="3"/>
                  </a:lnTo>
                  <a:lnTo>
                    <a:pt x="32" y="0"/>
                  </a:lnTo>
                  <a:lnTo>
                    <a:pt x="12" y="3"/>
                  </a:lnTo>
                  <a:lnTo>
                    <a:pt x="0" y="16"/>
                  </a:lnTo>
                  <a:lnTo>
                    <a:pt x="0" y="38"/>
                  </a:lnTo>
                  <a:lnTo>
                    <a:pt x="7" y="50"/>
                  </a:lnTo>
                  <a:lnTo>
                    <a:pt x="23" y="57"/>
                  </a:lnTo>
                  <a:lnTo>
                    <a:pt x="47" y="56"/>
                  </a:lnTo>
                  <a:lnTo>
                    <a:pt x="56" y="56"/>
                  </a:lnTo>
                  <a:lnTo>
                    <a:pt x="64" y="55"/>
                  </a:lnTo>
                  <a:lnTo>
                    <a:pt x="77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Freeform 268"/>
            <p:cNvSpPr>
              <a:spLocks/>
            </p:cNvSpPr>
            <p:nvPr/>
          </p:nvSpPr>
          <p:spPr bwMode="auto">
            <a:xfrm>
              <a:off x="4039" y="1264"/>
              <a:ext cx="23" cy="33"/>
            </a:xfrm>
            <a:custGeom>
              <a:avLst/>
              <a:gdLst>
                <a:gd name="T0" fmla="*/ 6 w 211"/>
                <a:gd name="T1" fmla="*/ 29 h 300"/>
                <a:gd name="T2" fmla="*/ 5 w 211"/>
                <a:gd name="T3" fmla="*/ 28 h 300"/>
                <a:gd name="T4" fmla="*/ 3 w 211"/>
                <a:gd name="T5" fmla="*/ 25 h 300"/>
                <a:gd name="T6" fmla="*/ 3 w 211"/>
                <a:gd name="T7" fmla="*/ 23 h 300"/>
                <a:gd name="T8" fmla="*/ 2 w 211"/>
                <a:gd name="T9" fmla="*/ 20 h 300"/>
                <a:gd name="T10" fmla="*/ 0 w 211"/>
                <a:gd name="T11" fmla="*/ 18 h 300"/>
                <a:gd name="T12" fmla="*/ 0 w 211"/>
                <a:gd name="T13" fmla="*/ 17 h 300"/>
                <a:gd name="T14" fmla="*/ 1 w 211"/>
                <a:gd name="T15" fmla="*/ 15 h 300"/>
                <a:gd name="T16" fmla="*/ 4 w 211"/>
                <a:gd name="T17" fmla="*/ 13 h 300"/>
                <a:gd name="T18" fmla="*/ 6 w 211"/>
                <a:gd name="T19" fmla="*/ 11 h 300"/>
                <a:gd name="T20" fmla="*/ 6 w 211"/>
                <a:gd name="T21" fmla="*/ 8 h 300"/>
                <a:gd name="T22" fmla="*/ 7 w 211"/>
                <a:gd name="T23" fmla="*/ 5 h 300"/>
                <a:gd name="T24" fmla="*/ 9 w 211"/>
                <a:gd name="T25" fmla="*/ 3 h 300"/>
                <a:gd name="T26" fmla="*/ 10 w 211"/>
                <a:gd name="T27" fmla="*/ 1 h 300"/>
                <a:gd name="T28" fmla="*/ 11 w 211"/>
                <a:gd name="T29" fmla="*/ 0 h 300"/>
                <a:gd name="T30" fmla="*/ 12 w 211"/>
                <a:gd name="T31" fmla="*/ 1 h 300"/>
                <a:gd name="T32" fmla="*/ 13 w 211"/>
                <a:gd name="T33" fmla="*/ 3 h 300"/>
                <a:gd name="T34" fmla="*/ 14 w 211"/>
                <a:gd name="T35" fmla="*/ 4 h 300"/>
                <a:gd name="T36" fmla="*/ 14 w 211"/>
                <a:gd name="T37" fmla="*/ 5 h 300"/>
                <a:gd name="T38" fmla="*/ 16 w 211"/>
                <a:gd name="T39" fmla="*/ 7 h 300"/>
                <a:gd name="T40" fmla="*/ 17 w 211"/>
                <a:gd name="T41" fmla="*/ 10 h 300"/>
                <a:gd name="T42" fmla="*/ 18 w 211"/>
                <a:gd name="T43" fmla="*/ 12 h 300"/>
                <a:gd name="T44" fmla="*/ 21 w 211"/>
                <a:gd name="T45" fmla="*/ 15 h 300"/>
                <a:gd name="T46" fmla="*/ 23 w 211"/>
                <a:gd name="T47" fmla="*/ 17 h 300"/>
                <a:gd name="T48" fmla="*/ 23 w 211"/>
                <a:gd name="T49" fmla="*/ 18 h 300"/>
                <a:gd name="T50" fmla="*/ 21 w 211"/>
                <a:gd name="T51" fmla="*/ 20 h 300"/>
                <a:gd name="T52" fmla="*/ 19 w 211"/>
                <a:gd name="T53" fmla="*/ 22 h 300"/>
                <a:gd name="T54" fmla="*/ 17 w 211"/>
                <a:gd name="T55" fmla="*/ 24 h 300"/>
                <a:gd name="T56" fmla="*/ 16 w 211"/>
                <a:gd name="T57" fmla="*/ 27 h 300"/>
                <a:gd name="T58" fmla="*/ 15 w 211"/>
                <a:gd name="T59" fmla="*/ 29 h 300"/>
                <a:gd name="T60" fmla="*/ 14 w 211"/>
                <a:gd name="T61" fmla="*/ 31 h 300"/>
                <a:gd name="T62" fmla="*/ 12 w 211"/>
                <a:gd name="T63" fmla="*/ 33 h 300"/>
                <a:gd name="T64" fmla="*/ 11 w 211"/>
                <a:gd name="T65" fmla="*/ 33 h 300"/>
                <a:gd name="T66" fmla="*/ 9 w 211"/>
                <a:gd name="T67" fmla="*/ 32 h 300"/>
                <a:gd name="T68" fmla="*/ 8 w 211"/>
                <a:gd name="T69" fmla="*/ 30 h 300"/>
                <a:gd name="T70" fmla="*/ 6 w 211"/>
                <a:gd name="T71" fmla="*/ 29 h 3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1" h="300">
                  <a:moveTo>
                    <a:pt x="59" y="261"/>
                  </a:moveTo>
                  <a:lnTo>
                    <a:pt x="46" y="250"/>
                  </a:lnTo>
                  <a:lnTo>
                    <a:pt x="29" y="227"/>
                  </a:lnTo>
                  <a:lnTo>
                    <a:pt x="24" y="205"/>
                  </a:lnTo>
                  <a:lnTo>
                    <a:pt x="14" y="182"/>
                  </a:lnTo>
                  <a:lnTo>
                    <a:pt x="0" y="164"/>
                  </a:lnTo>
                  <a:lnTo>
                    <a:pt x="0" y="152"/>
                  </a:lnTo>
                  <a:lnTo>
                    <a:pt x="11" y="139"/>
                  </a:lnTo>
                  <a:lnTo>
                    <a:pt x="34" y="122"/>
                  </a:lnTo>
                  <a:lnTo>
                    <a:pt x="51" y="103"/>
                  </a:lnTo>
                  <a:lnTo>
                    <a:pt x="58" y="77"/>
                  </a:lnTo>
                  <a:lnTo>
                    <a:pt x="68" y="49"/>
                  </a:lnTo>
                  <a:lnTo>
                    <a:pt x="85" y="25"/>
                  </a:lnTo>
                  <a:lnTo>
                    <a:pt x="96" y="7"/>
                  </a:lnTo>
                  <a:lnTo>
                    <a:pt x="103" y="0"/>
                  </a:lnTo>
                  <a:lnTo>
                    <a:pt x="111" y="7"/>
                  </a:lnTo>
                  <a:lnTo>
                    <a:pt x="122" y="26"/>
                  </a:lnTo>
                  <a:lnTo>
                    <a:pt x="126" y="35"/>
                  </a:lnTo>
                  <a:lnTo>
                    <a:pt x="132" y="43"/>
                  </a:lnTo>
                  <a:lnTo>
                    <a:pt x="146" y="66"/>
                  </a:lnTo>
                  <a:lnTo>
                    <a:pt x="154" y="89"/>
                  </a:lnTo>
                  <a:lnTo>
                    <a:pt x="167" y="111"/>
                  </a:lnTo>
                  <a:lnTo>
                    <a:pt x="195" y="138"/>
                  </a:lnTo>
                  <a:lnTo>
                    <a:pt x="210" y="151"/>
                  </a:lnTo>
                  <a:lnTo>
                    <a:pt x="211" y="164"/>
                  </a:lnTo>
                  <a:lnTo>
                    <a:pt x="197" y="182"/>
                  </a:lnTo>
                  <a:lnTo>
                    <a:pt x="175" y="201"/>
                  </a:lnTo>
                  <a:lnTo>
                    <a:pt x="156" y="217"/>
                  </a:lnTo>
                  <a:lnTo>
                    <a:pt x="149" y="246"/>
                  </a:lnTo>
                  <a:lnTo>
                    <a:pt x="142" y="268"/>
                  </a:lnTo>
                  <a:lnTo>
                    <a:pt x="126" y="284"/>
                  </a:lnTo>
                  <a:lnTo>
                    <a:pt x="110" y="298"/>
                  </a:lnTo>
                  <a:lnTo>
                    <a:pt x="98" y="300"/>
                  </a:lnTo>
                  <a:lnTo>
                    <a:pt x="86" y="292"/>
                  </a:lnTo>
                  <a:lnTo>
                    <a:pt x="71" y="275"/>
                  </a:lnTo>
                  <a:lnTo>
                    <a:pt x="59" y="26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Freeform 269"/>
            <p:cNvSpPr>
              <a:spLocks/>
            </p:cNvSpPr>
            <p:nvPr/>
          </p:nvSpPr>
          <p:spPr bwMode="auto">
            <a:xfrm>
              <a:off x="4262" y="1228"/>
              <a:ext cx="33" cy="69"/>
            </a:xfrm>
            <a:custGeom>
              <a:avLst/>
              <a:gdLst>
                <a:gd name="T0" fmla="*/ 18 w 294"/>
                <a:gd name="T1" fmla="*/ 58 h 620"/>
                <a:gd name="T2" fmla="*/ 20 w 294"/>
                <a:gd name="T3" fmla="*/ 55 h 620"/>
                <a:gd name="T4" fmla="*/ 22 w 294"/>
                <a:gd name="T5" fmla="*/ 51 h 620"/>
                <a:gd name="T6" fmla="*/ 26 w 294"/>
                <a:gd name="T7" fmla="*/ 45 h 620"/>
                <a:gd name="T8" fmla="*/ 29 w 294"/>
                <a:gd name="T9" fmla="*/ 39 h 620"/>
                <a:gd name="T10" fmla="*/ 32 w 294"/>
                <a:gd name="T11" fmla="*/ 36 h 620"/>
                <a:gd name="T12" fmla="*/ 33 w 294"/>
                <a:gd name="T13" fmla="*/ 36 h 620"/>
                <a:gd name="T14" fmla="*/ 33 w 294"/>
                <a:gd name="T15" fmla="*/ 34 h 620"/>
                <a:gd name="T16" fmla="*/ 32 w 294"/>
                <a:gd name="T17" fmla="*/ 32 h 620"/>
                <a:gd name="T18" fmla="*/ 31 w 294"/>
                <a:gd name="T19" fmla="*/ 32 h 620"/>
                <a:gd name="T20" fmla="*/ 29 w 294"/>
                <a:gd name="T21" fmla="*/ 31 h 620"/>
                <a:gd name="T22" fmla="*/ 29 w 294"/>
                <a:gd name="T23" fmla="*/ 29 h 620"/>
                <a:gd name="T24" fmla="*/ 29 w 294"/>
                <a:gd name="T25" fmla="*/ 27 h 620"/>
                <a:gd name="T26" fmla="*/ 29 w 294"/>
                <a:gd name="T27" fmla="*/ 25 h 620"/>
                <a:gd name="T28" fmla="*/ 27 w 294"/>
                <a:gd name="T29" fmla="*/ 23 h 620"/>
                <a:gd name="T30" fmla="*/ 25 w 294"/>
                <a:gd name="T31" fmla="*/ 21 h 620"/>
                <a:gd name="T32" fmla="*/ 21 w 294"/>
                <a:gd name="T33" fmla="*/ 16 h 620"/>
                <a:gd name="T34" fmla="*/ 21 w 294"/>
                <a:gd name="T35" fmla="*/ 14 h 620"/>
                <a:gd name="T36" fmla="*/ 21 w 294"/>
                <a:gd name="T37" fmla="*/ 13 h 620"/>
                <a:gd name="T38" fmla="*/ 19 w 294"/>
                <a:gd name="T39" fmla="*/ 11 h 620"/>
                <a:gd name="T40" fmla="*/ 18 w 294"/>
                <a:gd name="T41" fmla="*/ 10 h 620"/>
                <a:gd name="T42" fmla="*/ 17 w 294"/>
                <a:gd name="T43" fmla="*/ 10 h 620"/>
                <a:gd name="T44" fmla="*/ 17 w 294"/>
                <a:gd name="T45" fmla="*/ 8 h 620"/>
                <a:gd name="T46" fmla="*/ 17 w 294"/>
                <a:gd name="T47" fmla="*/ 3 h 620"/>
                <a:gd name="T48" fmla="*/ 17 w 294"/>
                <a:gd name="T49" fmla="*/ 1 h 620"/>
                <a:gd name="T50" fmla="*/ 16 w 294"/>
                <a:gd name="T51" fmla="*/ 0 h 620"/>
                <a:gd name="T52" fmla="*/ 14 w 294"/>
                <a:gd name="T53" fmla="*/ 0 h 620"/>
                <a:gd name="T54" fmla="*/ 13 w 294"/>
                <a:gd name="T55" fmla="*/ 1 h 620"/>
                <a:gd name="T56" fmla="*/ 12 w 294"/>
                <a:gd name="T57" fmla="*/ 3 h 620"/>
                <a:gd name="T58" fmla="*/ 12 w 294"/>
                <a:gd name="T59" fmla="*/ 7 h 620"/>
                <a:gd name="T60" fmla="*/ 12 w 294"/>
                <a:gd name="T61" fmla="*/ 11 h 620"/>
                <a:gd name="T62" fmla="*/ 11 w 294"/>
                <a:gd name="T63" fmla="*/ 14 h 620"/>
                <a:gd name="T64" fmla="*/ 9 w 294"/>
                <a:gd name="T65" fmla="*/ 16 h 620"/>
                <a:gd name="T66" fmla="*/ 6 w 294"/>
                <a:gd name="T67" fmla="*/ 19 h 620"/>
                <a:gd name="T68" fmla="*/ 4 w 294"/>
                <a:gd name="T69" fmla="*/ 22 h 620"/>
                <a:gd name="T70" fmla="*/ 4 w 294"/>
                <a:gd name="T71" fmla="*/ 25 h 620"/>
                <a:gd name="T72" fmla="*/ 3 w 294"/>
                <a:gd name="T73" fmla="*/ 27 h 620"/>
                <a:gd name="T74" fmla="*/ 2 w 294"/>
                <a:gd name="T75" fmla="*/ 28 h 620"/>
                <a:gd name="T76" fmla="*/ 1 w 294"/>
                <a:gd name="T77" fmla="*/ 28 h 620"/>
                <a:gd name="T78" fmla="*/ 0 w 294"/>
                <a:gd name="T79" fmla="*/ 30 h 620"/>
                <a:gd name="T80" fmla="*/ 0 w 294"/>
                <a:gd name="T81" fmla="*/ 34 h 620"/>
                <a:gd name="T82" fmla="*/ 0 w 294"/>
                <a:gd name="T83" fmla="*/ 37 h 620"/>
                <a:gd name="T84" fmla="*/ 1 w 294"/>
                <a:gd name="T85" fmla="*/ 39 h 620"/>
                <a:gd name="T86" fmla="*/ 3 w 294"/>
                <a:gd name="T87" fmla="*/ 41 h 620"/>
                <a:gd name="T88" fmla="*/ 6 w 294"/>
                <a:gd name="T89" fmla="*/ 43 h 620"/>
                <a:gd name="T90" fmla="*/ 7 w 294"/>
                <a:gd name="T91" fmla="*/ 45 h 620"/>
                <a:gd name="T92" fmla="*/ 7 w 294"/>
                <a:gd name="T93" fmla="*/ 47 h 620"/>
                <a:gd name="T94" fmla="*/ 7 w 294"/>
                <a:gd name="T95" fmla="*/ 49 h 620"/>
                <a:gd name="T96" fmla="*/ 8 w 294"/>
                <a:gd name="T97" fmla="*/ 50 h 620"/>
                <a:gd name="T98" fmla="*/ 8 w 294"/>
                <a:gd name="T99" fmla="*/ 52 h 620"/>
                <a:gd name="T100" fmla="*/ 11 w 294"/>
                <a:gd name="T101" fmla="*/ 54 h 620"/>
                <a:gd name="T102" fmla="*/ 12 w 294"/>
                <a:gd name="T103" fmla="*/ 57 h 620"/>
                <a:gd name="T104" fmla="*/ 12 w 294"/>
                <a:gd name="T105" fmla="*/ 61 h 620"/>
                <a:gd name="T106" fmla="*/ 12 w 294"/>
                <a:gd name="T107" fmla="*/ 65 h 620"/>
                <a:gd name="T108" fmla="*/ 12 w 294"/>
                <a:gd name="T109" fmla="*/ 68 h 620"/>
                <a:gd name="T110" fmla="*/ 13 w 294"/>
                <a:gd name="T111" fmla="*/ 69 h 620"/>
                <a:gd name="T112" fmla="*/ 14 w 294"/>
                <a:gd name="T113" fmla="*/ 69 h 620"/>
                <a:gd name="T114" fmla="*/ 16 w 294"/>
                <a:gd name="T115" fmla="*/ 68 h 620"/>
                <a:gd name="T116" fmla="*/ 17 w 294"/>
                <a:gd name="T117" fmla="*/ 67 h 620"/>
                <a:gd name="T118" fmla="*/ 17 w 294"/>
                <a:gd name="T119" fmla="*/ 64 h 620"/>
                <a:gd name="T120" fmla="*/ 17 w 294"/>
                <a:gd name="T121" fmla="*/ 61 h 620"/>
                <a:gd name="T122" fmla="*/ 18 w 294"/>
                <a:gd name="T123" fmla="*/ 58 h 6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94" h="620">
                  <a:moveTo>
                    <a:pt x="160" y="521"/>
                  </a:moveTo>
                  <a:lnTo>
                    <a:pt x="178" y="497"/>
                  </a:lnTo>
                  <a:lnTo>
                    <a:pt x="200" y="460"/>
                  </a:lnTo>
                  <a:lnTo>
                    <a:pt x="231" y="403"/>
                  </a:lnTo>
                  <a:lnTo>
                    <a:pt x="262" y="350"/>
                  </a:lnTo>
                  <a:lnTo>
                    <a:pt x="282" y="325"/>
                  </a:lnTo>
                  <a:lnTo>
                    <a:pt x="291" y="321"/>
                  </a:lnTo>
                  <a:lnTo>
                    <a:pt x="294" y="307"/>
                  </a:lnTo>
                  <a:lnTo>
                    <a:pt x="288" y="286"/>
                  </a:lnTo>
                  <a:lnTo>
                    <a:pt x="274" y="286"/>
                  </a:lnTo>
                  <a:lnTo>
                    <a:pt x="259" y="281"/>
                  </a:lnTo>
                  <a:lnTo>
                    <a:pt x="255" y="264"/>
                  </a:lnTo>
                  <a:lnTo>
                    <a:pt x="257" y="247"/>
                  </a:lnTo>
                  <a:lnTo>
                    <a:pt x="255" y="222"/>
                  </a:lnTo>
                  <a:lnTo>
                    <a:pt x="239" y="203"/>
                  </a:lnTo>
                  <a:lnTo>
                    <a:pt x="219" y="186"/>
                  </a:lnTo>
                  <a:lnTo>
                    <a:pt x="190" y="146"/>
                  </a:lnTo>
                  <a:lnTo>
                    <a:pt x="188" y="127"/>
                  </a:lnTo>
                  <a:lnTo>
                    <a:pt x="186" y="113"/>
                  </a:lnTo>
                  <a:lnTo>
                    <a:pt x="172" y="95"/>
                  </a:lnTo>
                  <a:lnTo>
                    <a:pt x="162" y="91"/>
                  </a:lnTo>
                  <a:lnTo>
                    <a:pt x="155" y="86"/>
                  </a:lnTo>
                  <a:lnTo>
                    <a:pt x="153" y="70"/>
                  </a:lnTo>
                  <a:lnTo>
                    <a:pt x="154" y="31"/>
                  </a:lnTo>
                  <a:lnTo>
                    <a:pt x="150" y="10"/>
                  </a:lnTo>
                  <a:lnTo>
                    <a:pt x="139" y="0"/>
                  </a:lnTo>
                  <a:lnTo>
                    <a:pt x="125" y="2"/>
                  </a:lnTo>
                  <a:lnTo>
                    <a:pt x="112" y="11"/>
                  </a:lnTo>
                  <a:lnTo>
                    <a:pt x="105" y="31"/>
                  </a:lnTo>
                  <a:lnTo>
                    <a:pt x="105" y="65"/>
                  </a:lnTo>
                  <a:lnTo>
                    <a:pt x="105" y="100"/>
                  </a:lnTo>
                  <a:lnTo>
                    <a:pt x="98" y="124"/>
                  </a:lnTo>
                  <a:lnTo>
                    <a:pt x="81" y="143"/>
                  </a:lnTo>
                  <a:lnTo>
                    <a:pt x="55" y="170"/>
                  </a:lnTo>
                  <a:lnTo>
                    <a:pt x="38" y="202"/>
                  </a:lnTo>
                  <a:lnTo>
                    <a:pt x="33" y="224"/>
                  </a:lnTo>
                  <a:lnTo>
                    <a:pt x="30" y="239"/>
                  </a:lnTo>
                  <a:lnTo>
                    <a:pt x="14" y="250"/>
                  </a:lnTo>
                  <a:lnTo>
                    <a:pt x="5" y="255"/>
                  </a:lnTo>
                  <a:lnTo>
                    <a:pt x="1" y="273"/>
                  </a:lnTo>
                  <a:lnTo>
                    <a:pt x="0" y="307"/>
                  </a:lnTo>
                  <a:lnTo>
                    <a:pt x="1" y="332"/>
                  </a:lnTo>
                  <a:lnTo>
                    <a:pt x="6" y="351"/>
                  </a:lnTo>
                  <a:lnTo>
                    <a:pt x="25" y="368"/>
                  </a:lnTo>
                  <a:lnTo>
                    <a:pt x="50" y="388"/>
                  </a:lnTo>
                  <a:lnTo>
                    <a:pt x="62" y="405"/>
                  </a:lnTo>
                  <a:lnTo>
                    <a:pt x="66" y="422"/>
                  </a:lnTo>
                  <a:lnTo>
                    <a:pt x="66" y="436"/>
                  </a:lnTo>
                  <a:lnTo>
                    <a:pt x="67" y="451"/>
                  </a:lnTo>
                  <a:lnTo>
                    <a:pt x="73" y="467"/>
                  </a:lnTo>
                  <a:lnTo>
                    <a:pt x="94" y="487"/>
                  </a:lnTo>
                  <a:lnTo>
                    <a:pt x="107" y="514"/>
                  </a:lnTo>
                  <a:lnTo>
                    <a:pt x="107" y="550"/>
                  </a:lnTo>
                  <a:lnTo>
                    <a:pt x="107" y="587"/>
                  </a:lnTo>
                  <a:lnTo>
                    <a:pt x="111" y="607"/>
                  </a:lnTo>
                  <a:lnTo>
                    <a:pt x="120" y="619"/>
                  </a:lnTo>
                  <a:lnTo>
                    <a:pt x="129" y="620"/>
                  </a:lnTo>
                  <a:lnTo>
                    <a:pt x="140" y="613"/>
                  </a:lnTo>
                  <a:lnTo>
                    <a:pt x="149" y="599"/>
                  </a:lnTo>
                  <a:lnTo>
                    <a:pt x="154" y="577"/>
                  </a:lnTo>
                  <a:lnTo>
                    <a:pt x="154" y="549"/>
                  </a:lnTo>
                  <a:lnTo>
                    <a:pt x="160" y="5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Freeform 270"/>
            <p:cNvSpPr>
              <a:spLocks/>
            </p:cNvSpPr>
            <p:nvPr/>
          </p:nvSpPr>
          <p:spPr bwMode="auto">
            <a:xfrm>
              <a:off x="4557" y="1269"/>
              <a:ext cx="23" cy="24"/>
            </a:xfrm>
            <a:custGeom>
              <a:avLst/>
              <a:gdLst>
                <a:gd name="T0" fmla="*/ 13 w 208"/>
                <a:gd name="T1" fmla="*/ 24 h 210"/>
                <a:gd name="T2" fmla="*/ 10 w 208"/>
                <a:gd name="T3" fmla="*/ 24 h 210"/>
                <a:gd name="T4" fmla="*/ 7 w 208"/>
                <a:gd name="T5" fmla="*/ 23 h 210"/>
                <a:gd name="T6" fmla="*/ 5 w 208"/>
                <a:gd name="T7" fmla="*/ 21 h 210"/>
                <a:gd name="T8" fmla="*/ 2 w 208"/>
                <a:gd name="T9" fmla="*/ 20 h 210"/>
                <a:gd name="T10" fmla="*/ 1 w 208"/>
                <a:gd name="T11" fmla="*/ 19 h 210"/>
                <a:gd name="T12" fmla="*/ 0 w 208"/>
                <a:gd name="T13" fmla="*/ 17 h 210"/>
                <a:gd name="T14" fmla="*/ 1 w 208"/>
                <a:gd name="T15" fmla="*/ 16 h 210"/>
                <a:gd name="T16" fmla="*/ 3 w 208"/>
                <a:gd name="T17" fmla="*/ 13 h 210"/>
                <a:gd name="T18" fmla="*/ 4 w 208"/>
                <a:gd name="T19" fmla="*/ 11 h 210"/>
                <a:gd name="T20" fmla="*/ 4 w 208"/>
                <a:gd name="T21" fmla="*/ 9 h 210"/>
                <a:gd name="T22" fmla="*/ 6 w 208"/>
                <a:gd name="T23" fmla="*/ 6 h 210"/>
                <a:gd name="T24" fmla="*/ 9 w 208"/>
                <a:gd name="T25" fmla="*/ 1 h 210"/>
                <a:gd name="T26" fmla="*/ 11 w 208"/>
                <a:gd name="T27" fmla="*/ 0 h 210"/>
                <a:gd name="T28" fmla="*/ 12 w 208"/>
                <a:gd name="T29" fmla="*/ 0 h 210"/>
                <a:gd name="T30" fmla="*/ 14 w 208"/>
                <a:gd name="T31" fmla="*/ 1 h 210"/>
                <a:gd name="T32" fmla="*/ 15 w 208"/>
                <a:gd name="T33" fmla="*/ 3 h 210"/>
                <a:gd name="T34" fmla="*/ 17 w 208"/>
                <a:gd name="T35" fmla="*/ 5 h 210"/>
                <a:gd name="T36" fmla="*/ 19 w 208"/>
                <a:gd name="T37" fmla="*/ 9 h 210"/>
                <a:gd name="T38" fmla="*/ 19 w 208"/>
                <a:gd name="T39" fmla="*/ 11 h 210"/>
                <a:gd name="T40" fmla="*/ 19 w 208"/>
                <a:gd name="T41" fmla="*/ 13 h 210"/>
                <a:gd name="T42" fmla="*/ 20 w 208"/>
                <a:gd name="T43" fmla="*/ 14 h 210"/>
                <a:gd name="T44" fmla="*/ 22 w 208"/>
                <a:gd name="T45" fmla="*/ 15 h 210"/>
                <a:gd name="T46" fmla="*/ 23 w 208"/>
                <a:gd name="T47" fmla="*/ 15 h 210"/>
                <a:gd name="T48" fmla="*/ 23 w 208"/>
                <a:gd name="T49" fmla="*/ 16 h 210"/>
                <a:gd name="T50" fmla="*/ 22 w 208"/>
                <a:gd name="T51" fmla="*/ 18 h 210"/>
                <a:gd name="T52" fmla="*/ 20 w 208"/>
                <a:gd name="T53" fmla="*/ 21 h 210"/>
                <a:gd name="T54" fmla="*/ 18 w 208"/>
                <a:gd name="T55" fmla="*/ 22 h 210"/>
                <a:gd name="T56" fmla="*/ 16 w 208"/>
                <a:gd name="T57" fmla="*/ 24 h 210"/>
                <a:gd name="T58" fmla="*/ 13 w 208"/>
                <a:gd name="T59" fmla="*/ 24 h 2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8" h="210">
                  <a:moveTo>
                    <a:pt x="117" y="210"/>
                  </a:moveTo>
                  <a:lnTo>
                    <a:pt x="91" y="207"/>
                  </a:lnTo>
                  <a:lnTo>
                    <a:pt x="67" y="198"/>
                  </a:lnTo>
                  <a:lnTo>
                    <a:pt x="43" y="187"/>
                  </a:lnTo>
                  <a:lnTo>
                    <a:pt x="19" y="175"/>
                  </a:lnTo>
                  <a:lnTo>
                    <a:pt x="7" y="165"/>
                  </a:lnTo>
                  <a:lnTo>
                    <a:pt x="0" y="150"/>
                  </a:lnTo>
                  <a:lnTo>
                    <a:pt x="6" y="140"/>
                  </a:lnTo>
                  <a:lnTo>
                    <a:pt x="27" y="115"/>
                  </a:lnTo>
                  <a:lnTo>
                    <a:pt x="34" y="99"/>
                  </a:lnTo>
                  <a:lnTo>
                    <a:pt x="40" y="79"/>
                  </a:lnTo>
                  <a:lnTo>
                    <a:pt x="52" y="49"/>
                  </a:lnTo>
                  <a:lnTo>
                    <a:pt x="80" y="13"/>
                  </a:lnTo>
                  <a:lnTo>
                    <a:pt x="96" y="2"/>
                  </a:lnTo>
                  <a:lnTo>
                    <a:pt x="112" y="0"/>
                  </a:lnTo>
                  <a:lnTo>
                    <a:pt x="128" y="7"/>
                  </a:lnTo>
                  <a:lnTo>
                    <a:pt x="138" y="23"/>
                  </a:lnTo>
                  <a:lnTo>
                    <a:pt x="156" y="48"/>
                  </a:lnTo>
                  <a:lnTo>
                    <a:pt x="169" y="76"/>
                  </a:lnTo>
                  <a:lnTo>
                    <a:pt x="169" y="97"/>
                  </a:lnTo>
                  <a:lnTo>
                    <a:pt x="174" y="115"/>
                  </a:lnTo>
                  <a:lnTo>
                    <a:pt x="183" y="124"/>
                  </a:lnTo>
                  <a:lnTo>
                    <a:pt x="195" y="129"/>
                  </a:lnTo>
                  <a:lnTo>
                    <a:pt x="205" y="135"/>
                  </a:lnTo>
                  <a:lnTo>
                    <a:pt x="208" y="144"/>
                  </a:lnTo>
                  <a:lnTo>
                    <a:pt x="202" y="160"/>
                  </a:lnTo>
                  <a:lnTo>
                    <a:pt x="181" y="183"/>
                  </a:lnTo>
                  <a:lnTo>
                    <a:pt x="164" y="196"/>
                  </a:lnTo>
                  <a:lnTo>
                    <a:pt x="145" y="206"/>
                  </a:lnTo>
                  <a:lnTo>
                    <a:pt x="117" y="2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Freeform 271"/>
            <p:cNvSpPr>
              <a:spLocks/>
            </p:cNvSpPr>
            <p:nvPr/>
          </p:nvSpPr>
          <p:spPr bwMode="auto">
            <a:xfrm>
              <a:off x="4643" y="1281"/>
              <a:ext cx="16" cy="9"/>
            </a:xfrm>
            <a:custGeom>
              <a:avLst/>
              <a:gdLst>
                <a:gd name="T0" fmla="*/ 13 w 152"/>
                <a:gd name="T1" fmla="*/ 7 h 85"/>
                <a:gd name="T2" fmla="*/ 14 w 152"/>
                <a:gd name="T3" fmla="*/ 6 h 85"/>
                <a:gd name="T4" fmla="*/ 16 w 152"/>
                <a:gd name="T5" fmla="*/ 4 h 85"/>
                <a:gd name="T6" fmla="*/ 16 w 152"/>
                <a:gd name="T7" fmla="*/ 2 h 85"/>
                <a:gd name="T8" fmla="*/ 15 w 152"/>
                <a:gd name="T9" fmla="*/ 0 h 85"/>
                <a:gd name="T10" fmla="*/ 14 w 152"/>
                <a:gd name="T11" fmla="*/ 0 h 85"/>
                <a:gd name="T12" fmla="*/ 12 w 152"/>
                <a:gd name="T13" fmla="*/ 2 h 85"/>
                <a:gd name="T14" fmla="*/ 10 w 152"/>
                <a:gd name="T15" fmla="*/ 4 h 85"/>
                <a:gd name="T16" fmla="*/ 8 w 152"/>
                <a:gd name="T17" fmla="*/ 4 h 85"/>
                <a:gd name="T18" fmla="*/ 6 w 152"/>
                <a:gd name="T19" fmla="*/ 4 h 85"/>
                <a:gd name="T20" fmla="*/ 3 w 152"/>
                <a:gd name="T21" fmla="*/ 4 h 85"/>
                <a:gd name="T22" fmla="*/ 1 w 152"/>
                <a:gd name="T23" fmla="*/ 4 h 85"/>
                <a:gd name="T24" fmla="*/ 0 w 152"/>
                <a:gd name="T25" fmla="*/ 5 h 85"/>
                <a:gd name="T26" fmla="*/ 0 w 152"/>
                <a:gd name="T27" fmla="*/ 6 h 85"/>
                <a:gd name="T28" fmla="*/ 1 w 152"/>
                <a:gd name="T29" fmla="*/ 8 h 85"/>
                <a:gd name="T30" fmla="*/ 2 w 152"/>
                <a:gd name="T31" fmla="*/ 8 h 85"/>
                <a:gd name="T32" fmla="*/ 5 w 152"/>
                <a:gd name="T33" fmla="*/ 9 h 85"/>
                <a:gd name="T34" fmla="*/ 9 w 152"/>
                <a:gd name="T35" fmla="*/ 9 h 85"/>
                <a:gd name="T36" fmla="*/ 12 w 152"/>
                <a:gd name="T37" fmla="*/ 8 h 85"/>
                <a:gd name="T38" fmla="*/ 13 w 152"/>
                <a:gd name="T39" fmla="*/ 7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" h="85">
                  <a:moveTo>
                    <a:pt x="124" y="66"/>
                  </a:moveTo>
                  <a:lnTo>
                    <a:pt x="134" y="53"/>
                  </a:lnTo>
                  <a:lnTo>
                    <a:pt x="152" y="37"/>
                  </a:lnTo>
                  <a:lnTo>
                    <a:pt x="152" y="19"/>
                  </a:lnTo>
                  <a:lnTo>
                    <a:pt x="143" y="2"/>
                  </a:lnTo>
                  <a:lnTo>
                    <a:pt x="130" y="0"/>
                  </a:lnTo>
                  <a:lnTo>
                    <a:pt x="111" y="16"/>
                  </a:lnTo>
                  <a:lnTo>
                    <a:pt x="95" y="35"/>
                  </a:lnTo>
                  <a:lnTo>
                    <a:pt x="78" y="38"/>
                  </a:lnTo>
                  <a:lnTo>
                    <a:pt x="61" y="36"/>
                  </a:lnTo>
                  <a:lnTo>
                    <a:pt x="32" y="36"/>
                  </a:lnTo>
                  <a:lnTo>
                    <a:pt x="12" y="41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8" y="72"/>
                  </a:lnTo>
                  <a:lnTo>
                    <a:pt x="22" y="79"/>
                  </a:lnTo>
                  <a:lnTo>
                    <a:pt x="43" y="82"/>
                  </a:lnTo>
                  <a:lnTo>
                    <a:pt x="81" y="85"/>
                  </a:lnTo>
                  <a:lnTo>
                    <a:pt x="117" y="78"/>
                  </a:lnTo>
                  <a:lnTo>
                    <a:pt x="124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Freeform 272"/>
            <p:cNvSpPr>
              <a:spLocks/>
            </p:cNvSpPr>
            <p:nvPr/>
          </p:nvSpPr>
          <p:spPr bwMode="auto">
            <a:xfrm>
              <a:off x="4521" y="1277"/>
              <a:ext cx="5" cy="11"/>
            </a:xfrm>
            <a:custGeom>
              <a:avLst/>
              <a:gdLst>
                <a:gd name="T0" fmla="*/ 0 w 48"/>
                <a:gd name="T1" fmla="*/ 10 h 105"/>
                <a:gd name="T2" fmla="*/ 0 w 48"/>
                <a:gd name="T3" fmla="*/ 6 h 105"/>
                <a:gd name="T4" fmla="*/ 1 w 48"/>
                <a:gd name="T5" fmla="*/ 2 h 105"/>
                <a:gd name="T6" fmla="*/ 1 w 48"/>
                <a:gd name="T7" fmla="*/ 0 h 105"/>
                <a:gd name="T8" fmla="*/ 1 w 48"/>
                <a:gd name="T9" fmla="*/ 0 h 105"/>
                <a:gd name="T10" fmla="*/ 2 w 48"/>
                <a:gd name="T11" fmla="*/ 1 h 105"/>
                <a:gd name="T12" fmla="*/ 3 w 48"/>
                <a:gd name="T13" fmla="*/ 3 h 105"/>
                <a:gd name="T14" fmla="*/ 4 w 48"/>
                <a:gd name="T15" fmla="*/ 5 h 105"/>
                <a:gd name="T16" fmla="*/ 5 w 48"/>
                <a:gd name="T17" fmla="*/ 6 h 105"/>
                <a:gd name="T18" fmla="*/ 4 w 48"/>
                <a:gd name="T19" fmla="*/ 9 h 105"/>
                <a:gd name="T20" fmla="*/ 2 w 48"/>
                <a:gd name="T21" fmla="*/ 11 h 105"/>
                <a:gd name="T22" fmla="*/ 1 w 48"/>
                <a:gd name="T23" fmla="*/ 11 h 105"/>
                <a:gd name="T24" fmla="*/ 0 w 48"/>
                <a:gd name="T25" fmla="*/ 1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8" h="105">
                  <a:moveTo>
                    <a:pt x="0" y="95"/>
                  </a:moveTo>
                  <a:lnTo>
                    <a:pt x="1" y="61"/>
                  </a:lnTo>
                  <a:lnTo>
                    <a:pt x="6" y="18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1" y="12"/>
                  </a:lnTo>
                  <a:lnTo>
                    <a:pt x="28" y="30"/>
                  </a:lnTo>
                  <a:lnTo>
                    <a:pt x="40" y="48"/>
                  </a:lnTo>
                  <a:lnTo>
                    <a:pt x="48" y="62"/>
                  </a:lnTo>
                  <a:lnTo>
                    <a:pt x="38" y="82"/>
                  </a:lnTo>
                  <a:lnTo>
                    <a:pt x="19" y="105"/>
                  </a:lnTo>
                  <a:lnTo>
                    <a:pt x="5" y="104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Freeform 273"/>
            <p:cNvSpPr>
              <a:spLocks/>
            </p:cNvSpPr>
            <p:nvPr/>
          </p:nvSpPr>
          <p:spPr bwMode="auto">
            <a:xfrm>
              <a:off x="4436" y="1266"/>
              <a:ext cx="13" cy="21"/>
            </a:xfrm>
            <a:custGeom>
              <a:avLst/>
              <a:gdLst>
                <a:gd name="T0" fmla="*/ 12 w 112"/>
                <a:gd name="T1" fmla="*/ 8 h 187"/>
                <a:gd name="T2" fmla="*/ 10 w 112"/>
                <a:gd name="T3" fmla="*/ 10 h 187"/>
                <a:gd name="T4" fmla="*/ 9 w 112"/>
                <a:gd name="T5" fmla="*/ 13 h 187"/>
                <a:gd name="T6" fmla="*/ 6 w 112"/>
                <a:gd name="T7" fmla="*/ 14 h 187"/>
                <a:gd name="T8" fmla="*/ 5 w 112"/>
                <a:gd name="T9" fmla="*/ 15 h 187"/>
                <a:gd name="T10" fmla="*/ 5 w 112"/>
                <a:gd name="T11" fmla="*/ 17 h 187"/>
                <a:gd name="T12" fmla="*/ 4 w 112"/>
                <a:gd name="T13" fmla="*/ 20 h 187"/>
                <a:gd name="T14" fmla="*/ 2 w 112"/>
                <a:gd name="T15" fmla="*/ 21 h 187"/>
                <a:gd name="T16" fmla="*/ 1 w 112"/>
                <a:gd name="T17" fmla="*/ 20 h 187"/>
                <a:gd name="T18" fmla="*/ 0 w 112"/>
                <a:gd name="T19" fmla="*/ 18 h 187"/>
                <a:gd name="T20" fmla="*/ 1 w 112"/>
                <a:gd name="T21" fmla="*/ 15 h 187"/>
                <a:gd name="T22" fmla="*/ 6 w 112"/>
                <a:gd name="T23" fmla="*/ 8 h 187"/>
                <a:gd name="T24" fmla="*/ 11 w 112"/>
                <a:gd name="T25" fmla="*/ 1 h 187"/>
                <a:gd name="T26" fmla="*/ 13 w 112"/>
                <a:gd name="T27" fmla="*/ 0 h 187"/>
                <a:gd name="T28" fmla="*/ 13 w 112"/>
                <a:gd name="T29" fmla="*/ 3 h 187"/>
                <a:gd name="T30" fmla="*/ 13 w 112"/>
                <a:gd name="T31" fmla="*/ 6 h 187"/>
                <a:gd name="T32" fmla="*/ 12 w 112"/>
                <a:gd name="T33" fmla="*/ 8 h 1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187">
                  <a:moveTo>
                    <a:pt x="104" y="71"/>
                  </a:moveTo>
                  <a:lnTo>
                    <a:pt x="88" y="88"/>
                  </a:lnTo>
                  <a:lnTo>
                    <a:pt x="74" y="112"/>
                  </a:lnTo>
                  <a:lnTo>
                    <a:pt x="55" y="128"/>
                  </a:lnTo>
                  <a:lnTo>
                    <a:pt x="44" y="136"/>
                  </a:lnTo>
                  <a:lnTo>
                    <a:pt x="42" y="153"/>
                  </a:lnTo>
                  <a:lnTo>
                    <a:pt x="35" y="180"/>
                  </a:lnTo>
                  <a:lnTo>
                    <a:pt x="21" y="187"/>
                  </a:lnTo>
                  <a:lnTo>
                    <a:pt x="6" y="178"/>
                  </a:lnTo>
                  <a:lnTo>
                    <a:pt x="0" y="159"/>
                  </a:lnTo>
                  <a:lnTo>
                    <a:pt x="7" y="133"/>
                  </a:lnTo>
                  <a:lnTo>
                    <a:pt x="49" y="70"/>
                  </a:lnTo>
                  <a:lnTo>
                    <a:pt x="94" y="7"/>
                  </a:lnTo>
                  <a:lnTo>
                    <a:pt x="110" y="0"/>
                  </a:lnTo>
                  <a:lnTo>
                    <a:pt x="112" y="23"/>
                  </a:lnTo>
                  <a:lnTo>
                    <a:pt x="111" y="50"/>
                  </a:lnTo>
                  <a:lnTo>
                    <a:pt x="104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Freeform 274"/>
            <p:cNvSpPr>
              <a:spLocks/>
            </p:cNvSpPr>
            <p:nvPr/>
          </p:nvSpPr>
          <p:spPr bwMode="auto">
            <a:xfrm>
              <a:off x="4406" y="1257"/>
              <a:ext cx="19" cy="30"/>
            </a:xfrm>
            <a:custGeom>
              <a:avLst/>
              <a:gdLst>
                <a:gd name="T0" fmla="*/ 0 w 171"/>
                <a:gd name="T1" fmla="*/ 21 h 269"/>
                <a:gd name="T2" fmla="*/ 0 w 171"/>
                <a:gd name="T3" fmla="*/ 18 h 269"/>
                <a:gd name="T4" fmla="*/ 0 w 171"/>
                <a:gd name="T5" fmla="*/ 15 h 269"/>
                <a:gd name="T6" fmla="*/ 1 w 171"/>
                <a:gd name="T7" fmla="*/ 13 h 269"/>
                <a:gd name="T8" fmla="*/ 2 w 171"/>
                <a:gd name="T9" fmla="*/ 11 h 269"/>
                <a:gd name="T10" fmla="*/ 2 w 171"/>
                <a:gd name="T11" fmla="*/ 9 h 269"/>
                <a:gd name="T12" fmla="*/ 3 w 171"/>
                <a:gd name="T13" fmla="*/ 7 h 269"/>
                <a:gd name="T14" fmla="*/ 4 w 171"/>
                <a:gd name="T15" fmla="*/ 6 h 269"/>
                <a:gd name="T16" fmla="*/ 4 w 171"/>
                <a:gd name="T17" fmla="*/ 5 h 269"/>
                <a:gd name="T18" fmla="*/ 5 w 171"/>
                <a:gd name="T19" fmla="*/ 2 h 269"/>
                <a:gd name="T20" fmla="*/ 7 w 171"/>
                <a:gd name="T21" fmla="*/ 0 h 269"/>
                <a:gd name="T22" fmla="*/ 9 w 171"/>
                <a:gd name="T23" fmla="*/ 0 h 269"/>
                <a:gd name="T24" fmla="*/ 11 w 171"/>
                <a:gd name="T25" fmla="*/ 2 h 269"/>
                <a:gd name="T26" fmla="*/ 13 w 171"/>
                <a:gd name="T27" fmla="*/ 5 h 269"/>
                <a:gd name="T28" fmla="*/ 15 w 171"/>
                <a:gd name="T29" fmla="*/ 9 h 269"/>
                <a:gd name="T30" fmla="*/ 18 w 171"/>
                <a:gd name="T31" fmla="*/ 13 h 269"/>
                <a:gd name="T32" fmla="*/ 19 w 171"/>
                <a:gd name="T33" fmla="*/ 15 h 269"/>
                <a:gd name="T34" fmla="*/ 19 w 171"/>
                <a:gd name="T35" fmla="*/ 16 h 269"/>
                <a:gd name="T36" fmla="*/ 17 w 171"/>
                <a:gd name="T37" fmla="*/ 18 h 269"/>
                <a:gd name="T38" fmla="*/ 15 w 171"/>
                <a:gd name="T39" fmla="*/ 20 h 269"/>
                <a:gd name="T40" fmla="*/ 14 w 171"/>
                <a:gd name="T41" fmla="*/ 23 h 269"/>
                <a:gd name="T42" fmla="*/ 13 w 171"/>
                <a:gd name="T43" fmla="*/ 26 h 269"/>
                <a:gd name="T44" fmla="*/ 11 w 171"/>
                <a:gd name="T45" fmla="*/ 28 h 269"/>
                <a:gd name="T46" fmla="*/ 10 w 171"/>
                <a:gd name="T47" fmla="*/ 29 h 269"/>
                <a:gd name="T48" fmla="*/ 8 w 171"/>
                <a:gd name="T49" fmla="*/ 30 h 269"/>
                <a:gd name="T50" fmla="*/ 7 w 171"/>
                <a:gd name="T51" fmla="*/ 30 h 269"/>
                <a:gd name="T52" fmla="*/ 5 w 171"/>
                <a:gd name="T53" fmla="*/ 29 h 269"/>
                <a:gd name="T54" fmla="*/ 4 w 171"/>
                <a:gd name="T55" fmla="*/ 28 h 269"/>
                <a:gd name="T56" fmla="*/ 3 w 171"/>
                <a:gd name="T57" fmla="*/ 27 h 269"/>
                <a:gd name="T58" fmla="*/ 2 w 171"/>
                <a:gd name="T59" fmla="*/ 26 h 269"/>
                <a:gd name="T60" fmla="*/ 1 w 171"/>
                <a:gd name="T61" fmla="*/ 24 h 269"/>
                <a:gd name="T62" fmla="*/ 0 w 171"/>
                <a:gd name="T63" fmla="*/ 21 h 2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" h="269">
                  <a:moveTo>
                    <a:pt x="3" y="186"/>
                  </a:moveTo>
                  <a:lnTo>
                    <a:pt x="0" y="159"/>
                  </a:lnTo>
                  <a:lnTo>
                    <a:pt x="2" y="135"/>
                  </a:lnTo>
                  <a:lnTo>
                    <a:pt x="7" y="113"/>
                  </a:lnTo>
                  <a:lnTo>
                    <a:pt x="15" y="95"/>
                  </a:lnTo>
                  <a:lnTo>
                    <a:pt x="22" y="79"/>
                  </a:lnTo>
                  <a:lnTo>
                    <a:pt x="30" y="66"/>
                  </a:lnTo>
                  <a:lnTo>
                    <a:pt x="35" y="56"/>
                  </a:lnTo>
                  <a:lnTo>
                    <a:pt x="38" y="48"/>
                  </a:lnTo>
                  <a:lnTo>
                    <a:pt x="46" y="14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97" y="14"/>
                  </a:lnTo>
                  <a:lnTo>
                    <a:pt x="119" y="48"/>
                  </a:lnTo>
                  <a:lnTo>
                    <a:pt x="139" y="83"/>
                  </a:lnTo>
                  <a:lnTo>
                    <a:pt x="160" y="117"/>
                  </a:lnTo>
                  <a:lnTo>
                    <a:pt x="171" y="134"/>
                  </a:lnTo>
                  <a:lnTo>
                    <a:pt x="168" y="147"/>
                  </a:lnTo>
                  <a:lnTo>
                    <a:pt x="151" y="162"/>
                  </a:lnTo>
                  <a:lnTo>
                    <a:pt x="135" y="180"/>
                  </a:lnTo>
                  <a:lnTo>
                    <a:pt x="127" y="204"/>
                  </a:lnTo>
                  <a:lnTo>
                    <a:pt x="117" y="230"/>
                  </a:lnTo>
                  <a:lnTo>
                    <a:pt x="100" y="254"/>
                  </a:lnTo>
                  <a:lnTo>
                    <a:pt x="86" y="264"/>
                  </a:lnTo>
                  <a:lnTo>
                    <a:pt x="73" y="269"/>
                  </a:lnTo>
                  <a:lnTo>
                    <a:pt x="60" y="269"/>
                  </a:lnTo>
                  <a:lnTo>
                    <a:pt x="48" y="263"/>
                  </a:lnTo>
                  <a:lnTo>
                    <a:pt x="37" y="255"/>
                  </a:lnTo>
                  <a:lnTo>
                    <a:pt x="26" y="244"/>
                  </a:lnTo>
                  <a:lnTo>
                    <a:pt x="19" y="231"/>
                  </a:lnTo>
                  <a:lnTo>
                    <a:pt x="12" y="217"/>
                  </a:lnTo>
                  <a:lnTo>
                    <a:pt x="3" y="1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Freeform 275"/>
            <p:cNvSpPr>
              <a:spLocks/>
            </p:cNvSpPr>
            <p:nvPr/>
          </p:nvSpPr>
          <p:spPr bwMode="auto">
            <a:xfrm>
              <a:off x="4208" y="1255"/>
              <a:ext cx="23" cy="33"/>
            </a:xfrm>
            <a:custGeom>
              <a:avLst/>
              <a:gdLst>
                <a:gd name="T0" fmla="*/ 14 w 201"/>
                <a:gd name="T1" fmla="*/ 32 h 290"/>
                <a:gd name="T2" fmla="*/ 13 w 201"/>
                <a:gd name="T3" fmla="*/ 33 h 290"/>
                <a:gd name="T4" fmla="*/ 11 w 201"/>
                <a:gd name="T5" fmla="*/ 33 h 290"/>
                <a:gd name="T6" fmla="*/ 9 w 201"/>
                <a:gd name="T7" fmla="*/ 32 h 290"/>
                <a:gd name="T8" fmla="*/ 8 w 201"/>
                <a:gd name="T9" fmla="*/ 30 h 290"/>
                <a:gd name="T10" fmla="*/ 6 w 201"/>
                <a:gd name="T11" fmla="*/ 29 h 290"/>
                <a:gd name="T12" fmla="*/ 5 w 201"/>
                <a:gd name="T13" fmla="*/ 27 h 290"/>
                <a:gd name="T14" fmla="*/ 4 w 201"/>
                <a:gd name="T15" fmla="*/ 26 h 290"/>
                <a:gd name="T16" fmla="*/ 1 w 201"/>
                <a:gd name="T17" fmla="*/ 24 h 290"/>
                <a:gd name="T18" fmla="*/ 0 w 201"/>
                <a:gd name="T19" fmla="*/ 21 h 290"/>
                <a:gd name="T20" fmla="*/ 0 w 201"/>
                <a:gd name="T21" fmla="*/ 18 h 290"/>
                <a:gd name="T22" fmla="*/ 2 w 201"/>
                <a:gd name="T23" fmla="*/ 14 h 290"/>
                <a:gd name="T24" fmla="*/ 4 w 201"/>
                <a:gd name="T25" fmla="*/ 9 h 290"/>
                <a:gd name="T26" fmla="*/ 5 w 201"/>
                <a:gd name="T27" fmla="*/ 6 h 290"/>
                <a:gd name="T28" fmla="*/ 7 w 201"/>
                <a:gd name="T29" fmla="*/ 3 h 290"/>
                <a:gd name="T30" fmla="*/ 11 w 201"/>
                <a:gd name="T31" fmla="*/ 1 h 290"/>
                <a:gd name="T32" fmla="*/ 13 w 201"/>
                <a:gd name="T33" fmla="*/ 0 h 290"/>
                <a:gd name="T34" fmla="*/ 15 w 201"/>
                <a:gd name="T35" fmla="*/ 1 h 290"/>
                <a:gd name="T36" fmla="*/ 15 w 201"/>
                <a:gd name="T37" fmla="*/ 3 h 290"/>
                <a:gd name="T38" fmla="*/ 15 w 201"/>
                <a:gd name="T39" fmla="*/ 6 h 290"/>
                <a:gd name="T40" fmla="*/ 16 w 201"/>
                <a:gd name="T41" fmla="*/ 8 h 290"/>
                <a:gd name="T42" fmla="*/ 18 w 201"/>
                <a:gd name="T43" fmla="*/ 10 h 290"/>
                <a:gd name="T44" fmla="*/ 19 w 201"/>
                <a:gd name="T45" fmla="*/ 12 h 290"/>
                <a:gd name="T46" fmla="*/ 21 w 201"/>
                <a:gd name="T47" fmla="*/ 14 h 290"/>
                <a:gd name="T48" fmla="*/ 23 w 201"/>
                <a:gd name="T49" fmla="*/ 15 h 290"/>
                <a:gd name="T50" fmla="*/ 23 w 201"/>
                <a:gd name="T51" fmla="*/ 17 h 290"/>
                <a:gd name="T52" fmla="*/ 21 w 201"/>
                <a:gd name="T53" fmla="*/ 20 h 290"/>
                <a:gd name="T54" fmla="*/ 19 w 201"/>
                <a:gd name="T55" fmla="*/ 23 h 290"/>
                <a:gd name="T56" fmla="*/ 16 w 201"/>
                <a:gd name="T57" fmla="*/ 25 h 290"/>
                <a:gd name="T58" fmla="*/ 15 w 201"/>
                <a:gd name="T59" fmla="*/ 29 h 290"/>
                <a:gd name="T60" fmla="*/ 15 w 201"/>
                <a:gd name="T61" fmla="*/ 30 h 290"/>
                <a:gd name="T62" fmla="*/ 15 w 201"/>
                <a:gd name="T63" fmla="*/ 31 h 290"/>
                <a:gd name="T64" fmla="*/ 14 w 201"/>
                <a:gd name="T65" fmla="*/ 32 h 2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1" h="290">
                  <a:moveTo>
                    <a:pt x="124" y="285"/>
                  </a:moveTo>
                  <a:lnTo>
                    <a:pt x="111" y="290"/>
                  </a:lnTo>
                  <a:lnTo>
                    <a:pt x="97" y="287"/>
                  </a:lnTo>
                  <a:lnTo>
                    <a:pt x="83" y="278"/>
                  </a:lnTo>
                  <a:lnTo>
                    <a:pt x="68" y="266"/>
                  </a:lnTo>
                  <a:lnTo>
                    <a:pt x="55" y="253"/>
                  </a:lnTo>
                  <a:lnTo>
                    <a:pt x="43" y="240"/>
                  </a:lnTo>
                  <a:lnTo>
                    <a:pt x="34" y="232"/>
                  </a:lnTo>
                  <a:lnTo>
                    <a:pt x="10" y="211"/>
                  </a:lnTo>
                  <a:lnTo>
                    <a:pt x="0" y="184"/>
                  </a:lnTo>
                  <a:lnTo>
                    <a:pt x="4" y="157"/>
                  </a:lnTo>
                  <a:lnTo>
                    <a:pt x="16" y="120"/>
                  </a:lnTo>
                  <a:lnTo>
                    <a:pt x="31" y="83"/>
                  </a:lnTo>
                  <a:lnTo>
                    <a:pt x="48" y="49"/>
                  </a:lnTo>
                  <a:lnTo>
                    <a:pt x="64" y="29"/>
                  </a:lnTo>
                  <a:lnTo>
                    <a:pt x="96" y="6"/>
                  </a:lnTo>
                  <a:lnTo>
                    <a:pt x="112" y="0"/>
                  </a:lnTo>
                  <a:lnTo>
                    <a:pt x="127" y="12"/>
                  </a:lnTo>
                  <a:lnTo>
                    <a:pt x="133" y="29"/>
                  </a:lnTo>
                  <a:lnTo>
                    <a:pt x="134" y="52"/>
                  </a:lnTo>
                  <a:lnTo>
                    <a:pt x="141" y="72"/>
                  </a:lnTo>
                  <a:lnTo>
                    <a:pt x="153" y="90"/>
                  </a:lnTo>
                  <a:lnTo>
                    <a:pt x="168" y="106"/>
                  </a:lnTo>
                  <a:lnTo>
                    <a:pt x="187" y="123"/>
                  </a:lnTo>
                  <a:lnTo>
                    <a:pt x="201" y="135"/>
                  </a:lnTo>
                  <a:lnTo>
                    <a:pt x="199" y="151"/>
                  </a:lnTo>
                  <a:lnTo>
                    <a:pt x="182" y="174"/>
                  </a:lnTo>
                  <a:lnTo>
                    <a:pt x="162" y="198"/>
                  </a:lnTo>
                  <a:lnTo>
                    <a:pt x="141" y="223"/>
                  </a:lnTo>
                  <a:lnTo>
                    <a:pt x="133" y="252"/>
                  </a:lnTo>
                  <a:lnTo>
                    <a:pt x="134" y="262"/>
                  </a:lnTo>
                  <a:lnTo>
                    <a:pt x="134" y="270"/>
                  </a:lnTo>
                  <a:lnTo>
                    <a:pt x="124" y="2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Freeform 276"/>
            <p:cNvSpPr>
              <a:spLocks/>
            </p:cNvSpPr>
            <p:nvPr/>
          </p:nvSpPr>
          <p:spPr bwMode="auto">
            <a:xfrm>
              <a:off x="4608" y="1254"/>
              <a:ext cx="23" cy="26"/>
            </a:xfrm>
            <a:custGeom>
              <a:avLst/>
              <a:gdLst>
                <a:gd name="T0" fmla="*/ 9 w 211"/>
                <a:gd name="T1" fmla="*/ 20 h 236"/>
                <a:gd name="T2" fmla="*/ 8 w 211"/>
                <a:gd name="T3" fmla="*/ 18 h 236"/>
                <a:gd name="T4" fmla="*/ 8 w 211"/>
                <a:gd name="T5" fmla="*/ 15 h 236"/>
                <a:gd name="T6" fmla="*/ 8 w 211"/>
                <a:gd name="T7" fmla="*/ 12 h 236"/>
                <a:gd name="T8" fmla="*/ 8 w 211"/>
                <a:gd name="T9" fmla="*/ 10 h 236"/>
                <a:gd name="T10" fmla="*/ 9 w 211"/>
                <a:gd name="T11" fmla="*/ 8 h 236"/>
                <a:gd name="T12" fmla="*/ 9 w 211"/>
                <a:gd name="T13" fmla="*/ 6 h 236"/>
                <a:gd name="T14" fmla="*/ 10 w 211"/>
                <a:gd name="T15" fmla="*/ 4 h 236"/>
                <a:gd name="T16" fmla="*/ 12 w 211"/>
                <a:gd name="T17" fmla="*/ 2 h 236"/>
                <a:gd name="T18" fmla="*/ 14 w 211"/>
                <a:gd name="T19" fmla="*/ 0 h 236"/>
                <a:gd name="T20" fmla="*/ 16 w 211"/>
                <a:gd name="T21" fmla="*/ 0 h 236"/>
                <a:gd name="T22" fmla="*/ 17 w 211"/>
                <a:gd name="T23" fmla="*/ 1 h 236"/>
                <a:gd name="T24" fmla="*/ 20 w 211"/>
                <a:gd name="T25" fmla="*/ 3 h 236"/>
                <a:gd name="T26" fmla="*/ 22 w 211"/>
                <a:gd name="T27" fmla="*/ 5 h 236"/>
                <a:gd name="T28" fmla="*/ 23 w 211"/>
                <a:gd name="T29" fmla="*/ 8 h 236"/>
                <a:gd name="T30" fmla="*/ 23 w 211"/>
                <a:gd name="T31" fmla="*/ 13 h 236"/>
                <a:gd name="T32" fmla="*/ 23 w 211"/>
                <a:gd name="T33" fmla="*/ 18 h 236"/>
                <a:gd name="T34" fmla="*/ 23 w 211"/>
                <a:gd name="T35" fmla="*/ 20 h 236"/>
                <a:gd name="T36" fmla="*/ 22 w 211"/>
                <a:gd name="T37" fmla="*/ 21 h 236"/>
                <a:gd name="T38" fmla="*/ 21 w 211"/>
                <a:gd name="T39" fmla="*/ 22 h 236"/>
                <a:gd name="T40" fmla="*/ 18 w 211"/>
                <a:gd name="T41" fmla="*/ 22 h 236"/>
                <a:gd name="T42" fmla="*/ 17 w 211"/>
                <a:gd name="T43" fmla="*/ 23 h 236"/>
                <a:gd name="T44" fmla="*/ 15 w 211"/>
                <a:gd name="T45" fmla="*/ 23 h 236"/>
                <a:gd name="T46" fmla="*/ 14 w 211"/>
                <a:gd name="T47" fmla="*/ 24 h 236"/>
                <a:gd name="T48" fmla="*/ 12 w 211"/>
                <a:gd name="T49" fmla="*/ 25 h 236"/>
                <a:gd name="T50" fmla="*/ 9 w 211"/>
                <a:gd name="T51" fmla="*/ 26 h 236"/>
                <a:gd name="T52" fmla="*/ 5 w 211"/>
                <a:gd name="T53" fmla="*/ 26 h 236"/>
                <a:gd name="T54" fmla="*/ 3 w 211"/>
                <a:gd name="T55" fmla="*/ 26 h 236"/>
                <a:gd name="T56" fmla="*/ 1 w 211"/>
                <a:gd name="T57" fmla="*/ 25 h 236"/>
                <a:gd name="T58" fmla="*/ 0 w 211"/>
                <a:gd name="T59" fmla="*/ 24 h 236"/>
                <a:gd name="T60" fmla="*/ 0 w 211"/>
                <a:gd name="T61" fmla="*/ 21 h 236"/>
                <a:gd name="T62" fmla="*/ 0 w 211"/>
                <a:gd name="T63" fmla="*/ 17 h 236"/>
                <a:gd name="T64" fmla="*/ 0 w 211"/>
                <a:gd name="T65" fmla="*/ 12 h 236"/>
                <a:gd name="T66" fmla="*/ 1 w 211"/>
                <a:gd name="T67" fmla="*/ 9 h 236"/>
                <a:gd name="T68" fmla="*/ 2 w 211"/>
                <a:gd name="T69" fmla="*/ 8 h 236"/>
                <a:gd name="T70" fmla="*/ 3 w 211"/>
                <a:gd name="T71" fmla="*/ 9 h 236"/>
                <a:gd name="T72" fmla="*/ 3 w 211"/>
                <a:gd name="T73" fmla="*/ 12 h 236"/>
                <a:gd name="T74" fmla="*/ 3 w 211"/>
                <a:gd name="T75" fmla="*/ 16 h 236"/>
                <a:gd name="T76" fmla="*/ 4 w 211"/>
                <a:gd name="T77" fmla="*/ 20 h 236"/>
                <a:gd name="T78" fmla="*/ 4 w 211"/>
                <a:gd name="T79" fmla="*/ 21 h 236"/>
                <a:gd name="T80" fmla="*/ 5 w 211"/>
                <a:gd name="T81" fmla="*/ 22 h 236"/>
                <a:gd name="T82" fmla="*/ 7 w 211"/>
                <a:gd name="T83" fmla="*/ 22 h 236"/>
                <a:gd name="T84" fmla="*/ 8 w 211"/>
                <a:gd name="T85" fmla="*/ 21 h 236"/>
                <a:gd name="T86" fmla="*/ 9 w 211"/>
                <a:gd name="T87" fmla="*/ 20 h 2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1" h="236">
                  <a:moveTo>
                    <a:pt x="78" y="178"/>
                  </a:moveTo>
                  <a:lnTo>
                    <a:pt x="77" y="160"/>
                  </a:lnTo>
                  <a:lnTo>
                    <a:pt x="77" y="136"/>
                  </a:lnTo>
                  <a:lnTo>
                    <a:pt x="76" y="113"/>
                  </a:lnTo>
                  <a:lnTo>
                    <a:pt x="76" y="93"/>
                  </a:lnTo>
                  <a:lnTo>
                    <a:pt x="78" y="73"/>
                  </a:lnTo>
                  <a:lnTo>
                    <a:pt x="83" y="54"/>
                  </a:lnTo>
                  <a:lnTo>
                    <a:pt x="93" y="36"/>
                  </a:lnTo>
                  <a:lnTo>
                    <a:pt x="108" y="20"/>
                  </a:lnTo>
                  <a:lnTo>
                    <a:pt x="130" y="4"/>
                  </a:lnTo>
                  <a:lnTo>
                    <a:pt x="146" y="0"/>
                  </a:lnTo>
                  <a:lnTo>
                    <a:pt x="159" y="6"/>
                  </a:lnTo>
                  <a:lnTo>
                    <a:pt x="181" y="26"/>
                  </a:lnTo>
                  <a:lnTo>
                    <a:pt x="200" y="47"/>
                  </a:lnTo>
                  <a:lnTo>
                    <a:pt x="207" y="73"/>
                  </a:lnTo>
                  <a:lnTo>
                    <a:pt x="209" y="116"/>
                  </a:lnTo>
                  <a:lnTo>
                    <a:pt x="211" y="160"/>
                  </a:lnTo>
                  <a:lnTo>
                    <a:pt x="209" y="178"/>
                  </a:lnTo>
                  <a:lnTo>
                    <a:pt x="204" y="190"/>
                  </a:lnTo>
                  <a:lnTo>
                    <a:pt x="191" y="196"/>
                  </a:lnTo>
                  <a:lnTo>
                    <a:pt x="167" y="199"/>
                  </a:lnTo>
                  <a:lnTo>
                    <a:pt x="153" y="205"/>
                  </a:lnTo>
                  <a:lnTo>
                    <a:pt x="141" y="212"/>
                  </a:lnTo>
                  <a:lnTo>
                    <a:pt x="128" y="222"/>
                  </a:lnTo>
                  <a:lnTo>
                    <a:pt x="111" y="231"/>
                  </a:lnTo>
                  <a:lnTo>
                    <a:pt x="85" y="236"/>
                  </a:lnTo>
                  <a:lnTo>
                    <a:pt x="46" y="236"/>
                  </a:lnTo>
                  <a:lnTo>
                    <a:pt x="24" y="233"/>
                  </a:lnTo>
                  <a:lnTo>
                    <a:pt x="10" y="226"/>
                  </a:lnTo>
                  <a:lnTo>
                    <a:pt x="3" y="215"/>
                  </a:lnTo>
                  <a:lnTo>
                    <a:pt x="0" y="194"/>
                  </a:lnTo>
                  <a:lnTo>
                    <a:pt x="1" y="151"/>
                  </a:lnTo>
                  <a:lnTo>
                    <a:pt x="3" y="108"/>
                  </a:lnTo>
                  <a:lnTo>
                    <a:pt x="7" y="79"/>
                  </a:lnTo>
                  <a:lnTo>
                    <a:pt x="18" y="69"/>
                  </a:lnTo>
                  <a:lnTo>
                    <a:pt x="29" y="79"/>
                  </a:lnTo>
                  <a:lnTo>
                    <a:pt x="32" y="108"/>
                  </a:lnTo>
                  <a:lnTo>
                    <a:pt x="32" y="142"/>
                  </a:lnTo>
                  <a:lnTo>
                    <a:pt x="33" y="177"/>
                  </a:lnTo>
                  <a:lnTo>
                    <a:pt x="37" y="193"/>
                  </a:lnTo>
                  <a:lnTo>
                    <a:pt x="47" y="203"/>
                  </a:lnTo>
                  <a:lnTo>
                    <a:pt x="60" y="204"/>
                  </a:lnTo>
                  <a:lnTo>
                    <a:pt x="77" y="194"/>
                  </a:lnTo>
                  <a:lnTo>
                    <a:pt x="78" y="1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6" name="Freeform 277"/>
            <p:cNvSpPr>
              <a:spLocks/>
            </p:cNvSpPr>
            <p:nvPr/>
          </p:nvSpPr>
          <p:spPr bwMode="auto">
            <a:xfrm>
              <a:off x="4268" y="1246"/>
              <a:ext cx="20" cy="32"/>
            </a:xfrm>
            <a:custGeom>
              <a:avLst/>
              <a:gdLst>
                <a:gd name="T0" fmla="*/ 9 w 186"/>
                <a:gd name="T1" fmla="*/ 32 h 293"/>
                <a:gd name="T2" fmla="*/ 8 w 186"/>
                <a:gd name="T3" fmla="*/ 31 h 293"/>
                <a:gd name="T4" fmla="*/ 7 w 186"/>
                <a:gd name="T5" fmla="*/ 28 h 293"/>
                <a:gd name="T6" fmla="*/ 7 w 186"/>
                <a:gd name="T7" fmla="*/ 26 h 293"/>
                <a:gd name="T8" fmla="*/ 6 w 186"/>
                <a:gd name="T9" fmla="*/ 25 h 293"/>
                <a:gd name="T10" fmla="*/ 4 w 186"/>
                <a:gd name="T11" fmla="*/ 24 h 293"/>
                <a:gd name="T12" fmla="*/ 3 w 186"/>
                <a:gd name="T13" fmla="*/ 22 h 293"/>
                <a:gd name="T14" fmla="*/ 1 w 186"/>
                <a:gd name="T15" fmla="*/ 21 h 293"/>
                <a:gd name="T16" fmla="*/ 0 w 186"/>
                <a:gd name="T17" fmla="*/ 19 h 293"/>
                <a:gd name="T18" fmla="*/ 0 w 186"/>
                <a:gd name="T19" fmla="*/ 16 h 293"/>
                <a:gd name="T20" fmla="*/ 0 w 186"/>
                <a:gd name="T21" fmla="*/ 14 h 293"/>
                <a:gd name="T22" fmla="*/ 2 w 186"/>
                <a:gd name="T23" fmla="*/ 11 h 293"/>
                <a:gd name="T24" fmla="*/ 3 w 186"/>
                <a:gd name="T25" fmla="*/ 9 h 293"/>
                <a:gd name="T26" fmla="*/ 4 w 186"/>
                <a:gd name="T27" fmla="*/ 8 h 293"/>
                <a:gd name="T28" fmla="*/ 5 w 186"/>
                <a:gd name="T29" fmla="*/ 5 h 293"/>
                <a:gd name="T30" fmla="*/ 7 w 186"/>
                <a:gd name="T31" fmla="*/ 2 h 293"/>
                <a:gd name="T32" fmla="*/ 8 w 186"/>
                <a:gd name="T33" fmla="*/ 0 h 293"/>
                <a:gd name="T34" fmla="*/ 10 w 186"/>
                <a:gd name="T35" fmla="*/ 0 h 293"/>
                <a:gd name="T36" fmla="*/ 11 w 186"/>
                <a:gd name="T37" fmla="*/ 1 h 293"/>
                <a:gd name="T38" fmla="*/ 13 w 186"/>
                <a:gd name="T39" fmla="*/ 3 h 293"/>
                <a:gd name="T40" fmla="*/ 14 w 186"/>
                <a:gd name="T41" fmla="*/ 5 h 293"/>
                <a:gd name="T42" fmla="*/ 16 w 186"/>
                <a:gd name="T43" fmla="*/ 7 h 293"/>
                <a:gd name="T44" fmla="*/ 18 w 186"/>
                <a:gd name="T45" fmla="*/ 10 h 293"/>
                <a:gd name="T46" fmla="*/ 18 w 186"/>
                <a:gd name="T47" fmla="*/ 12 h 293"/>
                <a:gd name="T48" fmla="*/ 19 w 186"/>
                <a:gd name="T49" fmla="*/ 15 h 293"/>
                <a:gd name="T50" fmla="*/ 20 w 186"/>
                <a:gd name="T51" fmla="*/ 16 h 293"/>
                <a:gd name="T52" fmla="*/ 19 w 186"/>
                <a:gd name="T53" fmla="*/ 19 h 293"/>
                <a:gd name="T54" fmla="*/ 18 w 186"/>
                <a:gd name="T55" fmla="*/ 19 h 293"/>
                <a:gd name="T56" fmla="*/ 18 w 186"/>
                <a:gd name="T57" fmla="*/ 20 h 293"/>
                <a:gd name="T58" fmla="*/ 15 w 186"/>
                <a:gd name="T59" fmla="*/ 25 h 293"/>
                <a:gd name="T60" fmla="*/ 11 w 186"/>
                <a:gd name="T61" fmla="*/ 31 h 293"/>
                <a:gd name="T62" fmla="*/ 11 w 186"/>
                <a:gd name="T63" fmla="*/ 31 h 293"/>
                <a:gd name="T64" fmla="*/ 11 w 186"/>
                <a:gd name="T65" fmla="*/ 32 h 293"/>
                <a:gd name="T66" fmla="*/ 9 w 186"/>
                <a:gd name="T67" fmla="*/ 32 h 2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6" h="293">
                  <a:moveTo>
                    <a:pt x="81" y="293"/>
                  </a:moveTo>
                  <a:lnTo>
                    <a:pt x="73" y="283"/>
                  </a:lnTo>
                  <a:lnTo>
                    <a:pt x="68" y="254"/>
                  </a:lnTo>
                  <a:lnTo>
                    <a:pt x="63" y="238"/>
                  </a:lnTo>
                  <a:lnTo>
                    <a:pt x="52" y="226"/>
                  </a:lnTo>
                  <a:lnTo>
                    <a:pt x="39" y="216"/>
                  </a:lnTo>
                  <a:lnTo>
                    <a:pt x="25" y="205"/>
                  </a:lnTo>
                  <a:lnTo>
                    <a:pt x="13" y="193"/>
                  </a:lnTo>
                  <a:lnTo>
                    <a:pt x="4" y="176"/>
                  </a:lnTo>
                  <a:lnTo>
                    <a:pt x="0" y="151"/>
                  </a:lnTo>
                  <a:lnTo>
                    <a:pt x="1" y="124"/>
                  </a:lnTo>
                  <a:lnTo>
                    <a:pt x="18" y="103"/>
                  </a:lnTo>
                  <a:lnTo>
                    <a:pt x="32" y="84"/>
                  </a:lnTo>
                  <a:lnTo>
                    <a:pt x="35" y="69"/>
                  </a:lnTo>
                  <a:lnTo>
                    <a:pt x="42" y="49"/>
                  </a:lnTo>
                  <a:lnTo>
                    <a:pt x="66" y="1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2" y="9"/>
                  </a:lnTo>
                  <a:lnTo>
                    <a:pt x="118" y="29"/>
                  </a:lnTo>
                  <a:lnTo>
                    <a:pt x="134" y="47"/>
                  </a:lnTo>
                  <a:lnTo>
                    <a:pt x="152" y="65"/>
                  </a:lnTo>
                  <a:lnTo>
                    <a:pt x="166" y="87"/>
                  </a:lnTo>
                  <a:lnTo>
                    <a:pt x="170" y="111"/>
                  </a:lnTo>
                  <a:lnTo>
                    <a:pt x="181" y="135"/>
                  </a:lnTo>
                  <a:lnTo>
                    <a:pt x="186" y="151"/>
                  </a:lnTo>
                  <a:lnTo>
                    <a:pt x="176" y="172"/>
                  </a:lnTo>
                  <a:lnTo>
                    <a:pt x="172" y="178"/>
                  </a:lnTo>
                  <a:lnTo>
                    <a:pt x="169" y="186"/>
                  </a:lnTo>
                  <a:lnTo>
                    <a:pt x="136" y="233"/>
                  </a:lnTo>
                  <a:lnTo>
                    <a:pt x="103" y="280"/>
                  </a:lnTo>
                  <a:lnTo>
                    <a:pt x="102" y="285"/>
                  </a:lnTo>
                  <a:lnTo>
                    <a:pt x="100" y="289"/>
                  </a:lnTo>
                  <a:lnTo>
                    <a:pt x="81" y="29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Freeform 278"/>
            <p:cNvSpPr>
              <a:spLocks/>
            </p:cNvSpPr>
            <p:nvPr/>
          </p:nvSpPr>
          <p:spPr bwMode="auto">
            <a:xfrm>
              <a:off x="4136" y="1248"/>
              <a:ext cx="22" cy="31"/>
            </a:xfrm>
            <a:custGeom>
              <a:avLst/>
              <a:gdLst>
                <a:gd name="T0" fmla="*/ 6 w 198"/>
                <a:gd name="T1" fmla="*/ 23 h 276"/>
                <a:gd name="T2" fmla="*/ 4 w 198"/>
                <a:gd name="T3" fmla="*/ 21 h 276"/>
                <a:gd name="T4" fmla="*/ 2 w 198"/>
                <a:gd name="T5" fmla="*/ 19 h 276"/>
                <a:gd name="T6" fmla="*/ 1 w 198"/>
                <a:gd name="T7" fmla="*/ 17 h 276"/>
                <a:gd name="T8" fmla="*/ 0 w 198"/>
                <a:gd name="T9" fmla="*/ 14 h 276"/>
                <a:gd name="T10" fmla="*/ 1 w 198"/>
                <a:gd name="T11" fmla="*/ 11 h 276"/>
                <a:gd name="T12" fmla="*/ 2 w 198"/>
                <a:gd name="T13" fmla="*/ 9 h 276"/>
                <a:gd name="T14" fmla="*/ 3 w 198"/>
                <a:gd name="T15" fmla="*/ 8 h 276"/>
                <a:gd name="T16" fmla="*/ 4 w 198"/>
                <a:gd name="T17" fmla="*/ 7 h 276"/>
                <a:gd name="T18" fmla="*/ 5 w 198"/>
                <a:gd name="T19" fmla="*/ 5 h 276"/>
                <a:gd name="T20" fmla="*/ 6 w 198"/>
                <a:gd name="T21" fmla="*/ 1 h 276"/>
                <a:gd name="T22" fmla="*/ 8 w 198"/>
                <a:gd name="T23" fmla="*/ 0 h 276"/>
                <a:gd name="T24" fmla="*/ 10 w 198"/>
                <a:gd name="T25" fmla="*/ 1 h 276"/>
                <a:gd name="T26" fmla="*/ 12 w 198"/>
                <a:gd name="T27" fmla="*/ 2 h 276"/>
                <a:gd name="T28" fmla="*/ 13 w 198"/>
                <a:gd name="T29" fmla="*/ 4 h 276"/>
                <a:gd name="T30" fmla="*/ 14 w 198"/>
                <a:gd name="T31" fmla="*/ 5 h 276"/>
                <a:gd name="T32" fmla="*/ 15 w 198"/>
                <a:gd name="T33" fmla="*/ 5 h 276"/>
                <a:gd name="T34" fmla="*/ 16 w 198"/>
                <a:gd name="T35" fmla="*/ 4 h 276"/>
                <a:gd name="T36" fmla="*/ 17 w 198"/>
                <a:gd name="T37" fmla="*/ 4 h 276"/>
                <a:gd name="T38" fmla="*/ 18 w 198"/>
                <a:gd name="T39" fmla="*/ 5 h 276"/>
                <a:gd name="T40" fmla="*/ 19 w 198"/>
                <a:gd name="T41" fmla="*/ 6 h 276"/>
                <a:gd name="T42" fmla="*/ 19 w 198"/>
                <a:gd name="T43" fmla="*/ 9 h 276"/>
                <a:gd name="T44" fmla="*/ 20 w 198"/>
                <a:gd name="T45" fmla="*/ 12 h 276"/>
                <a:gd name="T46" fmla="*/ 21 w 198"/>
                <a:gd name="T47" fmla="*/ 11 h 276"/>
                <a:gd name="T48" fmla="*/ 22 w 198"/>
                <a:gd name="T49" fmla="*/ 13 h 276"/>
                <a:gd name="T50" fmla="*/ 22 w 198"/>
                <a:gd name="T51" fmla="*/ 15 h 276"/>
                <a:gd name="T52" fmla="*/ 21 w 198"/>
                <a:gd name="T53" fmla="*/ 16 h 276"/>
                <a:gd name="T54" fmla="*/ 19 w 198"/>
                <a:gd name="T55" fmla="*/ 20 h 276"/>
                <a:gd name="T56" fmla="*/ 16 w 198"/>
                <a:gd name="T57" fmla="*/ 25 h 276"/>
                <a:gd name="T58" fmla="*/ 15 w 198"/>
                <a:gd name="T59" fmla="*/ 26 h 276"/>
                <a:gd name="T60" fmla="*/ 13 w 198"/>
                <a:gd name="T61" fmla="*/ 28 h 276"/>
                <a:gd name="T62" fmla="*/ 12 w 198"/>
                <a:gd name="T63" fmla="*/ 28 h 276"/>
                <a:gd name="T64" fmla="*/ 11 w 198"/>
                <a:gd name="T65" fmla="*/ 30 h 276"/>
                <a:gd name="T66" fmla="*/ 11 w 198"/>
                <a:gd name="T67" fmla="*/ 31 h 276"/>
                <a:gd name="T68" fmla="*/ 10 w 198"/>
                <a:gd name="T69" fmla="*/ 31 h 276"/>
                <a:gd name="T70" fmla="*/ 9 w 198"/>
                <a:gd name="T71" fmla="*/ 30 h 276"/>
                <a:gd name="T72" fmla="*/ 8 w 198"/>
                <a:gd name="T73" fmla="*/ 26 h 276"/>
                <a:gd name="T74" fmla="*/ 6 w 198"/>
                <a:gd name="T75" fmla="*/ 23 h 2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8" h="276">
                  <a:moveTo>
                    <a:pt x="57" y="206"/>
                  </a:moveTo>
                  <a:lnTo>
                    <a:pt x="34" y="184"/>
                  </a:lnTo>
                  <a:lnTo>
                    <a:pt x="17" y="168"/>
                  </a:lnTo>
                  <a:lnTo>
                    <a:pt x="5" y="151"/>
                  </a:lnTo>
                  <a:lnTo>
                    <a:pt x="0" y="129"/>
                  </a:lnTo>
                  <a:lnTo>
                    <a:pt x="7" y="98"/>
                  </a:lnTo>
                  <a:lnTo>
                    <a:pt x="17" y="81"/>
                  </a:lnTo>
                  <a:lnTo>
                    <a:pt x="27" y="71"/>
                  </a:lnTo>
                  <a:lnTo>
                    <a:pt x="38" y="61"/>
                  </a:lnTo>
                  <a:lnTo>
                    <a:pt x="46" y="43"/>
                  </a:lnTo>
                  <a:lnTo>
                    <a:pt x="57" y="11"/>
                  </a:lnTo>
                  <a:lnTo>
                    <a:pt x="73" y="0"/>
                  </a:lnTo>
                  <a:lnTo>
                    <a:pt x="92" y="5"/>
                  </a:lnTo>
                  <a:lnTo>
                    <a:pt x="104" y="22"/>
                  </a:lnTo>
                  <a:lnTo>
                    <a:pt x="113" y="35"/>
                  </a:lnTo>
                  <a:lnTo>
                    <a:pt x="122" y="41"/>
                  </a:lnTo>
                  <a:lnTo>
                    <a:pt x="133" y="41"/>
                  </a:lnTo>
                  <a:lnTo>
                    <a:pt x="145" y="38"/>
                  </a:lnTo>
                  <a:lnTo>
                    <a:pt x="156" y="38"/>
                  </a:lnTo>
                  <a:lnTo>
                    <a:pt x="165" y="44"/>
                  </a:lnTo>
                  <a:lnTo>
                    <a:pt x="170" y="56"/>
                  </a:lnTo>
                  <a:lnTo>
                    <a:pt x="172" y="81"/>
                  </a:lnTo>
                  <a:lnTo>
                    <a:pt x="179" y="103"/>
                  </a:lnTo>
                  <a:lnTo>
                    <a:pt x="192" y="102"/>
                  </a:lnTo>
                  <a:lnTo>
                    <a:pt x="198" y="112"/>
                  </a:lnTo>
                  <a:lnTo>
                    <a:pt x="196" y="132"/>
                  </a:lnTo>
                  <a:lnTo>
                    <a:pt x="185" y="141"/>
                  </a:lnTo>
                  <a:lnTo>
                    <a:pt x="169" y="176"/>
                  </a:lnTo>
                  <a:lnTo>
                    <a:pt x="146" y="220"/>
                  </a:lnTo>
                  <a:lnTo>
                    <a:pt x="132" y="233"/>
                  </a:lnTo>
                  <a:lnTo>
                    <a:pt x="116" y="245"/>
                  </a:lnTo>
                  <a:lnTo>
                    <a:pt x="106" y="253"/>
                  </a:lnTo>
                  <a:lnTo>
                    <a:pt x="103" y="267"/>
                  </a:lnTo>
                  <a:lnTo>
                    <a:pt x="98" y="274"/>
                  </a:lnTo>
                  <a:lnTo>
                    <a:pt x="87" y="276"/>
                  </a:lnTo>
                  <a:lnTo>
                    <a:pt x="81" y="265"/>
                  </a:lnTo>
                  <a:lnTo>
                    <a:pt x="73" y="233"/>
                  </a:lnTo>
                  <a:lnTo>
                    <a:pt x="57" y="20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Freeform 279"/>
            <p:cNvSpPr>
              <a:spLocks/>
            </p:cNvSpPr>
            <p:nvPr/>
          </p:nvSpPr>
          <p:spPr bwMode="auto">
            <a:xfrm>
              <a:off x="4017" y="1245"/>
              <a:ext cx="20" cy="33"/>
            </a:xfrm>
            <a:custGeom>
              <a:avLst/>
              <a:gdLst>
                <a:gd name="T0" fmla="*/ 8 w 182"/>
                <a:gd name="T1" fmla="*/ 33 h 302"/>
                <a:gd name="T2" fmla="*/ 7 w 182"/>
                <a:gd name="T3" fmla="*/ 31 h 302"/>
                <a:gd name="T4" fmla="*/ 8 w 182"/>
                <a:gd name="T5" fmla="*/ 29 h 302"/>
                <a:gd name="T6" fmla="*/ 7 w 182"/>
                <a:gd name="T7" fmla="*/ 26 h 302"/>
                <a:gd name="T8" fmla="*/ 4 w 182"/>
                <a:gd name="T9" fmla="*/ 23 h 302"/>
                <a:gd name="T10" fmla="*/ 2 w 182"/>
                <a:gd name="T11" fmla="*/ 22 h 302"/>
                <a:gd name="T12" fmla="*/ 1 w 182"/>
                <a:gd name="T13" fmla="*/ 20 h 302"/>
                <a:gd name="T14" fmla="*/ 0 w 182"/>
                <a:gd name="T15" fmla="*/ 18 h 302"/>
                <a:gd name="T16" fmla="*/ 0 w 182"/>
                <a:gd name="T17" fmla="*/ 16 h 302"/>
                <a:gd name="T18" fmla="*/ 0 w 182"/>
                <a:gd name="T19" fmla="*/ 12 h 302"/>
                <a:gd name="T20" fmla="*/ 2 w 182"/>
                <a:gd name="T21" fmla="*/ 11 h 302"/>
                <a:gd name="T22" fmla="*/ 5 w 182"/>
                <a:gd name="T23" fmla="*/ 9 h 302"/>
                <a:gd name="T24" fmla="*/ 6 w 182"/>
                <a:gd name="T25" fmla="*/ 8 h 302"/>
                <a:gd name="T26" fmla="*/ 7 w 182"/>
                <a:gd name="T27" fmla="*/ 5 h 302"/>
                <a:gd name="T28" fmla="*/ 8 w 182"/>
                <a:gd name="T29" fmla="*/ 4 h 302"/>
                <a:gd name="T30" fmla="*/ 8 w 182"/>
                <a:gd name="T31" fmla="*/ 1 h 302"/>
                <a:gd name="T32" fmla="*/ 9 w 182"/>
                <a:gd name="T33" fmla="*/ 0 h 302"/>
                <a:gd name="T34" fmla="*/ 10 w 182"/>
                <a:gd name="T35" fmla="*/ 0 h 302"/>
                <a:gd name="T36" fmla="*/ 11 w 182"/>
                <a:gd name="T37" fmla="*/ 2 h 302"/>
                <a:gd name="T38" fmla="*/ 13 w 182"/>
                <a:gd name="T39" fmla="*/ 4 h 302"/>
                <a:gd name="T40" fmla="*/ 15 w 182"/>
                <a:gd name="T41" fmla="*/ 6 h 302"/>
                <a:gd name="T42" fmla="*/ 18 w 182"/>
                <a:gd name="T43" fmla="*/ 8 h 302"/>
                <a:gd name="T44" fmla="*/ 18 w 182"/>
                <a:gd name="T45" fmla="*/ 10 h 302"/>
                <a:gd name="T46" fmla="*/ 18 w 182"/>
                <a:gd name="T47" fmla="*/ 12 h 302"/>
                <a:gd name="T48" fmla="*/ 18 w 182"/>
                <a:gd name="T49" fmla="*/ 13 h 302"/>
                <a:gd name="T50" fmla="*/ 19 w 182"/>
                <a:gd name="T51" fmla="*/ 15 h 302"/>
                <a:gd name="T52" fmla="*/ 20 w 182"/>
                <a:gd name="T53" fmla="*/ 16 h 302"/>
                <a:gd name="T54" fmla="*/ 19 w 182"/>
                <a:gd name="T55" fmla="*/ 17 h 302"/>
                <a:gd name="T56" fmla="*/ 19 w 182"/>
                <a:gd name="T57" fmla="*/ 19 h 302"/>
                <a:gd name="T58" fmla="*/ 19 w 182"/>
                <a:gd name="T59" fmla="*/ 21 h 302"/>
                <a:gd name="T60" fmla="*/ 18 w 182"/>
                <a:gd name="T61" fmla="*/ 24 h 302"/>
                <a:gd name="T62" fmla="*/ 15 w 182"/>
                <a:gd name="T63" fmla="*/ 27 h 302"/>
                <a:gd name="T64" fmla="*/ 12 w 182"/>
                <a:gd name="T65" fmla="*/ 30 h 302"/>
                <a:gd name="T66" fmla="*/ 10 w 182"/>
                <a:gd name="T67" fmla="*/ 33 h 302"/>
                <a:gd name="T68" fmla="*/ 8 w 182"/>
                <a:gd name="T69" fmla="*/ 33 h 3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302">
                  <a:moveTo>
                    <a:pt x="73" y="302"/>
                  </a:moveTo>
                  <a:lnTo>
                    <a:pt x="68" y="283"/>
                  </a:lnTo>
                  <a:lnTo>
                    <a:pt x="69" y="263"/>
                  </a:lnTo>
                  <a:lnTo>
                    <a:pt x="60" y="235"/>
                  </a:lnTo>
                  <a:lnTo>
                    <a:pt x="36" y="214"/>
                  </a:lnTo>
                  <a:lnTo>
                    <a:pt x="20" y="198"/>
                  </a:lnTo>
                  <a:lnTo>
                    <a:pt x="8" y="183"/>
                  </a:lnTo>
                  <a:lnTo>
                    <a:pt x="3" y="165"/>
                  </a:lnTo>
                  <a:lnTo>
                    <a:pt x="0" y="142"/>
                  </a:lnTo>
                  <a:lnTo>
                    <a:pt x="4" y="109"/>
                  </a:lnTo>
                  <a:lnTo>
                    <a:pt x="18" y="98"/>
                  </a:lnTo>
                  <a:lnTo>
                    <a:pt x="41" y="85"/>
                  </a:lnTo>
                  <a:lnTo>
                    <a:pt x="54" y="73"/>
                  </a:lnTo>
                  <a:lnTo>
                    <a:pt x="68" y="49"/>
                  </a:lnTo>
                  <a:lnTo>
                    <a:pt x="74" y="38"/>
                  </a:lnTo>
                  <a:lnTo>
                    <a:pt x="76" y="10"/>
                  </a:lnTo>
                  <a:lnTo>
                    <a:pt x="81" y="0"/>
                  </a:lnTo>
                  <a:lnTo>
                    <a:pt x="91" y="4"/>
                  </a:lnTo>
                  <a:lnTo>
                    <a:pt x="100" y="17"/>
                  </a:lnTo>
                  <a:lnTo>
                    <a:pt x="116" y="41"/>
                  </a:lnTo>
                  <a:lnTo>
                    <a:pt x="140" y="59"/>
                  </a:lnTo>
                  <a:lnTo>
                    <a:pt x="162" y="75"/>
                  </a:lnTo>
                  <a:lnTo>
                    <a:pt x="168" y="91"/>
                  </a:lnTo>
                  <a:lnTo>
                    <a:pt x="166" y="107"/>
                  </a:lnTo>
                  <a:lnTo>
                    <a:pt x="163" y="121"/>
                  </a:lnTo>
                  <a:lnTo>
                    <a:pt x="169" y="133"/>
                  </a:lnTo>
                  <a:lnTo>
                    <a:pt x="182" y="148"/>
                  </a:lnTo>
                  <a:lnTo>
                    <a:pt x="173" y="159"/>
                  </a:lnTo>
                  <a:lnTo>
                    <a:pt x="169" y="175"/>
                  </a:lnTo>
                  <a:lnTo>
                    <a:pt x="169" y="194"/>
                  </a:lnTo>
                  <a:lnTo>
                    <a:pt x="160" y="222"/>
                  </a:lnTo>
                  <a:lnTo>
                    <a:pt x="139" y="244"/>
                  </a:lnTo>
                  <a:lnTo>
                    <a:pt x="112" y="276"/>
                  </a:lnTo>
                  <a:lnTo>
                    <a:pt x="91" y="302"/>
                  </a:lnTo>
                  <a:lnTo>
                    <a:pt x="73" y="30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Freeform 280"/>
            <p:cNvSpPr>
              <a:spLocks/>
            </p:cNvSpPr>
            <p:nvPr/>
          </p:nvSpPr>
          <p:spPr bwMode="auto">
            <a:xfrm>
              <a:off x="3563" y="1561"/>
              <a:ext cx="82" cy="56"/>
            </a:xfrm>
            <a:custGeom>
              <a:avLst/>
              <a:gdLst>
                <a:gd name="T0" fmla="*/ 35 w 738"/>
                <a:gd name="T1" fmla="*/ 42 h 508"/>
                <a:gd name="T2" fmla="*/ 34 w 738"/>
                <a:gd name="T3" fmla="*/ 43 h 508"/>
                <a:gd name="T4" fmla="*/ 32 w 738"/>
                <a:gd name="T5" fmla="*/ 43 h 508"/>
                <a:gd name="T6" fmla="*/ 13 w 738"/>
                <a:gd name="T7" fmla="*/ 43 h 508"/>
                <a:gd name="T8" fmla="*/ 11 w 738"/>
                <a:gd name="T9" fmla="*/ 43 h 508"/>
                <a:gd name="T10" fmla="*/ 9 w 738"/>
                <a:gd name="T11" fmla="*/ 42 h 508"/>
                <a:gd name="T12" fmla="*/ 9 w 738"/>
                <a:gd name="T13" fmla="*/ 39 h 508"/>
                <a:gd name="T14" fmla="*/ 8 w 738"/>
                <a:gd name="T15" fmla="*/ 3 h 508"/>
                <a:gd name="T16" fmla="*/ 8 w 738"/>
                <a:gd name="T17" fmla="*/ 1 h 508"/>
                <a:gd name="T18" fmla="*/ 7 w 738"/>
                <a:gd name="T19" fmla="*/ 0 h 508"/>
                <a:gd name="T20" fmla="*/ 4 w 738"/>
                <a:gd name="T21" fmla="*/ 0 h 508"/>
                <a:gd name="T22" fmla="*/ 1 w 738"/>
                <a:gd name="T23" fmla="*/ 1 h 508"/>
                <a:gd name="T24" fmla="*/ 0 w 738"/>
                <a:gd name="T25" fmla="*/ 2 h 508"/>
                <a:gd name="T26" fmla="*/ 0 w 738"/>
                <a:gd name="T27" fmla="*/ 3 h 508"/>
                <a:gd name="T28" fmla="*/ 1 w 738"/>
                <a:gd name="T29" fmla="*/ 49 h 508"/>
                <a:gd name="T30" fmla="*/ 1 w 738"/>
                <a:gd name="T31" fmla="*/ 53 h 508"/>
                <a:gd name="T32" fmla="*/ 2 w 738"/>
                <a:gd name="T33" fmla="*/ 55 h 508"/>
                <a:gd name="T34" fmla="*/ 3 w 738"/>
                <a:gd name="T35" fmla="*/ 56 h 508"/>
                <a:gd name="T36" fmla="*/ 4 w 738"/>
                <a:gd name="T37" fmla="*/ 56 h 508"/>
                <a:gd name="T38" fmla="*/ 75 w 738"/>
                <a:gd name="T39" fmla="*/ 56 h 508"/>
                <a:gd name="T40" fmla="*/ 77 w 738"/>
                <a:gd name="T41" fmla="*/ 55 h 508"/>
                <a:gd name="T42" fmla="*/ 79 w 738"/>
                <a:gd name="T43" fmla="*/ 53 h 508"/>
                <a:gd name="T44" fmla="*/ 81 w 738"/>
                <a:gd name="T45" fmla="*/ 51 h 508"/>
                <a:gd name="T46" fmla="*/ 82 w 738"/>
                <a:gd name="T47" fmla="*/ 49 h 508"/>
                <a:gd name="T48" fmla="*/ 82 w 738"/>
                <a:gd name="T49" fmla="*/ 3 h 508"/>
                <a:gd name="T50" fmla="*/ 81 w 738"/>
                <a:gd name="T51" fmla="*/ 1 h 508"/>
                <a:gd name="T52" fmla="*/ 79 w 738"/>
                <a:gd name="T53" fmla="*/ 0 h 508"/>
                <a:gd name="T54" fmla="*/ 76 w 738"/>
                <a:gd name="T55" fmla="*/ 0 h 508"/>
                <a:gd name="T56" fmla="*/ 74 w 738"/>
                <a:gd name="T57" fmla="*/ 1 h 508"/>
                <a:gd name="T58" fmla="*/ 73 w 738"/>
                <a:gd name="T59" fmla="*/ 2 h 508"/>
                <a:gd name="T60" fmla="*/ 73 w 738"/>
                <a:gd name="T61" fmla="*/ 5 h 508"/>
                <a:gd name="T62" fmla="*/ 73 w 738"/>
                <a:gd name="T63" fmla="*/ 40 h 508"/>
                <a:gd name="T64" fmla="*/ 73 w 738"/>
                <a:gd name="T65" fmla="*/ 42 h 508"/>
                <a:gd name="T66" fmla="*/ 72 w 738"/>
                <a:gd name="T67" fmla="*/ 43 h 508"/>
                <a:gd name="T68" fmla="*/ 70 w 738"/>
                <a:gd name="T69" fmla="*/ 43 h 508"/>
                <a:gd name="T70" fmla="*/ 48 w 738"/>
                <a:gd name="T71" fmla="*/ 43 h 508"/>
                <a:gd name="T72" fmla="*/ 45 w 738"/>
                <a:gd name="T73" fmla="*/ 43 h 508"/>
                <a:gd name="T74" fmla="*/ 44 w 738"/>
                <a:gd name="T75" fmla="*/ 43 h 508"/>
                <a:gd name="T76" fmla="*/ 43 w 738"/>
                <a:gd name="T77" fmla="*/ 42 h 508"/>
                <a:gd name="T78" fmla="*/ 43 w 738"/>
                <a:gd name="T79" fmla="*/ 39 h 508"/>
                <a:gd name="T80" fmla="*/ 43 w 738"/>
                <a:gd name="T81" fmla="*/ 18 h 508"/>
                <a:gd name="T82" fmla="*/ 43 w 738"/>
                <a:gd name="T83" fmla="*/ 17 h 508"/>
                <a:gd name="T84" fmla="*/ 41 w 738"/>
                <a:gd name="T85" fmla="*/ 16 h 508"/>
                <a:gd name="T86" fmla="*/ 38 w 738"/>
                <a:gd name="T87" fmla="*/ 15 h 508"/>
                <a:gd name="T88" fmla="*/ 35 w 738"/>
                <a:gd name="T89" fmla="*/ 15 h 508"/>
                <a:gd name="T90" fmla="*/ 34 w 738"/>
                <a:gd name="T91" fmla="*/ 16 h 508"/>
                <a:gd name="T92" fmla="*/ 34 w 738"/>
                <a:gd name="T93" fmla="*/ 18 h 508"/>
                <a:gd name="T94" fmla="*/ 35 w 738"/>
                <a:gd name="T95" fmla="*/ 40 h 508"/>
                <a:gd name="T96" fmla="*/ 35 w 738"/>
                <a:gd name="T97" fmla="*/ 42 h 5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8" h="508">
                  <a:moveTo>
                    <a:pt x="312" y="382"/>
                  </a:moveTo>
                  <a:lnTo>
                    <a:pt x="304" y="390"/>
                  </a:lnTo>
                  <a:lnTo>
                    <a:pt x="287" y="391"/>
                  </a:lnTo>
                  <a:lnTo>
                    <a:pt x="120" y="391"/>
                  </a:lnTo>
                  <a:lnTo>
                    <a:pt x="96" y="388"/>
                  </a:lnTo>
                  <a:lnTo>
                    <a:pt x="85" y="379"/>
                  </a:lnTo>
                  <a:lnTo>
                    <a:pt x="83" y="357"/>
                  </a:lnTo>
                  <a:lnTo>
                    <a:pt x="76" y="28"/>
                  </a:lnTo>
                  <a:lnTo>
                    <a:pt x="73" y="7"/>
                  </a:lnTo>
                  <a:lnTo>
                    <a:pt x="61" y="0"/>
                  </a:lnTo>
                  <a:lnTo>
                    <a:pt x="34" y="2"/>
                  </a:lnTo>
                  <a:lnTo>
                    <a:pt x="11" y="6"/>
                  </a:lnTo>
                  <a:lnTo>
                    <a:pt x="2" y="14"/>
                  </a:lnTo>
                  <a:lnTo>
                    <a:pt x="0" y="29"/>
                  </a:lnTo>
                  <a:lnTo>
                    <a:pt x="9" y="444"/>
                  </a:lnTo>
                  <a:lnTo>
                    <a:pt x="11" y="478"/>
                  </a:lnTo>
                  <a:lnTo>
                    <a:pt x="15" y="498"/>
                  </a:lnTo>
                  <a:lnTo>
                    <a:pt x="23" y="506"/>
                  </a:lnTo>
                  <a:lnTo>
                    <a:pt x="37" y="508"/>
                  </a:lnTo>
                  <a:lnTo>
                    <a:pt x="673" y="508"/>
                  </a:lnTo>
                  <a:lnTo>
                    <a:pt x="689" y="502"/>
                  </a:lnTo>
                  <a:lnTo>
                    <a:pt x="712" y="482"/>
                  </a:lnTo>
                  <a:lnTo>
                    <a:pt x="732" y="460"/>
                  </a:lnTo>
                  <a:lnTo>
                    <a:pt x="738" y="444"/>
                  </a:lnTo>
                  <a:lnTo>
                    <a:pt x="738" y="29"/>
                  </a:lnTo>
                  <a:lnTo>
                    <a:pt x="733" y="10"/>
                  </a:lnTo>
                  <a:lnTo>
                    <a:pt x="708" y="4"/>
                  </a:lnTo>
                  <a:lnTo>
                    <a:pt x="682" y="3"/>
                  </a:lnTo>
                  <a:lnTo>
                    <a:pt x="667" y="8"/>
                  </a:lnTo>
                  <a:lnTo>
                    <a:pt x="660" y="22"/>
                  </a:lnTo>
                  <a:lnTo>
                    <a:pt x="658" y="49"/>
                  </a:lnTo>
                  <a:lnTo>
                    <a:pt x="658" y="367"/>
                  </a:lnTo>
                  <a:lnTo>
                    <a:pt x="657" y="384"/>
                  </a:lnTo>
                  <a:lnTo>
                    <a:pt x="650" y="392"/>
                  </a:lnTo>
                  <a:lnTo>
                    <a:pt x="632" y="393"/>
                  </a:lnTo>
                  <a:lnTo>
                    <a:pt x="431" y="393"/>
                  </a:lnTo>
                  <a:lnTo>
                    <a:pt x="408" y="392"/>
                  </a:lnTo>
                  <a:lnTo>
                    <a:pt x="394" y="387"/>
                  </a:lnTo>
                  <a:lnTo>
                    <a:pt x="388" y="377"/>
                  </a:lnTo>
                  <a:lnTo>
                    <a:pt x="387" y="357"/>
                  </a:lnTo>
                  <a:lnTo>
                    <a:pt x="387" y="166"/>
                  </a:lnTo>
                  <a:lnTo>
                    <a:pt x="385" y="152"/>
                  </a:lnTo>
                  <a:lnTo>
                    <a:pt x="373" y="144"/>
                  </a:lnTo>
                  <a:lnTo>
                    <a:pt x="345" y="140"/>
                  </a:lnTo>
                  <a:lnTo>
                    <a:pt x="319" y="138"/>
                  </a:lnTo>
                  <a:lnTo>
                    <a:pt x="308" y="145"/>
                  </a:lnTo>
                  <a:lnTo>
                    <a:pt x="307" y="166"/>
                  </a:lnTo>
                  <a:lnTo>
                    <a:pt x="313" y="365"/>
                  </a:lnTo>
                  <a:lnTo>
                    <a:pt x="312" y="3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Freeform 281"/>
            <p:cNvSpPr>
              <a:spLocks/>
            </p:cNvSpPr>
            <p:nvPr/>
          </p:nvSpPr>
          <p:spPr bwMode="auto">
            <a:xfrm>
              <a:off x="4493" y="1254"/>
              <a:ext cx="15" cy="18"/>
            </a:xfrm>
            <a:custGeom>
              <a:avLst/>
              <a:gdLst>
                <a:gd name="T0" fmla="*/ 10 w 131"/>
                <a:gd name="T1" fmla="*/ 18 h 170"/>
                <a:gd name="T2" fmla="*/ 9 w 131"/>
                <a:gd name="T3" fmla="*/ 18 h 170"/>
                <a:gd name="T4" fmla="*/ 8 w 131"/>
                <a:gd name="T5" fmla="*/ 17 h 170"/>
                <a:gd name="T6" fmla="*/ 8 w 131"/>
                <a:gd name="T7" fmla="*/ 14 h 170"/>
                <a:gd name="T8" fmla="*/ 8 w 131"/>
                <a:gd name="T9" fmla="*/ 12 h 170"/>
                <a:gd name="T10" fmla="*/ 7 w 131"/>
                <a:gd name="T11" fmla="*/ 10 h 170"/>
                <a:gd name="T12" fmla="*/ 5 w 131"/>
                <a:gd name="T13" fmla="*/ 10 h 170"/>
                <a:gd name="T14" fmla="*/ 2 w 131"/>
                <a:gd name="T15" fmla="*/ 11 h 170"/>
                <a:gd name="T16" fmla="*/ 0 w 131"/>
                <a:gd name="T17" fmla="*/ 10 h 170"/>
                <a:gd name="T18" fmla="*/ 0 w 131"/>
                <a:gd name="T19" fmla="*/ 9 h 170"/>
                <a:gd name="T20" fmla="*/ 1 w 131"/>
                <a:gd name="T21" fmla="*/ 7 h 170"/>
                <a:gd name="T22" fmla="*/ 4 w 131"/>
                <a:gd name="T23" fmla="*/ 6 h 170"/>
                <a:gd name="T24" fmla="*/ 4 w 131"/>
                <a:gd name="T25" fmla="*/ 5 h 170"/>
                <a:gd name="T26" fmla="*/ 4 w 131"/>
                <a:gd name="T27" fmla="*/ 3 h 170"/>
                <a:gd name="T28" fmla="*/ 5 w 131"/>
                <a:gd name="T29" fmla="*/ 1 h 170"/>
                <a:gd name="T30" fmla="*/ 6 w 131"/>
                <a:gd name="T31" fmla="*/ 0 h 170"/>
                <a:gd name="T32" fmla="*/ 7 w 131"/>
                <a:gd name="T33" fmla="*/ 0 h 170"/>
                <a:gd name="T34" fmla="*/ 9 w 131"/>
                <a:gd name="T35" fmla="*/ 0 h 170"/>
                <a:gd name="T36" fmla="*/ 10 w 131"/>
                <a:gd name="T37" fmla="*/ 1 h 170"/>
                <a:gd name="T38" fmla="*/ 11 w 131"/>
                <a:gd name="T39" fmla="*/ 3 h 170"/>
                <a:gd name="T40" fmla="*/ 11 w 131"/>
                <a:gd name="T41" fmla="*/ 5 h 170"/>
                <a:gd name="T42" fmla="*/ 12 w 131"/>
                <a:gd name="T43" fmla="*/ 7 h 170"/>
                <a:gd name="T44" fmla="*/ 14 w 131"/>
                <a:gd name="T45" fmla="*/ 8 h 170"/>
                <a:gd name="T46" fmla="*/ 15 w 131"/>
                <a:gd name="T47" fmla="*/ 10 h 170"/>
                <a:gd name="T48" fmla="*/ 15 w 131"/>
                <a:gd name="T49" fmla="*/ 11 h 170"/>
                <a:gd name="T50" fmla="*/ 14 w 131"/>
                <a:gd name="T51" fmla="*/ 13 h 170"/>
                <a:gd name="T52" fmla="*/ 12 w 131"/>
                <a:gd name="T53" fmla="*/ 15 h 170"/>
                <a:gd name="T54" fmla="*/ 11 w 131"/>
                <a:gd name="T55" fmla="*/ 18 h 170"/>
                <a:gd name="T56" fmla="*/ 10 w 131"/>
                <a:gd name="T57" fmla="*/ 18 h 1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1" h="170">
                  <a:moveTo>
                    <a:pt x="90" y="170"/>
                  </a:moveTo>
                  <a:lnTo>
                    <a:pt x="77" y="169"/>
                  </a:lnTo>
                  <a:lnTo>
                    <a:pt x="71" y="158"/>
                  </a:lnTo>
                  <a:lnTo>
                    <a:pt x="69" y="131"/>
                  </a:lnTo>
                  <a:lnTo>
                    <a:pt x="68" y="109"/>
                  </a:lnTo>
                  <a:lnTo>
                    <a:pt x="61" y="99"/>
                  </a:lnTo>
                  <a:lnTo>
                    <a:pt x="47" y="96"/>
                  </a:lnTo>
                  <a:lnTo>
                    <a:pt x="21" y="101"/>
                  </a:lnTo>
                  <a:lnTo>
                    <a:pt x="2" y="97"/>
                  </a:lnTo>
                  <a:lnTo>
                    <a:pt x="0" y="85"/>
                  </a:lnTo>
                  <a:lnTo>
                    <a:pt x="13" y="70"/>
                  </a:lnTo>
                  <a:lnTo>
                    <a:pt x="31" y="59"/>
                  </a:lnTo>
                  <a:lnTo>
                    <a:pt x="34" y="45"/>
                  </a:lnTo>
                  <a:lnTo>
                    <a:pt x="36" y="26"/>
                  </a:lnTo>
                  <a:lnTo>
                    <a:pt x="44" y="12"/>
                  </a:lnTo>
                  <a:lnTo>
                    <a:pt x="54" y="4"/>
                  </a:lnTo>
                  <a:lnTo>
                    <a:pt x="65" y="0"/>
                  </a:lnTo>
                  <a:lnTo>
                    <a:pt x="76" y="4"/>
                  </a:lnTo>
                  <a:lnTo>
                    <a:pt x="87" y="12"/>
                  </a:lnTo>
                  <a:lnTo>
                    <a:pt x="96" y="26"/>
                  </a:lnTo>
                  <a:lnTo>
                    <a:pt x="100" y="48"/>
                  </a:lnTo>
                  <a:lnTo>
                    <a:pt x="108" y="65"/>
                  </a:lnTo>
                  <a:lnTo>
                    <a:pt x="119" y="80"/>
                  </a:lnTo>
                  <a:lnTo>
                    <a:pt x="129" y="93"/>
                  </a:lnTo>
                  <a:lnTo>
                    <a:pt x="131" y="108"/>
                  </a:lnTo>
                  <a:lnTo>
                    <a:pt x="120" y="126"/>
                  </a:lnTo>
                  <a:lnTo>
                    <a:pt x="108" y="145"/>
                  </a:lnTo>
                  <a:lnTo>
                    <a:pt x="99" y="166"/>
                  </a:lnTo>
                  <a:lnTo>
                    <a:pt x="90" y="17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Freeform 282"/>
            <p:cNvSpPr>
              <a:spLocks/>
            </p:cNvSpPr>
            <p:nvPr/>
          </p:nvSpPr>
          <p:spPr bwMode="auto">
            <a:xfrm>
              <a:off x="4507" y="1235"/>
              <a:ext cx="20" cy="28"/>
            </a:xfrm>
            <a:custGeom>
              <a:avLst/>
              <a:gdLst>
                <a:gd name="T0" fmla="*/ 0 w 182"/>
                <a:gd name="T1" fmla="*/ 15 h 252"/>
                <a:gd name="T2" fmla="*/ 1 w 182"/>
                <a:gd name="T3" fmla="*/ 13 h 252"/>
                <a:gd name="T4" fmla="*/ 3 w 182"/>
                <a:gd name="T5" fmla="*/ 10 h 252"/>
                <a:gd name="T6" fmla="*/ 4 w 182"/>
                <a:gd name="T7" fmla="*/ 6 h 252"/>
                <a:gd name="T8" fmla="*/ 6 w 182"/>
                <a:gd name="T9" fmla="*/ 4 h 252"/>
                <a:gd name="T10" fmla="*/ 9 w 182"/>
                <a:gd name="T11" fmla="*/ 2 h 252"/>
                <a:gd name="T12" fmla="*/ 11 w 182"/>
                <a:gd name="T13" fmla="*/ 0 h 252"/>
                <a:gd name="T14" fmla="*/ 12 w 182"/>
                <a:gd name="T15" fmla="*/ 0 h 252"/>
                <a:gd name="T16" fmla="*/ 13 w 182"/>
                <a:gd name="T17" fmla="*/ 1 h 252"/>
                <a:gd name="T18" fmla="*/ 13 w 182"/>
                <a:gd name="T19" fmla="*/ 4 h 252"/>
                <a:gd name="T20" fmla="*/ 15 w 182"/>
                <a:gd name="T21" fmla="*/ 7 h 252"/>
                <a:gd name="T22" fmla="*/ 18 w 182"/>
                <a:gd name="T23" fmla="*/ 10 h 252"/>
                <a:gd name="T24" fmla="*/ 19 w 182"/>
                <a:gd name="T25" fmla="*/ 11 h 252"/>
                <a:gd name="T26" fmla="*/ 20 w 182"/>
                <a:gd name="T27" fmla="*/ 13 h 252"/>
                <a:gd name="T28" fmla="*/ 20 w 182"/>
                <a:gd name="T29" fmla="*/ 14 h 252"/>
                <a:gd name="T30" fmla="*/ 20 w 182"/>
                <a:gd name="T31" fmla="*/ 15 h 252"/>
                <a:gd name="T32" fmla="*/ 20 w 182"/>
                <a:gd name="T33" fmla="*/ 17 h 252"/>
                <a:gd name="T34" fmla="*/ 19 w 182"/>
                <a:gd name="T35" fmla="*/ 18 h 252"/>
                <a:gd name="T36" fmla="*/ 19 w 182"/>
                <a:gd name="T37" fmla="*/ 19 h 252"/>
                <a:gd name="T38" fmla="*/ 18 w 182"/>
                <a:gd name="T39" fmla="*/ 20 h 252"/>
                <a:gd name="T40" fmla="*/ 17 w 182"/>
                <a:gd name="T41" fmla="*/ 21 h 252"/>
                <a:gd name="T42" fmla="*/ 16 w 182"/>
                <a:gd name="T43" fmla="*/ 23 h 252"/>
                <a:gd name="T44" fmla="*/ 15 w 182"/>
                <a:gd name="T45" fmla="*/ 24 h 252"/>
                <a:gd name="T46" fmla="*/ 14 w 182"/>
                <a:gd name="T47" fmla="*/ 25 h 252"/>
                <a:gd name="T48" fmla="*/ 13 w 182"/>
                <a:gd name="T49" fmla="*/ 27 h 252"/>
                <a:gd name="T50" fmla="*/ 11 w 182"/>
                <a:gd name="T51" fmla="*/ 28 h 252"/>
                <a:gd name="T52" fmla="*/ 10 w 182"/>
                <a:gd name="T53" fmla="*/ 27 h 252"/>
                <a:gd name="T54" fmla="*/ 10 w 182"/>
                <a:gd name="T55" fmla="*/ 25 h 252"/>
                <a:gd name="T56" fmla="*/ 10 w 182"/>
                <a:gd name="T57" fmla="*/ 21 h 252"/>
                <a:gd name="T58" fmla="*/ 10 w 182"/>
                <a:gd name="T59" fmla="*/ 17 h 252"/>
                <a:gd name="T60" fmla="*/ 10 w 182"/>
                <a:gd name="T61" fmla="*/ 15 h 252"/>
                <a:gd name="T62" fmla="*/ 9 w 182"/>
                <a:gd name="T63" fmla="*/ 13 h 252"/>
                <a:gd name="T64" fmla="*/ 8 w 182"/>
                <a:gd name="T65" fmla="*/ 12 h 252"/>
                <a:gd name="T66" fmla="*/ 7 w 182"/>
                <a:gd name="T67" fmla="*/ 13 h 252"/>
                <a:gd name="T68" fmla="*/ 6 w 182"/>
                <a:gd name="T69" fmla="*/ 14 h 252"/>
                <a:gd name="T70" fmla="*/ 5 w 182"/>
                <a:gd name="T71" fmla="*/ 16 h 252"/>
                <a:gd name="T72" fmla="*/ 5 w 182"/>
                <a:gd name="T73" fmla="*/ 19 h 252"/>
                <a:gd name="T74" fmla="*/ 5 w 182"/>
                <a:gd name="T75" fmla="*/ 23 h 252"/>
                <a:gd name="T76" fmla="*/ 4 w 182"/>
                <a:gd name="T77" fmla="*/ 24 h 252"/>
                <a:gd name="T78" fmla="*/ 3 w 182"/>
                <a:gd name="T79" fmla="*/ 23 h 252"/>
                <a:gd name="T80" fmla="*/ 3 w 182"/>
                <a:gd name="T81" fmla="*/ 21 h 252"/>
                <a:gd name="T82" fmla="*/ 2 w 182"/>
                <a:gd name="T83" fmla="*/ 19 h 252"/>
                <a:gd name="T84" fmla="*/ 1 w 182"/>
                <a:gd name="T85" fmla="*/ 18 h 252"/>
                <a:gd name="T86" fmla="*/ 1 w 182"/>
                <a:gd name="T87" fmla="*/ 17 h 252"/>
                <a:gd name="T88" fmla="*/ 0 w 182"/>
                <a:gd name="T89" fmla="*/ 16 h 252"/>
                <a:gd name="T90" fmla="*/ 0 w 182"/>
                <a:gd name="T91" fmla="*/ 15 h 2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2" h="252">
                  <a:moveTo>
                    <a:pt x="0" y="135"/>
                  </a:moveTo>
                  <a:lnTo>
                    <a:pt x="13" y="118"/>
                  </a:lnTo>
                  <a:lnTo>
                    <a:pt x="24" y="89"/>
                  </a:lnTo>
                  <a:lnTo>
                    <a:pt x="34" y="58"/>
                  </a:lnTo>
                  <a:lnTo>
                    <a:pt x="58" y="36"/>
                  </a:lnTo>
                  <a:lnTo>
                    <a:pt x="83" y="1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14" y="10"/>
                  </a:lnTo>
                  <a:lnTo>
                    <a:pt x="119" y="37"/>
                  </a:lnTo>
                  <a:lnTo>
                    <a:pt x="135" y="64"/>
                  </a:lnTo>
                  <a:lnTo>
                    <a:pt x="161" y="87"/>
                  </a:lnTo>
                  <a:lnTo>
                    <a:pt x="172" y="101"/>
                  </a:lnTo>
                  <a:lnTo>
                    <a:pt x="178" y="115"/>
                  </a:lnTo>
                  <a:lnTo>
                    <a:pt x="181" y="128"/>
                  </a:lnTo>
                  <a:lnTo>
                    <a:pt x="182" y="139"/>
                  </a:lnTo>
                  <a:lnTo>
                    <a:pt x="180" y="150"/>
                  </a:lnTo>
                  <a:lnTo>
                    <a:pt x="176" y="161"/>
                  </a:lnTo>
                  <a:lnTo>
                    <a:pt x="169" y="172"/>
                  </a:lnTo>
                  <a:lnTo>
                    <a:pt x="163" y="183"/>
                  </a:lnTo>
                  <a:lnTo>
                    <a:pt x="154" y="193"/>
                  </a:lnTo>
                  <a:lnTo>
                    <a:pt x="146" y="204"/>
                  </a:lnTo>
                  <a:lnTo>
                    <a:pt x="137" y="216"/>
                  </a:lnTo>
                  <a:lnTo>
                    <a:pt x="130" y="229"/>
                  </a:lnTo>
                  <a:lnTo>
                    <a:pt x="115" y="247"/>
                  </a:lnTo>
                  <a:lnTo>
                    <a:pt x="104" y="252"/>
                  </a:lnTo>
                  <a:lnTo>
                    <a:pt x="95" y="243"/>
                  </a:lnTo>
                  <a:lnTo>
                    <a:pt x="92" y="226"/>
                  </a:lnTo>
                  <a:lnTo>
                    <a:pt x="93" y="191"/>
                  </a:lnTo>
                  <a:lnTo>
                    <a:pt x="92" y="157"/>
                  </a:lnTo>
                  <a:lnTo>
                    <a:pt x="87" y="133"/>
                  </a:lnTo>
                  <a:lnTo>
                    <a:pt x="80" y="118"/>
                  </a:lnTo>
                  <a:lnTo>
                    <a:pt x="71" y="111"/>
                  </a:lnTo>
                  <a:lnTo>
                    <a:pt x="61" y="114"/>
                  </a:lnTo>
                  <a:lnTo>
                    <a:pt x="53" y="124"/>
                  </a:lnTo>
                  <a:lnTo>
                    <a:pt x="46" y="145"/>
                  </a:lnTo>
                  <a:lnTo>
                    <a:pt x="44" y="174"/>
                  </a:lnTo>
                  <a:lnTo>
                    <a:pt x="42" y="206"/>
                  </a:lnTo>
                  <a:lnTo>
                    <a:pt x="34" y="217"/>
                  </a:lnTo>
                  <a:lnTo>
                    <a:pt x="27" y="211"/>
                  </a:lnTo>
                  <a:lnTo>
                    <a:pt x="23" y="191"/>
                  </a:lnTo>
                  <a:lnTo>
                    <a:pt x="19" y="175"/>
                  </a:lnTo>
                  <a:lnTo>
                    <a:pt x="13" y="160"/>
                  </a:lnTo>
                  <a:lnTo>
                    <a:pt x="6" y="155"/>
                  </a:lnTo>
                  <a:lnTo>
                    <a:pt x="1" y="14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2" name="Freeform 283"/>
            <p:cNvSpPr>
              <a:spLocks/>
            </p:cNvSpPr>
            <p:nvPr/>
          </p:nvSpPr>
          <p:spPr bwMode="auto">
            <a:xfrm>
              <a:off x="3992" y="1157"/>
              <a:ext cx="32" cy="107"/>
            </a:xfrm>
            <a:custGeom>
              <a:avLst/>
              <a:gdLst>
                <a:gd name="T0" fmla="*/ 14 w 294"/>
                <a:gd name="T1" fmla="*/ 107 h 959"/>
                <a:gd name="T2" fmla="*/ 17 w 294"/>
                <a:gd name="T3" fmla="*/ 105 h 959"/>
                <a:gd name="T4" fmla="*/ 18 w 294"/>
                <a:gd name="T5" fmla="*/ 73 h 959"/>
                <a:gd name="T6" fmla="*/ 22 w 294"/>
                <a:gd name="T7" fmla="*/ 68 h 959"/>
                <a:gd name="T8" fmla="*/ 25 w 294"/>
                <a:gd name="T9" fmla="*/ 63 h 959"/>
                <a:gd name="T10" fmla="*/ 27 w 294"/>
                <a:gd name="T11" fmla="*/ 59 h 959"/>
                <a:gd name="T12" fmla="*/ 30 w 294"/>
                <a:gd name="T13" fmla="*/ 57 h 959"/>
                <a:gd name="T14" fmla="*/ 32 w 294"/>
                <a:gd name="T15" fmla="*/ 54 h 959"/>
                <a:gd name="T16" fmla="*/ 31 w 294"/>
                <a:gd name="T17" fmla="*/ 51 h 959"/>
                <a:gd name="T18" fmla="*/ 28 w 294"/>
                <a:gd name="T19" fmla="*/ 48 h 959"/>
                <a:gd name="T20" fmla="*/ 26 w 294"/>
                <a:gd name="T21" fmla="*/ 43 h 959"/>
                <a:gd name="T22" fmla="*/ 23 w 294"/>
                <a:gd name="T23" fmla="*/ 39 h 959"/>
                <a:gd name="T24" fmla="*/ 21 w 294"/>
                <a:gd name="T25" fmla="*/ 36 h 959"/>
                <a:gd name="T26" fmla="*/ 20 w 294"/>
                <a:gd name="T27" fmla="*/ 32 h 959"/>
                <a:gd name="T28" fmla="*/ 17 w 294"/>
                <a:gd name="T29" fmla="*/ 31 h 959"/>
                <a:gd name="T30" fmla="*/ 17 w 294"/>
                <a:gd name="T31" fmla="*/ 2 h 959"/>
                <a:gd name="T32" fmla="*/ 14 w 294"/>
                <a:gd name="T33" fmla="*/ 0 h 959"/>
                <a:gd name="T34" fmla="*/ 12 w 294"/>
                <a:gd name="T35" fmla="*/ 2 h 959"/>
                <a:gd name="T36" fmla="*/ 11 w 294"/>
                <a:gd name="T37" fmla="*/ 34 h 959"/>
                <a:gd name="T38" fmla="*/ 5 w 294"/>
                <a:gd name="T39" fmla="*/ 43 h 959"/>
                <a:gd name="T40" fmla="*/ 1 w 294"/>
                <a:gd name="T41" fmla="*/ 49 h 959"/>
                <a:gd name="T42" fmla="*/ 0 w 294"/>
                <a:gd name="T43" fmla="*/ 53 h 959"/>
                <a:gd name="T44" fmla="*/ 1 w 294"/>
                <a:gd name="T45" fmla="*/ 56 h 959"/>
                <a:gd name="T46" fmla="*/ 2 w 294"/>
                <a:gd name="T47" fmla="*/ 59 h 959"/>
                <a:gd name="T48" fmla="*/ 4 w 294"/>
                <a:gd name="T49" fmla="*/ 62 h 959"/>
                <a:gd name="T50" fmla="*/ 6 w 294"/>
                <a:gd name="T51" fmla="*/ 64 h 959"/>
                <a:gd name="T52" fmla="*/ 8 w 294"/>
                <a:gd name="T53" fmla="*/ 66 h 959"/>
                <a:gd name="T54" fmla="*/ 9 w 294"/>
                <a:gd name="T55" fmla="*/ 69 h 959"/>
                <a:gd name="T56" fmla="*/ 11 w 294"/>
                <a:gd name="T57" fmla="*/ 71 h 959"/>
                <a:gd name="T58" fmla="*/ 12 w 294"/>
                <a:gd name="T59" fmla="*/ 74 h 959"/>
                <a:gd name="T60" fmla="*/ 12 w 294"/>
                <a:gd name="T61" fmla="*/ 77 h 959"/>
                <a:gd name="T62" fmla="*/ 13 w 294"/>
                <a:gd name="T63" fmla="*/ 106 h 9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4" h="959">
                  <a:moveTo>
                    <a:pt x="117" y="954"/>
                  </a:moveTo>
                  <a:lnTo>
                    <a:pt x="132" y="959"/>
                  </a:lnTo>
                  <a:lnTo>
                    <a:pt x="148" y="954"/>
                  </a:lnTo>
                  <a:lnTo>
                    <a:pt x="154" y="939"/>
                  </a:lnTo>
                  <a:lnTo>
                    <a:pt x="154" y="687"/>
                  </a:lnTo>
                  <a:lnTo>
                    <a:pt x="161" y="658"/>
                  </a:lnTo>
                  <a:lnTo>
                    <a:pt x="182" y="632"/>
                  </a:lnTo>
                  <a:lnTo>
                    <a:pt x="206" y="612"/>
                  </a:lnTo>
                  <a:lnTo>
                    <a:pt x="221" y="595"/>
                  </a:lnTo>
                  <a:lnTo>
                    <a:pt x="228" y="566"/>
                  </a:lnTo>
                  <a:lnTo>
                    <a:pt x="235" y="545"/>
                  </a:lnTo>
                  <a:lnTo>
                    <a:pt x="251" y="530"/>
                  </a:lnTo>
                  <a:lnTo>
                    <a:pt x="262" y="518"/>
                  </a:lnTo>
                  <a:lnTo>
                    <a:pt x="274" y="509"/>
                  </a:lnTo>
                  <a:lnTo>
                    <a:pt x="290" y="497"/>
                  </a:lnTo>
                  <a:lnTo>
                    <a:pt x="294" y="482"/>
                  </a:lnTo>
                  <a:lnTo>
                    <a:pt x="291" y="464"/>
                  </a:lnTo>
                  <a:lnTo>
                    <a:pt x="281" y="455"/>
                  </a:lnTo>
                  <a:lnTo>
                    <a:pt x="268" y="445"/>
                  </a:lnTo>
                  <a:lnTo>
                    <a:pt x="260" y="428"/>
                  </a:lnTo>
                  <a:lnTo>
                    <a:pt x="252" y="408"/>
                  </a:lnTo>
                  <a:lnTo>
                    <a:pt x="242" y="387"/>
                  </a:lnTo>
                  <a:lnTo>
                    <a:pt x="230" y="367"/>
                  </a:lnTo>
                  <a:lnTo>
                    <a:pt x="212" y="351"/>
                  </a:lnTo>
                  <a:lnTo>
                    <a:pt x="197" y="340"/>
                  </a:lnTo>
                  <a:lnTo>
                    <a:pt x="192" y="327"/>
                  </a:lnTo>
                  <a:lnTo>
                    <a:pt x="190" y="307"/>
                  </a:lnTo>
                  <a:lnTo>
                    <a:pt x="184" y="290"/>
                  </a:lnTo>
                  <a:lnTo>
                    <a:pt x="171" y="283"/>
                  </a:lnTo>
                  <a:lnTo>
                    <a:pt x="158" y="277"/>
                  </a:lnTo>
                  <a:lnTo>
                    <a:pt x="153" y="258"/>
                  </a:lnTo>
                  <a:lnTo>
                    <a:pt x="153" y="21"/>
                  </a:lnTo>
                  <a:lnTo>
                    <a:pt x="147" y="6"/>
                  </a:lnTo>
                  <a:lnTo>
                    <a:pt x="131" y="0"/>
                  </a:lnTo>
                  <a:lnTo>
                    <a:pt x="116" y="6"/>
                  </a:lnTo>
                  <a:lnTo>
                    <a:pt x="111" y="21"/>
                  </a:lnTo>
                  <a:lnTo>
                    <a:pt x="111" y="272"/>
                  </a:lnTo>
                  <a:lnTo>
                    <a:pt x="100" y="301"/>
                  </a:lnTo>
                  <a:lnTo>
                    <a:pt x="74" y="344"/>
                  </a:lnTo>
                  <a:lnTo>
                    <a:pt x="45" y="385"/>
                  </a:lnTo>
                  <a:lnTo>
                    <a:pt x="23" y="412"/>
                  </a:lnTo>
                  <a:lnTo>
                    <a:pt x="7" y="435"/>
                  </a:lnTo>
                  <a:lnTo>
                    <a:pt x="0" y="462"/>
                  </a:lnTo>
                  <a:lnTo>
                    <a:pt x="1" y="477"/>
                  </a:lnTo>
                  <a:lnTo>
                    <a:pt x="4" y="491"/>
                  </a:lnTo>
                  <a:lnTo>
                    <a:pt x="8" y="506"/>
                  </a:lnTo>
                  <a:lnTo>
                    <a:pt x="13" y="517"/>
                  </a:lnTo>
                  <a:lnTo>
                    <a:pt x="20" y="530"/>
                  </a:lnTo>
                  <a:lnTo>
                    <a:pt x="26" y="541"/>
                  </a:lnTo>
                  <a:lnTo>
                    <a:pt x="35" y="552"/>
                  </a:lnTo>
                  <a:lnTo>
                    <a:pt x="44" y="563"/>
                  </a:lnTo>
                  <a:lnTo>
                    <a:pt x="52" y="574"/>
                  </a:lnTo>
                  <a:lnTo>
                    <a:pt x="61" y="584"/>
                  </a:lnTo>
                  <a:lnTo>
                    <a:pt x="70" y="594"/>
                  </a:lnTo>
                  <a:lnTo>
                    <a:pt x="78" y="605"/>
                  </a:lnTo>
                  <a:lnTo>
                    <a:pt x="86" y="615"/>
                  </a:lnTo>
                  <a:lnTo>
                    <a:pt x="93" y="625"/>
                  </a:lnTo>
                  <a:lnTo>
                    <a:pt x="100" y="637"/>
                  </a:lnTo>
                  <a:lnTo>
                    <a:pt x="104" y="648"/>
                  </a:lnTo>
                  <a:lnTo>
                    <a:pt x="108" y="661"/>
                  </a:lnTo>
                  <a:lnTo>
                    <a:pt x="112" y="673"/>
                  </a:lnTo>
                  <a:lnTo>
                    <a:pt x="112" y="687"/>
                  </a:lnTo>
                  <a:lnTo>
                    <a:pt x="112" y="939"/>
                  </a:lnTo>
                  <a:lnTo>
                    <a:pt x="117" y="9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Freeform 284"/>
            <p:cNvSpPr>
              <a:spLocks/>
            </p:cNvSpPr>
            <p:nvPr/>
          </p:nvSpPr>
          <p:spPr bwMode="auto">
            <a:xfrm>
              <a:off x="4486" y="1238"/>
              <a:ext cx="10" cy="22"/>
            </a:xfrm>
            <a:custGeom>
              <a:avLst/>
              <a:gdLst>
                <a:gd name="T0" fmla="*/ 0 w 94"/>
                <a:gd name="T1" fmla="*/ 3 h 198"/>
                <a:gd name="T2" fmla="*/ 0 w 94"/>
                <a:gd name="T3" fmla="*/ 0 h 198"/>
                <a:gd name="T4" fmla="*/ 1 w 94"/>
                <a:gd name="T5" fmla="*/ 0 h 198"/>
                <a:gd name="T6" fmla="*/ 3 w 94"/>
                <a:gd name="T7" fmla="*/ 1 h 198"/>
                <a:gd name="T8" fmla="*/ 4 w 94"/>
                <a:gd name="T9" fmla="*/ 3 h 198"/>
                <a:gd name="T10" fmla="*/ 5 w 94"/>
                <a:gd name="T11" fmla="*/ 5 h 198"/>
                <a:gd name="T12" fmla="*/ 6 w 94"/>
                <a:gd name="T13" fmla="*/ 7 h 198"/>
                <a:gd name="T14" fmla="*/ 6 w 94"/>
                <a:gd name="T15" fmla="*/ 10 h 198"/>
                <a:gd name="T16" fmla="*/ 7 w 94"/>
                <a:gd name="T17" fmla="*/ 11 h 198"/>
                <a:gd name="T18" fmla="*/ 10 w 94"/>
                <a:gd name="T19" fmla="*/ 11 h 198"/>
                <a:gd name="T20" fmla="*/ 10 w 94"/>
                <a:gd name="T21" fmla="*/ 13 h 198"/>
                <a:gd name="T22" fmla="*/ 8 w 94"/>
                <a:gd name="T23" fmla="*/ 16 h 198"/>
                <a:gd name="T24" fmla="*/ 6 w 94"/>
                <a:gd name="T25" fmla="*/ 18 h 198"/>
                <a:gd name="T26" fmla="*/ 6 w 94"/>
                <a:gd name="T27" fmla="*/ 21 h 198"/>
                <a:gd name="T28" fmla="*/ 5 w 94"/>
                <a:gd name="T29" fmla="*/ 22 h 198"/>
                <a:gd name="T30" fmla="*/ 3 w 94"/>
                <a:gd name="T31" fmla="*/ 22 h 198"/>
                <a:gd name="T32" fmla="*/ 1 w 94"/>
                <a:gd name="T33" fmla="*/ 21 h 198"/>
                <a:gd name="T34" fmla="*/ 0 w 94"/>
                <a:gd name="T35" fmla="*/ 20 h 198"/>
                <a:gd name="T36" fmla="*/ 0 w 94"/>
                <a:gd name="T37" fmla="*/ 3 h 1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4" h="198">
                  <a:moveTo>
                    <a:pt x="0" y="28"/>
                  </a:moveTo>
                  <a:lnTo>
                    <a:pt x="3" y="4"/>
                  </a:lnTo>
                  <a:lnTo>
                    <a:pt x="13" y="0"/>
                  </a:lnTo>
                  <a:lnTo>
                    <a:pt x="24" y="10"/>
                  </a:lnTo>
                  <a:lnTo>
                    <a:pt x="36" y="27"/>
                  </a:lnTo>
                  <a:lnTo>
                    <a:pt x="47" y="46"/>
                  </a:lnTo>
                  <a:lnTo>
                    <a:pt x="53" y="63"/>
                  </a:lnTo>
                  <a:lnTo>
                    <a:pt x="60" y="90"/>
                  </a:lnTo>
                  <a:lnTo>
                    <a:pt x="68" y="95"/>
                  </a:lnTo>
                  <a:lnTo>
                    <a:pt x="90" y="102"/>
                  </a:lnTo>
                  <a:lnTo>
                    <a:pt x="94" y="118"/>
                  </a:lnTo>
                  <a:lnTo>
                    <a:pt x="73" y="143"/>
                  </a:lnTo>
                  <a:lnTo>
                    <a:pt x="59" y="166"/>
                  </a:lnTo>
                  <a:lnTo>
                    <a:pt x="54" y="185"/>
                  </a:lnTo>
                  <a:lnTo>
                    <a:pt x="43" y="195"/>
                  </a:lnTo>
                  <a:lnTo>
                    <a:pt x="28" y="198"/>
                  </a:lnTo>
                  <a:lnTo>
                    <a:pt x="7" y="193"/>
                  </a:lnTo>
                  <a:lnTo>
                    <a:pt x="0" y="18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Freeform 285"/>
            <p:cNvSpPr>
              <a:spLocks/>
            </p:cNvSpPr>
            <p:nvPr/>
          </p:nvSpPr>
          <p:spPr bwMode="auto">
            <a:xfrm>
              <a:off x="4474" y="1242"/>
              <a:ext cx="7" cy="17"/>
            </a:xfrm>
            <a:custGeom>
              <a:avLst/>
              <a:gdLst>
                <a:gd name="T0" fmla="*/ 2 w 59"/>
                <a:gd name="T1" fmla="*/ 17 h 150"/>
                <a:gd name="T2" fmla="*/ 1 w 59"/>
                <a:gd name="T3" fmla="*/ 16 h 150"/>
                <a:gd name="T4" fmla="*/ 0 w 59"/>
                <a:gd name="T5" fmla="*/ 15 h 150"/>
                <a:gd name="T6" fmla="*/ 0 w 59"/>
                <a:gd name="T7" fmla="*/ 12 h 150"/>
                <a:gd name="T8" fmla="*/ 0 w 59"/>
                <a:gd name="T9" fmla="*/ 9 h 150"/>
                <a:gd name="T10" fmla="*/ 0 w 59"/>
                <a:gd name="T11" fmla="*/ 6 h 150"/>
                <a:gd name="T12" fmla="*/ 1 w 59"/>
                <a:gd name="T13" fmla="*/ 4 h 150"/>
                <a:gd name="T14" fmla="*/ 2 w 59"/>
                <a:gd name="T15" fmla="*/ 2 h 150"/>
                <a:gd name="T16" fmla="*/ 3 w 59"/>
                <a:gd name="T17" fmla="*/ 2 h 150"/>
                <a:gd name="T18" fmla="*/ 4 w 59"/>
                <a:gd name="T19" fmla="*/ 1 h 150"/>
                <a:gd name="T20" fmla="*/ 6 w 59"/>
                <a:gd name="T21" fmla="*/ 0 h 150"/>
                <a:gd name="T22" fmla="*/ 7 w 59"/>
                <a:gd name="T23" fmla="*/ 1 h 150"/>
                <a:gd name="T24" fmla="*/ 7 w 59"/>
                <a:gd name="T25" fmla="*/ 4 h 150"/>
                <a:gd name="T26" fmla="*/ 7 w 59"/>
                <a:gd name="T27" fmla="*/ 7 h 150"/>
                <a:gd name="T28" fmla="*/ 7 w 59"/>
                <a:gd name="T29" fmla="*/ 12 h 150"/>
                <a:gd name="T30" fmla="*/ 7 w 59"/>
                <a:gd name="T31" fmla="*/ 14 h 150"/>
                <a:gd name="T32" fmla="*/ 5 w 59"/>
                <a:gd name="T33" fmla="*/ 16 h 150"/>
                <a:gd name="T34" fmla="*/ 4 w 59"/>
                <a:gd name="T35" fmla="*/ 17 h 150"/>
                <a:gd name="T36" fmla="*/ 2 w 59"/>
                <a:gd name="T37" fmla="*/ 17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150">
                  <a:moveTo>
                    <a:pt x="18" y="149"/>
                  </a:moveTo>
                  <a:lnTo>
                    <a:pt x="10" y="143"/>
                  </a:lnTo>
                  <a:lnTo>
                    <a:pt x="4" y="130"/>
                  </a:lnTo>
                  <a:lnTo>
                    <a:pt x="2" y="110"/>
                  </a:lnTo>
                  <a:lnTo>
                    <a:pt x="0" y="76"/>
                  </a:lnTo>
                  <a:lnTo>
                    <a:pt x="1" y="55"/>
                  </a:lnTo>
                  <a:lnTo>
                    <a:pt x="6" y="39"/>
                  </a:lnTo>
                  <a:lnTo>
                    <a:pt x="20" y="21"/>
                  </a:lnTo>
                  <a:lnTo>
                    <a:pt x="26" y="17"/>
                  </a:lnTo>
                  <a:lnTo>
                    <a:pt x="31" y="12"/>
                  </a:lnTo>
                  <a:lnTo>
                    <a:pt x="49" y="0"/>
                  </a:lnTo>
                  <a:lnTo>
                    <a:pt x="55" y="13"/>
                  </a:lnTo>
                  <a:lnTo>
                    <a:pt x="55" y="38"/>
                  </a:lnTo>
                  <a:lnTo>
                    <a:pt x="55" y="59"/>
                  </a:lnTo>
                  <a:lnTo>
                    <a:pt x="58" y="105"/>
                  </a:lnTo>
                  <a:lnTo>
                    <a:pt x="59" y="120"/>
                  </a:lnTo>
                  <a:lnTo>
                    <a:pt x="39" y="142"/>
                  </a:lnTo>
                  <a:lnTo>
                    <a:pt x="30" y="150"/>
                  </a:lnTo>
                  <a:lnTo>
                    <a:pt x="18" y="14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Freeform 286"/>
            <p:cNvSpPr>
              <a:spLocks/>
            </p:cNvSpPr>
            <p:nvPr/>
          </p:nvSpPr>
          <p:spPr bwMode="auto">
            <a:xfrm>
              <a:off x="4627" y="1226"/>
              <a:ext cx="19" cy="30"/>
            </a:xfrm>
            <a:custGeom>
              <a:avLst/>
              <a:gdLst>
                <a:gd name="T0" fmla="*/ 0 w 171"/>
                <a:gd name="T1" fmla="*/ 23 h 269"/>
                <a:gd name="T2" fmla="*/ 0 w 171"/>
                <a:gd name="T3" fmla="*/ 21 h 269"/>
                <a:gd name="T4" fmla="*/ 0 w 171"/>
                <a:gd name="T5" fmla="*/ 16 h 269"/>
                <a:gd name="T6" fmla="*/ 0 w 171"/>
                <a:gd name="T7" fmla="*/ 11 h 269"/>
                <a:gd name="T8" fmla="*/ 1 w 171"/>
                <a:gd name="T9" fmla="*/ 9 h 269"/>
                <a:gd name="T10" fmla="*/ 3 w 171"/>
                <a:gd name="T11" fmla="*/ 7 h 269"/>
                <a:gd name="T12" fmla="*/ 4 w 171"/>
                <a:gd name="T13" fmla="*/ 3 h 269"/>
                <a:gd name="T14" fmla="*/ 5 w 171"/>
                <a:gd name="T15" fmla="*/ 1 h 269"/>
                <a:gd name="T16" fmla="*/ 6 w 171"/>
                <a:gd name="T17" fmla="*/ 0 h 269"/>
                <a:gd name="T18" fmla="*/ 7 w 171"/>
                <a:gd name="T19" fmla="*/ 0 h 269"/>
                <a:gd name="T20" fmla="*/ 9 w 171"/>
                <a:gd name="T21" fmla="*/ 1 h 269"/>
                <a:gd name="T22" fmla="*/ 10 w 171"/>
                <a:gd name="T23" fmla="*/ 2 h 269"/>
                <a:gd name="T24" fmla="*/ 11 w 171"/>
                <a:gd name="T25" fmla="*/ 3 h 269"/>
                <a:gd name="T26" fmla="*/ 12 w 171"/>
                <a:gd name="T27" fmla="*/ 5 h 269"/>
                <a:gd name="T28" fmla="*/ 13 w 171"/>
                <a:gd name="T29" fmla="*/ 8 h 269"/>
                <a:gd name="T30" fmla="*/ 16 w 171"/>
                <a:gd name="T31" fmla="*/ 11 h 269"/>
                <a:gd name="T32" fmla="*/ 18 w 171"/>
                <a:gd name="T33" fmla="*/ 14 h 269"/>
                <a:gd name="T34" fmla="*/ 19 w 171"/>
                <a:gd name="T35" fmla="*/ 15 h 269"/>
                <a:gd name="T36" fmla="*/ 19 w 171"/>
                <a:gd name="T37" fmla="*/ 17 h 269"/>
                <a:gd name="T38" fmla="*/ 17 w 171"/>
                <a:gd name="T39" fmla="*/ 18 h 269"/>
                <a:gd name="T40" fmla="*/ 16 w 171"/>
                <a:gd name="T41" fmla="*/ 20 h 269"/>
                <a:gd name="T42" fmla="*/ 15 w 171"/>
                <a:gd name="T43" fmla="*/ 23 h 269"/>
                <a:gd name="T44" fmla="*/ 14 w 171"/>
                <a:gd name="T45" fmla="*/ 26 h 269"/>
                <a:gd name="T46" fmla="*/ 11 w 171"/>
                <a:gd name="T47" fmla="*/ 28 h 269"/>
                <a:gd name="T48" fmla="*/ 10 w 171"/>
                <a:gd name="T49" fmla="*/ 30 h 269"/>
                <a:gd name="T50" fmla="*/ 8 w 171"/>
                <a:gd name="T51" fmla="*/ 30 h 269"/>
                <a:gd name="T52" fmla="*/ 6 w 171"/>
                <a:gd name="T53" fmla="*/ 29 h 269"/>
                <a:gd name="T54" fmla="*/ 4 w 171"/>
                <a:gd name="T55" fmla="*/ 28 h 269"/>
                <a:gd name="T56" fmla="*/ 2 w 171"/>
                <a:gd name="T57" fmla="*/ 27 h 269"/>
                <a:gd name="T58" fmla="*/ 1 w 171"/>
                <a:gd name="T59" fmla="*/ 26 h 269"/>
                <a:gd name="T60" fmla="*/ 0 w 171"/>
                <a:gd name="T61" fmla="*/ 25 h 269"/>
                <a:gd name="T62" fmla="*/ 0 w 171"/>
                <a:gd name="T63" fmla="*/ 23 h 2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" h="269">
                  <a:moveTo>
                    <a:pt x="0" y="208"/>
                  </a:moveTo>
                  <a:lnTo>
                    <a:pt x="2" y="185"/>
                  </a:lnTo>
                  <a:lnTo>
                    <a:pt x="2" y="142"/>
                  </a:lnTo>
                  <a:lnTo>
                    <a:pt x="2" y="99"/>
                  </a:lnTo>
                  <a:lnTo>
                    <a:pt x="9" y="78"/>
                  </a:lnTo>
                  <a:lnTo>
                    <a:pt x="24" y="63"/>
                  </a:lnTo>
                  <a:lnTo>
                    <a:pt x="38" y="29"/>
                  </a:lnTo>
                  <a:lnTo>
                    <a:pt x="44" y="12"/>
                  </a:lnTo>
                  <a:lnTo>
                    <a:pt x="55" y="2"/>
                  </a:lnTo>
                  <a:lnTo>
                    <a:pt x="67" y="0"/>
                  </a:lnTo>
                  <a:lnTo>
                    <a:pt x="79" y="5"/>
                  </a:lnTo>
                  <a:lnTo>
                    <a:pt x="91" y="14"/>
                  </a:lnTo>
                  <a:lnTo>
                    <a:pt x="99" y="28"/>
                  </a:lnTo>
                  <a:lnTo>
                    <a:pt x="105" y="48"/>
                  </a:lnTo>
                  <a:lnTo>
                    <a:pt x="121" y="76"/>
                  </a:lnTo>
                  <a:lnTo>
                    <a:pt x="148" y="100"/>
                  </a:lnTo>
                  <a:lnTo>
                    <a:pt x="164" y="122"/>
                  </a:lnTo>
                  <a:lnTo>
                    <a:pt x="171" y="137"/>
                  </a:lnTo>
                  <a:lnTo>
                    <a:pt x="169" y="149"/>
                  </a:lnTo>
                  <a:lnTo>
                    <a:pt x="157" y="162"/>
                  </a:lnTo>
                  <a:lnTo>
                    <a:pt x="143" y="180"/>
                  </a:lnTo>
                  <a:lnTo>
                    <a:pt x="136" y="202"/>
                  </a:lnTo>
                  <a:lnTo>
                    <a:pt x="123" y="230"/>
                  </a:lnTo>
                  <a:lnTo>
                    <a:pt x="102" y="254"/>
                  </a:lnTo>
                  <a:lnTo>
                    <a:pt x="87" y="267"/>
                  </a:lnTo>
                  <a:lnTo>
                    <a:pt x="70" y="269"/>
                  </a:lnTo>
                  <a:lnTo>
                    <a:pt x="54" y="263"/>
                  </a:lnTo>
                  <a:lnTo>
                    <a:pt x="37" y="253"/>
                  </a:lnTo>
                  <a:lnTo>
                    <a:pt x="21" y="241"/>
                  </a:lnTo>
                  <a:lnTo>
                    <a:pt x="11" y="236"/>
                  </a:lnTo>
                  <a:lnTo>
                    <a:pt x="2" y="22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" name="Freeform 287"/>
            <p:cNvSpPr>
              <a:spLocks/>
            </p:cNvSpPr>
            <p:nvPr/>
          </p:nvSpPr>
          <p:spPr bwMode="auto">
            <a:xfrm>
              <a:off x="4057" y="1214"/>
              <a:ext cx="24" cy="32"/>
            </a:xfrm>
            <a:custGeom>
              <a:avLst/>
              <a:gdLst>
                <a:gd name="T0" fmla="*/ 10 w 213"/>
                <a:gd name="T1" fmla="*/ 30 h 292"/>
                <a:gd name="T2" fmla="*/ 8 w 213"/>
                <a:gd name="T3" fmla="*/ 28 h 292"/>
                <a:gd name="T4" fmla="*/ 7 w 213"/>
                <a:gd name="T5" fmla="*/ 26 h 292"/>
                <a:gd name="T6" fmla="*/ 7 w 213"/>
                <a:gd name="T7" fmla="*/ 24 h 292"/>
                <a:gd name="T8" fmla="*/ 6 w 213"/>
                <a:gd name="T9" fmla="*/ 22 h 292"/>
                <a:gd name="T10" fmla="*/ 2 w 213"/>
                <a:gd name="T11" fmla="*/ 18 h 292"/>
                <a:gd name="T12" fmla="*/ 0 w 213"/>
                <a:gd name="T13" fmla="*/ 17 h 292"/>
                <a:gd name="T14" fmla="*/ 0 w 213"/>
                <a:gd name="T15" fmla="*/ 15 h 292"/>
                <a:gd name="T16" fmla="*/ 2 w 213"/>
                <a:gd name="T17" fmla="*/ 13 h 292"/>
                <a:gd name="T18" fmla="*/ 5 w 213"/>
                <a:gd name="T19" fmla="*/ 12 h 292"/>
                <a:gd name="T20" fmla="*/ 6 w 213"/>
                <a:gd name="T21" fmla="*/ 11 h 292"/>
                <a:gd name="T22" fmla="*/ 7 w 213"/>
                <a:gd name="T23" fmla="*/ 9 h 292"/>
                <a:gd name="T24" fmla="*/ 8 w 213"/>
                <a:gd name="T25" fmla="*/ 6 h 292"/>
                <a:gd name="T26" fmla="*/ 9 w 213"/>
                <a:gd name="T27" fmla="*/ 3 h 292"/>
                <a:gd name="T28" fmla="*/ 11 w 213"/>
                <a:gd name="T29" fmla="*/ 1 h 292"/>
                <a:gd name="T30" fmla="*/ 13 w 213"/>
                <a:gd name="T31" fmla="*/ 0 h 292"/>
                <a:gd name="T32" fmla="*/ 15 w 213"/>
                <a:gd name="T33" fmla="*/ 2 h 292"/>
                <a:gd name="T34" fmla="*/ 17 w 213"/>
                <a:gd name="T35" fmla="*/ 4 h 292"/>
                <a:gd name="T36" fmla="*/ 20 w 213"/>
                <a:gd name="T37" fmla="*/ 6 h 292"/>
                <a:gd name="T38" fmla="*/ 22 w 213"/>
                <a:gd name="T39" fmla="*/ 10 h 292"/>
                <a:gd name="T40" fmla="*/ 23 w 213"/>
                <a:gd name="T41" fmla="*/ 14 h 292"/>
                <a:gd name="T42" fmla="*/ 24 w 213"/>
                <a:gd name="T43" fmla="*/ 16 h 292"/>
                <a:gd name="T44" fmla="*/ 24 w 213"/>
                <a:gd name="T45" fmla="*/ 17 h 292"/>
                <a:gd name="T46" fmla="*/ 22 w 213"/>
                <a:gd name="T47" fmla="*/ 20 h 292"/>
                <a:gd name="T48" fmla="*/ 19 w 213"/>
                <a:gd name="T49" fmla="*/ 22 h 292"/>
                <a:gd name="T50" fmla="*/ 18 w 213"/>
                <a:gd name="T51" fmla="*/ 25 h 292"/>
                <a:gd name="T52" fmla="*/ 18 w 213"/>
                <a:gd name="T53" fmla="*/ 28 h 292"/>
                <a:gd name="T54" fmla="*/ 18 w 213"/>
                <a:gd name="T55" fmla="*/ 29 h 292"/>
                <a:gd name="T56" fmla="*/ 18 w 213"/>
                <a:gd name="T57" fmla="*/ 30 h 292"/>
                <a:gd name="T58" fmla="*/ 17 w 213"/>
                <a:gd name="T59" fmla="*/ 31 h 292"/>
                <a:gd name="T60" fmla="*/ 16 w 213"/>
                <a:gd name="T61" fmla="*/ 32 h 292"/>
                <a:gd name="T62" fmla="*/ 15 w 213"/>
                <a:gd name="T63" fmla="*/ 32 h 292"/>
                <a:gd name="T64" fmla="*/ 13 w 213"/>
                <a:gd name="T65" fmla="*/ 32 h 292"/>
                <a:gd name="T66" fmla="*/ 11 w 213"/>
                <a:gd name="T67" fmla="*/ 32 h 292"/>
                <a:gd name="T68" fmla="*/ 10 w 213"/>
                <a:gd name="T69" fmla="*/ 30 h 2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3" h="292">
                  <a:moveTo>
                    <a:pt x="86" y="277"/>
                  </a:moveTo>
                  <a:lnTo>
                    <a:pt x="74" y="260"/>
                  </a:lnTo>
                  <a:lnTo>
                    <a:pt x="62" y="233"/>
                  </a:lnTo>
                  <a:lnTo>
                    <a:pt x="61" y="221"/>
                  </a:lnTo>
                  <a:lnTo>
                    <a:pt x="52" y="205"/>
                  </a:lnTo>
                  <a:lnTo>
                    <a:pt x="14" y="167"/>
                  </a:lnTo>
                  <a:lnTo>
                    <a:pt x="0" y="151"/>
                  </a:lnTo>
                  <a:lnTo>
                    <a:pt x="2" y="138"/>
                  </a:lnTo>
                  <a:lnTo>
                    <a:pt x="22" y="122"/>
                  </a:lnTo>
                  <a:lnTo>
                    <a:pt x="41" y="108"/>
                  </a:lnTo>
                  <a:lnTo>
                    <a:pt x="56" y="96"/>
                  </a:lnTo>
                  <a:lnTo>
                    <a:pt x="65" y="81"/>
                  </a:lnTo>
                  <a:lnTo>
                    <a:pt x="69" y="58"/>
                  </a:lnTo>
                  <a:lnTo>
                    <a:pt x="80" y="31"/>
                  </a:lnTo>
                  <a:lnTo>
                    <a:pt x="100" y="6"/>
                  </a:lnTo>
                  <a:lnTo>
                    <a:pt x="111" y="0"/>
                  </a:lnTo>
                  <a:lnTo>
                    <a:pt x="133" y="19"/>
                  </a:lnTo>
                  <a:lnTo>
                    <a:pt x="155" y="37"/>
                  </a:lnTo>
                  <a:lnTo>
                    <a:pt x="177" y="57"/>
                  </a:lnTo>
                  <a:lnTo>
                    <a:pt x="195" y="93"/>
                  </a:lnTo>
                  <a:lnTo>
                    <a:pt x="208" y="128"/>
                  </a:lnTo>
                  <a:lnTo>
                    <a:pt x="213" y="142"/>
                  </a:lnTo>
                  <a:lnTo>
                    <a:pt x="210" y="155"/>
                  </a:lnTo>
                  <a:lnTo>
                    <a:pt x="195" y="178"/>
                  </a:lnTo>
                  <a:lnTo>
                    <a:pt x="172" y="202"/>
                  </a:lnTo>
                  <a:lnTo>
                    <a:pt x="160" y="231"/>
                  </a:lnTo>
                  <a:lnTo>
                    <a:pt x="160" y="251"/>
                  </a:lnTo>
                  <a:lnTo>
                    <a:pt x="158" y="266"/>
                  </a:lnTo>
                  <a:lnTo>
                    <a:pt x="156" y="278"/>
                  </a:lnTo>
                  <a:lnTo>
                    <a:pt x="150" y="286"/>
                  </a:lnTo>
                  <a:lnTo>
                    <a:pt x="143" y="290"/>
                  </a:lnTo>
                  <a:lnTo>
                    <a:pt x="132" y="292"/>
                  </a:lnTo>
                  <a:lnTo>
                    <a:pt x="118" y="292"/>
                  </a:lnTo>
                  <a:lnTo>
                    <a:pt x="100" y="291"/>
                  </a:lnTo>
                  <a:lnTo>
                    <a:pt x="86" y="27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Freeform 288"/>
            <p:cNvSpPr>
              <a:spLocks/>
            </p:cNvSpPr>
            <p:nvPr/>
          </p:nvSpPr>
          <p:spPr bwMode="auto">
            <a:xfrm>
              <a:off x="4735" y="1200"/>
              <a:ext cx="19" cy="41"/>
            </a:xfrm>
            <a:custGeom>
              <a:avLst/>
              <a:gdLst>
                <a:gd name="T0" fmla="*/ 0 w 170"/>
                <a:gd name="T1" fmla="*/ 14 h 364"/>
                <a:gd name="T2" fmla="*/ 0 w 170"/>
                <a:gd name="T3" fmla="*/ 12 h 364"/>
                <a:gd name="T4" fmla="*/ 2 w 170"/>
                <a:gd name="T5" fmla="*/ 11 h 364"/>
                <a:gd name="T6" fmla="*/ 4 w 170"/>
                <a:gd name="T7" fmla="*/ 9 h 364"/>
                <a:gd name="T8" fmla="*/ 5 w 170"/>
                <a:gd name="T9" fmla="*/ 6 h 364"/>
                <a:gd name="T10" fmla="*/ 6 w 170"/>
                <a:gd name="T11" fmla="*/ 2 h 364"/>
                <a:gd name="T12" fmla="*/ 8 w 170"/>
                <a:gd name="T13" fmla="*/ 1 h 364"/>
                <a:gd name="T14" fmla="*/ 9 w 170"/>
                <a:gd name="T15" fmla="*/ 0 h 364"/>
                <a:gd name="T16" fmla="*/ 11 w 170"/>
                <a:gd name="T17" fmla="*/ 1 h 364"/>
                <a:gd name="T18" fmla="*/ 12 w 170"/>
                <a:gd name="T19" fmla="*/ 3 h 364"/>
                <a:gd name="T20" fmla="*/ 14 w 170"/>
                <a:gd name="T21" fmla="*/ 5 h 364"/>
                <a:gd name="T22" fmla="*/ 15 w 170"/>
                <a:gd name="T23" fmla="*/ 7 h 364"/>
                <a:gd name="T24" fmla="*/ 15 w 170"/>
                <a:gd name="T25" fmla="*/ 9 h 364"/>
                <a:gd name="T26" fmla="*/ 16 w 170"/>
                <a:gd name="T27" fmla="*/ 11 h 364"/>
                <a:gd name="T28" fmla="*/ 17 w 170"/>
                <a:gd name="T29" fmla="*/ 13 h 364"/>
                <a:gd name="T30" fmla="*/ 18 w 170"/>
                <a:gd name="T31" fmla="*/ 15 h 364"/>
                <a:gd name="T32" fmla="*/ 18 w 170"/>
                <a:gd name="T33" fmla="*/ 16 h 364"/>
                <a:gd name="T34" fmla="*/ 18 w 170"/>
                <a:gd name="T35" fmla="*/ 18 h 364"/>
                <a:gd name="T36" fmla="*/ 19 w 170"/>
                <a:gd name="T37" fmla="*/ 20 h 364"/>
                <a:gd name="T38" fmla="*/ 19 w 170"/>
                <a:gd name="T39" fmla="*/ 23 h 364"/>
                <a:gd name="T40" fmla="*/ 19 w 170"/>
                <a:gd name="T41" fmla="*/ 25 h 364"/>
                <a:gd name="T42" fmla="*/ 19 w 170"/>
                <a:gd name="T43" fmla="*/ 27 h 364"/>
                <a:gd name="T44" fmla="*/ 19 w 170"/>
                <a:gd name="T45" fmla="*/ 30 h 364"/>
                <a:gd name="T46" fmla="*/ 18 w 170"/>
                <a:gd name="T47" fmla="*/ 32 h 364"/>
                <a:gd name="T48" fmla="*/ 17 w 170"/>
                <a:gd name="T49" fmla="*/ 35 h 364"/>
                <a:gd name="T50" fmla="*/ 13 w 170"/>
                <a:gd name="T51" fmla="*/ 38 h 364"/>
                <a:gd name="T52" fmla="*/ 8 w 170"/>
                <a:gd name="T53" fmla="*/ 40 h 364"/>
                <a:gd name="T54" fmla="*/ 5 w 170"/>
                <a:gd name="T55" fmla="*/ 41 h 364"/>
                <a:gd name="T56" fmla="*/ 2 w 170"/>
                <a:gd name="T57" fmla="*/ 41 h 364"/>
                <a:gd name="T58" fmla="*/ 1 w 170"/>
                <a:gd name="T59" fmla="*/ 39 h 364"/>
                <a:gd name="T60" fmla="*/ 0 w 170"/>
                <a:gd name="T61" fmla="*/ 38 h 364"/>
                <a:gd name="T62" fmla="*/ 0 w 170"/>
                <a:gd name="T63" fmla="*/ 14 h 3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0" h="364">
                  <a:moveTo>
                    <a:pt x="0" y="125"/>
                  </a:moveTo>
                  <a:lnTo>
                    <a:pt x="2" y="109"/>
                  </a:lnTo>
                  <a:lnTo>
                    <a:pt x="14" y="100"/>
                  </a:lnTo>
                  <a:lnTo>
                    <a:pt x="32" y="81"/>
                  </a:lnTo>
                  <a:lnTo>
                    <a:pt x="45" y="51"/>
                  </a:lnTo>
                  <a:lnTo>
                    <a:pt x="58" y="20"/>
                  </a:lnTo>
                  <a:lnTo>
                    <a:pt x="71" y="5"/>
                  </a:lnTo>
                  <a:lnTo>
                    <a:pt x="84" y="0"/>
                  </a:lnTo>
                  <a:lnTo>
                    <a:pt x="97" y="6"/>
                  </a:lnTo>
                  <a:lnTo>
                    <a:pt x="110" y="25"/>
                  </a:lnTo>
                  <a:lnTo>
                    <a:pt x="121" y="43"/>
                  </a:lnTo>
                  <a:lnTo>
                    <a:pt x="130" y="61"/>
                  </a:lnTo>
                  <a:lnTo>
                    <a:pt x="138" y="79"/>
                  </a:lnTo>
                  <a:lnTo>
                    <a:pt x="145" y="96"/>
                  </a:lnTo>
                  <a:lnTo>
                    <a:pt x="152" y="112"/>
                  </a:lnTo>
                  <a:lnTo>
                    <a:pt x="157" y="129"/>
                  </a:lnTo>
                  <a:lnTo>
                    <a:pt x="162" y="146"/>
                  </a:lnTo>
                  <a:lnTo>
                    <a:pt x="165" y="164"/>
                  </a:lnTo>
                  <a:lnTo>
                    <a:pt x="167" y="181"/>
                  </a:lnTo>
                  <a:lnTo>
                    <a:pt x="169" y="201"/>
                  </a:lnTo>
                  <a:lnTo>
                    <a:pt x="170" y="220"/>
                  </a:lnTo>
                  <a:lnTo>
                    <a:pt x="170" y="241"/>
                  </a:lnTo>
                  <a:lnTo>
                    <a:pt x="169" y="263"/>
                  </a:lnTo>
                  <a:lnTo>
                    <a:pt x="164" y="287"/>
                  </a:lnTo>
                  <a:lnTo>
                    <a:pt x="151" y="307"/>
                  </a:lnTo>
                  <a:lnTo>
                    <a:pt x="112" y="333"/>
                  </a:lnTo>
                  <a:lnTo>
                    <a:pt x="69" y="353"/>
                  </a:lnTo>
                  <a:lnTo>
                    <a:pt x="41" y="364"/>
                  </a:lnTo>
                  <a:lnTo>
                    <a:pt x="22" y="363"/>
                  </a:lnTo>
                  <a:lnTo>
                    <a:pt x="5" y="349"/>
                  </a:lnTo>
                  <a:lnTo>
                    <a:pt x="0" y="333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Freeform 289"/>
            <p:cNvSpPr>
              <a:spLocks/>
            </p:cNvSpPr>
            <p:nvPr/>
          </p:nvSpPr>
          <p:spPr bwMode="auto">
            <a:xfrm>
              <a:off x="4768" y="1235"/>
              <a:ext cx="10" cy="5"/>
            </a:xfrm>
            <a:custGeom>
              <a:avLst/>
              <a:gdLst>
                <a:gd name="T0" fmla="*/ 10 w 93"/>
                <a:gd name="T1" fmla="*/ 3 h 51"/>
                <a:gd name="T2" fmla="*/ 9 w 93"/>
                <a:gd name="T3" fmla="*/ 1 h 51"/>
                <a:gd name="T4" fmla="*/ 8 w 93"/>
                <a:gd name="T5" fmla="*/ 0 h 51"/>
                <a:gd name="T6" fmla="*/ 6 w 93"/>
                <a:gd name="T7" fmla="*/ 0 h 51"/>
                <a:gd name="T8" fmla="*/ 2 w 93"/>
                <a:gd name="T9" fmla="*/ 0 h 51"/>
                <a:gd name="T10" fmla="*/ 0 w 93"/>
                <a:gd name="T11" fmla="*/ 2 h 51"/>
                <a:gd name="T12" fmla="*/ 0 w 93"/>
                <a:gd name="T13" fmla="*/ 4 h 51"/>
                <a:gd name="T14" fmla="*/ 2 w 93"/>
                <a:gd name="T15" fmla="*/ 5 h 51"/>
                <a:gd name="T16" fmla="*/ 4 w 93"/>
                <a:gd name="T17" fmla="*/ 4 h 51"/>
                <a:gd name="T18" fmla="*/ 6 w 93"/>
                <a:gd name="T19" fmla="*/ 4 h 51"/>
                <a:gd name="T20" fmla="*/ 8 w 93"/>
                <a:gd name="T21" fmla="*/ 4 h 51"/>
                <a:gd name="T22" fmla="*/ 10 w 93"/>
                <a:gd name="T23" fmla="*/ 3 h 51"/>
                <a:gd name="T24" fmla="*/ 10 w 93"/>
                <a:gd name="T25" fmla="*/ 3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" h="51">
                  <a:moveTo>
                    <a:pt x="92" y="27"/>
                  </a:moveTo>
                  <a:lnTo>
                    <a:pt x="86" y="11"/>
                  </a:lnTo>
                  <a:lnTo>
                    <a:pt x="75" y="3"/>
                  </a:lnTo>
                  <a:lnTo>
                    <a:pt x="54" y="0"/>
                  </a:lnTo>
                  <a:lnTo>
                    <a:pt x="15" y="4"/>
                  </a:lnTo>
                  <a:lnTo>
                    <a:pt x="0" y="17"/>
                  </a:lnTo>
                  <a:lnTo>
                    <a:pt x="2" y="36"/>
                  </a:lnTo>
                  <a:lnTo>
                    <a:pt x="19" y="51"/>
                  </a:lnTo>
                  <a:lnTo>
                    <a:pt x="36" y="45"/>
                  </a:lnTo>
                  <a:lnTo>
                    <a:pt x="54" y="37"/>
                  </a:lnTo>
                  <a:lnTo>
                    <a:pt x="74" y="37"/>
                  </a:lnTo>
                  <a:lnTo>
                    <a:pt x="93" y="34"/>
                  </a:lnTo>
                  <a:lnTo>
                    <a:pt x="92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Freeform 290"/>
            <p:cNvSpPr>
              <a:spLocks/>
            </p:cNvSpPr>
            <p:nvPr/>
          </p:nvSpPr>
          <p:spPr bwMode="auto">
            <a:xfrm>
              <a:off x="4083" y="1221"/>
              <a:ext cx="5" cy="6"/>
            </a:xfrm>
            <a:custGeom>
              <a:avLst/>
              <a:gdLst>
                <a:gd name="T0" fmla="*/ 4 w 45"/>
                <a:gd name="T1" fmla="*/ 6 h 51"/>
                <a:gd name="T2" fmla="*/ 1 w 45"/>
                <a:gd name="T3" fmla="*/ 5 h 51"/>
                <a:gd name="T4" fmla="*/ 0 w 45"/>
                <a:gd name="T5" fmla="*/ 4 h 51"/>
                <a:gd name="T6" fmla="*/ 0 w 45"/>
                <a:gd name="T7" fmla="*/ 2 h 51"/>
                <a:gd name="T8" fmla="*/ 1 w 45"/>
                <a:gd name="T9" fmla="*/ 0 h 51"/>
                <a:gd name="T10" fmla="*/ 2 w 45"/>
                <a:gd name="T11" fmla="*/ 0 h 51"/>
                <a:gd name="T12" fmla="*/ 4 w 45"/>
                <a:gd name="T13" fmla="*/ 1 h 51"/>
                <a:gd name="T14" fmla="*/ 5 w 45"/>
                <a:gd name="T15" fmla="*/ 2 h 51"/>
                <a:gd name="T16" fmla="*/ 5 w 45"/>
                <a:gd name="T17" fmla="*/ 5 h 51"/>
                <a:gd name="T18" fmla="*/ 4 w 45"/>
                <a:gd name="T19" fmla="*/ 6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51">
                  <a:moveTo>
                    <a:pt x="33" y="51"/>
                  </a:moveTo>
                  <a:lnTo>
                    <a:pt x="13" y="45"/>
                  </a:lnTo>
                  <a:lnTo>
                    <a:pt x="1" y="33"/>
                  </a:lnTo>
                  <a:lnTo>
                    <a:pt x="0" y="19"/>
                  </a:lnTo>
                  <a:lnTo>
                    <a:pt x="11" y="4"/>
                  </a:lnTo>
                  <a:lnTo>
                    <a:pt x="22" y="0"/>
                  </a:lnTo>
                  <a:lnTo>
                    <a:pt x="37" y="5"/>
                  </a:lnTo>
                  <a:lnTo>
                    <a:pt x="45" y="19"/>
                  </a:lnTo>
                  <a:lnTo>
                    <a:pt x="41" y="43"/>
                  </a:lnTo>
                  <a:lnTo>
                    <a:pt x="33" y="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Freeform 291"/>
            <p:cNvSpPr>
              <a:spLocks/>
            </p:cNvSpPr>
            <p:nvPr/>
          </p:nvSpPr>
          <p:spPr bwMode="auto">
            <a:xfrm>
              <a:off x="3997" y="1194"/>
              <a:ext cx="21" cy="33"/>
            </a:xfrm>
            <a:custGeom>
              <a:avLst/>
              <a:gdLst>
                <a:gd name="T0" fmla="*/ 7 w 184"/>
                <a:gd name="T1" fmla="*/ 28 h 292"/>
                <a:gd name="T2" fmla="*/ 6 w 184"/>
                <a:gd name="T3" fmla="*/ 26 h 292"/>
                <a:gd name="T4" fmla="*/ 4 w 184"/>
                <a:gd name="T5" fmla="*/ 24 h 292"/>
                <a:gd name="T6" fmla="*/ 2 w 184"/>
                <a:gd name="T7" fmla="*/ 22 h 292"/>
                <a:gd name="T8" fmla="*/ 1 w 184"/>
                <a:gd name="T9" fmla="*/ 19 h 292"/>
                <a:gd name="T10" fmla="*/ 0 w 184"/>
                <a:gd name="T11" fmla="*/ 17 h 292"/>
                <a:gd name="T12" fmla="*/ 0 w 184"/>
                <a:gd name="T13" fmla="*/ 14 h 292"/>
                <a:gd name="T14" fmla="*/ 1 w 184"/>
                <a:gd name="T15" fmla="*/ 12 h 292"/>
                <a:gd name="T16" fmla="*/ 3 w 184"/>
                <a:gd name="T17" fmla="*/ 8 h 292"/>
                <a:gd name="T18" fmla="*/ 4 w 184"/>
                <a:gd name="T19" fmla="*/ 5 h 292"/>
                <a:gd name="T20" fmla="*/ 6 w 184"/>
                <a:gd name="T21" fmla="*/ 2 h 292"/>
                <a:gd name="T22" fmla="*/ 8 w 184"/>
                <a:gd name="T23" fmla="*/ 0 h 292"/>
                <a:gd name="T24" fmla="*/ 9 w 184"/>
                <a:gd name="T25" fmla="*/ 0 h 292"/>
                <a:gd name="T26" fmla="*/ 10 w 184"/>
                <a:gd name="T27" fmla="*/ 1 h 292"/>
                <a:gd name="T28" fmla="*/ 12 w 184"/>
                <a:gd name="T29" fmla="*/ 2 h 292"/>
                <a:gd name="T30" fmla="*/ 14 w 184"/>
                <a:gd name="T31" fmla="*/ 6 h 292"/>
                <a:gd name="T32" fmla="*/ 16 w 184"/>
                <a:gd name="T33" fmla="*/ 8 h 292"/>
                <a:gd name="T34" fmla="*/ 18 w 184"/>
                <a:gd name="T35" fmla="*/ 9 h 292"/>
                <a:gd name="T36" fmla="*/ 19 w 184"/>
                <a:gd name="T37" fmla="*/ 12 h 292"/>
                <a:gd name="T38" fmla="*/ 20 w 184"/>
                <a:gd name="T39" fmla="*/ 15 h 292"/>
                <a:gd name="T40" fmla="*/ 21 w 184"/>
                <a:gd name="T41" fmla="*/ 17 h 292"/>
                <a:gd name="T42" fmla="*/ 19 w 184"/>
                <a:gd name="T43" fmla="*/ 19 h 292"/>
                <a:gd name="T44" fmla="*/ 17 w 184"/>
                <a:gd name="T45" fmla="*/ 21 h 292"/>
                <a:gd name="T46" fmla="*/ 16 w 184"/>
                <a:gd name="T47" fmla="*/ 21 h 292"/>
                <a:gd name="T48" fmla="*/ 15 w 184"/>
                <a:gd name="T49" fmla="*/ 24 h 292"/>
                <a:gd name="T50" fmla="*/ 14 w 184"/>
                <a:gd name="T51" fmla="*/ 27 h 292"/>
                <a:gd name="T52" fmla="*/ 13 w 184"/>
                <a:gd name="T53" fmla="*/ 29 h 292"/>
                <a:gd name="T54" fmla="*/ 10 w 184"/>
                <a:gd name="T55" fmla="*/ 32 h 292"/>
                <a:gd name="T56" fmla="*/ 9 w 184"/>
                <a:gd name="T57" fmla="*/ 33 h 292"/>
                <a:gd name="T58" fmla="*/ 8 w 184"/>
                <a:gd name="T59" fmla="*/ 32 h 292"/>
                <a:gd name="T60" fmla="*/ 8 w 184"/>
                <a:gd name="T61" fmla="*/ 30 h 292"/>
                <a:gd name="T62" fmla="*/ 7 w 184"/>
                <a:gd name="T63" fmla="*/ 28 h 2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4" h="292">
                  <a:moveTo>
                    <a:pt x="63" y="249"/>
                  </a:moveTo>
                  <a:lnTo>
                    <a:pt x="52" y="231"/>
                  </a:lnTo>
                  <a:lnTo>
                    <a:pt x="37" y="213"/>
                  </a:lnTo>
                  <a:lnTo>
                    <a:pt x="21" y="192"/>
                  </a:lnTo>
                  <a:lnTo>
                    <a:pt x="7" y="170"/>
                  </a:lnTo>
                  <a:lnTo>
                    <a:pt x="0" y="146"/>
                  </a:lnTo>
                  <a:lnTo>
                    <a:pt x="0" y="122"/>
                  </a:lnTo>
                  <a:lnTo>
                    <a:pt x="12" y="102"/>
                  </a:lnTo>
                  <a:lnTo>
                    <a:pt x="30" y="75"/>
                  </a:lnTo>
                  <a:lnTo>
                    <a:pt x="39" y="47"/>
                  </a:lnTo>
                  <a:lnTo>
                    <a:pt x="55" y="19"/>
                  </a:lnTo>
                  <a:lnTo>
                    <a:pt x="69" y="4"/>
                  </a:lnTo>
                  <a:lnTo>
                    <a:pt x="80" y="0"/>
                  </a:lnTo>
                  <a:lnTo>
                    <a:pt x="90" y="5"/>
                  </a:lnTo>
                  <a:lnTo>
                    <a:pt x="103" y="21"/>
                  </a:lnTo>
                  <a:lnTo>
                    <a:pt x="120" y="49"/>
                  </a:lnTo>
                  <a:lnTo>
                    <a:pt x="144" y="68"/>
                  </a:lnTo>
                  <a:lnTo>
                    <a:pt x="161" y="83"/>
                  </a:lnTo>
                  <a:lnTo>
                    <a:pt x="169" y="107"/>
                  </a:lnTo>
                  <a:lnTo>
                    <a:pt x="177" y="129"/>
                  </a:lnTo>
                  <a:lnTo>
                    <a:pt x="184" y="148"/>
                  </a:lnTo>
                  <a:lnTo>
                    <a:pt x="170" y="168"/>
                  </a:lnTo>
                  <a:lnTo>
                    <a:pt x="148" y="186"/>
                  </a:lnTo>
                  <a:lnTo>
                    <a:pt x="137" y="189"/>
                  </a:lnTo>
                  <a:lnTo>
                    <a:pt x="130" y="215"/>
                  </a:lnTo>
                  <a:lnTo>
                    <a:pt x="122" y="236"/>
                  </a:lnTo>
                  <a:lnTo>
                    <a:pt x="111" y="257"/>
                  </a:lnTo>
                  <a:lnTo>
                    <a:pt x="89" y="285"/>
                  </a:lnTo>
                  <a:lnTo>
                    <a:pt x="77" y="292"/>
                  </a:lnTo>
                  <a:lnTo>
                    <a:pt x="68" y="283"/>
                  </a:lnTo>
                  <a:lnTo>
                    <a:pt x="66" y="267"/>
                  </a:lnTo>
                  <a:lnTo>
                    <a:pt x="63" y="24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1" name="Freeform 292"/>
            <p:cNvSpPr>
              <a:spLocks/>
            </p:cNvSpPr>
            <p:nvPr/>
          </p:nvSpPr>
          <p:spPr bwMode="auto">
            <a:xfrm>
              <a:off x="4076" y="1195"/>
              <a:ext cx="20" cy="21"/>
            </a:xfrm>
            <a:custGeom>
              <a:avLst/>
              <a:gdLst>
                <a:gd name="T0" fmla="*/ 8 w 181"/>
                <a:gd name="T1" fmla="*/ 2 h 189"/>
                <a:gd name="T2" fmla="*/ 9 w 181"/>
                <a:gd name="T3" fmla="*/ 3 h 189"/>
                <a:gd name="T4" fmla="*/ 12 w 181"/>
                <a:gd name="T5" fmla="*/ 6 h 189"/>
                <a:gd name="T6" fmla="*/ 15 w 181"/>
                <a:gd name="T7" fmla="*/ 9 h 189"/>
                <a:gd name="T8" fmla="*/ 16 w 181"/>
                <a:gd name="T9" fmla="*/ 10 h 189"/>
                <a:gd name="T10" fmla="*/ 17 w 181"/>
                <a:gd name="T11" fmla="*/ 11 h 189"/>
                <a:gd name="T12" fmla="*/ 19 w 181"/>
                <a:gd name="T13" fmla="*/ 13 h 189"/>
                <a:gd name="T14" fmla="*/ 20 w 181"/>
                <a:gd name="T15" fmla="*/ 14 h 189"/>
                <a:gd name="T16" fmla="*/ 20 w 181"/>
                <a:gd name="T17" fmla="*/ 15 h 189"/>
                <a:gd name="T18" fmla="*/ 19 w 181"/>
                <a:gd name="T19" fmla="*/ 16 h 189"/>
                <a:gd name="T20" fmla="*/ 17 w 181"/>
                <a:gd name="T21" fmla="*/ 17 h 189"/>
                <a:gd name="T22" fmla="*/ 15 w 181"/>
                <a:gd name="T23" fmla="*/ 18 h 189"/>
                <a:gd name="T24" fmla="*/ 14 w 181"/>
                <a:gd name="T25" fmla="*/ 20 h 189"/>
                <a:gd name="T26" fmla="*/ 12 w 181"/>
                <a:gd name="T27" fmla="*/ 21 h 189"/>
                <a:gd name="T28" fmla="*/ 10 w 181"/>
                <a:gd name="T29" fmla="*/ 21 h 189"/>
                <a:gd name="T30" fmla="*/ 8 w 181"/>
                <a:gd name="T31" fmla="*/ 20 h 189"/>
                <a:gd name="T32" fmla="*/ 8 w 181"/>
                <a:gd name="T33" fmla="*/ 18 h 189"/>
                <a:gd name="T34" fmla="*/ 7 w 181"/>
                <a:gd name="T35" fmla="*/ 15 h 189"/>
                <a:gd name="T36" fmla="*/ 5 w 181"/>
                <a:gd name="T37" fmla="*/ 12 h 189"/>
                <a:gd name="T38" fmla="*/ 3 w 181"/>
                <a:gd name="T39" fmla="*/ 10 h 189"/>
                <a:gd name="T40" fmla="*/ 1 w 181"/>
                <a:gd name="T41" fmla="*/ 9 h 189"/>
                <a:gd name="T42" fmla="*/ 0 w 181"/>
                <a:gd name="T43" fmla="*/ 7 h 189"/>
                <a:gd name="T44" fmla="*/ 1 w 181"/>
                <a:gd name="T45" fmla="*/ 5 h 189"/>
                <a:gd name="T46" fmla="*/ 3 w 181"/>
                <a:gd name="T47" fmla="*/ 3 h 189"/>
                <a:gd name="T48" fmla="*/ 3 w 181"/>
                <a:gd name="T49" fmla="*/ 3 h 189"/>
                <a:gd name="T50" fmla="*/ 3 w 181"/>
                <a:gd name="T51" fmla="*/ 2 h 189"/>
                <a:gd name="T52" fmla="*/ 4 w 181"/>
                <a:gd name="T53" fmla="*/ 0 h 189"/>
                <a:gd name="T54" fmla="*/ 5 w 181"/>
                <a:gd name="T55" fmla="*/ 0 h 189"/>
                <a:gd name="T56" fmla="*/ 7 w 181"/>
                <a:gd name="T57" fmla="*/ 1 h 189"/>
                <a:gd name="T58" fmla="*/ 8 w 181"/>
                <a:gd name="T59" fmla="*/ 2 h 18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81" h="189">
                  <a:moveTo>
                    <a:pt x="71" y="16"/>
                  </a:moveTo>
                  <a:lnTo>
                    <a:pt x="77" y="25"/>
                  </a:lnTo>
                  <a:lnTo>
                    <a:pt x="107" y="52"/>
                  </a:lnTo>
                  <a:lnTo>
                    <a:pt x="137" y="78"/>
                  </a:lnTo>
                  <a:lnTo>
                    <a:pt x="148" y="90"/>
                  </a:lnTo>
                  <a:lnTo>
                    <a:pt x="158" y="100"/>
                  </a:lnTo>
                  <a:lnTo>
                    <a:pt x="174" y="117"/>
                  </a:lnTo>
                  <a:lnTo>
                    <a:pt x="181" y="127"/>
                  </a:lnTo>
                  <a:lnTo>
                    <a:pt x="179" y="136"/>
                  </a:lnTo>
                  <a:lnTo>
                    <a:pt x="169" y="144"/>
                  </a:lnTo>
                  <a:lnTo>
                    <a:pt x="151" y="152"/>
                  </a:lnTo>
                  <a:lnTo>
                    <a:pt x="137" y="165"/>
                  </a:lnTo>
                  <a:lnTo>
                    <a:pt x="131" y="178"/>
                  </a:lnTo>
                  <a:lnTo>
                    <a:pt x="112" y="187"/>
                  </a:lnTo>
                  <a:lnTo>
                    <a:pt x="87" y="189"/>
                  </a:lnTo>
                  <a:lnTo>
                    <a:pt x="75" y="181"/>
                  </a:lnTo>
                  <a:lnTo>
                    <a:pt x="70" y="163"/>
                  </a:lnTo>
                  <a:lnTo>
                    <a:pt x="62" y="135"/>
                  </a:lnTo>
                  <a:lnTo>
                    <a:pt x="47" y="111"/>
                  </a:lnTo>
                  <a:lnTo>
                    <a:pt x="25" y="94"/>
                  </a:lnTo>
                  <a:lnTo>
                    <a:pt x="6" y="78"/>
                  </a:lnTo>
                  <a:lnTo>
                    <a:pt x="0" y="62"/>
                  </a:lnTo>
                  <a:lnTo>
                    <a:pt x="6" y="45"/>
                  </a:lnTo>
                  <a:lnTo>
                    <a:pt x="26" y="30"/>
                  </a:lnTo>
                  <a:lnTo>
                    <a:pt x="29" y="24"/>
                  </a:lnTo>
                  <a:lnTo>
                    <a:pt x="31" y="17"/>
                  </a:lnTo>
                  <a:lnTo>
                    <a:pt x="38" y="2"/>
                  </a:lnTo>
                  <a:lnTo>
                    <a:pt x="47" y="0"/>
                  </a:lnTo>
                  <a:lnTo>
                    <a:pt x="65" y="9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2" name="Freeform 293"/>
            <p:cNvSpPr>
              <a:spLocks/>
            </p:cNvSpPr>
            <p:nvPr/>
          </p:nvSpPr>
          <p:spPr bwMode="auto">
            <a:xfrm>
              <a:off x="4075" y="1210"/>
              <a:ext cx="5" cy="6"/>
            </a:xfrm>
            <a:custGeom>
              <a:avLst/>
              <a:gdLst>
                <a:gd name="T0" fmla="*/ 3 w 50"/>
                <a:gd name="T1" fmla="*/ 6 h 54"/>
                <a:gd name="T2" fmla="*/ 1 w 50"/>
                <a:gd name="T3" fmla="*/ 5 h 54"/>
                <a:gd name="T4" fmla="*/ 0 w 50"/>
                <a:gd name="T5" fmla="*/ 3 h 54"/>
                <a:gd name="T6" fmla="*/ 0 w 50"/>
                <a:gd name="T7" fmla="*/ 2 h 54"/>
                <a:gd name="T8" fmla="*/ 1 w 50"/>
                <a:gd name="T9" fmla="*/ 0 h 54"/>
                <a:gd name="T10" fmla="*/ 3 w 50"/>
                <a:gd name="T11" fmla="*/ 0 h 54"/>
                <a:gd name="T12" fmla="*/ 4 w 50"/>
                <a:gd name="T13" fmla="*/ 1 h 54"/>
                <a:gd name="T14" fmla="*/ 5 w 50"/>
                <a:gd name="T15" fmla="*/ 3 h 54"/>
                <a:gd name="T16" fmla="*/ 5 w 50"/>
                <a:gd name="T17" fmla="*/ 5 h 54"/>
                <a:gd name="T18" fmla="*/ 3 w 50"/>
                <a:gd name="T19" fmla="*/ 6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54">
                  <a:moveTo>
                    <a:pt x="34" y="54"/>
                  </a:moveTo>
                  <a:lnTo>
                    <a:pt x="13" y="44"/>
                  </a:lnTo>
                  <a:lnTo>
                    <a:pt x="0" y="29"/>
                  </a:lnTo>
                  <a:lnTo>
                    <a:pt x="1" y="15"/>
                  </a:lnTo>
                  <a:lnTo>
                    <a:pt x="14" y="2"/>
                  </a:lnTo>
                  <a:lnTo>
                    <a:pt x="27" y="0"/>
                  </a:lnTo>
                  <a:lnTo>
                    <a:pt x="42" y="9"/>
                  </a:lnTo>
                  <a:lnTo>
                    <a:pt x="50" y="23"/>
                  </a:lnTo>
                  <a:lnTo>
                    <a:pt x="48" y="41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Freeform 294"/>
            <p:cNvSpPr>
              <a:spLocks/>
            </p:cNvSpPr>
            <p:nvPr/>
          </p:nvSpPr>
          <p:spPr bwMode="auto">
            <a:xfrm>
              <a:off x="3554" y="1515"/>
              <a:ext cx="113" cy="35"/>
            </a:xfrm>
            <a:custGeom>
              <a:avLst/>
              <a:gdLst>
                <a:gd name="T0" fmla="*/ 8 w 1014"/>
                <a:gd name="T1" fmla="*/ 16 h 315"/>
                <a:gd name="T2" fmla="*/ 3 w 1014"/>
                <a:gd name="T3" fmla="*/ 22 h 315"/>
                <a:gd name="T4" fmla="*/ 0 w 1014"/>
                <a:gd name="T5" fmla="*/ 26 h 315"/>
                <a:gd name="T6" fmla="*/ 2 w 1014"/>
                <a:gd name="T7" fmla="*/ 28 h 315"/>
                <a:gd name="T8" fmla="*/ 8 w 1014"/>
                <a:gd name="T9" fmla="*/ 24 h 315"/>
                <a:gd name="T10" fmla="*/ 15 w 1014"/>
                <a:gd name="T11" fmla="*/ 21 h 315"/>
                <a:gd name="T12" fmla="*/ 23 w 1014"/>
                <a:gd name="T13" fmla="*/ 18 h 315"/>
                <a:gd name="T14" fmla="*/ 29 w 1014"/>
                <a:gd name="T15" fmla="*/ 15 h 315"/>
                <a:gd name="T16" fmla="*/ 31 w 1014"/>
                <a:gd name="T17" fmla="*/ 12 h 315"/>
                <a:gd name="T18" fmla="*/ 39 w 1014"/>
                <a:gd name="T19" fmla="*/ 12 h 315"/>
                <a:gd name="T20" fmla="*/ 43 w 1014"/>
                <a:gd name="T21" fmla="*/ 10 h 315"/>
                <a:gd name="T22" fmla="*/ 47 w 1014"/>
                <a:gd name="T23" fmla="*/ 8 h 315"/>
                <a:gd name="T24" fmla="*/ 52 w 1014"/>
                <a:gd name="T25" fmla="*/ 8 h 315"/>
                <a:gd name="T26" fmla="*/ 57 w 1014"/>
                <a:gd name="T27" fmla="*/ 8 h 315"/>
                <a:gd name="T28" fmla="*/ 58 w 1014"/>
                <a:gd name="T29" fmla="*/ 12 h 315"/>
                <a:gd name="T30" fmla="*/ 70 w 1014"/>
                <a:gd name="T31" fmla="*/ 12 h 315"/>
                <a:gd name="T32" fmla="*/ 73 w 1014"/>
                <a:gd name="T33" fmla="*/ 15 h 315"/>
                <a:gd name="T34" fmla="*/ 80 w 1014"/>
                <a:gd name="T35" fmla="*/ 16 h 315"/>
                <a:gd name="T36" fmla="*/ 83 w 1014"/>
                <a:gd name="T37" fmla="*/ 17 h 315"/>
                <a:gd name="T38" fmla="*/ 87 w 1014"/>
                <a:gd name="T39" fmla="*/ 20 h 315"/>
                <a:gd name="T40" fmla="*/ 92 w 1014"/>
                <a:gd name="T41" fmla="*/ 21 h 315"/>
                <a:gd name="T42" fmla="*/ 97 w 1014"/>
                <a:gd name="T43" fmla="*/ 27 h 315"/>
                <a:gd name="T44" fmla="*/ 105 w 1014"/>
                <a:gd name="T45" fmla="*/ 34 h 315"/>
                <a:gd name="T46" fmla="*/ 109 w 1014"/>
                <a:gd name="T47" fmla="*/ 35 h 315"/>
                <a:gd name="T48" fmla="*/ 112 w 1014"/>
                <a:gd name="T49" fmla="*/ 30 h 315"/>
                <a:gd name="T50" fmla="*/ 113 w 1014"/>
                <a:gd name="T51" fmla="*/ 25 h 315"/>
                <a:gd name="T52" fmla="*/ 109 w 1014"/>
                <a:gd name="T53" fmla="*/ 20 h 315"/>
                <a:gd name="T54" fmla="*/ 100 w 1014"/>
                <a:gd name="T55" fmla="*/ 15 h 315"/>
                <a:gd name="T56" fmla="*/ 92 w 1014"/>
                <a:gd name="T57" fmla="*/ 11 h 315"/>
                <a:gd name="T58" fmla="*/ 89 w 1014"/>
                <a:gd name="T59" fmla="*/ 7 h 315"/>
                <a:gd name="T60" fmla="*/ 85 w 1014"/>
                <a:gd name="T61" fmla="*/ 6 h 315"/>
                <a:gd name="T62" fmla="*/ 81 w 1014"/>
                <a:gd name="T63" fmla="*/ 5 h 315"/>
                <a:gd name="T64" fmla="*/ 78 w 1014"/>
                <a:gd name="T65" fmla="*/ 3 h 315"/>
                <a:gd name="T66" fmla="*/ 72 w 1014"/>
                <a:gd name="T67" fmla="*/ 4 h 315"/>
                <a:gd name="T68" fmla="*/ 67 w 1014"/>
                <a:gd name="T69" fmla="*/ 2 h 315"/>
                <a:gd name="T70" fmla="*/ 64 w 1014"/>
                <a:gd name="T71" fmla="*/ 0 h 315"/>
                <a:gd name="T72" fmla="*/ 59 w 1014"/>
                <a:gd name="T73" fmla="*/ 0 h 315"/>
                <a:gd name="T74" fmla="*/ 54 w 1014"/>
                <a:gd name="T75" fmla="*/ 0 h 315"/>
                <a:gd name="T76" fmla="*/ 48 w 1014"/>
                <a:gd name="T77" fmla="*/ 1 h 315"/>
                <a:gd name="T78" fmla="*/ 43 w 1014"/>
                <a:gd name="T79" fmla="*/ 2 h 315"/>
                <a:gd name="T80" fmla="*/ 38 w 1014"/>
                <a:gd name="T81" fmla="*/ 3 h 315"/>
                <a:gd name="T82" fmla="*/ 33 w 1014"/>
                <a:gd name="T83" fmla="*/ 4 h 315"/>
                <a:gd name="T84" fmla="*/ 28 w 1014"/>
                <a:gd name="T85" fmla="*/ 5 h 315"/>
                <a:gd name="T86" fmla="*/ 23 w 1014"/>
                <a:gd name="T87" fmla="*/ 7 h 315"/>
                <a:gd name="T88" fmla="*/ 19 w 1014"/>
                <a:gd name="T89" fmla="*/ 9 h 315"/>
                <a:gd name="T90" fmla="*/ 14 w 1014"/>
                <a:gd name="T91" fmla="*/ 11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14" h="315">
                  <a:moveTo>
                    <a:pt x="97" y="122"/>
                  </a:moveTo>
                  <a:lnTo>
                    <a:pt x="73" y="148"/>
                  </a:lnTo>
                  <a:lnTo>
                    <a:pt x="51" y="174"/>
                  </a:lnTo>
                  <a:lnTo>
                    <a:pt x="24" y="197"/>
                  </a:lnTo>
                  <a:lnTo>
                    <a:pt x="6" y="214"/>
                  </a:lnTo>
                  <a:lnTo>
                    <a:pt x="0" y="232"/>
                  </a:lnTo>
                  <a:lnTo>
                    <a:pt x="3" y="246"/>
                  </a:lnTo>
                  <a:lnTo>
                    <a:pt x="18" y="249"/>
                  </a:lnTo>
                  <a:lnTo>
                    <a:pt x="43" y="234"/>
                  </a:lnTo>
                  <a:lnTo>
                    <a:pt x="70" y="217"/>
                  </a:lnTo>
                  <a:lnTo>
                    <a:pt x="102" y="201"/>
                  </a:lnTo>
                  <a:lnTo>
                    <a:pt x="138" y="186"/>
                  </a:lnTo>
                  <a:lnTo>
                    <a:pt x="174" y="172"/>
                  </a:lnTo>
                  <a:lnTo>
                    <a:pt x="207" y="158"/>
                  </a:lnTo>
                  <a:lnTo>
                    <a:pt x="235" y="145"/>
                  </a:lnTo>
                  <a:lnTo>
                    <a:pt x="256" y="131"/>
                  </a:lnTo>
                  <a:lnTo>
                    <a:pt x="263" y="112"/>
                  </a:lnTo>
                  <a:lnTo>
                    <a:pt x="282" y="106"/>
                  </a:lnTo>
                  <a:lnTo>
                    <a:pt x="316" y="111"/>
                  </a:lnTo>
                  <a:lnTo>
                    <a:pt x="351" y="112"/>
                  </a:lnTo>
                  <a:lnTo>
                    <a:pt x="371" y="105"/>
                  </a:lnTo>
                  <a:lnTo>
                    <a:pt x="389" y="92"/>
                  </a:lnTo>
                  <a:lnTo>
                    <a:pt x="406" y="77"/>
                  </a:lnTo>
                  <a:lnTo>
                    <a:pt x="423" y="69"/>
                  </a:lnTo>
                  <a:lnTo>
                    <a:pt x="442" y="68"/>
                  </a:lnTo>
                  <a:lnTo>
                    <a:pt x="463" y="69"/>
                  </a:lnTo>
                  <a:lnTo>
                    <a:pt x="489" y="70"/>
                  </a:lnTo>
                  <a:lnTo>
                    <a:pt x="507" y="76"/>
                  </a:lnTo>
                  <a:lnTo>
                    <a:pt x="511" y="89"/>
                  </a:lnTo>
                  <a:lnTo>
                    <a:pt x="519" y="105"/>
                  </a:lnTo>
                  <a:lnTo>
                    <a:pt x="571" y="110"/>
                  </a:lnTo>
                  <a:lnTo>
                    <a:pt x="627" y="109"/>
                  </a:lnTo>
                  <a:lnTo>
                    <a:pt x="647" y="117"/>
                  </a:lnTo>
                  <a:lnTo>
                    <a:pt x="658" y="135"/>
                  </a:lnTo>
                  <a:lnTo>
                    <a:pt x="685" y="145"/>
                  </a:lnTo>
                  <a:lnTo>
                    <a:pt x="714" y="145"/>
                  </a:lnTo>
                  <a:lnTo>
                    <a:pt x="735" y="146"/>
                  </a:lnTo>
                  <a:lnTo>
                    <a:pt x="748" y="152"/>
                  </a:lnTo>
                  <a:lnTo>
                    <a:pt x="761" y="170"/>
                  </a:lnTo>
                  <a:lnTo>
                    <a:pt x="779" y="180"/>
                  </a:lnTo>
                  <a:lnTo>
                    <a:pt x="800" y="183"/>
                  </a:lnTo>
                  <a:lnTo>
                    <a:pt x="825" y="187"/>
                  </a:lnTo>
                  <a:lnTo>
                    <a:pt x="843" y="201"/>
                  </a:lnTo>
                  <a:lnTo>
                    <a:pt x="872" y="239"/>
                  </a:lnTo>
                  <a:lnTo>
                    <a:pt x="909" y="273"/>
                  </a:lnTo>
                  <a:lnTo>
                    <a:pt x="946" y="305"/>
                  </a:lnTo>
                  <a:lnTo>
                    <a:pt x="960" y="315"/>
                  </a:lnTo>
                  <a:lnTo>
                    <a:pt x="974" y="312"/>
                  </a:lnTo>
                  <a:lnTo>
                    <a:pt x="995" y="294"/>
                  </a:lnTo>
                  <a:lnTo>
                    <a:pt x="1009" y="273"/>
                  </a:lnTo>
                  <a:lnTo>
                    <a:pt x="1014" y="247"/>
                  </a:lnTo>
                  <a:lnTo>
                    <a:pt x="1010" y="225"/>
                  </a:lnTo>
                  <a:lnTo>
                    <a:pt x="995" y="199"/>
                  </a:lnTo>
                  <a:lnTo>
                    <a:pt x="975" y="183"/>
                  </a:lnTo>
                  <a:lnTo>
                    <a:pt x="941" y="162"/>
                  </a:lnTo>
                  <a:lnTo>
                    <a:pt x="899" y="138"/>
                  </a:lnTo>
                  <a:lnTo>
                    <a:pt x="858" y="116"/>
                  </a:lnTo>
                  <a:lnTo>
                    <a:pt x="826" y="95"/>
                  </a:lnTo>
                  <a:lnTo>
                    <a:pt x="809" y="80"/>
                  </a:lnTo>
                  <a:lnTo>
                    <a:pt x="798" y="64"/>
                  </a:lnTo>
                  <a:lnTo>
                    <a:pt x="785" y="58"/>
                  </a:lnTo>
                  <a:lnTo>
                    <a:pt x="762" y="58"/>
                  </a:lnTo>
                  <a:lnTo>
                    <a:pt x="741" y="56"/>
                  </a:lnTo>
                  <a:lnTo>
                    <a:pt x="729" y="46"/>
                  </a:lnTo>
                  <a:lnTo>
                    <a:pt x="718" y="36"/>
                  </a:lnTo>
                  <a:lnTo>
                    <a:pt x="696" y="31"/>
                  </a:lnTo>
                  <a:lnTo>
                    <a:pt x="671" y="33"/>
                  </a:lnTo>
                  <a:lnTo>
                    <a:pt x="645" y="33"/>
                  </a:lnTo>
                  <a:lnTo>
                    <a:pt x="611" y="27"/>
                  </a:lnTo>
                  <a:lnTo>
                    <a:pt x="600" y="16"/>
                  </a:lnTo>
                  <a:lnTo>
                    <a:pt x="594" y="7"/>
                  </a:lnTo>
                  <a:lnTo>
                    <a:pt x="575" y="1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04" y="1"/>
                  </a:lnTo>
                  <a:lnTo>
                    <a:pt x="482" y="2"/>
                  </a:lnTo>
                  <a:lnTo>
                    <a:pt x="458" y="4"/>
                  </a:lnTo>
                  <a:lnTo>
                    <a:pt x="435" y="7"/>
                  </a:lnTo>
                  <a:lnTo>
                    <a:pt x="411" y="10"/>
                  </a:lnTo>
                  <a:lnTo>
                    <a:pt x="389" y="14"/>
                  </a:lnTo>
                  <a:lnTo>
                    <a:pt x="366" y="19"/>
                  </a:lnTo>
                  <a:lnTo>
                    <a:pt x="343" y="23"/>
                  </a:lnTo>
                  <a:lnTo>
                    <a:pt x="321" y="28"/>
                  </a:lnTo>
                  <a:lnTo>
                    <a:pt x="298" y="35"/>
                  </a:lnTo>
                  <a:lnTo>
                    <a:pt x="275" y="41"/>
                  </a:lnTo>
                  <a:lnTo>
                    <a:pt x="254" y="49"/>
                  </a:lnTo>
                  <a:lnTo>
                    <a:pt x="232" y="56"/>
                  </a:lnTo>
                  <a:lnTo>
                    <a:pt x="209" y="64"/>
                  </a:lnTo>
                  <a:lnTo>
                    <a:pt x="188" y="73"/>
                  </a:lnTo>
                  <a:lnTo>
                    <a:pt x="167" y="82"/>
                  </a:lnTo>
                  <a:lnTo>
                    <a:pt x="146" y="92"/>
                  </a:lnTo>
                  <a:lnTo>
                    <a:pt x="125" y="102"/>
                  </a:lnTo>
                  <a:lnTo>
                    <a:pt x="97" y="1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Freeform 295"/>
            <p:cNvSpPr>
              <a:spLocks/>
            </p:cNvSpPr>
            <p:nvPr/>
          </p:nvSpPr>
          <p:spPr bwMode="auto">
            <a:xfrm>
              <a:off x="4746" y="1173"/>
              <a:ext cx="19" cy="37"/>
            </a:xfrm>
            <a:custGeom>
              <a:avLst/>
              <a:gdLst>
                <a:gd name="T0" fmla="*/ 11 w 174"/>
                <a:gd name="T1" fmla="*/ 37 h 328"/>
                <a:gd name="T2" fmla="*/ 10 w 174"/>
                <a:gd name="T3" fmla="*/ 37 h 328"/>
                <a:gd name="T4" fmla="*/ 9 w 174"/>
                <a:gd name="T5" fmla="*/ 36 h 328"/>
                <a:gd name="T6" fmla="*/ 7 w 174"/>
                <a:gd name="T7" fmla="*/ 32 h 328"/>
                <a:gd name="T8" fmla="*/ 6 w 174"/>
                <a:gd name="T9" fmla="*/ 29 h 328"/>
                <a:gd name="T10" fmla="*/ 3 w 174"/>
                <a:gd name="T11" fmla="*/ 26 h 328"/>
                <a:gd name="T12" fmla="*/ 1 w 174"/>
                <a:gd name="T13" fmla="*/ 25 h 328"/>
                <a:gd name="T14" fmla="*/ 0 w 174"/>
                <a:gd name="T15" fmla="*/ 23 h 328"/>
                <a:gd name="T16" fmla="*/ 0 w 174"/>
                <a:gd name="T17" fmla="*/ 22 h 328"/>
                <a:gd name="T18" fmla="*/ 0 w 174"/>
                <a:gd name="T19" fmla="*/ 19 h 328"/>
                <a:gd name="T20" fmla="*/ 0 w 174"/>
                <a:gd name="T21" fmla="*/ 17 h 328"/>
                <a:gd name="T22" fmla="*/ 0 w 174"/>
                <a:gd name="T23" fmla="*/ 14 h 328"/>
                <a:gd name="T24" fmla="*/ 1 w 174"/>
                <a:gd name="T25" fmla="*/ 12 h 328"/>
                <a:gd name="T26" fmla="*/ 3 w 174"/>
                <a:gd name="T27" fmla="*/ 10 h 328"/>
                <a:gd name="T28" fmla="*/ 5 w 174"/>
                <a:gd name="T29" fmla="*/ 8 h 328"/>
                <a:gd name="T30" fmla="*/ 7 w 174"/>
                <a:gd name="T31" fmla="*/ 6 h 328"/>
                <a:gd name="T32" fmla="*/ 8 w 174"/>
                <a:gd name="T33" fmla="*/ 3 h 328"/>
                <a:gd name="T34" fmla="*/ 8 w 174"/>
                <a:gd name="T35" fmla="*/ 1 h 328"/>
                <a:gd name="T36" fmla="*/ 10 w 174"/>
                <a:gd name="T37" fmla="*/ 0 h 328"/>
                <a:gd name="T38" fmla="*/ 11 w 174"/>
                <a:gd name="T39" fmla="*/ 1 h 328"/>
                <a:gd name="T40" fmla="*/ 11 w 174"/>
                <a:gd name="T41" fmla="*/ 5 h 328"/>
                <a:gd name="T42" fmla="*/ 12 w 174"/>
                <a:gd name="T43" fmla="*/ 8 h 328"/>
                <a:gd name="T44" fmla="*/ 14 w 174"/>
                <a:gd name="T45" fmla="*/ 9 h 328"/>
                <a:gd name="T46" fmla="*/ 16 w 174"/>
                <a:gd name="T47" fmla="*/ 11 h 328"/>
                <a:gd name="T48" fmla="*/ 18 w 174"/>
                <a:gd name="T49" fmla="*/ 11 h 328"/>
                <a:gd name="T50" fmla="*/ 18 w 174"/>
                <a:gd name="T51" fmla="*/ 12 h 328"/>
                <a:gd name="T52" fmla="*/ 19 w 174"/>
                <a:gd name="T53" fmla="*/ 14 h 328"/>
                <a:gd name="T54" fmla="*/ 19 w 174"/>
                <a:gd name="T55" fmla="*/ 17 h 328"/>
                <a:gd name="T56" fmla="*/ 19 w 174"/>
                <a:gd name="T57" fmla="*/ 19 h 328"/>
                <a:gd name="T58" fmla="*/ 19 w 174"/>
                <a:gd name="T59" fmla="*/ 22 h 328"/>
                <a:gd name="T60" fmla="*/ 18 w 174"/>
                <a:gd name="T61" fmla="*/ 24 h 328"/>
                <a:gd name="T62" fmla="*/ 16 w 174"/>
                <a:gd name="T63" fmla="*/ 26 h 328"/>
                <a:gd name="T64" fmla="*/ 14 w 174"/>
                <a:gd name="T65" fmla="*/ 28 h 328"/>
                <a:gd name="T66" fmla="*/ 13 w 174"/>
                <a:gd name="T67" fmla="*/ 29 h 328"/>
                <a:gd name="T68" fmla="*/ 12 w 174"/>
                <a:gd name="T69" fmla="*/ 31 h 328"/>
                <a:gd name="T70" fmla="*/ 11 w 174"/>
                <a:gd name="T71" fmla="*/ 34 h 328"/>
                <a:gd name="T72" fmla="*/ 11 w 174"/>
                <a:gd name="T73" fmla="*/ 35 h 328"/>
                <a:gd name="T74" fmla="*/ 12 w 174"/>
                <a:gd name="T75" fmla="*/ 36 h 328"/>
                <a:gd name="T76" fmla="*/ 11 w 174"/>
                <a:gd name="T77" fmla="*/ 37 h 3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4" h="328">
                  <a:moveTo>
                    <a:pt x="101" y="326"/>
                  </a:moveTo>
                  <a:lnTo>
                    <a:pt x="89" y="328"/>
                  </a:lnTo>
                  <a:lnTo>
                    <a:pt x="80" y="317"/>
                  </a:lnTo>
                  <a:lnTo>
                    <a:pt x="68" y="285"/>
                  </a:lnTo>
                  <a:lnTo>
                    <a:pt x="52" y="256"/>
                  </a:lnTo>
                  <a:lnTo>
                    <a:pt x="27" y="234"/>
                  </a:lnTo>
                  <a:lnTo>
                    <a:pt x="9" y="221"/>
                  </a:lnTo>
                  <a:lnTo>
                    <a:pt x="1" y="207"/>
                  </a:lnTo>
                  <a:lnTo>
                    <a:pt x="0" y="192"/>
                  </a:lnTo>
                  <a:lnTo>
                    <a:pt x="2" y="171"/>
                  </a:lnTo>
                  <a:lnTo>
                    <a:pt x="1" y="147"/>
                  </a:lnTo>
                  <a:lnTo>
                    <a:pt x="3" y="126"/>
                  </a:lnTo>
                  <a:lnTo>
                    <a:pt x="13" y="109"/>
                  </a:lnTo>
                  <a:lnTo>
                    <a:pt x="28" y="91"/>
                  </a:lnTo>
                  <a:lnTo>
                    <a:pt x="49" y="73"/>
                  </a:lnTo>
                  <a:lnTo>
                    <a:pt x="65" y="53"/>
                  </a:lnTo>
                  <a:lnTo>
                    <a:pt x="71" y="26"/>
                  </a:lnTo>
                  <a:lnTo>
                    <a:pt x="76" y="6"/>
                  </a:lnTo>
                  <a:lnTo>
                    <a:pt x="88" y="0"/>
                  </a:lnTo>
                  <a:lnTo>
                    <a:pt x="101" y="12"/>
                  </a:lnTo>
                  <a:lnTo>
                    <a:pt x="105" y="46"/>
                  </a:lnTo>
                  <a:lnTo>
                    <a:pt x="109" y="68"/>
                  </a:lnTo>
                  <a:lnTo>
                    <a:pt x="127" y="82"/>
                  </a:lnTo>
                  <a:lnTo>
                    <a:pt x="148" y="94"/>
                  </a:lnTo>
                  <a:lnTo>
                    <a:pt x="162" y="101"/>
                  </a:lnTo>
                  <a:lnTo>
                    <a:pt x="169" y="110"/>
                  </a:lnTo>
                  <a:lnTo>
                    <a:pt x="172" y="123"/>
                  </a:lnTo>
                  <a:lnTo>
                    <a:pt x="174" y="147"/>
                  </a:lnTo>
                  <a:lnTo>
                    <a:pt x="174" y="171"/>
                  </a:lnTo>
                  <a:lnTo>
                    <a:pt x="172" y="193"/>
                  </a:lnTo>
                  <a:lnTo>
                    <a:pt x="163" y="211"/>
                  </a:lnTo>
                  <a:lnTo>
                    <a:pt x="146" y="230"/>
                  </a:lnTo>
                  <a:lnTo>
                    <a:pt x="130" y="245"/>
                  </a:lnTo>
                  <a:lnTo>
                    <a:pt x="115" y="261"/>
                  </a:lnTo>
                  <a:lnTo>
                    <a:pt x="106" y="279"/>
                  </a:lnTo>
                  <a:lnTo>
                    <a:pt x="103" y="302"/>
                  </a:lnTo>
                  <a:lnTo>
                    <a:pt x="105" y="311"/>
                  </a:lnTo>
                  <a:lnTo>
                    <a:pt x="106" y="319"/>
                  </a:lnTo>
                  <a:lnTo>
                    <a:pt x="101" y="3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Freeform 296"/>
            <p:cNvSpPr>
              <a:spLocks/>
            </p:cNvSpPr>
            <p:nvPr/>
          </p:nvSpPr>
          <p:spPr bwMode="auto">
            <a:xfrm>
              <a:off x="4719" y="1173"/>
              <a:ext cx="23" cy="36"/>
            </a:xfrm>
            <a:custGeom>
              <a:avLst/>
              <a:gdLst>
                <a:gd name="T0" fmla="*/ 22 w 207"/>
                <a:gd name="T1" fmla="*/ 24 h 328"/>
                <a:gd name="T2" fmla="*/ 21 w 207"/>
                <a:gd name="T3" fmla="*/ 25 h 328"/>
                <a:gd name="T4" fmla="*/ 19 w 207"/>
                <a:gd name="T5" fmla="*/ 26 h 328"/>
                <a:gd name="T6" fmla="*/ 17 w 207"/>
                <a:gd name="T7" fmla="*/ 29 h 328"/>
                <a:gd name="T8" fmla="*/ 15 w 207"/>
                <a:gd name="T9" fmla="*/ 31 h 328"/>
                <a:gd name="T10" fmla="*/ 14 w 207"/>
                <a:gd name="T11" fmla="*/ 33 h 328"/>
                <a:gd name="T12" fmla="*/ 14 w 207"/>
                <a:gd name="T13" fmla="*/ 35 h 328"/>
                <a:gd name="T14" fmla="*/ 13 w 207"/>
                <a:gd name="T15" fmla="*/ 36 h 328"/>
                <a:gd name="T16" fmla="*/ 12 w 207"/>
                <a:gd name="T17" fmla="*/ 36 h 328"/>
                <a:gd name="T18" fmla="*/ 10 w 207"/>
                <a:gd name="T19" fmla="*/ 34 h 328"/>
                <a:gd name="T20" fmla="*/ 9 w 207"/>
                <a:gd name="T21" fmla="*/ 32 h 328"/>
                <a:gd name="T22" fmla="*/ 8 w 207"/>
                <a:gd name="T23" fmla="*/ 29 h 328"/>
                <a:gd name="T24" fmla="*/ 7 w 207"/>
                <a:gd name="T25" fmla="*/ 26 h 328"/>
                <a:gd name="T26" fmla="*/ 6 w 207"/>
                <a:gd name="T27" fmla="*/ 25 h 328"/>
                <a:gd name="T28" fmla="*/ 4 w 207"/>
                <a:gd name="T29" fmla="*/ 23 h 328"/>
                <a:gd name="T30" fmla="*/ 1 w 207"/>
                <a:gd name="T31" fmla="*/ 21 h 328"/>
                <a:gd name="T32" fmla="*/ 0 w 207"/>
                <a:gd name="T33" fmla="*/ 20 h 328"/>
                <a:gd name="T34" fmla="*/ 0 w 207"/>
                <a:gd name="T35" fmla="*/ 17 h 328"/>
                <a:gd name="T36" fmla="*/ 1 w 207"/>
                <a:gd name="T37" fmla="*/ 16 h 328"/>
                <a:gd name="T38" fmla="*/ 3 w 207"/>
                <a:gd name="T39" fmla="*/ 14 h 328"/>
                <a:gd name="T40" fmla="*/ 6 w 207"/>
                <a:gd name="T41" fmla="*/ 12 h 328"/>
                <a:gd name="T42" fmla="*/ 8 w 207"/>
                <a:gd name="T43" fmla="*/ 11 h 328"/>
                <a:gd name="T44" fmla="*/ 8 w 207"/>
                <a:gd name="T45" fmla="*/ 9 h 328"/>
                <a:gd name="T46" fmla="*/ 8 w 207"/>
                <a:gd name="T47" fmla="*/ 7 h 328"/>
                <a:gd name="T48" fmla="*/ 9 w 207"/>
                <a:gd name="T49" fmla="*/ 4 h 328"/>
                <a:gd name="T50" fmla="*/ 11 w 207"/>
                <a:gd name="T51" fmla="*/ 2 h 328"/>
                <a:gd name="T52" fmla="*/ 13 w 207"/>
                <a:gd name="T53" fmla="*/ 0 h 328"/>
                <a:gd name="T54" fmla="*/ 14 w 207"/>
                <a:gd name="T55" fmla="*/ 0 h 328"/>
                <a:gd name="T56" fmla="*/ 14 w 207"/>
                <a:gd name="T57" fmla="*/ 1 h 328"/>
                <a:gd name="T58" fmla="*/ 14 w 207"/>
                <a:gd name="T59" fmla="*/ 3 h 328"/>
                <a:gd name="T60" fmla="*/ 14 w 207"/>
                <a:gd name="T61" fmla="*/ 5 h 328"/>
                <a:gd name="T62" fmla="*/ 15 w 207"/>
                <a:gd name="T63" fmla="*/ 6 h 328"/>
                <a:gd name="T64" fmla="*/ 17 w 207"/>
                <a:gd name="T65" fmla="*/ 8 h 328"/>
                <a:gd name="T66" fmla="*/ 19 w 207"/>
                <a:gd name="T67" fmla="*/ 9 h 328"/>
                <a:gd name="T68" fmla="*/ 21 w 207"/>
                <a:gd name="T69" fmla="*/ 11 h 328"/>
                <a:gd name="T70" fmla="*/ 22 w 207"/>
                <a:gd name="T71" fmla="*/ 12 h 328"/>
                <a:gd name="T72" fmla="*/ 22 w 207"/>
                <a:gd name="T73" fmla="*/ 13 h 328"/>
                <a:gd name="T74" fmla="*/ 22 w 207"/>
                <a:gd name="T75" fmla="*/ 14 h 328"/>
                <a:gd name="T76" fmla="*/ 22 w 207"/>
                <a:gd name="T77" fmla="*/ 16 h 328"/>
                <a:gd name="T78" fmla="*/ 23 w 207"/>
                <a:gd name="T79" fmla="*/ 18 h 328"/>
                <a:gd name="T80" fmla="*/ 23 w 207"/>
                <a:gd name="T81" fmla="*/ 20 h 328"/>
                <a:gd name="T82" fmla="*/ 23 w 207"/>
                <a:gd name="T83" fmla="*/ 21 h 328"/>
                <a:gd name="T84" fmla="*/ 23 w 207"/>
                <a:gd name="T85" fmla="*/ 22 h 328"/>
                <a:gd name="T86" fmla="*/ 22 w 207"/>
                <a:gd name="T87" fmla="*/ 24 h 32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7" h="328">
                  <a:moveTo>
                    <a:pt x="202" y="216"/>
                  </a:moveTo>
                  <a:lnTo>
                    <a:pt x="189" y="225"/>
                  </a:lnTo>
                  <a:lnTo>
                    <a:pt x="170" y="240"/>
                  </a:lnTo>
                  <a:lnTo>
                    <a:pt x="149" y="261"/>
                  </a:lnTo>
                  <a:lnTo>
                    <a:pt x="132" y="283"/>
                  </a:lnTo>
                  <a:lnTo>
                    <a:pt x="126" y="303"/>
                  </a:lnTo>
                  <a:lnTo>
                    <a:pt x="126" y="319"/>
                  </a:lnTo>
                  <a:lnTo>
                    <a:pt x="120" y="328"/>
                  </a:lnTo>
                  <a:lnTo>
                    <a:pt x="109" y="325"/>
                  </a:lnTo>
                  <a:lnTo>
                    <a:pt x="92" y="311"/>
                  </a:lnTo>
                  <a:lnTo>
                    <a:pt x="78" y="291"/>
                  </a:lnTo>
                  <a:lnTo>
                    <a:pt x="70" y="268"/>
                  </a:lnTo>
                  <a:lnTo>
                    <a:pt x="62" y="238"/>
                  </a:lnTo>
                  <a:lnTo>
                    <a:pt x="52" y="224"/>
                  </a:lnTo>
                  <a:lnTo>
                    <a:pt x="37" y="213"/>
                  </a:lnTo>
                  <a:lnTo>
                    <a:pt x="13" y="194"/>
                  </a:lnTo>
                  <a:lnTo>
                    <a:pt x="3" y="179"/>
                  </a:lnTo>
                  <a:lnTo>
                    <a:pt x="0" y="159"/>
                  </a:lnTo>
                  <a:lnTo>
                    <a:pt x="8" y="146"/>
                  </a:lnTo>
                  <a:lnTo>
                    <a:pt x="27" y="126"/>
                  </a:lnTo>
                  <a:lnTo>
                    <a:pt x="51" y="113"/>
                  </a:lnTo>
                  <a:lnTo>
                    <a:pt x="69" y="104"/>
                  </a:lnTo>
                  <a:lnTo>
                    <a:pt x="71" y="84"/>
                  </a:lnTo>
                  <a:lnTo>
                    <a:pt x="69" y="61"/>
                  </a:lnTo>
                  <a:lnTo>
                    <a:pt x="80" y="35"/>
                  </a:lnTo>
                  <a:lnTo>
                    <a:pt x="103" y="15"/>
                  </a:lnTo>
                  <a:lnTo>
                    <a:pt x="116" y="2"/>
                  </a:lnTo>
                  <a:lnTo>
                    <a:pt x="124" y="0"/>
                  </a:lnTo>
                  <a:lnTo>
                    <a:pt x="128" y="7"/>
                  </a:lnTo>
                  <a:lnTo>
                    <a:pt x="126" y="27"/>
                  </a:lnTo>
                  <a:lnTo>
                    <a:pt x="126" y="46"/>
                  </a:lnTo>
                  <a:lnTo>
                    <a:pt x="133" y="59"/>
                  </a:lnTo>
                  <a:lnTo>
                    <a:pt x="151" y="71"/>
                  </a:lnTo>
                  <a:lnTo>
                    <a:pt x="173" y="85"/>
                  </a:lnTo>
                  <a:lnTo>
                    <a:pt x="187" y="97"/>
                  </a:lnTo>
                  <a:lnTo>
                    <a:pt x="196" y="109"/>
                  </a:lnTo>
                  <a:lnTo>
                    <a:pt x="200" y="119"/>
                  </a:lnTo>
                  <a:lnTo>
                    <a:pt x="202" y="132"/>
                  </a:lnTo>
                  <a:lnTo>
                    <a:pt x="202" y="146"/>
                  </a:lnTo>
                  <a:lnTo>
                    <a:pt x="203" y="164"/>
                  </a:lnTo>
                  <a:lnTo>
                    <a:pt x="204" y="185"/>
                  </a:lnTo>
                  <a:lnTo>
                    <a:pt x="206" y="192"/>
                  </a:lnTo>
                  <a:lnTo>
                    <a:pt x="207" y="199"/>
                  </a:lnTo>
                  <a:lnTo>
                    <a:pt x="202" y="21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Freeform 297"/>
            <p:cNvSpPr>
              <a:spLocks/>
            </p:cNvSpPr>
            <p:nvPr/>
          </p:nvSpPr>
          <p:spPr bwMode="auto">
            <a:xfrm>
              <a:off x="4812" y="1176"/>
              <a:ext cx="21" cy="29"/>
            </a:xfrm>
            <a:custGeom>
              <a:avLst/>
              <a:gdLst>
                <a:gd name="T0" fmla="*/ 0 w 183"/>
                <a:gd name="T1" fmla="*/ 15 h 261"/>
                <a:gd name="T2" fmla="*/ 0 w 183"/>
                <a:gd name="T3" fmla="*/ 14 h 261"/>
                <a:gd name="T4" fmla="*/ 1 w 183"/>
                <a:gd name="T5" fmla="*/ 13 h 261"/>
                <a:gd name="T6" fmla="*/ 4 w 183"/>
                <a:gd name="T7" fmla="*/ 12 h 261"/>
                <a:gd name="T8" fmla="*/ 6 w 183"/>
                <a:gd name="T9" fmla="*/ 8 h 261"/>
                <a:gd name="T10" fmla="*/ 9 w 183"/>
                <a:gd name="T11" fmla="*/ 3 h 261"/>
                <a:gd name="T12" fmla="*/ 10 w 183"/>
                <a:gd name="T13" fmla="*/ 1 h 261"/>
                <a:gd name="T14" fmla="*/ 12 w 183"/>
                <a:gd name="T15" fmla="*/ 0 h 261"/>
                <a:gd name="T16" fmla="*/ 14 w 183"/>
                <a:gd name="T17" fmla="*/ 0 h 261"/>
                <a:gd name="T18" fmla="*/ 15 w 183"/>
                <a:gd name="T19" fmla="*/ 0 h 261"/>
                <a:gd name="T20" fmla="*/ 16 w 183"/>
                <a:gd name="T21" fmla="*/ 2 h 261"/>
                <a:gd name="T22" fmla="*/ 16 w 183"/>
                <a:gd name="T23" fmla="*/ 3 h 261"/>
                <a:gd name="T24" fmla="*/ 17 w 183"/>
                <a:gd name="T25" fmla="*/ 6 h 261"/>
                <a:gd name="T26" fmla="*/ 19 w 183"/>
                <a:gd name="T27" fmla="*/ 9 h 261"/>
                <a:gd name="T28" fmla="*/ 20 w 183"/>
                <a:gd name="T29" fmla="*/ 12 h 261"/>
                <a:gd name="T30" fmla="*/ 21 w 183"/>
                <a:gd name="T31" fmla="*/ 15 h 261"/>
                <a:gd name="T32" fmla="*/ 21 w 183"/>
                <a:gd name="T33" fmla="*/ 17 h 261"/>
                <a:gd name="T34" fmla="*/ 21 w 183"/>
                <a:gd name="T35" fmla="*/ 20 h 261"/>
                <a:gd name="T36" fmla="*/ 21 w 183"/>
                <a:gd name="T37" fmla="*/ 21 h 261"/>
                <a:gd name="T38" fmla="*/ 20 w 183"/>
                <a:gd name="T39" fmla="*/ 23 h 261"/>
                <a:gd name="T40" fmla="*/ 18 w 183"/>
                <a:gd name="T41" fmla="*/ 24 h 261"/>
                <a:gd name="T42" fmla="*/ 17 w 183"/>
                <a:gd name="T43" fmla="*/ 25 h 261"/>
                <a:gd name="T44" fmla="*/ 16 w 183"/>
                <a:gd name="T45" fmla="*/ 26 h 261"/>
                <a:gd name="T46" fmla="*/ 15 w 183"/>
                <a:gd name="T47" fmla="*/ 26 h 261"/>
                <a:gd name="T48" fmla="*/ 14 w 183"/>
                <a:gd name="T49" fmla="*/ 27 h 261"/>
                <a:gd name="T50" fmla="*/ 13 w 183"/>
                <a:gd name="T51" fmla="*/ 28 h 261"/>
                <a:gd name="T52" fmla="*/ 11 w 183"/>
                <a:gd name="T53" fmla="*/ 29 h 261"/>
                <a:gd name="T54" fmla="*/ 10 w 183"/>
                <a:gd name="T55" fmla="*/ 29 h 261"/>
                <a:gd name="T56" fmla="*/ 9 w 183"/>
                <a:gd name="T57" fmla="*/ 29 h 261"/>
                <a:gd name="T58" fmla="*/ 8 w 183"/>
                <a:gd name="T59" fmla="*/ 29 h 261"/>
                <a:gd name="T60" fmla="*/ 7 w 183"/>
                <a:gd name="T61" fmla="*/ 28 h 261"/>
                <a:gd name="T62" fmla="*/ 6 w 183"/>
                <a:gd name="T63" fmla="*/ 27 h 261"/>
                <a:gd name="T64" fmla="*/ 6 w 183"/>
                <a:gd name="T65" fmla="*/ 25 h 261"/>
                <a:gd name="T66" fmla="*/ 6 w 183"/>
                <a:gd name="T67" fmla="*/ 23 h 261"/>
                <a:gd name="T68" fmla="*/ 6 w 183"/>
                <a:gd name="T69" fmla="*/ 20 h 261"/>
                <a:gd name="T70" fmla="*/ 5 w 183"/>
                <a:gd name="T71" fmla="*/ 19 h 261"/>
                <a:gd name="T72" fmla="*/ 3 w 183"/>
                <a:gd name="T73" fmla="*/ 18 h 261"/>
                <a:gd name="T74" fmla="*/ 2 w 183"/>
                <a:gd name="T75" fmla="*/ 17 h 261"/>
                <a:gd name="T76" fmla="*/ 1 w 183"/>
                <a:gd name="T77" fmla="*/ 17 h 261"/>
                <a:gd name="T78" fmla="*/ 0 w 183"/>
                <a:gd name="T79" fmla="*/ 15 h 2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3" h="261">
                  <a:moveTo>
                    <a:pt x="0" y="134"/>
                  </a:moveTo>
                  <a:lnTo>
                    <a:pt x="0" y="122"/>
                  </a:lnTo>
                  <a:lnTo>
                    <a:pt x="11" y="113"/>
                  </a:lnTo>
                  <a:lnTo>
                    <a:pt x="34" y="105"/>
                  </a:lnTo>
                  <a:lnTo>
                    <a:pt x="56" y="71"/>
                  </a:lnTo>
                  <a:lnTo>
                    <a:pt x="79" y="28"/>
                  </a:lnTo>
                  <a:lnTo>
                    <a:pt x="91" y="12"/>
                  </a:lnTo>
                  <a:lnTo>
                    <a:pt x="105" y="3"/>
                  </a:lnTo>
                  <a:lnTo>
                    <a:pt x="118" y="0"/>
                  </a:lnTo>
                  <a:lnTo>
                    <a:pt x="129" y="4"/>
                  </a:lnTo>
                  <a:lnTo>
                    <a:pt x="137" y="15"/>
                  </a:lnTo>
                  <a:lnTo>
                    <a:pt x="142" y="31"/>
                  </a:lnTo>
                  <a:lnTo>
                    <a:pt x="150" y="58"/>
                  </a:lnTo>
                  <a:lnTo>
                    <a:pt x="164" y="82"/>
                  </a:lnTo>
                  <a:lnTo>
                    <a:pt x="176" y="106"/>
                  </a:lnTo>
                  <a:lnTo>
                    <a:pt x="183" y="135"/>
                  </a:lnTo>
                  <a:lnTo>
                    <a:pt x="183" y="157"/>
                  </a:lnTo>
                  <a:lnTo>
                    <a:pt x="183" y="176"/>
                  </a:lnTo>
                  <a:lnTo>
                    <a:pt x="180" y="191"/>
                  </a:lnTo>
                  <a:lnTo>
                    <a:pt x="171" y="206"/>
                  </a:lnTo>
                  <a:lnTo>
                    <a:pt x="154" y="220"/>
                  </a:lnTo>
                  <a:lnTo>
                    <a:pt x="147" y="224"/>
                  </a:lnTo>
                  <a:lnTo>
                    <a:pt x="140" y="230"/>
                  </a:lnTo>
                  <a:lnTo>
                    <a:pt x="131" y="237"/>
                  </a:lnTo>
                  <a:lnTo>
                    <a:pt x="120" y="244"/>
                  </a:lnTo>
                  <a:lnTo>
                    <a:pt x="110" y="251"/>
                  </a:lnTo>
                  <a:lnTo>
                    <a:pt x="100" y="257"/>
                  </a:lnTo>
                  <a:lnTo>
                    <a:pt x="90" y="260"/>
                  </a:lnTo>
                  <a:lnTo>
                    <a:pt x="80" y="261"/>
                  </a:lnTo>
                  <a:lnTo>
                    <a:pt x="71" y="259"/>
                  </a:lnTo>
                  <a:lnTo>
                    <a:pt x="63" y="253"/>
                  </a:lnTo>
                  <a:lnTo>
                    <a:pt x="56" y="242"/>
                  </a:lnTo>
                  <a:lnTo>
                    <a:pt x="52" y="226"/>
                  </a:lnTo>
                  <a:lnTo>
                    <a:pt x="50" y="204"/>
                  </a:lnTo>
                  <a:lnTo>
                    <a:pt x="48" y="181"/>
                  </a:lnTo>
                  <a:lnTo>
                    <a:pt x="40" y="169"/>
                  </a:lnTo>
                  <a:lnTo>
                    <a:pt x="24" y="161"/>
                  </a:lnTo>
                  <a:lnTo>
                    <a:pt x="18" y="156"/>
                  </a:lnTo>
                  <a:lnTo>
                    <a:pt x="11" y="15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Freeform 298"/>
            <p:cNvSpPr>
              <a:spLocks/>
            </p:cNvSpPr>
            <p:nvPr/>
          </p:nvSpPr>
          <p:spPr bwMode="auto">
            <a:xfrm>
              <a:off x="3763" y="1152"/>
              <a:ext cx="37" cy="53"/>
            </a:xfrm>
            <a:custGeom>
              <a:avLst/>
              <a:gdLst>
                <a:gd name="T0" fmla="*/ 37 w 328"/>
                <a:gd name="T1" fmla="*/ 12 h 473"/>
                <a:gd name="T2" fmla="*/ 36 w 328"/>
                <a:gd name="T3" fmla="*/ 10 h 473"/>
                <a:gd name="T4" fmla="*/ 34 w 328"/>
                <a:gd name="T5" fmla="*/ 7 h 473"/>
                <a:gd name="T6" fmla="*/ 31 w 328"/>
                <a:gd name="T7" fmla="*/ 4 h 473"/>
                <a:gd name="T8" fmla="*/ 29 w 328"/>
                <a:gd name="T9" fmla="*/ 2 h 473"/>
                <a:gd name="T10" fmla="*/ 28 w 328"/>
                <a:gd name="T11" fmla="*/ 0 h 473"/>
                <a:gd name="T12" fmla="*/ 26 w 328"/>
                <a:gd name="T13" fmla="*/ 0 h 473"/>
                <a:gd name="T14" fmla="*/ 21 w 328"/>
                <a:gd name="T15" fmla="*/ 0 h 473"/>
                <a:gd name="T16" fmla="*/ 15 w 328"/>
                <a:gd name="T17" fmla="*/ 0 h 473"/>
                <a:gd name="T18" fmla="*/ 12 w 328"/>
                <a:gd name="T19" fmla="*/ 0 h 473"/>
                <a:gd name="T20" fmla="*/ 10 w 328"/>
                <a:gd name="T21" fmla="*/ 0 h 473"/>
                <a:gd name="T22" fmla="*/ 8 w 328"/>
                <a:gd name="T23" fmla="*/ 2 h 473"/>
                <a:gd name="T24" fmla="*/ 6 w 328"/>
                <a:gd name="T25" fmla="*/ 5 h 473"/>
                <a:gd name="T26" fmla="*/ 3 w 328"/>
                <a:gd name="T27" fmla="*/ 8 h 473"/>
                <a:gd name="T28" fmla="*/ 1 w 328"/>
                <a:gd name="T29" fmla="*/ 9 h 473"/>
                <a:gd name="T30" fmla="*/ 0 w 328"/>
                <a:gd name="T31" fmla="*/ 10 h 473"/>
                <a:gd name="T32" fmla="*/ 0 w 328"/>
                <a:gd name="T33" fmla="*/ 42 h 473"/>
                <a:gd name="T34" fmla="*/ 1 w 328"/>
                <a:gd name="T35" fmla="*/ 44 h 473"/>
                <a:gd name="T36" fmla="*/ 3 w 328"/>
                <a:gd name="T37" fmla="*/ 46 h 473"/>
                <a:gd name="T38" fmla="*/ 5 w 328"/>
                <a:gd name="T39" fmla="*/ 47 h 473"/>
                <a:gd name="T40" fmla="*/ 5 w 328"/>
                <a:gd name="T41" fmla="*/ 49 h 473"/>
                <a:gd name="T42" fmla="*/ 6 w 328"/>
                <a:gd name="T43" fmla="*/ 52 h 473"/>
                <a:gd name="T44" fmla="*/ 7 w 328"/>
                <a:gd name="T45" fmla="*/ 53 h 473"/>
                <a:gd name="T46" fmla="*/ 28 w 328"/>
                <a:gd name="T47" fmla="*/ 53 h 473"/>
                <a:gd name="T48" fmla="*/ 29 w 328"/>
                <a:gd name="T49" fmla="*/ 53 h 473"/>
                <a:gd name="T50" fmla="*/ 29 w 328"/>
                <a:gd name="T51" fmla="*/ 51 h 473"/>
                <a:gd name="T52" fmla="*/ 29 w 328"/>
                <a:gd name="T53" fmla="*/ 48 h 473"/>
                <a:gd name="T54" fmla="*/ 29 w 328"/>
                <a:gd name="T55" fmla="*/ 46 h 473"/>
                <a:gd name="T56" fmla="*/ 30 w 328"/>
                <a:gd name="T57" fmla="*/ 45 h 473"/>
                <a:gd name="T58" fmla="*/ 31 w 328"/>
                <a:gd name="T59" fmla="*/ 44 h 473"/>
                <a:gd name="T60" fmla="*/ 33 w 328"/>
                <a:gd name="T61" fmla="*/ 43 h 473"/>
                <a:gd name="T62" fmla="*/ 35 w 328"/>
                <a:gd name="T63" fmla="*/ 42 h 473"/>
                <a:gd name="T64" fmla="*/ 36 w 328"/>
                <a:gd name="T65" fmla="*/ 40 h 473"/>
                <a:gd name="T66" fmla="*/ 37 w 328"/>
                <a:gd name="T67" fmla="*/ 38 h 473"/>
                <a:gd name="T68" fmla="*/ 37 w 328"/>
                <a:gd name="T69" fmla="*/ 12 h 4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28" h="473">
                  <a:moveTo>
                    <a:pt x="328" y="110"/>
                  </a:moveTo>
                  <a:lnTo>
                    <a:pt x="320" y="85"/>
                  </a:lnTo>
                  <a:lnTo>
                    <a:pt x="300" y="59"/>
                  </a:lnTo>
                  <a:lnTo>
                    <a:pt x="277" y="34"/>
                  </a:lnTo>
                  <a:lnTo>
                    <a:pt x="256" y="14"/>
                  </a:lnTo>
                  <a:lnTo>
                    <a:pt x="247" y="3"/>
                  </a:lnTo>
                  <a:lnTo>
                    <a:pt x="233" y="1"/>
                  </a:lnTo>
                  <a:lnTo>
                    <a:pt x="182" y="0"/>
                  </a:lnTo>
                  <a:lnTo>
                    <a:pt x="130" y="1"/>
                  </a:lnTo>
                  <a:lnTo>
                    <a:pt x="107" y="0"/>
                  </a:lnTo>
                  <a:lnTo>
                    <a:pt x="90" y="4"/>
                  </a:lnTo>
                  <a:lnTo>
                    <a:pt x="74" y="18"/>
                  </a:lnTo>
                  <a:lnTo>
                    <a:pt x="52" y="45"/>
                  </a:lnTo>
                  <a:lnTo>
                    <a:pt x="26" y="68"/>
                  </a:lnTo>
                  <a:lnTo>
                    <a:pt x="10" y="76"/>
                  </a:lnTo>
                  <a:lnTo>
                    <a:pt x="0" y="93"/>
                  </a:lnTo>
                  <a:lnTo>
                    <a:pt x="0" y="372"/>
                  </a:lnTo>
                  <a:lnTo>
                    <a:pt x="8" y="393"/>
                  </a:lnTo>
                  <a:lnTo>
                    <a:pt x="24" y="407"/>
                  </a:lnTo>
                  <a:lnTo>
                    <a:pt x="40" y="419"/>
                  </a:lnTo>
                  <a:lnTo>
                    <a:pt x="48" y="438"/>
                  </a:lnTo>
                  <a:lnTo>
                    <a:pt x="50" y="467"/>
                  </a:lnTo>
                  <a:lnTo>
                    <a:pt x="61" y="473"/>
                  </a:lnTo>
                  <a:lnTo>
                    <a:pt x="251" y="473"/>
                  </a:lnTo>
                  <a:lnTo>
                    <a:pt x="257" y="471"/>
                  </a:lnTo>
                  <a:lnTo>
                    <a:pt x="256" y="455"/>
                  </a:lnTo>
                  <a:lnTo>
                    <a:pt x="255" y="431"/>
                  </a:lnTo>
                  <a:lnTo>
                    <a:pt x="258" y="414"/>
                  </a:lnTo>
                  <a:lnTo>
                    <a:pt x="266" y="404"/>
                  </a:lnTo>
                  <a:lnTo>
                    <a:pt x="278" y="395"/>
                  </a:lnTo>
                  <a:lnTo>
                    <a:pt x="292" y="386"/>
                  </a:lnTo>
                  <a:lnTo>
                    <a:pt x="308" y="373"/>
                  </a:lnTo>
                  <a:lnTo>
                    <a:pt x="323" y="356"/>
                  </a:lnTo>
                  <a:lnTo>
                    <a:pt x="328" y="335"/>
                  </a:lnTo>
                  <a:lnTo>
                    <a:pt x="328" y="1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Freeform 299"/>
            <p:cNvSpPr>
              <a:spLocks/>
            </p:cNvSpPr>
            <p:nvPr/>
          </p:nvSpPr>
          <p:spPr bwMode="auto">
            <a:xfrm>
              <a:off x="3717" y="1152"/>
              <a:ext cx="40" cy="53"/>
            </a:xfrm>
            <a:custGeom>
              <a:avLst/>
              <a:gdLst>
                <a:gd name="T0" fmla="*/ 35 w 364"/>
                <a:gd name="T1" fmla="*/ 0 h 475"/>
                <a:gd name="T2" fmla="*/ 11 w 364"/>
                <a:gd name="T3" fmla="*/ 0 h 475"/>
                <a:gd name="T4" fmla="*/ 7 w 364"/>
                <a:gd name="T5" fmla="*/ 0 h 475"/>
                <a:gd name="T6" fmla="*/ 5 w 364"/>
                <a:gd name="T7" fmla="*/ 1 h 475"/>
                <a:gd name="T8" fmla="*/ 5 w 364"/>
                <a:gd name="T9" fmla="*/ 4 h 475"/>
                <a:gd name="T10" fmla="*/ 5 w 364"/>
                <a:gd name="T11" fmla="*/ 18 h 475"/>
                <a:gd name="T12" fmla="*/ 7 w 364"/>
                <a:gd name="T13" fmla="*/ 22 h 475"/>
                <a:gd name="T14" fmla="*/ 8 w 364"/>
                <a:gd name="T15" fmla="*/ 25 h 475"/>
                <a:gd name="T16" fmla="*/ 6 w 364"/>
                <a:gd name="T17" fmla="*/ 28 h 475"/>
                <a:gd name="T18" fmla="*/ 2 w 364"/>
                <a:gd name="T19" fmla="*/ 31 h 475"/>
                <a:gd name="T20" fmla="*/ 0 w 364"/>
                <a:gd name="T21" fmla="*/ 34 h 475"/>
                <a:gd name="T22" fmla="*/ 0 w 364"/>
                <a:gd name="T23" fmla="*/ 40 h 475"/>
                <a:gd name="T24" fmla="*/ 2 w 364"/>
                <a:gd name="T25" fmla="*/ 45 h 475"/>
                <a:gd name="T26" fmla="*/ 5 w 364"/>
                <a:gd name="T27" fmla="*/ 49 h 475"/>
                <a:gd name="T28" fmla="*/ 6 w 364"/>
                <a:gd name="T29" fmla="*/ 52 h 475"/>
                <a:gd name="T30" fmla="*/ 11 w 364"/>
                <a:gd name="T31" fmla="*/ 53 h 475"/>
                <a:gd name="T32" fmla="*/ 14 w 364"/>
                <a:gd name="T33" fmla="*/ 53 h 475"/>
                <a:gd name="T34" fmla="*/ 17 w 364"/>
                <a:gd name="T35" fmla="*/ 53 h 475"/>
                <a:gd name="T36" fmla="*/ 20 w 364"/>
                <a:gd name="T37" fmla="*/ 53 h 475"/>
                <a:gd name="T38" fmla="*/ 23 w 364"/>
                <a:gd name="T39" fmla="*/ 53 h 475"/>
                <a:gd name="T40" fmla="*/ 26 w 364"/>
                <a:gd name="T41" fmla="*/ 52 h 475"/>
                <a:gd name="T42" fmla="*/ 29 w 364"/>
                <a:gd name="T43" fmla="*/ 52 h 475"/>
                <a:gd name="T44" fmla="*/ 31 w 364"/>
                <a:gd name="T45" fmla="*/ 51 h 475"/>
                <a:gd name="T46" fmla="*/ 34 w 364"/>
                <a:gd name="T47" fmla="*/ 49 h 475"/>
                <a:gd name="T48" fmla="*/ 37 w 364"/>
                <a:gd name="T49" fmla="*/ 47 h 475"/>
                <a:gd name="T50" fmla="*/ 39 w 364"/>
                <a:gd name="T51" fmla="*/ 44 h 475"/>
                <a:gd name="T52" fmla="*/ 40 w 364"/>
                <a:gd name="T53" fmla="*/ 36 h 475"/>
                <a:gd name="T54" fmla="*/ 40 w 364"/>
                <a:gd name="T55" fmla="*/ 29 h 475"/>
                <a:gd name="T56" fmla="*/ 36 w 364"/>
                <a:gd name="T57" fmla="*/ 26 h 475"/>
                <a:gd name="T58" fmla="*/ 33 w 364"/>
                <a:gd name="T59" fmla="*/ 22 h 475"/>
                <a:gd name="T60" fmla="*/ 35 w 364"/>
                <a:gd name="T61" fmla="*/ 21 h 475"/>
                <a:gd name="T62" fmla="*/ 36 w 364"/>
                <a:gd name="T63" fmla="*/ 3 h 4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64" h="475">
                  <a:moveTo>
                    <a:pt x="327" y="8"/>
                  </a:moveTo>
                  <a:lnTo>
                    <a:pt x="321" y="1"/>
                  </a:lnTo>
                  <a:lnTo>
                    <a:pt x="303" y="0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5" y="2"/>
                  </a:lnTo>
                  <a:lnTo>
                    <a:pt x="54" y="6"/>
                  </a:lnTo>
                  <a:lnTo>
                    <a:pt x="48" y="13"/>
                  </a:lnTo>
                  <a:lnTo>
                    <a:pt x="43" y="23"/>
                  </a:lnTo>
                  <a:lnTo>
                    <a:pt x="41" y="38"/>
                  </a:lnTo>
                  <a:lnTo>
                    <a:pt x="41" y="57"/>
                  </a:lnTo>
                  <a:lnTo>
                    <a:pt x="41" y="161"/>
                  </a:lnTo>
                  <a:lnTo>
                    <a:pt x="50" y="179"/>
                  </a:lnTo>
                  <a:lnTo>
                    <a:pt x="63" y="195"/>
                  </a:lnTo>
                  <a:lnTo>
                    <a:pt x="72" y="212"/>
                  </a:lnTo>
                  <a:lnTo>
                    <a:pt x="75" y="223"/>
                  </a:lnTo>
                  <a:lnTo>
                    <a:pt x="68" y="236"/>
                  </a:lnTo>
                  <a:lnTo>
                    <a:pt x="53" y="253"/>
                  </a:lnTo>
                  <a:lnTo>
                    <a:pt x="35" y="269"/>
                  </a:lnTo>
                  <a:lnTo>
                    <a:pt x="21" y="281"/>
                  </a:lnTo>
                  <a:lnTo>
                    <a:pt x="10" y="293"/>
                  </a:lnTo>
                  <a:lnTo>
                    <a:pt x="4" y="309"/>
                  </a:lnTo>
                  <a:lnTo>
                    <a:pt x="2" y="334"/>
                  </a:lnTo>
                  <a:lnTo>
                    <a:pt x="0" y="361"/>
                  </a:lnTo>
                  <a:lnTo>
                    <a:pt x="1" y="385"/>
                  </a:lnTo>
                  <a:lnTo>
                    <a:pt x="15" y="403"/>
                  </a:lnTo>
                  <a:lnTo>
                    <a:pt x="31" y="416"/>
                  </a:lnTo>
                  <a:lnTo>
                    <a:pt x="41" y="437"/>
                  </a:lnTo>
                  <a:lnTo>
                    <a:pt x="46" y="459"/>
                  </a:lnTo>
                  <a:lnTo>
                    <a:pt x="58" y="469"/>
                  </a:lnTo>
                  <a:lnTo>
                    <a:pt x="83" y="472"/>
                  </a:lnTo>
                  <a:lnTo>
                    <a:pt x="98" y="473"/>
                  </a:lnTo>
                  <a:lnTo>
                    <a:pt x="112" y="473"/>
                  </a:lnTo>
                  <a:lnTo>
                    <a:pt x="126" y="474"/>
                  </a:lnTo>
                  <a:lnTo>
                    <a:pt x="141" y="474"/>
                  </a:lnTo>
                  <a:lnTo>
                    <a:pt x="156" y="475"/>
                  </a:lnTo>
                  <a:lnTo>
                    <a:pt x="168" y="475"/>
                  </a:lnTo>
                  <a:lnTo>
                    <a:pt x="183" y="475"/>
                  </a:lnTo>
                  <a:lnTo>
                    <a:pt x="197" y="474"/>
                  </a:lnTo>
                  <a:lnTo>
                    <a:pt x="210" y="473"/>
                  </a:lnTo>
                  <a:lnTo>
                    <a:pt x="222" y="472"/>
                  </a:lnTo>
                  <a:lnTo>
                    <a:pt x="235" y="470"/>
                  </a:lnTo>
                  <a:lnTo>
                    <a:pt x="248" y="466"/>
                  </a:lnTo>
                  <a:lnTo>
                    <a:pt x="261" y="463"/>
                  </a:lnTo>
                  <a:lnTo>
                    <a:pt x="273" y="459"/>
                  </a:lnTo>
                  <a:lnTo>
                    <a:pt x="286" y="453"/>
                  </a:lnTo>
                  <a:lnTo>
                    <a:pt x="298" y="448"/>
                  </a:lnTo>
                  <a:lnTo>
                    <a:pt x="310" y="440"/>
                  </a:lnTo>
                  <a:lnTo>
                    <a:pt x="321" y="433"/>
                  </a:lnTo>
                  <a:lnTo>
                    <a:pt x="333" y="423"/>
                  </a:lnTo>
                  <a:lnTo>
                    <a:pt x="343" y="412"/>
                  </a:lnTo>
                  <a:lnTo>
                    <a:pt x="359" y="392"/>
                  </a:lnTo>
                  <a:lnTo>
                    <a:pt x="364" y="368"/>
                  </a:lnTo>
                  <a:lnTo>
                    <a:pt x="364" y="325"/>
                  </a:lnTo>
                  <a:lnTo>
                    <a:pt x="364" y="282"/>
                  </a:lnTo>
                  <a:lnTo>
                    <a:pt x="360" y="261"/>
                  </a:lnTo>
                  <a:lnTo>
                    <a:pt x="348" y="247"/>
                  </a:lnTo>
                  <a:lnTo>
                    <a:pt x="330" y="233"/>
                  </a:lnTo>
                  <a:lnTo>
                    <a:pt x="303" y="206"/>
                  </a:lnTo>
                  <a:lnTo>
                    <a:pt x="299" y="195"/>
                  </a:lnTo>
                  <a:lnTo>
                    <a:pt x="309" y="190"/>
                  </a:lnTo>
                  <a:lnTo>
                    <a:pt x="322" y="187"/>
                  </a:lnTo>
                  <a:lnTo>
                    <a:pt x="329" y="164"/>
                  </a:lnTo>
                  <a:lnTo>
                    <a:pt x="329" y="26"/>
                  </a:lnTo>
                  <a:lnTo>
                    <a:pt x="327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Freeform 300"/>
            <p:cNvSpPr>
              <a:spLocks/>
            </p:cNvSpPr>
            <p:nvPr/>
          </p:nvSpPr>
          <p:spPr bwMode="auto">
            <a:xfrm>
              <a:off x="4083" y="1183"/>
              <a:ext cx="17" cy="21"/>
            </a:xfrm>
            <a:custGeom>
              <a:avLst/>
              <a:gdLst>
                <a:gd name="T0" fmla="*/ 14 w 148"/>
                <a:gd name="T1" fmla="*/ 20 h 187"/>
                <a:gd name="T2" fmla="*/ 12 w 148"/>
                <a:gd name="T3" fmla="*/ 18 h 187"/>
                <a:gd name="T4" fmla="*/ 8 w 148"/>
                <a:gd name="T5" fmla="*/ 13 h 187"/>
                <a:gd name="T6" fmla="*/ 3 w 148"/>
                <a:gd name="T7" fmla="*/ 10 h 187"/>
                <a:gd name="T8" fmla="*/ 1 w 148"/>
                <a:gd name="T9" fmla="*/ 8 h 187"/>
                <a:gd name="T10" fmla="*/ 0 w 148"/>
                <a:gd name="T11" fmla="*/ 7 h 187"/>
                <a:gd name="T12" fmla="*/ 1 w 148"/>
                <a:gd name="T13" fmla="*/ 5 h 187"/>
                <a:gd name="T14" fmla="*/ 2 w 148"/>
                <a:gd name="T15" fmla="*/ 4 h 187"/>
                <a:gd name="T16" fmla="*/ 3 w 148"/>
                <a:gd name="T17" fmla="*/ 3 h 187"/>
                <a:gd name="T18" fmla="*/ 4 w 148"/>
                <a:gd name="T19" fmla="*/ 2 h 187"/>
                <a:gd name="T20" fmla="*/ 6 w 148"/>
                <a:gd name="T21" fmla="*/ 0 h 187"/>
                <a:gd name="T22" fmla="*/ 7 w 148"/>
                <a:gd name="T23" fmla="*/ 0 h 187"/>
                <a:gd name="T24" fmla="*/ 8 w 148"/>
                <a:gd name="T25" fmla="*/ 1 h 187"/>
                <a:gd name="T26" fmla="*/ 9 w 148"/>
                <a:gd name="T27" fmla="*/ 3 h 187"/>
                <a:gd name="T28" fmla="*/ 9 w 148"/>
                <a:gd name="T29" fmla="*/ 5 h 187"/>
                <a:gd name="T30" fmla="*/ 10 w 148"/>
                <a:gd name="T31" fmla="*/ 7 h 187"/>
                <a:gd name="T32" fmla="*/ 11 w 148"/>
                <a:gd name="T33" fmla="*/ 8 h 187"/>
                <a:gd name="T34" fmla="*/ 12 w 148"/>
                <a:gd name="T35" fmla="*/ 9 h 187"/>
                <a:gd name="T36" fmla="*/ 13 w 148"/>
                <a:gd name="T37" fmla="*/ 10 h 187"/>
                <a:gd name="T38" fmla="*/ 14 w 148"/>
                <a:gd name="T39" fmla="*/ 11 h 187"/>
                <a:gd name="T40" fmla="*/ 15 w 148"/>
                <a:gd name="T41" fmla="*/ 12 h 187"/>
                <a:gd name="T42" fmla="*/ 16 w 148"/>
                <a:gd name="T43" fmla="*/ 14 h 187"/>
                <a:gd name="T44" fmla="*/ 17 w 148"/>
                <a:gd name="T45" fmla="*/ 16 h 187"/>
                <a:gd name="T46" fmla="*/ 17 w 148"/>
                <a:gd name="T47" fmla="*/ 19 h 187"/>
                <a:gd name="T48" fmla="*/ 16 w 148"/>
                <a:gd name="T49" fmla="*/ 21 h 187"/>
                <a:gd name="T50" fmla="*/ 14 w 148"/>
                <a:gd name="T51" fmla="*/ 20 h 18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8" h="187">
                  <a:moveTo>
                    <a:pt x="118" y="174"/>
                  </a:moveTo>
                  <a:lnTo>
                    <a:pt x="102" y="157"/>
                  </a:lnTo>
                  <a:lnTo>
                    <a:pt x="66" y="118"/>
                  </a:lnTo>
                  <a:lnTo>
                    <a:pt x="27" y="85"/>
                  </a:lnTo>
                  <a:lnTo>
                    <a:pt x="6" y="72"/>
                  </a:lnTo>
                  <a:lnTo>
                    <a:pt x="0" y="59"/>
                  </a:lnTo>
                  <a:lnTo>
                    <a:pt x="6" y="48"/>
                  </a:lnTo>
                  <a:lnTo>
                    <a:pt x="17" y="37"/>
                  </a:lnTo>
                  <a:lnTo>
                    <a:pt x="30" y="26"/>
                  </a:lnTo>
                  <a:lnTo>
                    <a:pt x="37" y="15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2" y="8"/>
                  </a:lnTo>
                  <a:lnTo>
                    <a:pt x="75" y="23"/>
                  </a:lnTo>
                  <a:lnTo>
                    <a:pt x="77" y="45"/>
                  </a:lnTo>
                  <a:lnTo>
                    <a:pt x="84" y="60"/>
                  </a:lnTo>
                  <a:lnTo>
                    <a:pt x="92" y="72"/>
                  </a:lnTo>
                  <a:lnTo>
                    <a:pt x="103" y="81"/>
                  </a:lnTo>
                  <a:lnTo>
                    <a:pt x="114" y="90"/>
                  </a:lnTo>
                  <a:lnTo>
                    <a:pt x="125" y="99"/>
                  </a:lnTo>
                  <a:lnTo>
                    <a:pt x="134" y="109"/>
                  </a:lnTo>
                  <a:lnTo>
                    <a:pt x="142" y="124"/>
                  </a:lnTo>
                  <a:lnTo>
                    <a:pt x="145" y="144"/>
                  </a:lnTo>
                  <a:lnTo>
                    <a:pt x="148" y="170"/>
                  </a:lnTo>
                  <a:lnTo>
                    <a:pt x="135" y="187"/>
                  </a:lnTo>
                  <a:lnTo>
                    <a:pt x="118" y="1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Freeform 301"/>
            <p:cNvSpPr>
              <a:spLocks/>
            </p:cNvSpPr>
            <p:nvPr/>
          </p:nvSpPr>
          <p:spPr bwMode="auto">
            <a:xfrm>
              <a:off x="3769" y="1162"/>
              <a:ext cx="22" cy="37"/>
            </a:xfrm>
            <a:custGeom>
              <a:avLst/>
              <a:gdLst>
                <a:gd name="T0" fmla="*/ 19 w 203"/>
                <a:gd name="T1" fmla="*/ 0 h 337"/>
                <a:gd name="T2" fmla="*/ 21 w 203"/>
                <a:gd name="T3" fmla="*/ 0 h 337"/>
                <a:gd name="T4" fmla="*/ 22 w 203"/>
                <a:gd name="T5" fmla="*/ 1 h 337"/>
                <a:gd name="T6" fmla="*/ 22 w 203"/>
                <a:gd name="T7" fmla="*/ 3 h 337"/>
                <a:gd name="T8" fmla="*/ 22 w 203"/>
                <a:gd name="T9" fmla="*/ 29 h 337"/>
                <a:gd name="T10" fmla="*/ 22 w 203"/>
                <a:gd name="T11" fmla="*/ 32 h 337"/>
                <a:gd name="T12" fmla="*/ 21 w 203"/>
                <a:gd name="T13" fmla="*/ 33 h 337"/>
                <a:gd name="T14" fmla="*/ 18 w 203"/>
                <a:gd name="T15" fmla="*/ 34 h 337"/>
                <a:gd name="T16" fmla="*/ 16 w 203"/>
                <a:gd name="T17" fmla="*/ 34 h 337"/>
                <a:gd name="T18" fmla="*/ 14 w 203"/>
                <a:gd name="T19" fmla="*/ 35 h 337"/>
                <a:gd name="T20" fmla="*/ 12 w 203"/>
                <a:gd name="T21" fmla="*/ 37 h 337"/>
                <a:gd name="T22" fmla="*/ 11 w 203"/>
                <a:gd name="T23" fmla="*/ 37 h 337"/>
                <a:gd name="T24" fmla="*/ 11 w 203"/>
                <a:gd name="T25" fmla="*/ 35 h 337"/>
                <a:gd name="T26" fmla="*/ 9 w 203"/>
                <a:gd name="T27" fmla="*/ 34 h 337"/>
                <a:gd name="T28" fmla="*/ 5 w 203"/>
                <a:gd name="T29" fmla="*/ 32 h 337"/>
                <a:gd name="T30" fmla="*/ 4 w 203"/>
                <a:gd name="T31" fmla="*/ 31 h 337"/>
                <a:gd name="T32" fmla="*/ 4 w 203"/>
                <a:gd name="T33" fmla="*/ 29 h 337"/>
                <a:gd name="T34" fmla="*/ 3 w 203"/>
                <a:gd name="T35" fmla="*/ 25 h 337"/>
                <a:gd name="T36" fmla="*/ 2 w 203"/>
                <a:gd name="T37" fmla="*/ 23 h 337"/>
                <a:gd name="T38" fmla="*/ 1 w 203"/>
                <a:gd name="T39" fmla="*/ 21 h 337"/>
                <a:gd name="T40" fmla="*/ 0 w 203"/>
                <a:gd name="T41" fmla="*/ 19 h 337"/>
                <a:gd name="T42" fmla="*/ 0 w 203"/>
                <a:gd name="T43" fmla="*/ 16 h 337"/>
                <a:gd name="T44" fmla="*/ 0 w 203"/>
                <a:gd name="T45" fmla="*/ 14 h 337"/>
                <a:gd name="T46" fmla="*/ 0 w 203"/>
                <a:gd name="T47" fmla="*/ 12 h 337"/>
                <a:gd name="T48" fmla="*/ 1 w 203"/>
                <a:gd name="T49" fmla="*/ 9 h 337"/>
                <a:gd name="T50" fmla="*/ 3 w 203"/>
                <a:gd name="T51" fmla="*/ 7 h 337"/>
                <a:gd name="T52" fmla="*/ 4 w 203"/>
                <a:gd name="T53" fmla="*/ 5 h 337"/>
                <a:gd name="T54" fmla="*/ 4 w 203"/>
                <a:gd name="T55" fmla="*/ 2 h 337"/>
                <a:gd name="T56" fmla="*/ 5 w 203"/>
                <a:gd name="T57" fmla="*/ 0 h 337"/>
                <a:gd name="T58" fmla="*/ 7 w 203"/>
                <a:gd name="T59" fmla="*/ 0 h 337"/>
                <a:gd name="T60" fmla="*/ 19 w 203"/>
                <a:gd name="T61" fmla="*/ 0 h 3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03" h="337">
                  <a:moveTo>
                    <a:pt x="177" y="0"/>
                  </a:moveTo>
                  <a:lnTo>
                    <a:pt x="194" y="2"/>
                  </a:lnTo>
                  <a:lnTo>
                    <a:pt x="202" y="10"/>
                  </a:lnTo>
                  <a:lnTo>
                    <a:pt x="203" y="26"/>
                  </a:lnTo>
                  <a:lnTo>
                    <a:pt x="203" y="267"/>
                  </a:lnTo>
                  <a:lnTo>
                    <a:pt x="201" y="289"/>
                  </a:lnTo>
                  <a:lnTo>
                    <a:pt x="191" y="301"/>
                  </a:lnTo>
                  <a:lnTo>
                    <a:pt x="168" y="309"/>
                  </a:lnTo>
                  <a:lnTo>
                    <a:pt x="149" y="314"/>
                  </a:lnTo>
                  <a:lnTo>
                    <a:pt x="130" y="323"/>
                  </a:lnTo>
                  <a:lnTo>
                    <a:pt x="107" y="337"/>
                  </a:lnTo>
                  <a:lnTo>
                    <a:pt x="101" y="333"/>
                  </a:lnTo>
                  <a:lnTo>
                    <a:pt x="98" y="319"/>
                  </a:lnTo>
                  <a:lnTo>
                    <a:pt x="82" y="306"/>
                  </a:lnTo>
                  <a:lnTo>
                    <a:pt x="50" y="293"/>
                  </a:lnTo>
                  <a:lnTo>
                    <a:pt x="37" y="282"/>
                  </a:lnTo>
                  <a:lnTo>
                    <a:pt x="34" y="267"/>
                  </a:lnTo>
                  <a:lnTo>
                    <a:pt x="30" y="231"/>
                  </a:lnTo>
                  <a:lnTo>
                    <a:pt x="21" y="207"/>
                  </a:lnTo>
                  <a:lnTo>
                    <a:pt x="10" y="190"/>
                  </a:lnTo>
                  <a:lnTo>
                    <a:pt x="3" y="172"/>
                  </a:lnTo>
                  <a:lnTo>
                    <a:pt x="0" y="146"/>
                  </a:lnTo>
                  <a:lnTo>
                    <a:pt x="1" y="129"/>
                  </a:lnTo>
                  <a:lnTo>
                    <a:pt x="1" y="111"/>
                  </a:lnTo>
                  <a:lnTo>
                    <a:pt x="9" y="85"/>
                  </a:lnTo>
                  <a:lnTo>
                    <a:pt x="26" y="68"/>
                  </a:lnTo>
                  <a:lnTo>
                    <a:pt x="34" y="43"/>
                  </a:lnTo>
                  <a:lnTo>
                    <a:pt x="36" y="15"/>
                  </a:lnTo>
                  <a:lnTo>
                    <a:pt x="45" y="3"/>
                  </a:lnTo>
                  <a:lnTo>
                    <a:pt x="64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Freeform 302"/>
            <p:cNvSpPr>
              <a:spLocks/>
            </p:cNvSpPr>
            <p:nvPr/>
          </p:nvSpPr>
          <p:spPr bwMode="auto">
            <a:xfrm>
              <a:off x="3725" y="1177"/>
              <a:ext cx="23" cy="22"/>
            </a:xfrm>
            <a:custGeom>
              <a:avLst/>
              <a:gdLst>
                <a:gd name="T0" fmla="*/ 9 w 203"/>
                <a:gd name="T1" fmla="*/ 21 h 205"/>
                <a:gd name="T2" fmla="*/ 8 w 203"/>
                <a:gd name="T3" fmla="*/ 20 h 205"/>
                <a:gd name="T4" fmla="*/ 7 w 203"/>
                <a:gd name="T5" fmla="*/ 19 h 205"/>
                <a:gd name="T6" fmla="*/ 7 w 203"/>
                <a:gd name="T7" fmla="*/ 18 h 205"/>
                <a:gd name="T8" fmla="*/ 5 w 203"/>
                <a:gd name="T9" fmla="*/ 17 h 205"/>
                <a:gd name="T10" fmla="*/ 3 w 203"/>
                <a:gd name="T11" fmla="*/ 15 h 205"/>
                <a:gd name="T12" fmla="*/ 1 w 203"/>
                <a:gd name="T13" fmla="*/ 13 h 205"/>
                <a:gd name="T14" fmla="*/ 0 w 203"/>
                <a:gd name="T15" fmla="*/ 11 h 205"/>
                <a:gd name="T16" fmla="*/ 0 w 203"/>
                <a:gd name="T17" fmla="*/ 9 h 205"/>
                <a:gd name="T18" fmla="*/ 0 w 203"/>
                <a:gd name="T19" fmla="*/ 6 h 205"/>
                <a:gd name="T20" fmla="*/ 1 w 203"/>
                <a:gd name="T21" fmla="*/ 5 h 205"/>
                <a:gd name="T22" fmla="*/ 2 w 203"/>
                <a:gd name="T23" fmla="*/ 4 h 205"/>
                <a:gd name="T24" fmla="*/ 4 w 203"/>
                <a:gd name="T25" fmla="*/ 4 h 205"/>
                <a:gd name="T26" fmla="*/ 6 w 203"/>
                <a:gd name="T27" fmla="*/ 4 h 205"/>
                <a:gd name="T28" fmla="*/ 8 w 203"/>
                <a:gd name="T29" fmla="*/ 3 h 205"/>
                <a:gd name="T30" fmla="*/ 9 w 203"/>
                <a:gd name="T31" fmla="*/ 2 h 205"/>
                <a:gd name="T32" fmla="*/ 10 w 203"/>
                <a:gd name="T33" fmla="*/ 1 h 205"/>
                <a:gd name="T34" fmla="*/ 12 w 203"/>
                <a:gd name="T35" fmla="*/ 0 h 205"/>
                <a:gd name="T36" fmla="*/ 13 w 203"/>
                <a:gd name="T37" fmla="*/ 0 h 205"/>
                <a:gd name="T38" fmla="*/ 15 w 203"/>
                <a:gd name="T39" fmla="*/ 2 h 205"/>
                <a:gd name="T40" fmla="*/ 18 w 203"/>
                <a:gd name="T41" fmla="*/ 5 h 205"/>
                <a:gd name="T42" fmla="*/ 22 w 203"/>
                <a:gd name="T43" fmla="*/ 8 h 205"/>
                <a:gd name="T44" fmla="*/ 23 w 203"/>
                <a:gd name="T45" fmla="*/ 10 h 205"/>
                <a:gd name="T46" fmla="*/ 23 w 203"/>
                <a:gd name="T47" fmla="*/ 12 h 205"/>
                <a:gd name="T48" fmla="*/ 23 w 203"/>
                <a:gd name="T49" fmla="*/ 15 h 205"/>
                <a:gd name="T50" fmla="*/ 22 w 203"/>
                <a:gd name="T51" fmla="*/ 17 h 205"/>
                <a:gd name="T52" fmla="*/ 20 w 203"/>
                <a:gd name="T53" fmla="*/ 20 h 205"/>
                <a:gd name="T54" fmla="*/ 17 w 203"/>
                <a:gd name="T55" fmla="*/ 21 h 205"/>
                <a:gd name="T56" fmla="*/ 14 w 203"/>
                <a:gd name="T57" fmla="*/ 22 h 205"/>
                <a:gd name="T58" fmla="*/ 12 w 203"/>
                <a:gd name="T59" fmla="*/ 22 h 205"/>
                <a:gd name="T60" fmla="*/ 10 w 203"/>
                <a:gd name="T61" fmla="*/ 22 h 205"/>
                <a:gd name="T62" fmla="*/ 9 w 203"/>
                <a:gd name="T63" fmla="*/ 21 h 2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3" h="205">
                  <a:moveTo>
                    <a:pt x="80" y="197"/>
                  </a:moveTo>
                  <a:lnTo>
                    <a:pt x="70" y="185"/>
                  </a:lnTo>
                  <a:lnTo>
                    <a:pt x="65" y="178"/>
                  </a:lnTo>
                  <a:lnTo>
                    <a:pt x="59" y="172"/>
                  </a:lnTo>
                  <a:lnTo>
                    <a:pt x="40" y="156"/>
                  </a:lnTo>
                  <a:lnTo>
                    <a:pt x="24" y="140"/>
                  </a:lnTo>
                  <a:lnTo>
                    <a:pt x="11" y="124"/>
                  </a:lnTo>
                  <a:lnTo>
                    <a:pt x="3" y="105"/>
                  </a:lnTo>
                  <a:lnTo>
                    <a:pt x="0" y="80"/>
                  </a:lnTo>
                  <a:lnTo>
                    <a:pt x="1" y="58"/>
                  </a:lnTo>
                  <a:lnTo>
                    <a:pt x="6" y="47"/>
                  </a:lnTo>
                  <a:lnTo>
                    <a:pt x="18" y="41"/>
                  </a:lnTo>
                  <a:lnTo>
                    <a:pt x="39" y="40"/>
                  </a:lnTo>
                  <a:lnTo>
                    <a:pt x="55" y="36"/>
                  </a:lnTo>
                  <a:lnTo>
                    <a:pt x="69" y="27"/>
                  </a:lnTo>
                  <a:lnTo>
                    <a:pt x="81" y="15"/>
                  </a:lnTo>
                  <a:lnTo>
                    <a:pt x="92" y="5"/>
                  </a:lnTo>
                  <a:lnTo>
                    <a:pt x="102" y="0"/>
                  </a:lnTo>
                  <a:lnTo>
                    <a:pt x="115" y="3"/>
                  </a:lnTo>
                  <a:lnTo>
                    <a:pt x="131" y="18"/>
                  </a:lnTo>
                  <a:lnTo>
                    <a:pt x="159" y="48"/>
                  </a:lnTo>
                  <a:lnTo>
                    <a:pt x="190" y="72"/>
                  </a:lnTo>
                  <a:lnTo>
                    <a:pt x="203" y="91"/>
                  </a:lnTo>
                  <a:lnTo>
                    <a:pt x="203" y="115"/>
                  </a:lnTo>
                  <a:lnTo>
                    <a:pt x="202" y="140"/>
                  </a:lnTo>
                  <a:lnTo>
                    <a:pt x="194" y="163"/>
                  </a:lnTo>
                  <a:lnTo>
                    <a:pt x="178" y="184"/>
                  </a:lnTo>
                  <a:lnTo>
                    <a:pt x="153" y="198"/>
                  </a:lnTo>
                  <a:lnTo>
                    <a:pt x="125" y="204"/>
                  </a:lnTo>
                  <a:lnTo>
                    <a:pt x="108" y="205"/>
                  </a:lnTo>
                  <a:lnTo>
                    <a:pt x="91" y="205"/>
                  </a:lnTo>
                  <a:lnTo>
                    <a:pt x="80" y="19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Freeform 303"/>
            <p:cNvSpPr>
              <a:spLocks/>
            </p:cNvSpPr>
            <p:nvPr/>
          </p:nvSpPr>
          <p:spPr bwMode="auto">
            <a:xfrm>
              <a:off x="5305" y="1066"/>
              <a:ext cx="33" cy="133"/>
            </a:xfrm>
            <a:custGeom>
              <a:avLst/>
              <a:gdLst>
                <a:gd name="T0" fmla="*/ 17 w 297"/>
                <a:gd name="T1" fmla="*/ 132 h 1201"/>
                <a:gd name="T2" fmla="*/ 19 w 297"/>
                <a:gd name="T3" fmla="*/ 133 h 1201"/>
                <a:gd name="T4" fmla="*/ 21 w 297"/>
                <a:gd name="T5" fmla="*/ 132 h 1201"/>
                <a:gd name="T6" fmla="*/ 22 w 297"/>
                <a:gd name="T7" fmla="*/ 130 h 1201"/>
                <a:gd name="T8" fmla="*/ 22 w 297"/>
                <a:gd name="T9" fmla="*/ 89 h 1201"/>
                <a:gd name="T10" fmla="*/ 22 w 297"/>
                <a:gd name="T11" fmla="*/ 87 h 1201"/>
                <a:gd name="T12" fmla="*/ 23 w 297"/>
                <a:gd name="T13" fmla="*/ 86 h 1201"/>
                <a:gd name="T14" fmla="*/ 25 w 297"/>
                <a:gd name="T15" fmla="*/ 84 h 1201"/>
                <a:gd name="T16" fmla="*/ 25 w 297"/>
                <a:gd name="T17" fmla="*/ 82 h 1201"/>
                <a:gd name="T18" fmla="*/ 26 w 297"/>
                <a:gd name="T19" fmla="*/ 80 h 1201"/>
                <a:gd name="T20" fmla="*/ 28 w 297"/>
                <a:gd name="T21" fmla="*/ 77 h 1201"/>
                <a:gd name="T22" fmla="*/ 31 w 297"/>
                <a:gd name="T23" fmla="*/ 75 h 1201"/>
                <a:gd name="T24" fmla="*/ 32 w 297"/>
                <a:gd name="T25" fmla="*/ 72 h 1201"/>
                <a:gd name="T26" fmla="*/ 33 w 297"/>
                <a:gd name="T27" fmla="*/ 68 h 1201"/>
                <a:gd name="T28" fmla="*/ 33 w 297"/>
                <a:gd name="T29" fmla="*/ 66 h 1201"/>
                <a:gd name="T30" fmla="*/ 33 w 297"/>
                <a:gd name="T31" fmla="*/ 64 h 1201"/>
                <a:gd name="T32" fmla="*/ 32 w 297"/>
                <a:gd name="T33" fmla="*/ 61 h 1201"/>
                <a:gd name="T34" fmla="*/ 30 w 297"/>
                <a:gd name="T35" fmla="*/ 59 h 1201"/>
                <a:gd name="T36" fmla="*/ 29 w 297"/>
                <a:gd name="T37" fmla="*/ 57 h 1201"/>
                <a:gd name="T38" fmla="*/ 28 w 297"/>
                <a:gd name="T39" fmla="*/ 55 h 1201"/>
                <a:gd name="T40" fmla="*/ 26 w 297"/>
                <a:gd name="T41" fmla="*/ 52 h 1201"/>
                <a:gd name="T42" fmla="*/ 25 w 297"/>
                <a:gd name="T43" fmla="*/ 50 h 1201"/>
                <a:gd name="T44" fmla="*/ 23 w 297"/>
                <a:gd name="T45" fmla="*/ 49 h 1201"/>
                <a:gd name="T46" fmla="*/ 22 w 297"/>
                <a:gd name="T47" fmla="*/ 47 h 1201"/>
                <a:gd name="T48" fmla="*/ 21 w 297"/>
                <a:gd name="T49" fmla="*/ 46 h 1201"/>
                <a:gd name="T50" fmla="*/ 21 w 297"/>
                <a:gd name="T51" fmla="*/ 45 h 1201"/>
                <a:gd name="T52" fmla="*/ 21 w 297"/>
                <a:gd name="T53" fmla="*/ 3 h 1201"/>
                <a:gd name="T54" fmla="*/ 21 w 297"/>
                <a:gd name="T55" fmla="*/ 1 h 1201"/>
                <a:gd name="T56" fmla="*/ 19 w 297"/>
                <a:gd name="T57" fmla="*/ 0 h 1201"/>
                <a:gd name="T58" fmla="*/ 17 w 297"/>
                <a:gd name="T59" fmla="*/ 1 h 1201"/>
                <a:gd name="T60" fmla="*/ 16 w 297"/>
                <a:gd name="T61" fmla="*/ 3 h 1201"/>
                <a:gd name="T62" fmla="*/ 16 w 297"/>
                <a:gd name="T63" fmla="*/ 39 h 1201"/>
                <a:gd name="T64" fmla="*/ 16 w 297"/>
                <a:gd name="T65" fmla="*/ 42 h 1201"/>
                <a:gd name="T66" fmla="*/ 14 w 297"/>
                <a:gd name="T67" fmla="*/ 43 h 1201"/>
                <a:gd name="T68" fmla="*/ 12 w 297"/>
                <a:gd name="T69" fmla="*/ 45 h 1201"/>
                <a:gd name="T70" fmla="*/ 12 w 297"/>
                <a:gd name="T71" fmla="*/ 47 h 1201"/>
                <a:gd name="T72" fmla="*/ 12 w 297"/>
                <a:gd name="T73" fmla="*/ 49 h 1201"/>
                <a:gd name="T74" fmla="*/ 11 w 297"/>
                <a:gd name="T75" fmla="*/ 52 h 1201"/>
                <a:gd name="T76" fmla="*/ 9 w 297"/>
                <a:gd name="T77" fmla="*/ 54 h 1201"/>
                <a:gd name="T78" fmla="*/ 7 w 297"/>
                <a:gd name="T79" fmla="*/ 56 h 1201"/>
                <a:gd name="T80" fmla="*/ 5 w 297"/>
                <a:gd name="T81" fmla="*/ 58 h 1201"/>
                <a:gd name="T82" fmla="*/ 5 w 297"/>
                <a:gd name="T83" fmla="*/ 61 h 1201"/>
                <a:gd name="T84" fmla="*/ 3 w 297"/>
                <a:gd name="T85" fmla="*/ 64 h 1201"/>
                <a:gd name="T86" fmla="*/ 1 w 297"/>
                <a:gd name="T87" fmla="*/ 65 h 1201"/>
                <a:gd name="T88" fmla="*/ 0 w 297"/>
                <a:gd name="T89" fmla="*/ 66 h 1201"/>
                <a:gd name="T90" fmla="*/ 0 w 297"/>
                <a:gd name="T91" fmla="*/ 67 h 1201"/>
                <a:gd name="T92" fmla="*/ 1 w 297"/>
                <a:gd name="T93" fmla="*/ 68 h 1201"/>
                <a:gd name="T94" fmla="*/ 3 w 297"/>
                <a:gd name="T95" fmla="*/ 70 h 1201"/>
                <a:gd name="T96" fmla="*/ 4 w 297"/>
                <a:gd name="T97" fmla="*/ 72 h 1201"/>
                <a:gd name="T98" fmla="*/ 5 w 297"/>
                <a:gd name="T99" fmla="*/ 75 h 1201"/>
                <a:gd name="T100" fmla="*/ 7 w 297"/>
                <a:gd name="T101" fmla="*/ 78 h 1201"/>
                <a:gd name="T102" fmla="*/ 10 w 297"/>
                <a:gd name="T103" fmla="*/ 81 h 1201"/>
                <a:gd name="T104" fmla="*/ 13 w 297"/>
                <a:gd name="T105" fmla="*/ 85 h 1201"/>
                <a:gd name="T106" fmla="*/ 15 w 297"/>
                <a:gd name="T107" fmla="*/ 90 h 1201"/>
                <a:gd name="T108" fmla="*/ 16 w 297"/>
                <a:gd name="T109" fmla="*/ 93 h 1201"/>
                <a:gd name="T110" fmla="*/ 16 w 297"/>
                <a:gd name="T111" fmla="*/ 130 h 1201"/>
                <a:gd name="T112" fmla="*/ 17 w 297"/>
                <a:gd name="T113" fmla="*/ 132 h 12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7" h="1201">
                  <a:moveTo>
                    <a:pt x="153" y="1196"/>
                  </a:moveTo>
                  <a:lnTo>
                    <a:pt x="170" y="1201"/>
                  </a:lnTo>
                  <a:lnTo>
                    <a:pt x="188" y="1196"/>
                  </a:lnTo>
                  <a:lnTo>
                    <a:pt x="194" y="1177"/>
                  </a:lnTo>
                  <a:lnTo>
                    <a:pt x="194" y="804"/>
                  </a:lnTo>
                  <a:lnTo>
                    <a:pt x="198" y="789"/>
                  </a:lnTo>
                  <a:lnTo>
                    <a:pt x="207" y="778"/>
                  </a:lnTo>
                  <a:lnTo>
                    <a:pt x="223" y="755"/>
                  </a:lnTo>
                  <a:lnTo>
                    <a:pt x="228" y="737"/>
                  </a:lnTo>
                  <a:lnTo>
                    <a:pt x="235" y="719"/>
                  </a:lnTo>
                  <a:lnTo>
                    <a:pt x="253" y="697"/>
                  </a:lnTo>
                  <a:lnTo>
                    <a:pt x="275" y="673"/>
                  </a:lnTo>
                  <a:lnTo>
                    <a:pt x="290" y="646"/>
                  </a:lnTo>
                  <a:lnTo>
                    <a:pt x="297" y="613"/>
                  </a:lnTo>
                  <a:lnTo>
                    <a:pt x="297" y="594"/>
                  </a:lnTo>
                  <a:lnTo>
                    <a:pt x="293" y="575"/>
                  </a:lnTo>
                  <a:lnTo>
                    <a:pt x="285" y="554"/>
                  </a:lnTo>
                  <a:lnTo>
                    <a:pt x="274" y="534"/>
                  </a:lnTo>
                  <a:lnTo>
                    <a:pt x="261" y="513"/>
                  </a:lnTo>
                  <a:lnTo>
                    <a:pt x="248" y="493"/>
                  </a:lnTo>
                  <a:lnTo>
                    <a:pt x="234" y="473"/>
                  </a:lnTo>
                  <a:lnTo>
                    <a:pt x="221" y="456"/>
                  </a:lnTo>
                  <a:lnTo>
                    <a:pt x="209" y="440"/>
                  </a:lnTo>
                  <a:lnTo>
                    <a:pt x="199" y="426"/>
                  </a:lnTo>
                  <a:lnTo>
                    <a:pt x="193" y="415"/>
                  </a:lnTo>
                  <a:lnTo>
                    <a:pt x="191" y="406"/>
                  </a:lnTo>
                  <a:lnTo>
                    <a:pt x="191" y="23"/>
                  </a:lnTo>
                  <a:lnTo>
                    <a:pt x="185" y="5"/>
                  </a:lnTo>
                  <a:lnTo>
                    <a:pt x="169" y="0"/>
                  </a:lnTo>
                  <a:lnTo>
                    <a:pt x="152" y="5"/>
                  </a:lnTo>
                  <a:lnTo>
                    <a:pt x="146" y="23"/>
                  </a:lnTo>
                  <a:lnTo>
                    <a:pt x="146" y="354"/>
                  </a:lnTo>
                  <a:lnTo>
                    <a:pt x="140" y="376"/>
                  </a:lnTo>
                  <a:lnTo>
                    <a:pt x="126" y="387"/>
                  </a:lnTo>
                  <a:lnTo>
                    <a:pt x="112" y="402"/>
                  </a:lnTo>
                  <a:lnTo>
                    <a:pt x="108" y="424"/>
                  </a:lnTo>
                  <a:lnTo>
                    <a:pt x="111" y="446"/>
                  </a:lnTo>
                  <a:lnTo>
                    <a:pt x="96" y="471"/>
                  </a:lnTo>
                  <a:lnTo>
                    <a:pt x="80" y="487"/>
                  </a:lnTo>
                  <a:lnTo>
                    <a:pt x="64" y="502"/>
                  </a:lnTo>
                  <a:lnTo>
                    <a:pt x="48" y="527"/>
                  </a:lnTo>
                  <a:lnTo>
                    <a:pt x="42" y="552"/>
                  </a:lnTo>
                  <a:lnTo>
                    <a:pt x="25" y="574"/>
                  </a:lnTo>
                  <a:lnTo>
                    <a:pt x="9" y="586"/>
                  </a:lnTo>
                  <a:lnTo>
                    <a:pt x="0" y="596"/>
                  </a:lnTo>
                  <a:lnTo>
                    <a:pt x="0" y="607"/>
                  </a:lnTo>
                  <a:lnTo>
                    <a:pt x="9" y="618"/>
                  </a:lnTo>
                  <a:lnTo>
                    <a:pt x="25" y="634"/>
                  </a:lnTo>
                  <a:lnTo>
                    <a:pt x="37" y="652"/>
                  </a:lnTo>
                  <a:lnTo>
                    <a:pt x="42" y="674"/>
                  </a:lnTo>
                  <a:lnTo>
                    <a:pt x="64" y="705"/>
                  </a:lnTo>
                  <a:lnTo>
                    <a:pt x="87" y="733"/>
                  </a:lnTo>
                  <a:lnTo>
                    <a:pt x="114" y="771"/>
                  </a:lnTo>
                  <a:lnTo>
                    <a:pt x="137" y="810"/>
                  </a:lnTo>
                  <a:lnTo>
                    <a:pt x="146" y="838"/>
                  </a:lnTo>
                  <a:lnTo>
                    <a:pt x="146" y="1177"/>
                  </a:lnTo>
                  <a:lnTo>
                    <a:pt x="153" y="11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Freeform 304"/>
            <p:cNvSpPr>
              <a:spLocks/>
            </p:cNvSpPr>
            <p:nvPr/>
          </p:nvSpPr>
          <p:spPr bwMode="auto">
            <a:xfrm>
              <a:off x="4870" y="1153"/>
              <a:ext cx="14" cy="27"/>
            </a:xfrm>
            <a:custGeom>
              <a:avLst/>
              <a:gdLst>
                <a:gd name="T0" fmla="*/ 14 w 122"/>
                <a:gd name="T1" fmla="*/ 23 h 244"/>
                <a:gd name="T2" fmla="*/ 14 w 122"/>
                <a:gd name="T3" fmla="*/ 25 h 244"/>
                <a:gd name="T4" fmla="*/ 13 w 122"/>
                <a:gd name="T5" fmla="*/ 26 h 244"/>
                <a:gd name="T6" fmla="*/ 12 w 122"/>
                <a:gd name="T7" fmla="*/ 27 h 244"/>
                <a:gd name="T8" fmla="*/ 11 w 122"/>
                <a:gd name="T9" fmla="*/ 27 h 244"/>
                <a:gd name="T10" fmla="*/ 8 w 122"/>
                <a:gd name="T11" fmla="*/ 27 h 244"/>
                <a:gd name="T12" fmla="*/ 5 w 122"/>
                <a:gd name="T13" fmla="*/ 27 h 244"/>
                <a:gd name="T14" fmla="*/ 4 w 122"/>
                <a:gd name="T15" fmla="*/ 26 h 244"/>
                <a:gd name="T16" fmla="*/ 3 w 122"/>
                <a:gd name="T17" fmla="*/ 25 h 244"/>
                <a:gd name="T18" fmla="*/ 2 w 122"/>
                <a:gd name="T19" fmla="*/ 23 h 244"/>
                <a:gd name="T20" fmla="*/ 1 w 122"/>
                <a:gd name="T21" fmla="*/ 20 h 244"/>
                <a:gd name="T22" fmla="*/ 0 w 122"/>
                <a:gd name="T23" fmla="*/ 18 h 244"/>
                <a:gd name="T24" fmla="*/ 0 w 122"/>
                <a:gd name="T25" fmla="*/ 17 h 244"/>
                <a:gd name="T26" fmla="*/ 2 w 122"/>
                <a:gd name="T27" fmla="*/ 15 h 244"/>
                <a:gd name="T28" fmla="*/ 2 w 122"/>
                <a:gd name="T29" fmla="*/ 14 h 244"/>
                <a:gd name="T30" fmla="*/ 3 w 122"/>
                <a:gd name="T31" fmla="*/ 14 h 244"/>
                <a:gd name="T32" fmla="*/ 5 w 122"/>
                <a:gd name="T33" fmla="*/ 11 h 244"/>
                <a:gd name="T34" fmla="*/ 6 w 122"/>
                <a:gd name="T35" fmla="*/ 7 h 244"/>
                <a:gd name="T36" fmla="*/ 8 w 122"/>
                <a:gd name="T37" fmla="*/ 5 h 244"/>
                <a:gd name="T38" fmla="*/ 10 w 122"/>
                <a:gd name="T39" fmla="*/ 3 h 244"/>
                <a:gd name="T40" fmla="*/ 12 w 122"/>
                <a:gd name="T41" fmla="*/ 1 h 244"/>
                <a:gd name="T42" fmla="*/ 13 w 122"/>
                <a:gd name="T43" fmla="*/ 0 h 244"/>
                <a:gd name="T44" fmla="*/ 14 w 122"/>
                <a:gd name="T45" fmla="*/ 1 h 244"/>
                <a:gd name="T46" fmla="*/ 14 w 122"/>
                <a:gd name="T47" fmla="*/ 2 h 244"/>
                <a:gd name="T48" fmla="*/ 14 w 122"/>
                <a:gd name="T49" fmla="*/ 23 h 2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2" h="244">
                  <a:moveTo>
                    <a:pt x="122" y="206"/>
                  </a:moveTo>
                  <a:lnTo>
                    <a:pt x="121" y="223"/>
                  </a:lnTo>
                  <a:lnTo>
                    <a:pt x="117" y="235"/>
                  </a:lnTo>
                  <a:lnTo>
                    <a:pt x="108" y="241"/>
                  </a:lnTo>
                  <a:lnTo>
                    <a:pt x="92" y="243"/>
                  </a:lnTo>
                  <a:lnTo>
                    <a:pt x="67" y="244"/>
                  </a:lnTo>
                  <a:lnTo>
                    <a:pt x="46" y="243"/>
                  </a:lnTo>
                  <a:lnTo>
                    <a:pt x="35" y="238"/>
                  </a:lnTo>
                  <a:lnTo>
                    <a:pt x="27" y="226"/>
                  </a:lnTo>
                  <a:lnTo>
                    <a:pt x="21" y="206"/>
                  </a:lnTo>
                  <a:lnTo>
                    <a:pt x="12" y="183"/>
                  </a:lnTo>
                  <a:lnTo>
                    <a:pt x="2" y="167"/>
                  </a:lnTo>
                  <a:lnTo>
                    <a:pt x="0" y="152"/>
                  </a:lnTo>
                  <a:lnTo>
                    <a:pt x="14" y="135"/>
                  </a:lnTo>
                  <a:lnTo>
                    <a:pt x="19" y="130"/>
                  </a:lnTo>
                  <a:lnTo>
                    <a:pt x="25" y="124"/>
                  </a:lnTo>
                  <a:lnTo>
                    <a:pt x="46" y="100"/>
                  </a:lnTo>
                  <a:lnTo>
                    <a:pt x="55" y="67"/>
                  </a:lnTo>
                  <a:lnTo>
                    <a:pt x="70" y="44"/>
                  </a:lnTo>
                  <a:lnTo>
                    <a:pt x="90" y="25"/>
                  </a:lnTo>
                  <a:lnTo>
                    <a:pt x="102" y="6"/>
                  </a:lnTo>
                  <a:lnTo>
                    <a:pt x="110" y="0"/>
                  </a:lnTo>
                  <a:lnTo>
                    <a:pt x="119" y="6"/>
                  </a:lnTo>
                  <a:lnTo>
                    <a:pt x="122" y="16"/>
                  </a:lnTo>
                  <a:lnTo>
                    <a:pt x="122" y="20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Freeform 305"/>
            <p:cNvSpPr>
              <a:spLocks/>
            </p:cNvSpPr>
            <p:nvPr/>
          </p:nvSpPr>
          <p:spPr bwMode="auto">
            <a:xfrm>
              <a:off x="3729" y="1162"/>
              <a:ext cx="19" cy="9"/>
            </a:xfrm>
            <a:custGeom>
              <a:avLst/>
              <a:gdLst>
                <a:gd name="T0" fmla="*/ 3 w 176"/>
                <a:gd name="T1" fmla="*/ 0 h 83"/>
                <a:gd name="T2" fmla="*/ 5 w 176"/>
                <a:gd name="T3" fmla="*/ 0 h 83"/>
                <a:gd name="T4" fmla="*/ 9 w 176"/>
                <a:gd name="T5" fmla="*/ 0 h 83"/>
                <a:gd name="T6" fmla="*/ 14 w 176"/>
                <a:gd name="T7" fmla="*/ 0 h 83"/>
                <a:gd name="T8" fmla="*/ 16 w 176"/>
                <a:gd name="T9" fmla="*/ 0 h 83"/>
                <a:gd name="T10" fmla="*/ 18 w 176"/>
                <a:gd name="T11" fmla="*/ 0 h 83"/>
                <a:gd name="T12" fmla="*/ 19 w 176"/>
                <a:gd name="T13" fmla="*/ 2 h 83"/>
                <a:gd name="T14" fmla="*/ 19 w 176"/>
                <a:gd name="T15" fmla="*/ 4 h 83"/>
                <a:gd name="T16" fmla="*/ 18 w 176"/>
                <a:gd name="T17" fmla="*/ 5 h 83"/>
                <a:gd name="T18" fmla="*/ 16 w 176"/>
                <a:gd name="T19" fmla="*/ 6 h 83"/>
                <a:gd name="T20" fmla="*/ 12 w 176"/>
                <a:gd name="T21" fmla="*/ 7 h 83"/>
                <a:gd name="T22" fmla="*/ 11 w 176"/>
                <a:gd name="T23" fmla="*/ 8 h 83"/>
                <a:gd name="T24" fmla="*/ 10 w 176"/>
                <a:gd name="T25" fmla="*/ 9 h 83"/>
                <a:gd name="T26" fmla="*/ 8 w 176"/>
                <a:gd name="T27" fmla="*/ 9 h 83"/>
                <a:gd name="T28" fmla="*/ 6 w 176"/>
                <a:gd name="T29" fmla="*/ 7 h 83"/>
                <a:gd name="T30" fmla="*/ 5 w 176"/>
                <a:gd name="T31" fmla="*/ 6 h 83"/>
                <a:gd name="T32" fmla="*/ 1 w 176"/>
                <a:gd name="T33" fmla="*/ 5 h 83"/>
                <a:gd name="T34" fmla="*/ 0 w 176"/>
                <a:gd name="T35" fmla="*/ 4 h 83"/>
                <a:gd name="T36" fmla="*/ 0 w 176"/>
                <a:gd name="T37" fmla="*/ 2 h 83"/>
                <a:gd name="T38" fmla="*/ 1 w 176"/>
                <a:gd name="T39" fmla="*/ 0 h 83"/>
                <a:gd name="T40" fmla="*/ 3 w 176"/>
                <a:gd name="T41" fmla="*/ 0 h 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6" h="83">
                  <a:moveTo>
                    <a:pt x="24" y="0"/>
                  </a:moveTo>
                  <a:lnTo>
                    <a:pt x="42" y="1"/>
                  </a:lnTo>
                  <a:lnTo>
                    <a:pt x="85" y="1"/>
                  </a:lnTo>
                  <a:lnTo>
                    <a:pt x="129" y="1"/>
                  </a:lnTo>
                  <a:lnTo>
                    <a:pt x="149" y="0"/>
                  </a:lnTo>
                  <a:lnTo>
                    <a:pt x="168" y="1"/>
                  </a:lnTo>
                  <a:lnTo>
                    <a:pt x="176" y="15"/>
                  </a:lnTo>
                  <a:lnTo>
                    <a:pt x="174" y="34"/>
                  </a:lnTo>
                  <a:lnTo>
                    <a:pt x="164" y="48"/>
                  </a:lnTo>
                  <a:lnTo>
                    <a:pt x="146" y="53"/>
                  </a:lnTo>
                  <a:lnTo>
                    <a:pt x="111" y="60"/>
                  </a:lnTo>
                  <a:lnTo>
                    <a:pt x="104" y="73"/>
                  </a:lnTo>
                  <a:lnTo>
                    <a:pt x="94" y="83"/>
                  </a:lnTo>
                  <a:lnTo>
                    <a:pt x="74" y="81"/>
                  </a:lnTo>
                  <a:lnTo>
                    <a:pt x="60" y="65"/>
                  </a:lnTo>
                  <a:lnTo>
                    <a:pt x="42" y="52"/>
                  </a:lnTo>
                  <a:lnTo>
                    <a:pt x="13" y="42"/>
                  </a:lnTo>
                  <a:lnTo>
                    <a:pt x="1" y="33"/>
                  </a:lnTo>
                  <a:lnTo>
                    <a:pt x="0" y="15"/>
                  </a:lnTo>
                  <a:lnTo>
                    <a:pt x="8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Freeform 306"/>
            <p:cNvSpPr>
              <a:spLocks/>
            </p:cNvSpPr>
            <p:nvPr/>
          </p:nvSpPr>
          <p:spPr bwMode="auto">
            <a:xfrm>
              <a:off x="4968" y="1145"/>
              <a:ext cx="14" cy="23"/>
            </a:xfrm>
            <a:custGeom>
              <a:avLst/>
              <a:gdLst>
                <a:gd name="T0" fmla="*/ 11 w 128"/>
                <a:gd name="T1" fmla="*/ 22 h 204"/>
                <a:gd name="T2" fmla="*/ 9 w 128"/>
                <a:gd name="T3" fmla="*/ 23 h 204"/>
                <a:gd name="T4" fmla="*/ 8 w 128"/>
                <a:gd name="T5" fmla="*/ 22 h 204"/>
                <a:gd name="T6" fmla="*/ 6 w 128"/>
                <a:gd name="T7" fmla="*/ 20 h 204"/>
                <a:gd name="T8" fmla="*/ 4 w 128"/>
                <a:gd name="T9" fmla="*/ 18 h 204"/>
                <a:gd name="T10" fmla="*/ 4 w 128"/>
                <a:gd name="T11" fmla="*/ 16 h 204"/>
                <a:gd name="T12" fmla="*/ 4 w 128"/>
                <a:gd name="T13" fmla="*/ 14 h 204"/>
                <a:gd name="T14" fmla="*/ 4 w 128"/>
                <a:gd name="T15" fmla="*/ 10 h 204"/>
                <a:gd name="T16" fmla="*/ 3 w 128"/>
                <a:gd name="T17" fmla="*/ 9 h 204"/>
                <a:gd name="T18" fmla="*/ 0 w 128"/>
                <a:gd name="T19" fmla="*/ 7 h 204"/>
                <a:gd name="T20" fmla="*/ 0 w 128"/>
                <a:gd name="T21" fmla="*/ 6 h 204"/>
                <a:gd name="T22" fmla="*/ 0 w 128"/>
                <a:gd name="T23" fmla="*/ 4 h 204"/>
                <a:gd name="T24" fmla="*/ 0 w 128"/>
                <a:gd name="T25" fmla="*/ 1 h 204"/>
                <a:gd name="T26" fmla="*/ 2 w 128"/>
                <a:gd name="T27" fmla="*/ 0 h 204"/>
                <a:gd name="T28" fmla="*/ 3 w 128"/>
                <a:gd name="T29" fmla="*/ 0 h 204"/>
                <a:gd name="T30" fmla="*/ 5 w 128"/>
                <a:gd name="T31" fmla="*/ 1 h 204"/>
                <a:gd name="T32" fmla="*/ 6 w 128"/>
                <a:gd name="T33" fmla="*/ 2 h 204"/>
                <a:gd name="T34" fmla="*/ 7 w 128"/>
                <a:gd name="T35" fmla="*/ 3 h 204"/>
                <a:gd name="T36" fmla="*/ 7 w 128"/>
                <a:gd name="T37" fmla="*/ 5 h 204"/>
                <a:gd name="T38" fmla="*/ 6 w 128"/>
                <a:gd name="T39" fmla="*/ 8 h 204"/>
                <a:gd name="T40" fmla="*/ 8 w 128"/>
                <a:gd name="T41" fmla="*/ 8 h 204"/>
                <a:gd name="T42" fmla="*/ 10 w 128"/>
                <a:gd name="T43" fmla="*/ 9 h 204"/>
                <a:gd name="T44" fmla="*/ 11 w 128"/>
                <a:gd name="T45" fmla="*/ 10 h 204"/>
                <a:gd name="T46" fmla="*/ 12 w 128"/>
                <a:gd name="T47" fmla="*/ 12 h 204"/>
                <a:gd name="T48" fmla="*/ 14 w 128"/>
                <a:gd name="T49" fmla="*/ 12 h 204"/>
                <a:gd name="T50" fmla="*/ 14 w 128"/>
                <a:gd name="T51" fmla="*/ 14 h 204"/>
                <a:gd name="T52" fmla="*/ 12 w 128"/>
                <a:gd name="T53" fmla="*/ 17 h 204"/>
                <a:gd name="T54" fmla="*/ 11 w 128"/>
                <a:gd name="T55" fmla="*/ 19 h 204"/>
                <a:gd name="T56" fmla="*/ 11 w 128"/>
                <a:gd name="T57" fmla="*/ 20 h 204"/>
                <a:gd name="T58" fmla="*/ 11 w 128"/>
                <a:gd name="T59" fmla="*/ 21 h 204"/>
                <a:gd name="T60" fmla="*/ 11 w 128"/>
                <a:gd name="T61" fmla="*/ 22 h 20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8" h="204">
                  <a:moveTo>
                    <a:pt x="96" y="199"/>
                  </a:moveTo>
                  <a:lnTo>
                    <a:pt x="82" y="204"/>
                  </a:lnTo>
                  <a:lnTo>
                    <a:pt x="73" y="198"/>
                  </a:lnTo>
                  <a:lnTo>
                    <a:pt x="53" y="179"/>
                  </a:lnTo>
                  <a:lnTo>
                    <a:pt x="40" y="161"/>
                  </a:lnTo>
                  <a:lnTo>
                    <a:pt x="35" y="142"/>
                  </a:lnTo>
                  <a:lnTo>
                    <a:pt x="34" y="120"/>
                  </a:lnTo>
                  <a:lnTo>
                    <a:pt x="33" y="93"/>
                  </a:lnTo>
                  <a:lnTo>
                    <a:pt x="25" y="77"/>
                  </a:lnTo>
                  <a:lnTo>
                    <a:pt x="4" y="64"/>
                  </a:lnTo>
                  <a:lnTo>
                    <a:pt x="1" y="57"/>
                  </a:lnTo>
                  <a:lnTo>
                    <a:pt x="0" y="34"/>
                  </a:lnTo>
                  <a:lnTo>
                    <a:pt x="4" y="13"/>
                  </a:lnTo>
                  <a:lnTo>
                    <a:pt x="15" y="2"/>
                  </a:lnTo>
                  <a:lnTo>
                    <a:pt x="29" y="0"/>
                  </a:lnTo>
                  <a:lnTo>
                    <a:pt x="44" y="5"/>
                  </a:lnTo>
                  <a:lnTo>
                    <a:pt x="56" y="15"/>
                  </a:lnTo>
                  <a:lnTo>
                    <a:pt x="64" y="30"/>
                  </a:lnTo>
                  <a:lnTo>
                    <a:pt x="61" y="48"/>
                  </a:lnTo>
                  <a:lnTo>
                    <a:pt x="58" y="68"/>
                  </a:lnTo>
                  <a:lnTo>
                    <a:pt x="73" y="74"/>
                  </a:lnTo>
                  <a:lnTo>
                    <a:pt x="88" y="78"/>
                  </a:lnTo>
                  <a:lnTo>
                    <a:pt x="98" y="90"/>
                  </a:lnTo>
                  <a:lnTo>
                    <a:pt x="108" y="104"/>
                  </a:lnTo>
                  <a:lnTo>
                    <a:pt x="125" y="107"/>
                  </a:lnTo>
                  <a:lnTo>
                    <a:pt x="128" y="123"/>
                  </a:lnTo>
                  <a:lnTo>
                    <a:pt x="113" y="148"/>
                  </a:lnTo>
                  <a:lnTo>
                    <a:pt x="103" y="172"/>
                  </a:lnTo>
                  <a:lnTo>
                    <a:pt x="105" y="181"/>
                  </a:lnTo>
                  <a:lnTo>
                    <a:pt x="103" y="189"/>
                  </a:lnTo>
                  <a:lnTo>
                    <a:pt x="96" y="19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Freeform 307"/>
            <p:cNvSpPr>
              <a:spLocks/>
            </p:cNvSpPr>
            <p:nvPr/>
          </p:nvSpPr>
          <p:spPr bwMode="auto">
            <a:xfrm>
              <a:off x="5039" y="1126"/>
              <a:ext cx="22" cy="31"/>
            </a:xfrm>
            <a:custGeom>
              <a:avLst/>
              <a:gdLst>
                <a:gd name="T0" fmla="*/ 5 w 196"/>
                <a:gd name="T1" fmla="*/ 25 h 280"/>
                <a:gd name="T2" fmla="*/ 3 w 196"/>
                <a:gd name="T3" fmla="*/ 23 h 280"/>
                <a:gd name="T4" fmla="*/ 3 w 196"/>
                <a:gd name="T5" fmla="*/ 21 h 280"/>
                <a:gd name="T6" fmla="*/ 1 w 196"/>
                <a:gd name="T7" fmla="*/ 18 h 280"/>
                <a:gd name="T8" fmla="*/ 0 w 196"/>
                <a:gd name="T9" fmla="*/ 17 h 280"/>
                <a:gd name="T10" fmla="*/ 0 w 196"/>
                <a:gd name="T11" fmla="*/ 16 h 280"/>
                <a:gd name="T12" fmla="*/ 1 w 196"/>
                <a:gd name="T13" fmla="*/ 13 h 280"/>
                <a:gd name="T14" fmla="*/ 3 w 196"/>
                <a:gd name="T15" fmla="*/ 11 h 280"/>
                <a:gd name="T16" fmla="*/ 3 w 196"/>
                <a:gd name="T17" fmla="*/ 8 h 280"/>
                <a:gd name="T18" fmla="*/ 4 w 196"/>
                <a:gd name="T19" fmla="*/ 4 h 280"/>
                <a:gd name="T20" fmla="*/ 5 w 196"/>
                <a:gd name="T21" fmla="*/ 3 h 280"/>
                <a:gd name="T22" fmla="*/ 7 w 196"/>
                <a:gd name="T23" fmla="*/ 2 h 280"/>
                <a:gd name="T24" fmla="*/ 9 w 196"/>
                <a:gd name="T25" fmla="*/ 0 h 280"/>
                <a:gd name="T26" fmla="*/ 11 w 196"/>
                <a:gd name="T27" fmla="*/ 0 h 280"/>
                <a:gd name="T28" fmla="*/ 14 w 196"/>
                <a:gd name="T29" fmla="*/ 0 h 280"/>
                <a:gd name="T30" fmla="*/ 15 w 196"/>
                <a:gd name="T31" fmla="*/ 2 h 280"/>
                <a:gd name="T32" fmla="*/ 17 w 196"/>
                <a:gd name="T33" fmla="*/ 5 h 280"/>
                <a:gd name="T34" fmla="*/ 18 w 196"/>
                <a:gd name="T35" fmla="*/ 7 h 280"/>
                <a:gd name="T36" fmla="*/ 19 w 196"/>
                <a:gd name="T37" fmla="*/ 10 h 280"/>
                <a:gd name="T38" fmla="*/ 20 w 196"/>
                <a:gd name="T39" fmla="*/ 12 h 280"/>
                <a:gd name="T40" fmla="*/ 21 w 196"/>
                <a:gd name="T41" fmla="*/ 14 h 280"/>
                <a:gd name="T42" fmla="*/ 22 w 196"/>
                <a:gd name="T43" fmla="*/ 15 h 280"/>
                <a:gd name="T44" fmla="*/ 22 w 196"/>
                <a:gd name="T45" fmla="*/ 16 h 280"/>
                <a:gd name="T46" fmla="*/ 21 w 196"/>
                <a:gd name="T47" fmla="*/ 18 h 280"/>
                <a:gd name="T48" fmla="*/ 19 w 196"/>
                <a:gd name="T49" fmla="*/ 20 h 280"/>
                <a:gd name="T50" fmla="*/ 17 w 196"/>
                <a:gd name="T51" fmla="*/ 22 h 280"/>
                <a:gd name="T52" fmla="*/ 15 w 196"/>
                <a:gd name="T53" fmla="*/ 24 h 280"/>
                <a:gd name="T54" fmla="*/ 15 w 196"/>
                <a:gd name="T55" fmla="*/ 27 h 280"/>
                <a:gd name="T56" fmla="*/ 14 w 196"/>
                <a:gd name="T57" fmla="*/ 30 h 280"/>
                <a:gd name="T58" fmla="*/ 13 w 196"/>
                <a:gd name="T59" fmla="*/ 31 h 280"/>
                <a:gd name="T60" fmla="*/ 11 w 196"/>
                <a:gd name="T61" fmla="*/ 30 h 280"/>
                <a:gd name="T62" fmla="*/ 7 w 196"/>
                <a:gd name="T63" fmla="*/ 27 h 280"/>
                <a:gd name="T64" fmla="*/ 5 w 196"/>
                <a:gd name="T65" fmla="*/ 25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6" h="280">
                  <a:moveTo>
                    <a:pt x="41" y="230"/>
                  </a:moveTo>
                  <a:lnTo>
                    <a:pt x="31" y="209"/>
                  </a:lnTo>
                  <a:lnTo>
                    <a:pt x="26" y="186"/>
                  </a:lnTo>
                  <a:lnTo>
                    <a:pt x="13" y="167"/>
                  </a:lnTo>
                  <a:lnTo>
                    <a:pt x="1" y="153"/>
                  </a:lnTo>
                  <a:lnTo>
                    <a:pt x="0" y="140"/>
                  </a:lnTo>
                  <a:lnTo>
                    <a:pt x="11" y="121"/>
                  </a:lnTo>
                  <a:lnTo>
                    <a:pt x="23" y="96"/>
                  </a:lnTo>
                  <a:lnTo>
                    <a:pt x="30" y="70"/>
                  </a:lnTo>
                  <a:lnTo>
                    <a:pt x="34" y="39"/>
                  </a:lnTo>
                  <a:lnTo>
                    <a:pt x="47" y="28"/>
                  </a:lnTo>
                  <a:lnTo>
                    <a:pt x="66" y="16"/>
                  </a:lnTo>
                  <a:lnTo>
                    <a:pt x="80" y="4"/>
                  </a:lnTo>
                  <a:lnTo>
                    <a:pt x="100" y="0"/>
                  </a:lnTo>
                  <a:lnTo>
                    <a:pt x="123" y="4"/>
                  </a:lnTo>
                  <a:lnTo>
                    <a:pt x="138" y="22"/>
                  </a:lnTo>
                  <a:lnTo>
                    <a:pt x="154" y="41"/>
                  </a:lnTo>
                  <a:lnTo>
                    <a:pt x="164" y="62"/>
                  </a:lnTo>
                  <a:lnTo>
                    <a:pt x="167" y="87"/>
                  </a:lnTo>
                  <a:lnTo>
                    <a:pt x="179" y="108"/>
                  </a:lnTo>
                  <a:lnTo>
                    <a:pt x="191" y="123"/>
                  </a:lnTo>
                  <a:lnTo>
                    <a:pt x="196" y="135"/>
                  </a:lnTo>
                  <a:lnTo>
                    <a:pt x="195" y="147"/>
                  </a:lnTo>
                  <a:lnTo>
                    <a:pt x="185" y="161"/>
                  </a:lnTo>
                  <a:lnTo>
                    <a:pt x="169" y="180"/>
                  </a:lnTo>
                  <a:lnTo>
                    <a:pt x="151" y="199"/>
                  </a:lnTo>
                  <a:lnTo>
                    <a:pt x="137" y="218"/>
                  </a:lnTo>
                  <a:lnTo>
                    <a:pt x="130" y="243"/>
                  </a:lnTo>
                  <a:lnTo>
                    <a:pt x="125" y="267"/>
                  </a:lnTo>
                  <a:lnTo>
                    <a:pt x="112" y="280"/>
                  </a:lnTo>
                  <a:lnTo>
                    <a:pt x="97" y="272"/>
                  </a:lnTo>
                  <a:lnTo>
                    <a:pt x="62" y="244"/>
                  </a:lnTo>
                  <a:lnTo>
                    <a:pt x="41" y="2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Freeform 308"/>
            <p:cNvSpPr>
              <a:spLocks/>
            </p:cNvSpPr>
            <p:nvPr/>
          </p:nvSpPr>
          <p:spPr bwMode="auto">
            <a:xfrm>
              <a:off x="4974" y="1137"/>
              <a:ext cx="12" cy="19"/>
            </a:xfrm>
            <a:custGeom>
              <a:avLst/>
              <a:gdLst>
                <a:gd name="T0" fmla="*/ 2 w 112"/>
                <a:gd name="T1" fmla="*/ 0 h 164"/>
                <a:gd name="T2" fmla="*/ 5 w 112"/>
                <a:gd name="T3" fmla="*/ 2 h 164"/>
                <a:gd name="T4" fmla="*/ 7 w 112"/>
                <a:gd name="T5" fmla="*/ 4 h 164"/>
                <a:gd name="T6" fmla="*/ 8 w 112"/>
                <a:gd name="T7" fmla="*/ 6 h 164"/>
                <a:gd name="T8" fmla="*/ 10 w 112"/>
                <a:gd name="T9" fmla="*/ 8 h 164"/>
                <a:gd name="T10" fmla="*/ 10 w 112"/>
                <a:gd name="T11" fmla="*/ 9 h 164"/>
                <a:gd name="T12" fmla="*/ 11 w 112"/>
                <a:gd name="T13" fmla="*/ 11 h 164"/>
                <a:gd name="T14" fmla="*/ 12 w 112"/>
                <a:gd name="T15" fmla="*/ 13 h 164"/>
                <a:gd name="T16" fmla="*/ 12 w 112"/>
                <a:gd name="T17" fmla="*/ 16 h 164"/>
                <a:gd name="T18" fmla="*/ 12 w 112"/>
                <a:gd name="T19" fmla="*/ 18 h 164"/>
                <a:gd name="T20" fmla="*/ 11 w 112"/>
                <a:gd name="T21" fmla="*/ 19 h 164"/>
                <a:gd name="T22" fmla="*/ 10 w 112"/>
                <a:gd name="T23" fmla="*/ 19 h 164"/>
                <a:gd name="T24" fmla="*/ 8 w 112"/>
                <a:gd name="T25" fmla="*/ 17 h 164"/>
                <a:gd name="T26" fmla="*/ 6 w 112"/>
                <a:gd name="T27" fmla="*/ 14 h 164"/>
                <a:gd name="T28" fmla="*/ 6 w 112"/>
                <a:gd name="T29" fmla="*/ 13 h 164"/>
                <a:gd name="T30" fmla="*/ 6 w 112"/>
                <a:gd name="T31" fmla="*/ 11 h 164"/>
                <a:gd name="T32" fmla="*/ 5 w 112"/>
                <a:gd name="T33" fmla="*/ 10 h 164"/>
                <a:gd name="T34" fmla="*/ 3 w 112"/>
                <a:gd name="T35" fmla="*/ 7 h 164"/>
                <a:gd name="T36" fmla="*/ 1 w 112"/>
                <a:gd name="T37" fmla="*/ 5 h 164"/>
                <a:gd name="T38" fmla="*/ 0 w 112"/>
                <a:gd name="T39" fmla="*/ 4 h 164"/>
                <a:gd name="T40" fmla="*/ 0 w 112"/>
                <a:gd name="T41" fmla="*/ 2 h 164"/>
                <a:gd name="T42" fmla="*/ 1 w 112"/>
                <a:gd name="T43" fmla="*/ 0 h 164"/>
                <a:gd name="T44" fmla="*/ 2 w 112"/>
                <a:gd name="T45" fmla="*/ 0 h 1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2" h="164">
                  <a:moveTo>
                    <a:pt x="21" y="0"/>
                  </a:moveTo>
                  <a:lnTo>
                    <a:pt x="42" y="18"/>
                  </a:lnTo>
                  <a:lnTo>
                    <a:pt x="62" y="37"/>
                  </a:lnTo>
                  <a:lnTo>
                    <a:pt x="77" y="52"/>
                  </a:lnTo>
                  <a:lnTo>
                    <a:pt x="89" y="65"/>
                  </a:lnTo>
                  <a:lnTo>
                    <a:pt x="97" y="80"/>
                  </a:lnTo>
                  <a:lnTo>
                    <a:pt x="104" y="95"/>
                  </a:lnTo>
                  <a:lnTo>
                    <a:pt x="109" y="115"/>
                  </a:lnTo>
                  <a:lnTo>
                    <a:pt x="112" y="140"/>
                  </a:lnTo>
                  <a:lnTo>
                    <a:pt x="112" y="156"/>
                  </a:lnTo>
                  <a:lnTo>
                    <a:pt x="106" y="164"/>
                  </a:lnTo>
                  <a:lnTo>
                    <a:pt x="96" y="162"/>
                  </a:lnTo>
                  <a:lnTo>
                    <a:pt x="78" y="148"/>
                  </a:lnTo>
                  <a:lnTo>
                    <a:pt x="58" y="125"/>
                  </a:lnTo>
                  <a:lnTo>
                    <a:pt x="54" y="110"/>
                  </a:lnTo>
                  <a:lnTo>
                    <a:pt x="54" y="97"/>
                  </a:lnTo>
                  <a:lnTo>
                    <a:pt x="50" y="83"/>
                  </a:lnTo>
                  <a:lnTo>
                    <a:pt x="30" y="64"/>
                  </a:lnTo>
                  <a:lnTo>
                    <a:pt x="10" y="45"/>
                  </a:lnTo>
                  <a:lnTo>
                    <a:pt x="0" y="32"/>
                  </a:lnTo>
                  <a:lnTo>
                    <a:pt x="1" y="19"/>
                  </a:lnTo>
                  <a:lnTo>
                    <a:pt x="12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Freeform 309"/>
            <p:cNvSpPr>
              <a:spLocks/>
            </p:cNvSpPr>
            <p:nvPr/>
          </p:nvSpPr>
          <p:spPr bwMode="auto">
            <a:xfrm>
              <a:off x="4923" y="1151"/>
              <a:ext cx="5" cy="5"/>
            </a:xfrm>
            <a:custGeom>
              <a:avLst/>
              <a:gdLst>
                <a:gd name="T0" fmla="*/ 4 w 44"/>
                <a:gd name="T1" fmla="*/ 5 h 46"/>
                <a:gd name="T2" fmla="*/ 1 w 44"/>
                <a:gd name="T3" fmla="*/ 4 h 46"/>
                <a:gd name="T4" fmla="*/ 0 w 44"/>
                <a:gd name="T5" fmla="*/ 2 h 46"/>
                <a:gd name="T6" fmla="*/ 1 w 44"/>
                <a:gd name="T7" fmla="*/ 0 h 46"/>
                <a:gd name="T8" fmla="*/ 3 w 44"/>
                <a:gd name="T9" fmla="*/ 0 h 46"/>
                <a:gd name="T10" fmla="*/ 4 w 44"/>
                <a:gd name="T11" fmla="*/ 1 h 46"/>
                <a:gd name="T12" fmla="*/ 5 w 44"/>
                <a:gd name="T13" fmla="*/ 2 h 46"/>
                <a:gd name="T14" fmla="*/ 5 w 44"/>
                <a:gd name="T15" fmla="*/ 4 h 46"/>
                <a:gd name="T16" fmla="*/ 4 w 44"/>
                <a:gd name="T17" fmla="*/ 5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6">
                  <a:moveTo>
                    <a:pt x="31" y="46"/>
                  </a:moveTo>
                  <a:lnTo>
                    <a:pt x="13" y="36"/>
                  </a:lnTo>
                  <a:lnTo>
                    <a:pt x="0" y="19"/>
                  </a:lnTo>
                  <a:lnTo>
                    <a:pt x="11" y="4"/>
                  </a:lnTo>
                  <a:lnTo>
                    <a:pt x="26" y="0"/>
                  </a:lnTo>
                  <a:lnTo>
                    <a:pt x="39" y="6"/>
                  </a:lnTo>
                  <a:lnTo>
                    <a:pt x="44" y="18"/>
                  </a:lnTo>
                  <a:lnTo>
                    <a:pt x="41" y="39"/>
                  </a:lnTo>
                  <a:lnTo>
                    <a:pt x="31" y="4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Freeform 310"/>
            <p:cNvSpPr>
              <a:spLocks/>
            </p:cNvSpPr>
            <p:nvPr/>
          </p:nvSpPr>
          <p:spPr bwMode="auto">
            <a:xfrm>
              <a:off x="5313" y="1116"/>
              <a:ext cx="20" cy="34"/>
            </a:xfrm>
            <a:custGeom>
              <a:avLst/>
              <a:gdLst>
                <a:gd name="T0" fmla="*/ 11 w 183"/>
                <a:gd name="T1" fmla="*/ 34 h 310"/>
                <a:gd name="T2" fmla="*/ 10 w 183"/>
                <a:gd name="T3" fmla="*/ 33 h 310"/>
                <a:gd name="T4" fmla="*/ 9 w 183"/>
                <a:gd name="T5" fmla="*/ 32 h 310"/>
                <a:gd name="T6" fmla="*/ 7 w 183"/>
                <a:gd name="T7" fmla="*/ 29 h 310"/>
                <a:gd name="T8" fmla="*/ 5 w 183"/>
                <a:gd name="T9" fmla="*/ 27 h 310"/>
                <a:gd name="T10" fmla="*/ 2 w 183"/>
                <a:gd name="T11" fmla="*/ 23 h 310"/>
                <a:gd name="T12" fmla="*/ 1 w 183"/>
                <a:gd name="T13" fmla="*/ 19 h 310"/>
                <a:gd name="T14" fmla="*/ 0 w 183"/>
                <a:gd name="T15" fmla="*/ 17 h 310"/>
                <a:gd name="T16" fmla="*/ 1 w 183"/>
                <a:gd name="T17" fmla="*/ 14 h 310"/>
                <a:gd name="T18" fmla="*/ 2 w 183"/>
                <a:gd name="T19" fmla="*/ 12 h 310"/>
                <a:gd name="T20" fmla="*/ 2 w 183"/>
                <a:gd name="T21" fmla="*/ 10 h 310"/>
                <a:gd name="T22" fmla="*/ 2 w 183"/>
                <a:gd name="T23" fmla="*/ 9 h 310"/>
                <a:gd name="T24" fmla="*/ 4 w 183"/>
                <a:gd name="T25" fmla="*/ 7 h 310"/>
                <a:gd name="T26" fmla="*/ 7 w 183"/>
                <a:gd name="T27" fmla="*/ 5 h 310"/>
                <a:gd name="T28" fmla="*/ 8 w 183"/>
                <a:gd name="T29" fmla="*/ 3 h 310"/>
                <a:gd name="T30" fmla="*/ 9 w 183"/>
                <a:gd name="T31" fmla="*/ 1 h 310"/>
                <a:gd name="T32" fmla="*/ 10 w 183"/>
                <a:gd name="T33" fmla="*/ 0 h 310"/>
                <a:gd name="T34" fmla="*/ 12 w 183"/>
                <a:gd name="T35" fmla="*/ 1 h 310"/>
                <a:gd name="T36" fmla="*/ 14 w 183"/>
                <a:gd name="T37" fmla="*/ 5 h 310"/>
                <a:gd name="T38" fmla="*/ 16 w 183"/>
                <a:gd name="T39" fmla="*/ 9 h 310"/>
                <a:gd name="T40" fmla="*/ 19 w 183"/>
                <a:gd name="T41" fmla="*/ 12 h 310"/>
                <a:gd name="T42" fmla="*/ 20 w 183"/>
                <a:gd name="T43" fmla="*/ 14 h 310"/>
                <a:gd name="T44" fmla="*/ 20 w 183"/>
                <a:gd name="T45" fmla="*/ 16 h 310"/>
                <a:gd name="T46" fmla="*/ 20 w 183"/>
                <a:gd name="T47" fmla="*/ 18 h 310"/>
                <a:gd name="T48" fmla="*/ 19 w 183"/>
                <a:gd name="T49" fmla="*/ 20 h 310"/>
                <a:gd name="T50" fmla="*/ 18 w 183"/>
                <a:gd name="T51" fmla="*/ 23 h 310"/>
                <a:gd name="T52" fmla="*/ 16 w 183"/>
                <a:gd name="T53" fmla="*/ 24 h 310"/>
                <a:gd name="T54" fmla="*/ 14 w 183"/>
                <a:gd name="T55" fmla="*/ 26 h 310"/>
                <a:gd name="T56" fmla="*/ 12 w 183"/>
                <a:gd name="T57" fmla="*/ 27 h 310"/>
                <a:gd name="T58" fmla="*/ 12 w 183"/>
                <a:gd name="T59" fmla="*/ 29 h 310"/>
                <a:gd name="T60" fmla="*/ 13 w 183"/>
                <a:gd name="T61" fmla="*/ 32 h 310"/>
                <a:gd name="T62" fmla="*/ 13 w 183"/>
                <a:gd name="T63" fmla="*/ 33 h 310"/>
                <a:gd name="T64" fmla="*/ 11 w 183"/>
                <a:gd name="T65" fmla="*/ 34 h 3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3" h="310">
                  <a:moveTo>
                    <a:pt x="104" y="310"/>
                  </a:moveTo>
                  <a:lnTo>
                    <a:pt x="94" y="305"/>
                  </a:lnTo>
                  <a:lnTo>
                    <a:pt x="83" y="288"/>
                  </a:lnTo>
                  <a:lnTo>
                    <a:pt x="64" y="266"/>
                  </a:lnTo>
                  <a:lnTo>
                    <a:pt x="42" y="247"/>
                  </a:lnTo>
                  <a:lnTo>
                    <a:pt x="21" y="213"/>
                  </a:lnTo>
                  <a:lnTo>
                    <a:pt x="5" y="177"/>
                  </a:lnTo>
                  <a:lnTo>
                    <a:pt x="0" y="155"/>
                  </a:lnTo>
                  <a:lnTo>
                    <a:pt x="13" y="129"/>
                  </a:lnTo>
                  <a:lnTo>
                    <a:pt x="18" y="111"/>
                  </a:lnTo>
                  <a:lnTo>
                    <a:pt x="17" y="94"/>
                  </a:lnTo>
                  <a:lnTo>
                    <a:pt x="20" y="78"/>
                  </a:lnTo>
                  <a:lnTo>
                    <a:pt x="39" y="63"/>
                  </a:lnTo>
                  <a:lnTo>
                    <a:pt x="60" y="46"/>
                  </a:lnTo>
                  <a:lnTo>
                    <a:pt x="77" y="24"/>
                  </a:lnTo>
                  <a:lnTo>
                    <a:pt x="85" y="6"/>
                  </a:lnTo>
                  <a:lnTo>
                    <a:pt x="93" y="0"/>
                  </a:lnTo>
                  <a:lnTo>
                    <a:pt x="107" y="9"/>
                  </a:lnTo>
                  <a:lnTo>
                    <a:pt x="131" y="44"/>
                  </a:lnTo>
                  <a:lnTo>
                    <a:pt x="150" y="81"/>
                  </a:lnTo>
                  <a:lnTo>
                    <a:pt x="174" y="113"/>
                  </a:lnTo>
                  <a:lnTo>
                    <a:pt x="183" y="126"/>
                  </a:lnTo>
                  <a:lnTo>
                    <a:pt x="182" y="142"/>
                  </a:lnTo>
                  <a:lnTo>
                    <a:pt x="179" y="164"/>
                  </a:lnTo>
                  <a:lnTo>
                    <a:pt x="172" y="185"/>
                  </a:lnTo>
                  <a:lnTo>
                    <a:pt x="162" y="206"/>
                  </a:lnTo>
                  <a:lnTo>
                    <a:pt x="147" y="223"/>
                  </a:lnTo>
                  <a:lnTo>
                    <a:pt x="126" y="234"/>
                  </a:lnTo>
                  <a:lnTo>
                    <a:pt x="113" y="243"/>
                  </a:lnTo>
                  <a:lnTo>
                    <a:pt x="113" y="263"/>
                  </a:lnTo>
                  <a:lnTo>
                    <a:pt x="118" y="294"/>
                  </a:lnTo>
                  <a:lnTo>
                    <a:pt x="116" y="302"/>
                  </a:lnTo>
                  <a:lnTo>
                    <a:pt x="104" y="3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0" name="Freeform 311"/>
            <p:cNvSpPr>
              <a:spLocks/>
            </p:cNvSpPr>
            <p:nvPr/>
          </p:nvSpPr>
          <p:spPr bwMode="auto">
            <a:xfrm>
              <a:off x="5231" y="1116"/>
              <a:ext cx="21" cy="33"/>
            </a:xfrm>
            <a:custGeom>
              <a:avLst/>
              <a:gdLst>
                <a:gd name="T0" fmla="*/ 21 w 191"/>
                <a:gd name="T1" fmla="*/ 15 h 302"/>
                <a:gd name="T2" fmla="*/ 21 w 191"/>
                <a:gd name="T3" fmla="*/ 17 h 302"/>
                <a:gd name="T4" fmla="*/ 20 w 191"/>
                <a:gd name="T5" fmla="*/ 19 h 302"/>
                <a:gd name="T6" fmla="*/ 10 w 191"/>
                <a:gd name="T7" fmla="*/ 32 h 302"/>
                <a:gd name="T8" fmla="*/ 9 w 191"/>
                <a:gd name="T9" fmla="*/ 33 h 302"/>
                <a:gd name="T10" fmla="*/ 8 w 191"/>
                <a:gd name="T11" fmla="*/ 33 h 302"/>
                <a:gd name="T12" fmla="*/ 7 w 191"/>
                <a:gd name="T13" fmla="*/ 32 h 302"/>
                <a:gd name="T14" fmla="*/ 7 w 191"/>
                <a:gd name="T15" fmla="*/ 29 h 302"/>
                <a:gd name="T16" fmla="*/ 7 w 191"/>
                <a:gd name="T17" fmla="*/ 27 h 302"/>
                <a:gd name="T18" fmla="*/ 7 w 191"/>
                <a:gd name="T19" fmla="*/ 26 h 302"/>
                <a:gd name="T20" fmla="*/ 5 w 191"/>
                <a:gd name="T21" fmla="*/ 24 h 302"/>
                <a:gd name="T22" fmla="*/ 2 w 191"/>
                <a:gd name="T23" fmla="*/ 22 h 302"/>
                <a:gd name="T24" fmla="*/ 0 w 191"/>
                <a:gd name="T25" fmla="*/ 20 h 302"/>
                <a:gd name="T26" fmla="*/ 0 w 191"/>
                <a:gd name="T27" fmla="*/ 18 h 302"/>
                <a:gd name="T28" fmla="*/ 0 w 191"/>
                <a:gd name="T29" fmla="*/ 16 h 302"/>
                <a:gd name="T30" fmla="*/ 1 w 191"/>
                <a:gd name="T31" fmla="*/ 12 h 302"/>
                <a:gd name="T32" fmla="*/ 3 w 191"/>
                <a:gd name="T33" fmla="*/ 10 h 302"/>
                <a:gd name="T34" fmla="*/ 4 w 191"/>
                <a:gd name="T35" fmla="*/ 6 h 302"/>
                <a:gd name="T36" fmla="*/ 4 w 191"/>
                <a:gd name="T37" fmla="*/ 4 h 302"/>
                <a:gd name="T38" fmla="*/ 6 w 191"/>
                <a:gd name="T39" fmla="*/ 3 h 302"/>
                <a:gd name="T40" fmla="*/ 7 w 191"/>
                <a:gd name="T41" fmla="*/ 2 h 302"/>
                <a:gd name="T42" fmla="*/ 8 w 191"/>
                <a:gd name="T43" fmla="*/ 0 h 302"/>
                <a:gd name="T44" fmla="*/ 9 w 191"/>
                <a:gd name="T45" fmla="*/ 0 h 302"/>
                <a:gd name="T46" fmla="*/ 10 w 191"/>
                <a:gd name="T47" fmla="*/ 0 h 302"/>
                <a:gd name="T48" fmla="*/ 11 w 191"/>
                <a:gd name="T49" fmla="*/ 1 h 302"/>
                <a:gd name="T50" fmla="*/ 19 w 191"/>
                <a:gd name="T51" fmla="*/ 12 h 302"/>
                <a:gd name="T52" fmla="*/ 21 w 191"/>
                <a:gd name="T53" fmla="*/ 15 h 30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91" h="302">
                  <a:moveTo>
                    <a:pt x="188" y="137"/>
                  </a:moveTo>
                  <a:lnTo>
                    <a:pt x="191" y="154"/>
                  </a:lnTo>
                  <a:lnTo>
                    <a:pt x="183" y="170"/>
                  </a:lnTo>
                  <a:lnTo>
                    <a:pt x="95" y="295"/>
                  </a:lnTo>
                  <a:lnTo>
                    <a:pt x="85" y="302"/>
                  </a:lnTo>
                  <a:lnTo>
                    <a:pt x="74" y="300"/>
                  </a:lnTo>
                  <a:lnTo>
                    <a:pt x="67" y="289"/>
                  </a:lnTo>
                  <a:lnTo>
                    <a:pt x="68" y="264"/>
                  </a:lnTo>
                  <a:lnTo>
                    <a:pt x="68" y="249"/>
                  </a:lnTo>
                  <a:lnTo>
                    <a:pt x="62" y="236"/>
                  </a:lnTo>
                  <a:lnTo>
                    <a:pt x="47" y="220"/>
                  </a:lnTo>
                  <a:lnTo>
                    <a:pt x="17" y="198"/>
                  </a:lnTo>
                  <a:lnTo>
                    <a:pt x="3" y="182"/>
                  </a:lnTo>
                  <a:lnTo>
                    <a:pt x="0" y="166"/>
                  </a:lnTo>
                  <a:lnTo>
                    <a:pt x="0" y="143"/>
                  </a:lnTo>
                  <a:lnTo>
                    <a:pt x="9" y="114"/>
                  </a:lnTo>
                  <a:lnTo>
                    <a:pt x="25" y="87"/>
                  </a:lnTo>
                  <a:lnTo>
                    <a:pt x="35" y="57"/>
                  </a:lnTo>
                  <a:lnTo>
                    <a:pt x="40" y="34"/>
                  </a:lnTo>
                  <a:lnTo>
                    <a:pt x="51" y="30"/>
                  </a:lnTo>
                  <a:lnTo>
                    <a:pt x="62" y="17"/>
                  </a:lnTo>
                  <a:lnTo>
                    <a:pt x="70" y="4"/>
                  </a:lnTo>
                  <a:lnTo>
                    <a:pt x="80" y="0"/>
                  </a:lnTo>
                  <a:lnTo>
                    <a:pt x="92" y="1"/>
                  </a:lnTo>
                  <a:lnTo>
                    <a:pt x="101" y="9"/>
                  </a:lnTo>
                  <a:lnTo>
                    <a:pt x="172" y="111"/>
                  </a:lnTo>
                  <a:lnTo>
                    <a:pt x="188" y="1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1" name="Freeform 312"/>
            <p:cNvSpPr>
              <a:spLocks/>
            </p:cNvSpPr>
            <p:nvPr/>
          </p:nvSpPr>
          <p:spPr bwMode="auto">
            <a:xfrm>
              <a:off x="4983" y="1133"/>
              <a:ext cx="15" cy="15"/>
            </a:xfrm>
            <a:custGeom>
              <a:avLst/>
              <a:gdLst>
                <a:gd name="T0" fmla="*/ 8 w 140"/>
                <a:gd name="T1" fmla="*/ 14 h 133"/>
                <a:gd name="T2" fmla="*/ 7 w 140"/>
                <a:gd name="T3" fmla="*/ 12 h 133"/>
                <a:gd name="T4" fmla="*/ 5 w 140"/>
                <a:gd name="T5" fmla="*/ 10 h 133"/>
                <a:gd name="T6" fmla="*/ 2 w 140"/>
                <a:gd name="T7" fmla="*/ 8 h 133"/>
                <a:gd name="T8" fmla="*/ 1 w 140"/>
                <a:gd name="T9" fmla="*/ 6 h 133"/>
                <a:gd name="T10" fmla="*/ 0 w 140"/>
                <a:gd name="T11" fmla="*/ 4 h 133"/>
                <a:gd name="T12" fmla="*/ 0 w 140"/>
                <a:gd name="T13" fmla="*/ 3 h 133"/>
                <a:gd name="T14" fmla="*/ 0 w 140"/>
                <a:gd name="T15" fmla="*/ 2 h 133"/>
                <a:gd name="T16" fmla="*/ 1 w 140"/>
                <a:gd name="T17" fmla="*/ 1 h 133"/>
                <a:gd name="T18" fmla="*/ 3 w 140"/>
                <a:gd name="T19" fmla="*/ 1 h 133"/>
                <a:gd name="T20" fmla="*/ 4 w 140"/>
                <a:gd name="T21" fmla="*/ 0 h 133"/>
                <a:gd name="T22" fmla="*/ 6 w 140"/>
                <a:gd name="T23" fmla="*/ 0 h 133"/>
                <a:gd name="T24" fmla="*/ 9 w 140"/>
                <a:gd name="T25" fmla="*/ 1 h 133"/>
                <a:gd name="T26" fmla="*/ 12 w 140"/>
                <a:gd name="T27" fmla="*/ 2 h 133"/>
                <a:gd name="T28" fmla="*/ 14 w 140"/>
                <a:gd name="T29" fmla="*/ 5 h 133"/>
                <a:gd name="T30" fmla="*/ 15 w 140"/>
                <a:gd name="T31" fmla="*/ 7 h 133"/>
                <a:gd name="T32" fmla="*/ 15 w 140"/>
                <a:gd name="T33" fmla="*/ 9 h 133"/>
                <a:gd name="T34" fmla="*/ 13 w 140"/>
                <a:gd name="T35" fmla="*/ 11 h 133"/>
                <a:gd name="T36" fmla="*/ 12 w 140"/>
                <a:gd name="T37" fmla="*/ 13 h 133"/>
                <a:gd name="T38" fmla="*/ 10 w 140"/>
                <a:gd name="T39" fmla="*/ 15 h 133"/>
                <a:gd name="T40" fmla="*/ 8 w 140"/>
                <a:gd name="T41" fmla="*/ 14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0" h="133">
                  <a:moveTo>
                    <a:pt x="78" y="124"/>
                  </a:moveTo>
                  <a:lnTo>
                    <a:pt x="68" y="110"/>
                  </a:lnTo>
                  <a:lnTo>
                    <a:pt x="46" y="88"/>
                  </a:lnTo>
                  <a:lnTo>
                    <a:pt x="23" y="67"/>
                  </a:lnTo>
                  <a:lnTo>
                    <a:pt x="9" y="50"/>
                  </a:lnTo>
                  <a:lnTo>
                    <a:pt x="2" y="37"/>
                  </a:lnTo>
                  <a:lnTo>
                    <a:pt x="0" y="25"/>
                  </a:lnTo>
                  <a:lnTo>
                    <a:pt x="4" y="15"/>
                  </a:lnTo>
                  <a:lnTo>
                    <a:pt x="12" y="9"/>
                  </a:lnTo>
                  <a:lnTo>
                    <a:pt x="25" y="5"/>
                  </a:lnTo>
                  <a:lnTo>
                    <a:pt x="40" y="1"/>
                  </a:lnTo>
                  <a:lnTo>
                    <a:pt x="58" y="0"/>
                  </a:lnTo>
                  <a:lnTo>
                    <a:pt x="88" y="5"/>
                  </a:lnTo>
                  <a:lnTo>
                    <a:pt x="113" y="21"/>
                  </a:lnTo>
                  <a:lnTo>
                    <a:pt x="134" y="46"/>
                  </a:lnTo>
                  <a:lnTo>
                    <a:pt x="140" y="61"/>
                  </a:lnTo>
                  <a:lnTo>
                    <a:pt x="136" y="82"/>
                  </a:lnTo>
                  <a:lnTo>
                    <a:pt x="124" y="98"/>
                  </a:lnTo>
                  <a:lnTo>
                    <a:pt x="110" y="119"/>
                  </a:lnTo>
                  <a:lnTo>
                    <a:pt x="93" y="133"/>
                  </a:lnTo>
                  <a:lnTo>
                    <a:pt x="78" y="12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2" name="Freeform 313"/>
            <p:cNvSpPr>
              <a:spLocks/>
            </p:cNvSpPr>
            <p:nvPr/>
          </p:nvSpPr>
          <p:spPr bwMode="auto">
            <a:xfrm>
              <a:off x="5082" y="1117"/>
              <a:ext cx="12" cy="15"/>
            </a:xfrm>
            <a:custGeom>
              <a:avLst/>
              <a:gdLst>
                <a:gd name="T0" fmla="*/ 8 w 103"/>
                <a:gd name="T1" fmla="*/ 6 h 142"/>
                <a:gd name="T2" fmla="*/ 8 w 103"/>
                <a:gd name="T3" fmla="*/ 7 h 142"/>
                <a:gd name="T4" fmla="*/ 6 w 103"/>
                <a:gd name="T5" fmla="*/ 10 h 142"/>
                <a:gd name="T6" fmla="*/ 4 w 103"/>
                <a:gd name="T7" fmla="*/ 13 h 142"/>
                <a:gd name="T8" fmla="*/ 3 w 103"/>
                <a:gd name="T9" fmla="*/ 14 h 142"/>
                <a:gd name="T10" fmla="*/ 2 w 103"/>
                <a:gd name="T11" fmla="*/ 15 h 142"/>
                <a:gd name="T12" fmla="*/ 0 w 103"/>
                <a:gd name="T13" fmla="*/ 14 h 142"/>
                <a:gd name="T14" fmla="*/ 0 w 103"/>
                <a:gd name="T15" fmla="*/ 11 h 142"/>
                <a:gd name="T16" fmla="*/ 0 w 103"/>
                <a:gd name="T17" fmla="*/ 8 h 142"/>
                <a:gd name="T18" fmla="*/ 0 w 103"/>
                <a:gd name="T19" fmla="*/ 6 h 142"/>
                <a:gd name="T20" fmla="*/ 2 w 103"/>
                <a:gd name="T21" fmla="*/ 6 h 142"/>
                <a:gd name="T22" fmla="*/ 5 w 103"/>
                <a:gd name="T23" fmla="*/ 5 h 142"/>
                <a:gd name="T24" fmla="*/ 7 w 103"/>
                <a:gd name="T25" fmla="*/ 4 h 142"/>
                <a:gd name="T26" fmla="*/ 9 w 103"/>
                <a:gd name="T27" fmla="*/ 1 h 142"/>
                <a:gd name="T28" fmla="*/ 11 w 103"/>
                <a:gd name="T29" fmla="*/ 0 h 142"/>
                <a:gd name="T30" fmla="*/ 12 w 103"/>
                <a:gd name="T31" fmla="*/ 1 h 142"/>
                <a:gd name="T32" fmla="*/ 12 w 103"/>
                <a:gd name="T33" fmla="*/ 2 h 142"/>
                <a:gd name="T34" fmla="*/ 11 w 103"/>
                <a:gd name="T35" fmla="*/ 3 h 142"/>
                <a:gd name="T36" fmla="*/ 8 w 103"/>
                <a:gd name="T37" fmla="*/ 4 h 142"/>
                <a:gd name="T38" fmla="*/ 8 w 103"/>
                <a:gd name="T39" fmla="*/ 6 h 1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3" h="142">
                  <a:moveTo>
                    <a:pt x="68" y="53"/>
                  </a:moveTo>
                  <a:lnTo>
                    <a:pt x="66" y="67"/>
                  </a:lnTo>
                  <a:lnTo>
                    <a:pt x="52" y="94"/>
                  </a:lnTo>
                  <a:lnTo>
                    <a:pt x="38" y="120"/>
                  </a:lnTo>
                  <a:lnTo>
                    <a:pt x="28" y="137"/>
                  </a:lnTo>
                  <a:lnTo>
                    <a:pt x="14" y="142"/>
                  </a:lnTo>
                  <a:lnTo>
                    <a:pt x="4" y="131"/>
                  </a:lnTo>
                  <a:lnTo>
                    <a:pt x="0" y="102"/>
                  </a:lnTo>
                  <a:lnTo>
                    <a:pt x="1" y="72"/>
                  </a:lnTo>
                  <a:lnTo>
                    <a:pt x="4" y="60"/>
                  </a:lnTo>
                  <a:lnTo>
                    <a:pt x="16" y="54"/>
                  </a:lnTo>
                  <a:lnTo>
                    <a:pt x="43" y="49"/>
                  </a:lnTo>
                  <a:lnTo>
                    <a:pt x="64" y="34"/>
                  </a:lnTo>
                  <a:lnTo>
                    <a:pt x="74" y="11"/>
                  </a:lnTo>
                  <a:lnTo>
                    <a:pt x="91" y="0"/>
                  </a:lnTo>
                  <a:lnTo>
                    <a:pt x="102" y="6"/>
                  </a:lnTo>
                  <a:lnTo>
                    <a:pt x="103" y="17"/>
                  </a:lnTo>
                  <a:lnTo>
                    <a:pt x="92" y="29"/>
                  </a:lnTo>
                  <a:lnTo>
                    <a:pt x="69" y="41"/>
                  </a:lnTo>
                  <a:lnTo>
                    <a:pt x="68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3" name="Freeform 314"/>
            <p:cNvSpPr>
              <a:spLocks/>
            </p:cNvSpPr>
            <p:nvPr/>
          </p:nvSpPr>
          <p:spPr bwMode="auto">
            <a:xfrm>
              <a:off x="5070" y="1119"/>
              <a:ext cx="8" cy="10"/>
            </a:xfrm>
            <a:custGeom>
              <a:avLst/>
              <a:gdLst>
                <a:gd name="T0" fmla="*/ 7 w 73"/>
                <a:gd name="T1" fmla="*/ 10 h 89"/>
                <a:gd name="T2" fmla="*/ 6 w 73"/>
                <a:gd name="T3" fmla="*/ 10 h 89"/>
                <a:gd name="T4" fmla="*/ 6 w 73"/>
                <a:gd name="T5" fmla="*/ 9 h 89"/>
                <a:gd name="T6" fmla="*/ 4 w 73"/>
                <a:gd name="T7" fmla="*/ 7 h 89"/>
                <a:gd name="T8" fmla="*/ 2 w 73"/>
                <a:gd name="T9" fmla="*/ 6 h 89"/>
                <a:gd name="T10" fmla="*/ 0 w 73"/>
                <a:gd name="T11" fmla="*/ 4 h 89"/>
                <a:gd name="T12" fmla="*/ 0 w 73"/>
                <a:gd name="T13" fmla="*/ 1 h 89"/>
                <a:gd name="T14" fmla="*/ 1 w 73"/>
                <a:gd name="T15" fmla="*/ 0 h 89"/>
                <a:gd name="T16" fmla="*/ 2 w 73"/>
                <a:gd name="T17" fmla="*/ 1 h 89"/>
                <a:gd name="T18" fmla="*/ 5 w 73"/>
                <a:gd name="T19" fmla="*/ 3 h 89"/>
                <a:gd name="T20" fmla="*/ 7 w 73"/>
                <a:gd name="T21" fmla="*/ 5 h 89"/>
                <a:gd name="T22" fmla="*/ 8 w 73"/>
                <a:gd name="T23" fmla="*/ 7 h 89"/>
                <a:gd name="T24" fmla="*/ 8 w 73"/>
                <a:gd name="T25" fmla="*/ 8 h 89"/>
                <a:gd name="T26" fmla="*/ 8 w 73"/>
                <a:gd name="T27" fmla="*/ 9 h 89"/>
                <a:gd name="T28" fmla="*/ 7 w 73"/>
                <a:gd name="T29" fmla="*/ 10 h 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3" h="89">
                  <a:moveTo>
                    <a:pt x="68" y="86"/>
                  </a:moveTo>
                  <a:lnTo>
                    <a:pt x="59" y="89"/>
                  </a:lnTo>
                  <a:lnTo>
                    <a:pt x="53" y="84"/>
                  </a:lnTo>
                  <a:lnTo>
                    <a:pt x="38" y="66"/>
                  </a:lnTo>
                  <a:lnTo>
                    <a:pt x="20" y="50"/>
                  </a:lnTo>
                  <a:lnTo>
                    <a:pt x="4" y="32"/>
                  </a:lnTo>
                  <a:lnTo>
                    <a:pt x="0" y="12"/>
                  </a:lnTo>
                  <a:lnTo>
                    <a:pt x="7" y="0"/>
                  </a:lnTo>
                  <a:lnTo>
                    <a:pt x="21" y="5"/>
                  </a:lnTo>
                  <a:lnTo>
                    <a:pt x="50" y="27"/>
                  </a:lnTo>
                  <a:lnTo>
                    <a:pt x="64" y="45"/>
                  </a:lnTo>
                  <a:lnTo>
                    <a:pt x="69" y="66"/>
                  </a:lnTo>
                  <a:lnTo>
                    <a:pt x="72" y="75"/>
                  </a:lnTo>
                  <a:lnTo>
                    <a:pt x="73" y="84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4" name="Freeform 315"/>
            <p:cNvSpPr>
              <a:spLocks/>
            </p:cNvSpPr>
            <p:nvPr/>
          </p:nvSpPr>
          <p:spPr bwMode="auto">
            <a:xfrm>
              <a:off x="5038" y="1106"/>
              <a:ext cx="8" cy="18"/>
            </a:xfrm>
            <a:custGeom>
              <a:avLst/>
              <a:gdLst>
                <a:gd name="T0" fmla="*/ 8 w 71"/>
                <a:gd name="T1" fmla="*/ 2 h 165"/>
                <a:gd name="T2" fmla="*/ 8 w 71"/>
                <a:gd name="T3" fmla="*/ 3 h 165"/>
                <a:gd name="T4" fmla="*/ 8 w 71"/>
                <a:gd name="T5" fmla="*/ 9 h 165"/>
                <a:gd name="T6" fmla="*/ 8 w 71"/>
                <a:gd name="T7" fmla="*/ 14 h 165"/>
                <a:gd name="T8" fmla="*/ 8 w 71"/>
                <a:gd name="T9" fmla="*/ 17 h 165"/>
                <a:gd name="T10" fmla="*/ 6 w 71"/>
                <a:gd name="T11" fmla="*/ 18 h 165"/>
                <a:gd name="T12" fmla="*/ 4 w 71"/>
                <a:gd name="T13" fmla="*/ 17 h 165"/>
                <a:gd name="T14" fmla="*/ 4 w 71"/>
                <a:gd name="T15" fmla="*/ 14 h 165"/>
                <a:gd name="T16" fmla="*/ 4 w 71"/>
                <a:gd name="T17" fmla="*/ 11 h 165"/>
                <a:gd name="T18" fmla="*/ 4 w 71"/>
                <a:gd name="T19" fmla="*/ 9 h 165"/>
                <a:gd name="T20" fmla="*/ 2 w 71"/>
                <a:gd name="T21" fmla="*/ 7 h 165"/>
                <a:gd name="T22" fmla="*/ 0 w 71"/>
                <a:gd name="T23" fmla="*/ 4 h 165"/>
                <a:gd name="T24" fmla="*/ 0 w 71"/>
                <a:gd name="T25" fmla="*/ 3 h 165"/>
                <a:gd name="T26" fmla="*/ 1 w 71"/>
                <a:gd name="T27" fmla="*/ 1 h 165"/>
                <a:gd name="T28" fmla="*/ 2 w 71"/>
                <a:gd name="T29" fmla="*/ 0 h 165"/>
                <a:gd name="T30" fmla="*/ 4 w 71"/>
                <a:gd name="T31" fmla="*/ 0 h 165"/>
                <a:gd name="T32" fmla="*/ 5 w 71"/>
                <a:gd name="T33" fmla="*/ 0 h 165"/>
                <a:gd name="T34" fmla="*/ 7 w 71"/>
                <a:gd name="T35" fmla="*/ 0 h 165"/>
                <a:gd name="T36" fmla="*/ 8 w 71"/>
                <a:gd name="T37" fmla="*/ 1 h 165"/>
                <a:gd name="T38" fmla="*/ 8 w 71"/>
                <a:gd name="T39" fmla="*/ 2 h 1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" h="165">
                  <a:moveTo>
                    <a:pt x="68" y="18"/>
                  </a:moveTo>
                  <a:lnTo>
                    <a:pt x="67" y="27"/>
                  </a:lnTo>
                  <a:lnTo>
                    <a:pt x="69" y="79"/>
                  </a:lnTo>
                  <a:lnTo>
                    <a:pt x="71" y="131"/>
                  </a:lnTo>
                  <a:lnTo>
                    <a:pt x="67" y="156"/>
                  </a:lnTo>
                  <a:lnTo>
                    <a:pt x="52" y="165"/>
                  </a:lnTo>
                  <a:lnTo>
                    <a:pt x="38" y="155"/>
                  </a:lnTo>
                  <a:lnTo>
                    <a:pt x="36" y="131"/>
                  </a:lnTo>
                  <a:lnTo>
                    <a:pt x="37" y="105"/>
                  </a:lnTo>
                  <a:lnTo>
                    <a:pt x="33" y="82"/>
                  </a:lnTo>
                  <a:lnTo>
                    <a:pt x="21" y="61"/>
                  </a:lnTo>
                  <a:lnTo>
                    <a:pt x="4" y="40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8" y="0"/>
                  </a:lnTo>
                  <a:lnTo>
                    <a:pt x="60" y="3"/>
                  </a:lnTo>
                  <a:lnTo>
                    <a:pt x="67" y="10"/>
                  </a:lnTo>
                  <a:lnTo>
                    <a:pt x="68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Freeform 316"/>
            <p:cNvSpPr>
              <a:spLocks/>
            </p:cNvSpPr>
            <p:nvPr/>
          </p:nvSpPr>
          <p:spPr bwMode="auto">
            <a:xfrm>
              <a:off x="5103" y="1083"/>
              <a:ext cx="21" cy="31"/>
            </a:xfrm>
            <a:custGeom>
              <a:avLst/>
              <a:gdLst>
                <a:gd name="T0" fmla="*/ 9 w 190"/>
                <a:gd name="T1" fmla="*/ 31 h 278"/>
                <a:gd name="T2" fmla="*/ 7 w 190"/>
                <a:gd name="T3" fmla="*/ 31 h 278"/>
                <a:gd name="T4" fmla="*/ 5 w 190"/>
                <a:gd name="T5" fmla="*/ 30 h 278"/>
                <a:gd name="T6" fmla="*/ 4 w 190"/>
                <a:gd name="T7" fmla="*/ 28 h 278"/>
                <a:gd name="T8" fmla="*/ 4 w 190"/>
                <a:gd name="T9" fmla="*/ 26 h 278"/>
                <a:gd name="T10" fmla="*/ 3 w 190"/>
                <a:gd name="T11" fmla="*/ 23 h 278"/>
                <a:gd name="T12" fmla="*/ 2 w 190"/>
                <a:gd name="T13" fmla="*/ 22 h 278"/>
                <a:gd name="T14" fmla="*/ 1 w 190"/>
                <a:gd name="T15" fmla="*/ 22 h 278"/>
                <a:gd name="T16" fmla="*/ 0 w 190"/>
                <a:gd name="T17" fmla="*/ 21 h 278"/>
                <a:gd name="T18" fmla="*/ 0 w 190"/>
                <a:gd name="T19" fmla="*/ 21 h 278"/>
                <a:gd name="T20" fmla="*/ 1 w 190"/>
                <a:gd name="T21" fmla="*/ 19 h 278"/>
                <a:gd name="T22" fmla="*/ 3 w 190"/>
                <a:gd name="T23" fmla="*/ 17 h 278"/>
                <a:gd name="T24" fmla="*/ 4 w 190"/>
                <a:gd name="T25" fmla="*/ 14 h 278"/>
                <a:gd name="T26" fmla="*/ 4 w 190"/>
                <a:gd name="T27" fmla="*/ 11 h 278"/>
                <a:gd name="T28" fmla="*/ 4 w 190"/>
                <a:gd name="T29" fmla="*/ 8 h 278"/>
                <a:gd name="T30" fmla="*/ 5 w 190"/>
                <a:gd name="T31" fmla="*/ 5 h 278"/>
                <a:gd name="T32" fmla="*/ 7 w 190"/>
                <a:gd name="T33" fmla="*/ 2 h 278"/>
                <a:gd name="T34" fmla="*/ 8 w 190"/>
                <a:gd name="T35" fmla="*/ 0 h 278"/>
                <a:gd name="T36" fmla="*/ 9 w 190"/>
                <a:gd name="T37" fmla="*/ 0 h 278"/>
                <a:gd name="T38" fmla="*/ 11 w 190"/>
                <a:gd name="T39" fmla="*/ 1 h 278"/>
                <a:gd name="T40" fmla="*/ 13 w 190"/>
                <a:gd name="T41" fmla="*/ 4 h 278"/>
                <a:gd name="T42" fmla="*/ 14 w 190"/>
                <a:gd name="T43" fmla="*/ 5 h 278"/>
                <a:gd name="T44" fmla="*/ 15 w 190"/>
                <a:gd name="T45" fmla="*/ 8 h 278"/>
                <a:gd name="T46" fmla="*/ 15 w 190"/>
                <a:gd name="T47" fmla="*/ 11 h 278"/>
                <a:gd name="T48" fmla="*/ 17 w 190"/>
                <a:gd name="T49" fmla="*/ 12 h 278"/>
                <a:gd name="T50" fmla="*/ 18 w 190"/>
                <a:gd name="T51" fmla="*/ 13 h 278"/>
                <a:gd name="T52" fmla="*/ 20 w 190"/>
                <a:gd name="T53" fmla="*/ 15 h 278"/>
                <a:gd name="T54" fmla="*/ 21 w 190"/>
                <a:gd name="T55" fmla="*/ 16 h 278"/>
                <a:gd name="T56" fmla="*/ 21 w 190"/>
                <a:gd name="T57" fmla="*/ 17 h 278"/>
                <a:gd name="T58" fmla="*/ 20 w 190"/>
                <a:gd name="T59" fmla="*/ 18 h 278"/>
                <a:gd name="T60" fmla="*/ 18 w 190"/>
                <a:gd name="T61" fmla="*/ 20 h 278"/>
                <a:gd name="T62" fmla="*/ 16 w 190"/>
                <a:gd name="T63" fmla="*/ 21 h 278"/>
                <a:gd name="T64" fmla="*/ 15 w 190"/>
                <a:gd name="T65" fmla="*/ 23 h 278"/>
                <a:gd name="T66" fmla="*/ 15 w 190"/>
                <a:gd name="T67" fmla="*/ 26 h 278"/>
                <a:gd name="T68" fmla="*/ 14 w 190"/>
                <a:gd name="T69" fmla="*/ 29 h 278"/>
                <a:gd name="T70" fmla="*/ 13 w 190"/>
                <a:gd name="T71" fmla="*/ 30 h 278"/>
                <a:gd name="T72" fmla="*/ 11 w 190"/>
                <a:gd name="T73" fmla="*/ 31 h 278"/>
                <a:gd name="T74" fmla="*/ 9 w 190"/>
                <a:gd name="T75" fmla="*/ 31 h 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0" h="278">
                  <a:moveTo>
                    <a:pt x="82" y="278"/>
                  </a:moveTo>
                  <a:lnTo>
                    <a:pt x="62" y="274"/>
                  </a:lnTo>
                  <a:lnTo>
                    <a:pt x="43" y="268"/>
                  </a:lnTo>
                  <a:lnTo>
                    <a:pt x="35" y="255"/>
                  </a:lnTo>
                  <a:lnTo>
                    <a:pt x="33" y="230"/>
                  </a:lnTo>
                  <a:lnTo>
                    <a:pt x="31" y="206"/>
                  </a:lnTo>
                  <a:lnTo>
                    <a:pt x="17" y="200"/>
                  </a:lnTo>
                  <a:lnTo>
                    <a:pt x="5" y="196"/>
                  </a:lnTo>
                  <a:lnTo>
                    <a:pt x="0" y="191"/>
                  </a:lnTo>
                  <a:lnTo>
                    <a:pt x="3" y="184"/>
                  </a:lnTo>
                  <a:lnTo>
                    <a:pt x="13" y="170"/>
                  </a:lnTo>
                  <a:lnTo>
                    <a:pt x="28" y="150"/>
                  </a:lnTo>
                  <a:lnTo>
                    <a:pt x="34" y="126"/>
                  </a:lnTo>
                  <a:lnTo>
                    <a:pt x="36" y="96"/>
                  </a:lnTo>
                  <a:lnTo>
                    <a:pt x="40" y="70"/>
                  </a:lnTo>
                  <a:lnTo>
                    <a:pt x="46" y="46"/>
                  </a:lnTo>
                  <a:lnTo>
                    <a:pt x="60" y="18"/>
                  </a:lnTo>
                  <a:lnTo>
                    <a:pt x="73" y="2"/>
                  </a:lnTo>
                  <a:lnTo>
                    <a:pt x="84" y="0"/>
                  </a:lnTo>
                  <a:lnTo>
                    <a:pt x="98" y="13"/>
                  </a:lnTo>
                  <a:lnTo>
                    <a:pt x="117" y="32"/>
                  </a:lnTo>
                  <a:lnTo>
                    <a:pt x="129" y="47"/>
                  </a:lnTo>
                  <a:lnTo>
                    <a:pt x="136" y="74"/>
                  </a:lnTo>
                  <a:lnTo>
                    <a:pt x="139" y="97"/>
                  </a:lnTo>
                  <a:lnTo>
                    <a:pt x="151" y="105"/>
                  </a:lnTo>
                  <a:lnTo>
                    <a:pt x="165" y="118"/>
                  </a:lnTo>
                  <a:lnTo>
                    <a:pt x="177" y="132"/>
                  </a:lnTo>
                  <a:lnTo>
                    <a:pt x="187" y="141"/>
                  </a:lnTo>
                  <a:lnTo>
                    <a:pt x="190" y="154"/>
                  </a:lnTo>
                  <a:lnTo>
                    <a:pt x="183" y="162"/>
                  </a:lnTo>
                  <a:lnTo>
                    <a:pt x="164" y="178"/>
                  </a:lnTo>
                  <a:lnTo>
                    <a:pt x="147" y="192"/>
                  </a:lnTo>
                  <a:lnTo>
                    <a:pt x="137" y="206"/>
                  </a:lnTo>
                  <a:lnTo>
                    <a:pt x="133" y="230"/>
                  </a:lnTo>
                  <a:lnTo>
                    <a:pt x="128" y="258"/>
                  </a:lnTo>
                  <a:lnTo>
                    <a:pt x="121" y="271"/>
                  </a:lnTo>
                  <a:lnTo>
                    <a:pt x="102" y="277"/>
                  </a:lnTo>
                  <a:lnTo>
                    <a:pt x="82" y="2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Freeform 317"/>
            <p:cNvSpPr>
              <a:spLocks/>
            </p:cNvSpPr>
            <p:nvPr/>
          </p:nvSpPr>
          <p:spPr bwMode="auto">
            <a:xfrm>
              <a:off x="5123" y="1086"/>
              <a:ext cx="16" cy="19"/>
            </a:xfrm>
            <a:custGeom>
              <a:avLst/>
              <a:gdLst>
                <a:gd name="T0" fmla="*/ 10 w 142"/>
                <a:gd name="T1" fmla="*/ 19 h 170"/>
                <a:gd name="T2" fmla="*/ 9 w 142"/>
                <a:gd name="T3" fmla="*/ 18 h 170"/>
                <a:gd name="T4" fmla="*/ 8 w 142"/>
                <a:gd name="T5" fmla="*/ 17 h 170"/>
                <a:gd name="T6" fmla="*/ 8 w 142"/>
                <a:gd name="T7" fmla="*/ 15 h 170"/>
                <a:gd name="T8" fmla="*/ 7 w 142"/>
                <a:gd name="T9" fmla="*/ 12 h 170"/>
                <a:gd name="T10" fmla="*/ 5 w 142"/>
                <a:gd name="T11" fmla="*/ 10 h 170"/>
                <a:gd name="T12" fmla="*/ 3 w 142"/>
                <a:gd name="T13" fmla="*/ 7 h 170"/>
                <a:gd name="T14" fmla="*/ 0 w 142"/>
                <a:gd name="T15" fmla="*/ 4 h 170"/>
                <a:gd name="T16" fmla="*/ 0 w 142"/>
                <a:gd name="T17" fmla="*/ 2 h 170"/>
                <a:gd name="T18" fmla="*/ 1 w 142"/>
                <a:gd name="T19" fmla="*/ 0 h 170"/>
                <a:gd name="T20" fmla="*/ 3 w 142"/>
                <a:gd name="T21" fmla="*/ 0 h 170"/>
                <a:gd name="T22" fmla="*/ 5 w 142"/>
                <a:gd name="T23" fmla="*/ 0 h 170"/>
                <a:gd name="T24" fmla="*/ 6 w 142"/>
                <a:gd name="T25" fmla="*/ 1 h 170"/>
                <a:gd name="T26" fmla="*/ 7 w 142"/>
                <a:gd name="T27" fmla="*/ 4 h 170"/>
                <a:gd name="T28" fmla="*/ 7 w 142"/>
                <a:gd name="T29" fmla="*/ 6 h 170"/>
                <a:gd name="T30" fmla="*/ 9 w 142"/>
                <a:gd name="T31" fmla="*/ 8 h 170"/>
                <a:gd name="T32" fmla="*/ 12 w 142"/>
                <a:gd name="T33" fmla="*/ 11 h 170"/>
                <a:gd name="T34" fmla="*/ 15 w 142"/>
                <a:gd name="T35" fmla="*/ 13 h 170"/>
                <a:gd name="T36" fmla="*/ 16 w 142"/>
                <a:gd name="T37" fmla="*/ 16 h 170"/>
                <a:gd name="T38" fmla="*/ 16 w 142"/>
                <a:gd name="T39" fmla="*/ 17 h 170"/>
                <a:gd name="T40" fmla="*/ 15 w 142"/>
                <a:gd name="T41" fmla="*/ 19 h 170"/>
                <a:gd name="T42" fmla="*/ 13 w 142"/>
                <a:gd name="T43" fmla="*/ 19 h 170"/>
                <a:gd name="T44" fmla="*/ 10 w 142"/>
                <a:gd name="T45" fmla="*/ 19 h 1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42" h="170">
                  <a:moveTo>
                    <a:pt x="90" y="169"/>
                  </a:moveTo>
                  <a:lnTo>
                    <a:pt x="77" y="165"/>
                  </a:lnTo>
                  <a:lnTo>
                    <a:pt x="72" y="154"/>
                  </a:lnTo>
                  <a:lnTo>
                    <a:pt x="70" y="136"/>
                  </a:lnTo>
                  <a:lnTo>
                    <a:pt x="63" y="108"/>
                  </a:lnTo>
                  <a:lnTo>
                    <a:pt x="45" y="87"/>
                  </a:lnTo>
                  <a:lnTo>
                    <a:pt x="23" y="67"/>
                  </a:lnTo>
                  <a:lnTo>
                    <a:pt x="4" y="39"/>
                  </a:lnTo>
                  <a:lnTo>
                    <a:pt x="0" y="17"/>
                  </a:lnTo>
                  <a:lnTo>
                    <a:pt x="10" y="4"/>
                  </a:lnTo>
                  <a:lnTo>
                    <a:pt x="25" y="0"/>
                  </a:lnTo>
                  <a:lnTo>
                    <a:pt x="42" y="2"/>
                  </a:lnTo>
                  <a:lnTo>
                    <a:pt x="55" y="13"/>
                  </a:lnTo>
                  <a:lnTo>
                    <a:pt x="60" y="32"/>
                  </a:lnTo>
                  <a:lnTo>
                    <a:pt x="62" y="58"/>
                  </a:lnTo>
                  <a:lnTo>
                    <a:pt x="79" y="75"/>
                  </a:lnTo>
                  <a:lnTo>
                    <a:pt x="107" y="96"/>
                  </a:lnTo>
                  <a:lnTo>
                    <a:pt x="132" y="118"/>
                  </a:lnTo>
                  <a:lnTo>
                    <a:pt x="142" y="139"/>
                  </a:lnTo>
                  <a:lnTo>
                    <a:pt x="141" y="154"/>
                  </a:lnTo>
                  <a:lnTo>
                    <a:pt x="129" y="166"/>
                  </a:lnTo>
                  <a:lnTo>
                    <a:pt x="112" y="170"/>
                  </a:lnTo>
                  <a:lnTo>
                    <a:pt x="90" y="1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Freeform 318"/>
            <p:cNvSpPr>
              <a:spLocks/>
            </p:cNvSpPr>
            <p:nvPr/>
          </p:nvSpPr>
          <p:spPr bwMode="auto">
            <a:xfrm>
              <a:off x="5007" y="1094"/>
              <a:ext cx="12" cy="11"/>
            </a:xfrm>
            <a:custGeom>
              <a:avLst/>
              <a:gdLst>
                <a:gd name="T0" fmla="*/ 9 w 105"/>
                <a:gd name="T1" fmla="*/ 11 h 95"/>
                <a:gd name="T2" fmla="*/ 5 w 105"/>
                <a:gd name="T3" fmla="*/ 11 h 95"/>
                <a:gd name="T4" fmla="*/ 2 w 105"/>
                <a:gd name="T5" fmla="*/ 10 h 95"/>
                <a:gd name="T6" fmla="*/ 0 w 105"/>
                <a:gd name="T7" fmla="*/ 8 h 95"/>
                <a:gd name="T8" fmla="*/ 0 w 105"/>
                <a:gd name="T9" fmla="*/ 6 h 95"/>
                <a:gd name="T10" fmla="*/ 2 w 105"/>
                <a:gd name="T11" fmla="*/ 5 h 95"/>
                <a:gd name="T12" fmla="*/ 4 w 105"/>
                <a:gd name="T13" fmla="*/ 4 h 95"/>
                <a:gd name="T14" fmla="*/ 4 w 105"/>
                <a:gd name="T15" fmla="*/ 2 h 95"/>
                <a:gd name="T16" fmla="*/ 5 w 105"/>
                <a:gd name="T17" fmla="*/ 1 h 95"/>
                <a:gd name="T18" fmla="*/ 7 w 105"/>
                <a:gd name="T19" fmla="*/ 0 h 95"/>
                <a:gd name="T20" fmla="*/ 8 w 105"/>
                <a:gd name="T21" fmla="*/ 0 h 95"/>
                <a:gd name="T22" fmla="*/ 10 w 105"/>
                <a:gd name="T23" fmla="*/ 0 h 95"/>
                <a:gd name="T24" fmla="*/ 11 w 105"/>
                <a:gd name="T25" fmla="*/ 2 h 95"/>
                <a:gd name="T26" fmla="*/ 12 w 105"/>
                <a:gd name="T27" fmla="*/ 5 h 95"/>
                <a:gd name="T28" fmla="*/ 12 w 105"/>
                <a:gd name="T29" fmla="*/ 8 h 95"/>
                <a:gd name="T30" fmla="*/ 12 w 105"/>
                <a:gd name="T31" fmla="*/ 10 h 95"/>
                <a:gd name="T32" fmla="*/ 9 w 105"/>
                <a:gd name="T33" fmla="*/ 11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95">
                  <a:moveTo>
                    <a:pt x="76" y="95"/>
                  </a:moveTo>
                  <a:lnTo>
                    <a:pt x="47" y="94"/>
                  </a:lnTo>
                  <a:lnTo>
                    <a:pt x="14" y="89"/>
                  </a:lnTo>
                  <a:lnTo>
                    <a:pt x="0" y="73"/>
                  </a:lnTo>
                  <a:lnTo>
                    <a:pt x="1" y="52"/>
                  </a:lnTo>
                  <a:lnTo>
                    <a:pt x="16" y="39"/>
                  </a:lnTo>
                  <a:lnTo>
                    <a:pt x="31" y="31"/>
                  </a:lnTo>
                  <a:lnTo>
                    <a:pt x="39" y="16"/>
                  </a:lnTo>
                  <a:lnTo>
                    <a:pt x="47" y="9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88" y="4"/>
                  </a:lnTo>
                  <a:lnTo>
                    <a:pt x="98" y="19"/>
                  </a:lnTo>
                  <a:lnTo>
                    <a:pt x="103" y="46"/>
                  </a:lnTo>
                  <a:lnTo>
                    <a:pt x="105" y="69"/>
                  </a:lnTo>
                  <a:lnTo>
                    <a:pt x="103" y="9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Freeform 319"/>
            <p:cNvSpPr>
              <a:spLocks/>
            </p:cNvSpPr>
            <p:nvPr/>
          </p:nvSpPr>
          <p:spPr bwMode="auto">
            <a:xfrm>
              <a:off x="5138" y="1079"/>
              <a:ext cx="8" cy="17"/>
            </a:xfrm>
            <a:custGeom>
              <a:avLst/>
              <a:gdLst>
                <a:gd name="T0" fmla="*/ 3 w 69"/>
                <a:gd name="T1" fmla="*/ 17 h 154"/>
                <a:gd name="T2" fmla="*/ 2 w 69"/>
                <a:gd name="T3" fmla="*/ 17 h 154"/>
                <a:gd name="T4" fmla="*/ 0 w 69"/>
                <a:gd name="T5" fmla="*/ 16 h 154"/>
                <a:gd name="T6" fmla="*/ 0 w 69"/>
                <a:gd name="T7" fmla="*/ 12 h 154"/>
                <a:gd name="T8" fmla="*/ 0 w 69"/>
                <a:gd name="T9" fmla="*/ 8 h 154"/>
                <a:gd name="T10" fmla="*/ 0 w 69"/>
                <a:gd name="T11" fmla="*/ 3 h 154"/>
                <a:gd name="T12" fmla="*/ 0 w 69"/>
                <a:gd name="T13" fmla="*/ 1 h 154"/>
                <a:gd name="T14" fmla="*/ 1 w 69"/>
                <a:gd name="T15" fmla="*/ 0 h 154"/>
                <a:gd name="T16" fmla="*/ 3 w 69"/>
                <a:gd name="T17" fmla="*/ 0 h 154"/>
                <a:gd name="T18" fmla="*/ 4 w 69"/>
                <a:gd name="T19" fmla="*/ 1 h 154"/>
                <a:gd name="T20" fmla="*/ 4 w 69"/>
                <a:gd name="T21" fmla="*/ 3 h 154"/>
                <a:gd name="T22" fmla="*/ 4 w 69"/>
                <a:gd name="T23" fmla="*/ 5 h 154"/>
                <a:gd name="T24" fmla="*/ 5 w 69"/>
                <a:gd name="T25" fmla="*/ 7 h 154"/>
                <a:gd name="T26" fmla="*/ 6 w 69"/>
                <a:gd name="T27" fmla="*/ 7 h 154"/>
                <a:gd name="T28" fmla="*/ 7 w 69"/>
                <a:gd name="T29" fmla="*/ 7 h 154"/>
                <a:gd name="T30" fmla="*/ 8 w 69"/>
                <a:gd name="T31" fmla="*/ 8 h 154"/>
                <a:gd name="T32" fmla="*/ 8 w 69"/>
                <a:gd name="T33" fmla="*/ 9 h 154"/>
                <a:gd name="T34" fmla="*/ 7 w 69"/>
                <a:gd name="T35" fmla="*/ 10 h 154"/>
                <a:gd name="T36" fmla="*/ 6 w 69"/>
                <a:gd name="T37" fmla="*/ 10 h 154"/>
                <a:gd name="T38" fmla="*/ 4 w 69"/>
                <a:gd name="T39" fmla="*/ 11 h 154"/>
                <a:gd name="T40" fmla="*/ 4 w 69"/>
                <a:gd name="T41" fmla="*/ 14 h 154"/>
                <a:gd name="T42" fmla="*/ 4 w 69"/>
                <a:gd name="T43" fmla="*/ 15 h 154"/>
                <a:gd name="T44" fmla="*/ 4 w 69"/>
                <a:gd name="T45" fmla="*/ 16 h 154"/>
                <a:gd name="T46" fmla="*/ 3 w 69"/>
                <a:gd name="T47" fmla="*/ 17 h 1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9" h="154">
                  <a:moveTo>
                    <a:pt x="28" y="154"/>
                  </a:moveTo>
                  <a:lnTo>
                    <a:pt x="14" y="154"/>
                  </a:lnTo>
                  <a:lnTo>
                    <a:pt x="4" y="142"/>
                  </a:lnTo>
                  <a:lnTo>
                    <a:pt x="1" y="113"/>
                  </a:lnTo>
                  <a:lnTo>
                    <a:pt x="1" y="70"/>
                  </a:lnTo>
                  <a:lnTo>
                    <a:pt x="0" y="27"/>
                  </a:lnTo>
                  <a:lnTo>
                    <a:pt x="3" y="9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35" y="10"/>
                  </a:lnTo>
                  <a:lnTo>
                    <a:pt x="36" y="26"/>
                  </a:lnTo>
                  <a:lnTo>
                    <a:pt x="32" y="47"/>
                  </a:lnTo>
                  <a:lnTo>
                    <a:pt x="39" y="66"/>
                  </a:lnTo>
                  <a:lnTo>
                    <a:pt x="50" y="66"/>
                  </a:lnTo>
                  <a:lnTo>
                    <a:pt x="61" y="66"/>
                  </a:lnTo>
                  <a:lnTo>
                    <a:pt x="67" y="71"/>
                  </a:lnTo>
                  <a:lnTo>
                    <a:pt x="69" y="81"/>
                  </a:lnTo>
                  <a:lnTo>
                    <a:pt x="64" y="88"/>
                  </a:lnTo>
                  <a:lnTo>
                    <a:pt x="50" y="94"/>
                  </a:lnTo>
                  <a:lnTo>
                    <a:pt x="37" y="101"/>
                  </a:lnTo>
                  <a:lnTo>
                    <a:pt x="35" y="131"/>
                  </a:lnTo>
                  <a:lnTo>
                    <a:pt x="36" y="139"/>
                  </a:lnTo>
                  <a:lnTo>
                    <a:pt x="35" y="148"/>
                  </a:lnTo>
                  <a:lnTo>
                    <a:pt x="28" y="1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Freeform 320"/>
            <p:cNvSpPr>
              <a:spLocks/>
            </p:cNvSpPr>
            <p:nvPr/>
          </p:nvSpPr>
          <p:spPr bwMode="auto">
            <a:xfrm>
              <a:off x="3969" y="1073"/>
              <a:ext cx="15" cy="20"/>
            </a:xfrm>
            <a:custGeom>
              <a:avLst/>
              <a:gdLst>
                <a:gd name="T0" fmla="*/ 11 w 134"/>
                <a:gd name="T1" fmla="*/ 18 h 182"/>
                <a:gd name="T2" fmla="*/ 10 w 134"/>
                <a:gd name="T3" fmla="*/ 17 h 182"/>
                <a:gd name="T4" fmla="*/ 9 w 134"/>
                <a:gd name="T5" fmla="*/ 14 h 182"/>
                <a:gd name="T6" fmla="*/ 7 w 134"/>
                <a:gd name="T7" fmla="*/ 11 h 182"/>
                <a:gd name="T8" fmla="*/ 5 w 134"/>
                <a:gd name="T9" fmla="*/ 8 h 182"/>
                <a:gd name="T10" fmla="*/ 2 w 134"/>
                <a:gd name="T11" fmla="*/ 5 h 182"/>
                <a:gd name="T12" fmla="*/ 1 w 134"/>
                <a:gd name="T13" fmla="*/ 4 h 182"/>
                <a:gd name="T14" fmla="*/ 0 w 134"/>
                <a:gd name="T15" fmla="*/ 4 h 182"/>
                <a:gd name="T16" fmla="*/ 1 w 134"/>
                <a:gd name="T17" fmla="*/ 3 h 182"/>
                <a:gd name="T18" fmla="*/ 3 w 134"/>
                <a:gd name="T19" fmla="*/ 2 h 182"/>
                <a:gd name="T20" fmla="*/ 5 w 134"/>
                <a:gd name="T21" fmla="*/ 0 h 182"/>
                <a:gd name="T22" fmla="*/ 7 w 134"/>
                <a:gd name="T23" fmla="*/ 0 h 182"/>
                <a:gd name="T24" fmla="*/ 9 w 134"/>
                <a:gd name="T25" fmla="*/ 2 h 182"/>
                <a:gd name="T26" fmla="*/ 10 w 134"/>
                <a:gd name="T27" fmla="*/ 5 h 182"/>
                <a:gd name="T28" fmla="*/ 11 w 134"/>
                <a:gd name="T29" fmla="*/ 8 h 182"/>
                <a:gd name="T30" fmla="*/ 12 w 134"/>
                <a:gd name="T31" fmla="*/ 9 h 182"/>
                <a:gd name="T32" fmla="*/ 13 w 134"/>
                <a:gd name="T33" fmla="*/ 11 h 182"/>
                <a:gd name="T34" fmla="*/ 15 w 134"/>
                <a:gd name="T35" fmla="*/ 11 h 182"/>
                <a:gd name="T36" fmla="*/ 15 w 134"/>
                <a:gd name="T37" fmla="*/ 15 h 182"/>
                <a:gd name="T38" fmla="*/ 15 w 134"/>
                <a:gd name="T39" fmla="*/ 18 h 182"/>
                <a:gd name="T40" fmla="*/ 15 w 134"/>
                <a:gd name="T41" fmla="*/ 20 h 182"/>
                <a:gd name="T42" fmla="*/ 13 w 134"/>
                <a:gd name="T43" fmla="*/ 20 h 182"/>
                <a:gd name="T44" fmla="*/ 12 w 134"/>
                <a:gd name="T45" fmla="*/ 19 h 182"/>
                <a:gd name="T46" fmla="*/ 11 w 134"/>
                <a:gd name="T47" fmla="*/ 18 h 1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4" h="182">
                  <a:moveTo>
                    <a:pt x="98" y="165"/>
                  </a:moveTo>
                  <a:lnTo>
                    <a:pt x="92" y="153"/>
                  </a:lnTo>
                  <a:lnTo>
                    <a:pt x="78" y="124"/>
                  </a:lnTo>
                  <a:lnTo>
                    <a:pt x="65" y="96"/>
                  </a:lnTo>
                  <a:lnTo>
                    <a:pt x="48" y="72"/>
                  </a:lnTo>
                  <a:lnTo>
                    <a:pt x="22" y="50"/>
                  </a:lnTo>
                  <a:lnTo>
                    <a:pt x="6" y="40"/>
                  </a:lnTo>
                  <a:lnTo>
                    <a:pt x="0" y="32"/>
                  </a:lnTo>
                  <a:lnTo>
                    <a:pt x="6" y="25"/>
                  </a:lnTo>
                  <a:lnTo>
                    <a:pt x="23" y="14"/>
                  </a:lnTo>
                  <a:lnTo>
                    <a:pt x="49" y="0"/>
                  </a:lnTo>
                  <a:lnTo>
                    <a:pt x="64" y="1"/>
                  </a:lnTo>
                  <a:lnTo>
                    <a:pt x="77" y="15"/>
                  </a:lnTo>
                  <a:lnTo>
                    <a:pt x="93" y="48"/>
                  </a:lnTo>
                  <a:lnTo>
                    <a:pt x="99" y="71"/>
                  </a:lnTo>
                  <a:lnTo>
                    <a:pt x="103" y="86"/>
                  </a:lnTo>
                  <a:lnTo>
                    <a:pt x="118" y="96"/>
                  </a:lnTo>
                  <a:lnTo>
                    <a:pt x="131" y="104"/>
                  </a:lnTo>
                  <a:lnTo>
                    <a:pt x="134" y="136"/>
                  </a:lnTo>
                  <a:lnTo>
                    <a:pt x="134" y="168"/>
                  </a:lnTo>
                  <a:lnTo>
                    <a:pt x="131" y="181"/>
                  </a:lnTo>
                  <a:lnTo>
                    <a:pt x="118" y="182"/>
                  </a:lnTo>
                  <a:lnTo>
                    <a:pt x="104" y="175"/>
                  </a:lnTo>
                  <a:lnTo>
                    <a:pt x="98" y="16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Freeform 321"/>
            <p:cNvSpPr>
              <a:spLocks/>
            </p:cNvSpPr>
            <p:nvPr/>
          </p:nvSpPr>
          <p:spPr bwMode="auto">
            <a:xfrm>
              <a:off x="5241" y="1052"/>
              <a:ext cx="20" cy="38"/>
            </a:xfrm>
            <a:custGeom>
              <a:avLst/>
              <a:gdLst>
                <a:gd name="T0" fmla="*/ 1 w 177"/>
                <a:gd name="T1" fmla="*/ 23 h 342"/>
                <a:gd name="T2" fmla="*/ 1 w 177"/>
                <a:gd name="T3" fmla="*/ 21 h 342"/>
                <a:gd name="T4" fmla="*/ 1 w 177"/>
                <a:gd name="T5" fmla="*/ 18 h 342"/>
                <a:gd name="T6" fmla="*/ 1 w 177"/>
                <a:gd name="T7" fmla="*/ 16 h 342"/>
                <a:gd name="T8" fmla="*/ 1 w 177"/>
                <a:gd name="T9" fmla="*/ 15 h 342"/>
                <a:gd name="T10" fmla="*/ 1 w 177"/>
                <a:gd name="T11" fmla="*/ 13 h 342"/>
                <a:gd name="T12" fmla="*/ 1 w 177"/>
                <a:gd name="T13" fmla="*/ 12 h 342"/>
                <a:gd name="T14" fmla="*/ 1 w 177"/>
                <a:gd name="T15" fmla="*/ 11 h 342"/>
                <a:gd name="T16" fmla="*/ 2 w 177"/>
                <a:gd name="T17" fmla="*/ 10 h 342"/>
                <a:gd name="T18" fmla="*/ 2 w 177"/>
                <a:gd name="T19" fmla="*/ 9 h 342"/>
                <a:gd name="T20" fmla="*/ 3 w 177"/>
                <a:gd name="T21" fmla="*/ 8 h 342"/>
                <a:gd name="T22" fmla="*/ 4 w 177"/>
                <a:gd name="T23" fmla="*/ 7 h 342"/>
                <a:gd name="T24" fmla="*/ 5 w 177"/>
                <a:gd name="T25" fmla="*/ 6 h 342"/>
                <a:gd name="T26" fmla="*/ 6 w 177"/>
                <a:gd name="T27" fmla="*/ 4 h 342"/>
                <a:gd name="T28" fmla="*/ 8 w 177"/>
                <a:gd name="T29" fmla="*/ 3 h 342"/>
                <a:gd name="T30" fmla="*/ 9 w 177"/>
                <a:gd name="T31" fmla="*/ 2 h 342"/>
                <a:gd name="T32" fmla="*/ 11 w 177"/>
                <a:gd name="T33" fmla="*/ 0 h 342"/>
                <a:gd name="T34" fmla="*/ 12 w 177"/>
                <a:gd name="T35" fmla="*/ 0 h 342"/>
                <a:gd name="T36" fmla="*/ 12 w 177"/>
                <a:gd name="T37" fmla="*/ 1 h 342"/>
                <a:gd name="T38" fmla="*/ 12 w 177"/>
                <a:gd name="T39" fmla="*/ 3 h 342"/>
                <a:gd name="T40" fmla="*/ 12 w 177"/>
                <a:gd name="T41" fmla="*/ 9 h 342"/>
                <a:gd name="T42" fmla="*/ 13 w 177"/>
                <a:gd name="T43" fmla="*/ 11 h 342"/>
                <a:gd name="T44" fmla="*/ 14 w 177"/>
                <a:gd name="T45" fmla="*/ 12 h 342"/>
                <a:gd name="T46" fmla="*/ 16 w 177"/>
                <a:gd name="T47" fmla="*/ 14 h 342"/>
                <a:gd name="T48" fmla="*/ 17 w 177"/>
                <a:gd name="T49" fmla="*/ 15 h 342"/>
                <a:gd name="T50" fmla="*/ 18 w 177"/>
                <a:gd name="T51" fmla="*/ 16 h 342"/>
                <a:gd name="T52" fmla="*/ 20 w 177"/>
                <a:gd name="T53" fmla="*/ 17 h 342"/>
                <a:gd name="T54" fmla="*/ 20 w 177"/>
                <a:gd name="T55" fmla="*/ 18 h 342"/>
                <a:gd name="T56" fmla="*/ 19 w 177"/>
                <a:gd name="T57" fmla="*/ 21 h 342"/>
                <a:gd name="T58" fmla="*/ 16 w 177"/>
                <a:gd name="T59" fmla="*/ 23 h 342"/>
                <a:gd name="T60" fmla="*/ 14 w 177"/>
                <a:gd name="T61" fmla="*/ 25 h 342"/>
                <a:gd name="T62" fmla="*/ 13 w 177"/>
                <a:gd name="T63" fmla="*/ 27 h 342"/>
                <a:gd name="T64" fmla="*/ 12 w 177"/>
                <a:gd name="T65" fmla="*/ 30 h 342"/>
                <a:gd name="T66" fmla="*/ 12 w 177"/>
                <a:gd name="T67" fmla="*/ 33 h 342"/>
                <a:gd name="T68" fmla="*/ 12 w 177"/>
                <a:gd name="T69" fmla="*/ 34 h 342"/>
                <a:gd name="T70" fmla="*/ 11 w 177"/>
                <a:gd name="T71" fmla="*/ 33 h 342"/>
                <a:gd name="T72" fmla="*/ 9 w 177"/>
                <a:gd name="T73" fmla="*/ 32 h 342"/>
                <a:gd name="T74" fmla="*/ 7 w 177"/>
                <a:gd name="T75" fmla="*/ 31 h 342"/>
                <a:gd name="T76" fmla="*/ 6 w 177"/>
                <a:gd name="T77" fmla="*/ 31 h 342"/>
                <a:gd name="T78" fmla="*/ 5 w 177"/>
                <a:gd name="T79" fmla="*/ 32 h 342"/>
                <a:gd name="T80" fmla="*/ 4 w 177"/>
                <a:gd name="T81" fmla="*/ 34 h 342"/>
                <a:gd name="T82" fmla="*/ 3 w 177"/>
                <a:gd name="T83" fmla="*/ 38 h 342"/>
                <a:gd name="T84" fmla="*/ 1 w 177"/>
                <a:gd name="T85" fmla="*/ 37 h 342"/>
                <a:gd name="T86" fmla="*/ 0 w 177"/>
                <a:gd name="T87" fmla="*/ 33 h 342"/>
                <a:gd name="T88" fmla="*/ 1 w 177"/>
                <a:gd name="T89" fmla="*/ 31 h 342"/>
                <a:gd name="T90" fmla="*/ 2 w 177"/>
                <a:gd name="T91" fmla="*/ 32 h 342"/>
                <a:gd name="T92" fmla="*/ 3 w 177"/>
                <a:gd name="T93" fmla="*/ 32 h 342"/>
                <a:gd name="T94" fmla="*/ 5 w 177"/>
                <a:gd name="T95" fmla="*/ 31 h 342"/>
                <a:gd name="T96" fmla="*/ 5 w 177"/>
                <a:gd name="T97" fmla="*/ 29 h 342"/>
                <a:gd name="T98" fmla="*/ 5 w 177"/>
                <a:gd name="T99" fmla="*/ 28 h 342"/>
                <a:gd name="T100" fmla="*/ 3 w 177"/>
                <a:gd name="T101" fmla="*/ 26 h 342"/>
                <a:gd name="T102" fmla="*/ 2 w 177"/>
                <a:gd name="T103" fmla="*/ 26 h 342"/>
                <a:gd name="T104" fmla="*/ 1 w 177"/>
                <a:gd name="T105" fmla="*/ 26 h 342"/>
                <a:gd name="T106" fmla="*/ 1 w 177"/>
                <a:gd name="T107" fmla="*/ 23 h 3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7" h="342">
                  <a:moveTo>
                    <a:pt x="6" y="209"/>
                  </a:moveTo>
                  <a:lnTo>
                    <a:pt x="8" y="187"/>
                  </a:lnTo>
                  <a:lnTo>
                    <a:pt x="8" y="165"/>
                  </a:lnTo>
                  <a:lnTo>
                    <a:pt x="8" y="148"/>
                  </a:lnTo>
                  <a:lnTo>
                    <a:pt x="9" y="131"/>
                  </a:lnTo>
                  <a:lnTo>
                    <a:pt x="10" y="119"/>
                  </a:lnTo>
                  <a:lnTo>
                    <a:pt x="11" y="107"/>
                  </a:lnTo>
                  <a:lnTo>
                    <a:pt x="13" y="96"/>
                  </a:lnTo>
                  <a:lnTo>
                    <a:pt x="18" y="87"/>
                  </a:lnTo>
                  <a:lnTo>
                    <a:pt x="22" y="77"/>
                  </a:lnTo>
                  <a:lnTo>
                    <a:pt x="27" y="69"/>
                  </a:lnTo>
                  <a:lnTo>
                    <a:pt x="35" y="60"/>
                  </a:lnTo>
                  <a:lnTo>
                    <a:pt x="43" y="50"/>
                  </a:lnTo>
                  <a:lnTo>
                    <a:pt x="54" y="40"/>
                  </a:lnTo>
                  <a:lnTo>
                    <a:pt x="67" y="28"/>
                  </a:lnTo>
                  <a:lnTo>
                    <a:pt x="81" y="14"/>
                  </a:lnTo>
                  <a:lnTo>
                    <a:pt x="96" y="2"/>
                  </a:lnTo>
                  <a:lnTo>
                    <a:pt x="106" y="0"/>
                  </a:lnTo>
                  <a:lnTo>
                    <a:pt x="109" y="8"/>
                  </a:lnTo>
                  <a:lnTo>
                    <a:pt x="110" y="31"/>
                  </a:lnTo>
                  <a:lnTo>
                    <a:pt x="110" y="77"/>
                  </a:lnTo>
                  <a:lnTo>
                    <a:pt x="117" y="97"/>
                  </a:lnTo>
                  <a:lnTo>
                    <a:pt x="128" y="106"/>
                  </a:lnTo>
                  <a:lnTo>
                    <a:pt x="141" y="122"/>
                  </a:lnTo>
                  <a:lnTo>
                    <a:pt x="148" y="137"/>
                  </a:lnTo>
                  <a:lnTo>
                    <a:pt x="163" y="144"/>
                  </a:lnTo>
                  <a:lnTo>
                    <a:pt x="177" y="153"/>
                  </a:lnTo>
                  <a:lnTo>
                    <a:pt x="177" y="165"/>
                  </a:lnTo>
                  <a:lnTo>
                    <a:pt x="164" y="188"/>
                  </a:lnTo>
                  <a:lnTo>
                    <a:pt x="145" y="211"/>
                  </a:lnTo>
                  <a:lnTo>
                    <a:pt x="127" y="226"/>
                  </a:lnTo>
                  <a:lnTo>
                    <a:pt x="113" y="244"/>
                  </a:lnTo>
                  <a:lnTo>
                    <a:pt x="107" y="273"/>
                  </a:lnTo>
                  <a:lnTo>
                    <a:pt x="106" y="293"/>
                  </a:lnTo>
                  <a:lnTo>
                    <a:pt x="102" y="302"/>
                  </a:lnTo>
                  <a:lnTo>
                    <a:pt x="93" y="300"/>
                  </a:lnTo>
                  <a:lnTo>
                    <a:pt x="81" y="289"/>
                  </a:lnTo>
                  <a:lnTo>
                    <a:pt x="65" y="276"/>
                  </a:lnTo>
                  <a:lnTo>
                    <a:pt x="51" y="275"/>
                  </a:lnTo>
                  <a:lnTo>
                    <a:pt x="41" y="286"/>
                  </a:lnTo>
                  <a:lnTo>
                    <a:pt x="38" y="307"/>
                  </a:lnTo>
                  <a:lnTo>
                    <a:pt x="28" y="342"/>
                  </a:lnTo>
                  <a:lnTo>
                    <a:pt x="11" y="330"/>
                  </a:lnTo>
                  <a:lnTo>
                    <a:pt x="0" y="301"/>
                  </a:lnTo>
                  <a:lnTo>
                    <a:pt x="12" y="282"/>
                  </a:lnTo>
                  <a:lnTo>
                    <a:pt x="21" y="284"/>
                  </a:lnTo>
                  <a:lnTo>
                    <a:pt x="29" y="286"/>
                  </a:lnTo>
                  <a:lnTo>
                    <a:pt x="41" y="277"/>
                  </a:lnTo>
                  <a:lnTo>
                    <a:pt x="47" y="263"/>
                  </a:lnTo>
                  <a:lnTo>
                    <a:pt x="42" y="249"/>
                  </a:lnTo>
                  <a:lnTo>
                    <a:pt x="28" y="238"/>
                  </a:lnTo>
                  <a:lnTo>
                    <a:pt x="18" y="235"/>
                  </a:lnTo>
                  <a:lnTo>
                    <a:pt x="8" y="230"/>
                  </a:lnTo>
                  <a:lnTo>
                    <a:pt x="6" y="20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Freeform 322"/>
            <p:cNvSpPr>
              <a:spLocks/>
            </p:cNvSpPr>
            <p:nvPr/>
          </p:nvSpPr>
          <p:spPr bwMode="auto">
            <a:xfrm>
              <a:off x="5182" y="1070"/>
              <a:ext cx="16" cy="16"/>
            </a:xfrm>
            <a:custGeom>
              <a:avLst/>
              <a:gdLst>
                <a:gd name="T0" fmla="*/ 5 w 142"/>
                <a:gd name="T1" fmla="*/ 14 h 144"/>
                <a:gd name="T2" fmla="*/ 3 w 142"/>
                <a:gd name="T3" fmla="*/ 12 h 144"/>
                <a:gd name="T4" fmla="*/ 1 w 142"/>
                <a:gd name="T5" fmla="*/ 10 h 144"/>
                <a:gd name="T6" fmla="*/ 0 w 142"/>
                <a:gd name="T7" fmla="*/ 8 h 144"/>
                <a:gd name="T8" fmla="*/ 1 w 142"/>
                <a:gd name="T9" fmla="*/ 6 h 144"/>
                <a:gd name="T10" fmla="*/ 3 w 142"/>
                <a:gd name="T11" fmla="*/ 4 h 144"/>
                <a:gd name="T12" fmla="*/ 5 w 142"/>
                <a:gd name="T13" fmla="*/ 3 h 144"/>
                <a:gd name="T14" fmla="*/ 6 w 142"/>
                <a:gd name="T15" fmla="*/ 1 h 144"/>
                <a:gd name="T16" fmla="*/ 9 w 142"/>
                <a:gd name="T17" fmla="*/ 1 h 144"/>
                <a:gd name="T18" fmla="*/ 11 w 142"/>
                <a:gd name="T19" fmla="*/ 1 h 144"/>
                <a:gd name="T20" fmla="*/ 13 w 142"/>
                <a:gd name="T21" fmla="*/ 0 h 144"/>
                <a:gd name="T22" fmla="*/ 15 w 142"/>
                <a:gd name="T23" fmla="*/ 0 h 144"/>
                <a:gd name="T24" fmla="*/ 16 w 142"/>
                <a:gd name="T25" fmla="*/ 1 h 144"/>
                <a:gd name="T26" fmla="*/ 15 w 142"/>
                <a:gd name="T27" fmla="*/ 2 h 144"/>
                <a:gd name="T28" fmla="*/ 13 w 142"/>
                <a:gd name="T29" fmla="*/ 4 h 144"/>
                <a:gd name="T30" fmla="*/ 12 w 142"/>
                <a:gd name="T31" fmla="*/ 6 h 144"/>
                <a:gd name="T32" fmla="*/ 11 w 142"/>
                <a:gd name="T33" fmla="*/ 8 h 144"/>
                <a:gd name="T34" fmla="*/ 10 w 142"/>
                <a:gd name="T35" fmla="*/ 10 h 144"/>
                <a:gd name="T36" fmla="*/ 8 w 142"/>
                <a:gd name="T37" fmla="*/ 12 h 144"/>
                <a:gd name="T38" fmla="*/ 7 w 142"/>
                <a:gd name="T39" fmla="*/ 13 h 144"/>
                <a:gd name="T40" fmla="*/ 8 w 142"/>
                <a:gd name="T41" fmla="*/ 15 h 144"/>
                <a:gd name="T42" fmla="*/ 8 w 142"/>
                <a:gd name="T43" fmla="*/ 16 h 144"/>
                <a:gd name="T44" fmla="*/ 7 w 142"/>
                <a:gd name="T45" fmla="*/ 16 h 144"/>
                <a:gd name="T46" fmla="*/ 5 w 142"/>
                <a:gd name="T47" fmla="*/ 14 h 1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2" h="144">
                  <a:moveTo>
                    <a:pt x="43" y="127"/>
                  </a:moveTo>
                  <a:lnTo>
                    <a:pt x="23" y="108"/>
                  </a:lnTo>
                  <a:lnTo>
                    <a:pt x="5" y="90"/>
                  </a:lnTo>
                  <a:lnTo>
                    <a:pt x="0" y="71"/>
                  </a:lnTo>
                  <a:lnTo>
                    <a:pt x="7" y="51"/>
                  </a:lnTo>
                  <a:lnTo>
                    <a:pt x="24" y="39"/>
                  </a:lnTo>
                  <a:lnTo>
                    <a:pt x="40" y="25"/>
                  </a:lnTo>
                  <a:lnTo>
                    <a:pt x="50" y="12"/>
                  </a:lnTo>
                  <a:lnTo>
                    <a:pt x="80" y="6"/>
                  </a:lnTo>
                  <a:lnTo>
                    <a:pt x="97" y="6"/>
                  </a:lnTo>
                  <a:lnTo>
                    <a:pt x="114" y="2"/>
                  </a:lnTo>
                  <a:lnTo>
                    <a:pt x="132" y="0"/>
                  </a:lnTo>
                  <a:lnTo>
                    <a:pt x="142" y="6"/>
                  </a:lnTo>
                  <a:lnTo>
                    <a:pt x="137" y="16"/>
                  </a:lnTo>
                  <a:lnTo>
                    <a:pt x="115" y="37"/>
                  </a:lnTo>
                  <a:lnTo>
                    <a:pt x="105" y="53"/>
                  </a:lnTo>
                  <a:lnTo>
                    <a:pt x="102" y="71"/>
                  </a:lnTo>
                  <a:lnTo>
                    <a:pt x="93" y="93"/>
                  </a:lnTo>
                  <a:lnTo>
                    <a:pt x="71" y="106"/>
                  </a:lnTo>
                  <a:lnTo>
                    <a:pt x="64" y="118"/>
                  </a:lnTo>
                  <a:lnTo>
                    <a:pt x="71" y="139"/>
                  </a:lnTo>
                  <a:lnTo>
                    <a:pt x="68" y="144"/>
                  </a:lnTo>
                  <a:lnTo>
                    <a:pt x="62" y="144"/>
                  </a:lnTo>
                  <a:lnTo>
                    <a:pt x="43" y="12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Freeform 323"/>
            <p:cNvSpPr>
              <a:spLocks/>
            </p:cNvSpPr>
            <p:nvPr/>
          </p:nvSpPr>
          <p:spPr bwMode="auto">
            <a:xfrm>
              <a:off x="5143" y="1074"/>
              <a:ext cx="7" cy="11"/>
            </a:xfrm>
            <a:custGeom>
              <a:avLst/>
              <a:gdLst>
                <a:gd name="T0" fmla="*/ 6 w 64"/>
                <a:gd name="T1" fmla="*/ 11 h 95"/>
                <a:gd name="T2" fmla="*/ 5 w 64"/>
                <a:gd name="T3" fmla="*/ 11 h 95"/>
                <a:gd name="T4" fmla="*/ 5 w 64"/>
                <a:gd name="T5" fmla="*/ 10 h 95"/>
                <a:gd name="T6" fmla="*/ 4 w 64"/>
                <a:gd name="T7" fmla="*/ 8 h 95"/>
                <a:gd name="T8" fmla="*/ 3 w 64"/>
                <a:gd name="T9" fmla="*/ 6 h 95"/>
                <a:gd name="T10" fmla="*/ 1 w 64"/>
                <a:gd name="T11" fmla="*/ 3 h 95"/>
                <a:gd name="T12" fmla="*/ 0 w 64"/>
                <a:gd name="T13" fmla="*/ 1 h 95"/>
                <a:gd name="T14" fmla="*/ 0 w 64"/>
                <a:gd name="T15" fmla="*/ 0 h 95"/>
                <a:gd name="T16" fmla="*/ 2 w 64"/>
                <a:gd name="T17" fmla="*/ 0 h 95"/>
                <a:gd name="T18" fmla="*/ 4 w 64"/>
                <a:gd name="T19" fmla="*/ 1 h 95"/>
                <a:gd name="T20" fmla="*/ 6 w 64"/>
                <a:gd name="T21" fmla="*/ 2 h 95"/>
                <a:gd name="T22" fmla="*/ 6 w 64"/>
                <a:gd name="T23" fmla="*/ 4 h 95"/>
                <a:gd name="T24" fmla="*/ 7 w 64"/>
                <a:gd name="T25" fmla="*/ 6 h 95"/>
                <a:gd name="T26" fmla="*/ 7 w 64"/>
                <a:gd name="T27" fmla="*/ 8 h 95"/>
                <a:gd name="T28" fmla="*/ 7 w 64"/>
                <a:gd name="T29" fmla="*/ 10 h 95"/>
                <a:gd name="T30" fmla="*/ 6 w 64"/>
                <a:gd name="T31" fmla="*/ 11 h 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4" h="95">
                  <a:moveTo>
                    <a:pt x="58" y="93"/>
                  </a:moveTo>
                  <a:lnTo>
                    <a:pt x="48" y="95"/>
                  </a:lnTo>
                  <a:lnTo>
                    <a:pt x="42" y="87"/>
                  </a:lnTo>
                  <a:lnTo>
                    <a:pt x="37" y="69"/>
                  </a:lnTo>
                  <a:lnTo>
                    <a:pt x="28" y="48"/>
                  </a:lnTo>
                  <a:lnTo>
                    <a:pt x="13" y="28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0" y="3"/>
                  </a:lnTo>
                  <a:lnTo>
                    <a:pt x="41" y="10"/>
                  </a:lnTo>
                  <a:lnTo>
                    <a:pt x="52" y="18"/>
                  </a:lnTo>
                  <a:lnTo>
                    <a:pt x="59" y="31"/>
                  </a:lnTo>
                  <a:lnTo>
                    <a:pt x="61" y="52"/>
                  </a:lnTo>
                  <a:lnTo>
                    <a:pt x="64" y="69"/>
                  </a:lnTo>
                  <a:lnTo>
                    <a:pt x="64" y="86"/>
                  </a:lnTo>
                  <a:lnTo>
                    <a:pt x="58" y="9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Freeform 324"/>
            <p:cNvSpPr>
              <a:spLocks/>
            </p:cNvSpPr>
            <p:nvPr/>
          </p:nvSpPr>
          <p:spPr bwMode="auto">
            <a:xfrm>
              <a:off x="5127" y="1076"/>
              <a:ext cx="7" cy="9"/>
            </a:xfrm>
            <a:custGeom>
              <a:avLst/>
              <a:gdLst>
                <a:gd name="T0" fmla="*/ 6 w 61"/>
                <a:gd name="T1" fmla="*/ 9 h 84"/>
                <a:gd name="T2" fmla="*/ 5 w 61"/>
                <a:gd name="T3" fmla="*/ 9 h 84"/>
                <a:gd name="T4" fmla="*/ 4 w 61"/>
                <a:gd name="T5" fmla="*/ 8 h 84"/>
                <a:gd name="T6" fmla="*/ 2 w 61"/>
                <a:gd name="T7" fmla="*/ 6 h 84"/>
                <a:gd name="T8" fmla="*/ 0 w 61"/>
                <a:gd name="T9" fmla="*/ 5 h 84"/>
                <a:gd name="T10" fmla="*/ 0 w 61"/>
                <a:gd name="T11" fmla="*/ 3 h 84"/>
                <a:gd name="T12" fmla="*/ 2 w 61"/>
                <a:gd name="T13" fmla="*/ 2 h 84"/>
                <a:gd name="T14" fmla="*/ 4 w 61"/>
                <a:gd name="T15" fmla="*/ 0 h 84"/>
                <a:gd name="T16" fmla="*/ 6 w 61"/>
                <a:gd name="T17" fmla="*/ 0 h 84"/>
                <a:gd name="T18" fmla="*/ 6 w 61"/>
                <a:gd name="T19" fmla="*/ 1 h 84"/>
                <a:gd name="T20" fmla="*/ 6 w 61"/>
                <a:gd name="T21" fmla="*/ 4 h 84"/>
                <a:gd name="T22" fmla="*/ 7 w 61"/>
                <a:gd name="T23" fmla="*/ 6 h 84"/>
                <a:gd name="T24" fmla="*/ 7 w 61"/>
                <a:gd name="T25" fmla="*/ 8 h 84"/>
                <a:gd name="T26" fmla="*/ 6 w 61"/>
                <a:gd name="T27" fmla="*/ 9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" h="84">
                  <a:moveTo>
                    <a:pt x="55" y="80"/>
                  </a:moveTo>
                  <a:lnTo>
                    <a:pt x="42" y="84"/>
                  </a:lnTo>
                  <a:lnTo>
                    <a:pt x="33" y="79"/>
                  </a:lnTo>
                  <a:lnTo>
                    <a:pt x="14" y="60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14" y="16"/>
                  </a:lnTo>
                  <a:lnTo>
                    <a:pt x="36" y="2"/>
                  </a:lnTo>
                  <a:lnTo>
                    <a:pt x="48" y="0"/>
                  </a:lnTo>
                  <a:lnTo>
                    <a:pt x="53" y="12"/>
                  </a:lnTo>
                  <a:lnTo>
                    <a:pt x="56" y="39"/>
                  </a:lnTo>
                  <a:lnTo>
                    <a:pt x="60" y="56"/>
                  </a:lnTo>
                  <a:lnTo>
                    <a:pt x="61" y="73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Freeform 325"/>
            <p:cNvSpPr>
              <a:spLocks/>
            </p:cNvSpPr>
            <p:nvPr/>
          </p:nvSpPr>
          <p:spPr bwMode="auto">
            <a:xfrm>
              <a:off x="5155" y="1070"/>
              <a:ext cx="6" cy="11"/>
            </a:xfrm>
            <a:custGeom>
              <a:avLst/>
              <a:gdLst>
                <a:gd name="T0" fmla="*/ 0 w 56"/>
                <a:gd name="T1" fmla="*/ 9 h 101"/>
                <a:gd name="T2" fmla="*/ 0 w 56"/>
                <a:gd name="T3" fmla="*/ 6 h 101"/>
                <a:gd name="T4" fmla="*/ 1 w 56"/>
                <a:gd name="T5" fmla="*/ 3 h 101"/>
                <a:gd name="T6" fmla="*/ 2 w 56"/>
                <a:gd name="T7" fmla="*/ 1 h 101"/>
                <a:gd name="T8" fmla="*/ 4 w 56"/>
                <a:gd name="T9" fmla="*/ 0 h 101"/>
                <a:gd name="T10" fmla="*/ 5 w 56"/>
                <a:gd name="T11" fmla="*/ 0 h 101"/>
                <a:gd name="T12" fmla="*/ 6 w 56"/>
                <a:gd name="T13" fmla="*/ 2 h 101"/>
                <a:gd name="T14" fmla="*/ 6 w 56"/>
                <a:gd name="T15" fmla="*/ 4 h 101"/>
                <a:gd name="T16" fmla="*/ 5 w 56"/>
                <a:gd name="T17" fmla="*/ 7 h 101"/>
                <a:gd name="T18" fmla="*/ 3 w 56"/>
                <a:gd name="T19" fmla="*/ 9 h 101"/>
                <a:gd name="T20" fmla="*/ 1 w 56"/>
                <a:gd name="T21" fmla="*/ 11 h 101"/>
                <a:gd name="T22" fmla="*/ 0 w 56"/>
                <a:gd name="T23" fmla="*/ 9 h 1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" h="101">
                  <a:moveTo>
                    <a:pt x="0" y="84"/>
                  </a:moveTo>
                  <a:lnTo>
                    <a:pt x="1" y="58"/>
                  </a:lnTo>
                  <a:lnTo>
                    <a:pt x="7" y="26"/>
                  </a:lnTo>
                  <a:lnTo>
                    <a:pt x="19" y="7"/>
                  </a:lnTo>
                  <a:lnTo>
                    <a:pt x="34" y="0"/>
                  </a:lnTo>
                  <a:lnTo>
                    <a:pt x="47" y="4"/>
                  </a:lnTo>
                  <a:lnTo>
                    <a:pt x="56" y="16"/>
                  </a:lnTo>
                  <a:lnTo>
                    <a:pt x="56" y="38"/>
                  </a:lnTo>
                  <a:lnTo>
                    <a:pt x="43" y="66"/>
                  </a:lnTo>
                  <a:lnTo>
                    <a:pt x="29" y="85"/>
                  </a:lnTo>
                  <a:lnTo>
                    <a:pt x="13" y="101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Freeform 326"/>
            <p:cNvSpPr>
              <a:spLocks/>
            </p:cNvSpPr>
            <p:nvPr/>
          </p:nvSpPr>
          <p:spPr bwMode="auto">
            <a:xfrm>
              <a:off x="3978" y="1059"/>
              <a:ext cx="14" cy="21"/>
            </a:xfrm>
            <a:custGeom>
              <a:avLst/>
              <a:gdLst>
                <a:gd name="T0" fmla="*/ 12 w 127"/>
                <a:gd name="T1" fmla="*/ 20 h 186"/>
                <a:gd name="T2" fmla="*/ 11 w 127"/>
                <a:gd name="T3" fmla="*/ 20 h 186"/>
                <a:gd name="T4" fmla="*/ 6 w 127"/>
                <a:gd name="T5" fmla="*/ 15 h 186"/>
                <a:gd name="T6" fmla="*/ 2 w 127"/>
                <a:gd name="T7" fmla="*/ 11 h 186"/>
                <a:gd name="T8" fmla="*/ 0 w 127"/>
                <a:gd name="T9" fmla="*/ 8 h 186"/>
                <a:gd name="T10" fmla="*/ 0 w 127"/>
                <a:gd name="T11" fmla="*/ 6 h 186"/>
                <a:gd name="T12" fmla="*/ 0 w 127"/>
                <a:gd name="T13" fmla="*/ 5 h 186"/>
                <a:gd name="T14" fmla="*/ 1 w 127"/>
                <a:gd name="T15" fmla="*/ 3 h 186"/>
                <a:gd name="T16" fmla="*/ 2 w 127"/>
                <a:gd name="T17" fmla="*/ 1 h 186"/>
                <a:gd name="T18" fmla="*/ 3 w 127"/>
                <a:gd name="T19" fmla="*/ 0 h 186"/>
                <a:gd name="T20" fmla="*/ 5 w 127"/>
                <a:gd name="T21" fmla="*/ 0 h 186"/>
                <a:gd name="T22" fmla="*/ 6 w 127"/>
                <a:gd name="T23" fmla="*/ 0 h 186"/>
                <a:gd name="T24" fmla="*/ 6 w 127"/>
                <a:gd name="T25" fmla="*/ 1 h 186"/>
                <a:gd name="T26" fmla="*/ 7 w 127"/>
                <a:gd name="T27" fmla="*/ 2 h 186"/>
                <a:gd name="T28" fmla="*/ 9 w 127"/>
                <a:gd name="T29" fmla="*/ 5 h 186"/>
                <a:gd name="T30" fmla="*/ 10 w 127"/>
                <a:gd name="T31" fmla="*/ 7 h 186"/>
                <a:gd name="T32" fmla="*/ 10 w 127"/>
                <a:gd name="T33" fmla="*/ 10 h 186"/>
                <a:gd name="T34" fmla="*/ 11 w 127"/>
                <a:gd name="T35" fmla="*/ 11 h 186"/>
                <a:gd name="T36" fmla="*/ 12 w 127"/>
                <a:gd name="T37" fmla="*/ 12 h 186"/>
                <a:gd name="T38" fmla="*/ 14 w 127"/>
                <a:gd name="T39" fmla="*/ 14 h 186"/>
                <a:gd name="T40" fmla="*/ 14 w 127"/>
                <a:gd name="T41" fmla="*/ 17 h 186"/>
                <a:gd name="T42" fmla="*/ 14 w 127"/>
                <a:gd name="T43" fmla="*/ 20 h 186"/>
                <a:gd name="T44" fmla="*/ 13 w 127"/>
                <a:gd name="T45" fmla="*/ 21 h 186"/>
                <a:gd name="T46" fmla="*/ 12 w 127"/>
                <a:gd name="T47" fmla="*/ 20 h 1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7" h="186">
                  <a:moveTo>
                    <a:pt x="109" y="179"/>
                  </a:moveTo>
                  <a:lnTo>
                    <a:pt x="100" y="173"/>
                  </a:lnTo>
                  <a:lnTo>
                    <a:pt x="55" y="136"/>
                  </a:lnTo>
                  <a:lnTo>
                    <a:pt x="15" y="94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2" y="40"/>
                  </a:lnTo>
                  <a:lnTo>
                    <a:pt x="9" y="25"/>
                  </a:lnTo>
                  <a:lnTo>
                    <a:pt x="18" y="13"/>
                  </a:lnTo>
                  <a:lnTo>
                    <a:pt x="29" y="4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6" y="9"/>
                  </a:lnTo>
                  <a:lnTo>
                    <a:pt x="63" y="18"/>
                  </a:lnTo>
                  <a:lnTo>
                    <a:pt x="83" y="40"/>
                  </a:lnTo>
                  <a:lnTo>
                    <a:pt x="93" y="65"/>
                  </a:lnTo>
                  <a:lnTo>
                    <a:pt x="94" y="88"/>
                  </a:lnTo>
                  <a:lnTo>
                    <a:pt x="99" y="100"/>
                  </a:lnTo>
                  <a:lnTo>
                    <a:pt x="113" y="109"/>
                  </a:lnTo>
                  <a:lnTo>
                    <a:pt x="123" y="120"/>
                  </a:lnTo>
                  <a:lnTo>
                    <a:pt x="126" y="151"/>
                  </a:lnTo>
                  <a:lnTo>
                    <a:pt x="127" y="174"/>
                  </a:lnTo>
                  <a:lnTo>
                    <a:pt x="119" y="186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Freeform 327"/>
            <p:cNvSpPr>
              <a:spLocks/>
            </p:cNvSpPr>
            <p:nvPr/>
          </p:nvSpPr>
          <p:spPr bwMode="auto">
            <a:xfrm>
              <a:off x="5282" y="1040"/>
              <a:ext cx="15" cy="37"/>
            </a:xfrm>
            <a:custGeom>
              <a:avLst/>
              <a:gdLst>
                <a:gd name="T0" fmla="*/ 6 w 138"/>
                <a:gd name="T1" fmla="*/ 37 h 339"/>
                <a:gd name="T2" fmla="*/ 4 w 138"/>
                <a:gd name="T3" fmla="*/ 36 h 339"/>
                <a:gd name="T4" fmla="*/ 4 w 138"/>
                <a:gd name="T5" fmla="*/ 34 h 339"/>
                <a:gd name="T6" fmla="*/ 4 w 138"/>
                <a:gd name="T7" fmla="*/ 32 h 339"/>
                <a:gd name="T8" fmla="*/ 3 w 138"/>
                <a:gd name="T9" fmla="*/ 30 h 339"/>
                <a:gd name="T10" fmla="*/ 1 w 138"/>
                <a:gd name="T11" fmla="*/ 27 h 339"/>
                <a:gd name="T12" fmla="*/ 0 w 138"/>
                <a:gd name="T13" fmla="*/ 25 h 339"/>
                <a:gd name="T14" fmla="*/ 1 w 138"/>
                <a:gd name="T15" fmla="*/ 25 h 339"/>
                <a:gd name="T16" fmla="*/ 1 w 138"/>
                <a:gd name="T17" fmla="*/ 24 h 339"/>
                <a:gd name="T18" fmla="*/ 2 w 138"/>
                <a:gd name="T19" fmla="*/ 23 h 339"/>
                <a:gd name="T20" fmla="*/ 3 w 138"/>
                <a:gd name="T21" fmla="*/ 23 h 339"/>
                <a:gd name="T22" fmla="*/ 4 w 138"/>
                <a:gd name="T23" fmla="*/ 21 h 339"/>
                <a:gd name="T24" fmla="*/ 4 w 138"/>
                <a:gd name="T25" fmla="*/ 19 h 339"/>
                <a:gd name="T26" fmla="*/ 4 w 138"/>
                <a:gd name="T27" fmla="*/ 16 h 339"/>
                <a:gd name="T28" fmla="*/ 3 w 138"/>
                <a:gd name="T29" fmla="*/ 14 h 339"/>
                <a:gd name="T30" fmla="*/ 1 w 138"/>
                <a:gd name="T31" fmla="*/ 12 h 339"/>
                <a:gd name="T32" fmla="*/ 0 w 138"/>
                <a:gd name="T33" fmla="*/ 10 h 339"/>
                <a:gd name="T34" fmla="*/ 1 w 138"/>
                <a:gd name="T35" fmla="*/ 9 h 339"/>
                <a:gd name="T36" fmla="*/ 3 w 138"/>
                <a:gd name="T37" fmla="*/ 8 h 339"/>
                <a:gd name="T38" fmla="*/ 4 w 138"/>
                <a:gd name="T39" fmla="*/ 7 h 339"/>
                <a:gd name="T40" fmla="*/ 4 w 138"/>
                <a:gd name="T41" fmla="*/ 4 h 339"/>
                <a:gd name="T42" fmla="*/ 4 w 138"/>
                <a:gd name="T43" fmla="*/ 1 h 339"/>
                <a:gd name="T44" fmla="*/ 6 w 138"/>
                <a:gd name="T45" fmla="*/ 0 h 339"/>
                <a:gd name="T46" fmla="*/ 7 w 138"/>
                <a:gd name="T47" fmla="*/ 1 h 339"/>
                <a:gd name="T48" fmla="*/ 7 w 138"/>
                <a:gd name="T49" fmla="*/ 6 h 339"/>
                <a:gd name="T50" fmla="*/ 7 w 138"/>
                <a:gd name="T51" fmla="*/ 8 h 339"/>
                <a:gd name="T52" fmla="*/ 9 w 138"/>
                <a:gd name="T53" fmla="*/ 10 h 339"/>
                <a:gd name="T54" fmla="*/ 10 w 138"/>
                <a:gd name="T55" fmla="*/ 12 h 339"/>
                <a:gd name="T56" fmla="*/ 11 w 138"/>
                <a:gd name="T57" fmla="*/ 15 h 339"/>
                <a:gd name="T58" fmla="*/ 11 w 138"/>
                <a:gd name="T59" fmla="*/ 17 h 339"/>
                <a:gd name="T60" fmla="*/ 12 w 138"/>
                <a:gd name="T61" fmla="*/ 18 h 339"/>
                <a:gd name="T62" fmla="*/ 13 w 138"/>
                <a:gd name="T63" fmla="*/ 19 h 339"/>
                <a:gd name="T64" fmla="*/ 14 w 138"/>
                <a:gd name="T65" fmla="*/ 21 h 339"/>
                <a:gd name="T66" fmla="*/ 15 w 138"/>
                <a:gd name="T67" fmla="*/ 22 h 339"/>
                <a:gd name="T68" fmla="*/ 15 w 138"/>
                <a:gd name="T69" fmla="*/ 23 h 339"/>
                <a:gd name="T70" fmla="*/ 14 w 138"/>
                <a:gd name="T71" fmla="*/ 24 h 339"/>
                <a:gd name="T72" fmla="*/ 12 w 138"/>
                <a:gd name="T73" fmla="*/ 26 h 339"/>
                <a:gd name="T74" fmla="*/ 10 w 138"/>
                <a:gd name="T75" fmla="*/ 28 h 339"/>
                <a:gd name="T76" fmla="*/ 9 w 138"/>
                <a:gd name="T77" fmla="*/ 29 h 339"/>
                <a:gd name="T78" fmla="*/ 8 w 138"/>
                <a:gd name="T79" fmla="*/ 31 h 339"/>
                <a:gd name="T80" fmla="*/ 7 w 138"/>
                <a:gd name="T81" fmla="*/ 34 h 339"/>
                <a:gd name="T82" fmla="*/ 7 w 138"/>
                <a:gd name="T83" fmla="*/ 35 h 339"/>
                <a:gd name="T84" fmla="*/ 7 w 138"/>
                <a:gd name="T85" fmla="*/ 36 h 339"/>
                <a:gd name="T86" fmla="*/ 6 w 138"/>
                <a:gd name="T87" fmla="*/ 37 h 3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38" h="339">
                  <a:moveTo>
                    <a:pt x="56" y="339"/>
                  </a:moveTo>
                  <a:lnTo>
                    <a:pt x="41" y="329"/>
                  </a:lnTo>
                  <a:lnTo>
                    <a:pt x="34" y="310"/>
                  </a:lnTo>
                  <a:lnTo>
                    <a:pt x="33" y="291"/>
                  </a:lnTo>
                  <a:lnTo>
                    <a:pt x="24" y="275"/>
                  </a:lnTo>
                  <a:lnTo>
                    <a:pt x="9" y="249"/>
                  </a:lnTo>
                  <a:lnTo>
                    <a:pt x="3" y="233"/>
                  </a:lnTo>
                  <a:lnTo>
                    <a:pt x="5" y="225"/>
                  </a:lnTo>
                  <a:lnTo>
                    <a:pt x="10" y="219"/>
                  </a:lnTo>
                  <a:lnTo>
                    <a:pt x="19" y="215"/>
                  </a:lnTo>
                  <a:lnTo>
                    <a:pt x="27" y="207"/>
                  </a:lnTo>
                  <a:lnTo>
                    <a:pt x="35" y="194"/>
                  </a:lnTo>
                  <a:lnTo>
                    <a:pt x="38" y="172"/>
                  </a:lnTo>
                  <a:lnTo>
                    <a:pt x="37" y="146"/>
                  </a:lnTo>
                  <a:lnTo>
                    <a:pt x="23" y="125"/>
                  </a:lnTo>
                  <a:lnTo>
                    <a:pt x="5" y="107"/>
                  </a:lnTo>
                  <a:lnTo>
                    <a:pt x="0" y="94"/>
                  </a:lnTo>
                  <a:lnTo>
                    <a:pt x="9" y="80"/>
                  </a:lnTo>
                  <a:lnTo>
                    <a:pt x="25" y="71"/>
                  </a:lnTo>
                  <a:lnTo>
                    <a:pt x="33" y="63"/>
                  </a:lnTo>
                  <a:lnTo>
                    <a:pt x="36" y="33"/>
                  </a:lnTo>
                  <a:lnTo>
                    <a:pt x="40" y="7"/>
                  </a:lnTo>
                  <a:lnTo>
                    <a:pt x="52" y="0"/>
                  </a:lnTo>
                  <a:lnTo>
                    <a:pt x="64" y="13"/>
                  </a:lnTo>
                  <a:lnTo>
                    <a:pt x="66" y="51"/>
                  </a:lnTo>
                  <a:lnTo>
                    <a:pt x="66" y="75"/>
                  </a:lnTo>
                  <a:lnTo>
                    <a:pt x="79" y="95"/>
                  </a:lnTo>
                  <a:lnTo>
                    <a:pt x="95" y="113"/>
                  </a:lnTo>
                  <a:lnTo>
                    <a:pt x="102" y="137"/>
                  </a:lnTo>
                  <a:lnTo>
                    <a:pt x="105" y="153"/>
                  </a:lnTo>
                  <a:lnTo>
                    <a:pt x="113" y="166"/>
                  </a:lnTo>
                  <a:lnTo>
                    <a:pt x="122" y="178"/>
                  </a:lnTo>
                  <a:lnTo>
                    <a:pt x="132" y="189"/>
                  </a:lnTo>
                  <a:lnTo>
                    <a:pt x="137" y="200"/>
                  </a:lnTo>
                  <a:lnTo>
                    <a:pt x="138" y="212"/>
                  </a:lnTo>
                  <a:lnTo>
                    <a:pt x="131" y="223"/>
                  </a:lnTo>
                  <a:lnTo>
                    <a:pt x="114" y="237"/>
                  </a:lnTo>
                  <a:lnTo>
                    <a:pt x="95" y="252"/>
                  </a:lnTo>
                  <a:lnTo>
                    <a:pt x="80" y="268"/>
                  </a:lnTo>
                  <a:lnTo>
                    <a:pt x="71" y="287"/>
                  </a:lnTo>
                  <a:lnTo>
                    <a:pt x="67" y="310"/>
                  </a:lnTo>
                  <a:lnTo>
                    <a:pt x="67" y="318"/>
                  </a:lnTo>
                  <a:lnTo>
                    <a:pt x="67" y="327"/>
                  </a:lnTo>
                  <a:lnTo>
                    <a:pt x="56" y="3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Freeform 328"/>
            <p:cNvSpPr>
              <a:spLocks/>
            </p:cNvSpPr>
            <p:nvPr/>
          </p:nvSpPr>
          <p:spPr bwMode="auto">
            <a:xfrm>
              <a:off x="5171" y="1074"/>
              <a:ext cx="4" cy="4"/>
            </a:xfrm>
            <a:custGeom>
              <a:avLst/>
              <a:gdLst>
                <a:gd name="T0" fmla="*/ 1 w 43"/>
                <a:gd name="T1" fmla="*/ 4 h 32"/>
                <a:gd name="T2" fmla="*/ 0 w 43"/>
                <a:gd name="T3" fmla="*/ 3 h 32"/>
                <a:gd name="T4" fmla="*/ 0 w 43"/>
                <a:gd name="T5" fmla="*/ 2 h 32"/>
                <a:gd name="T6" fmla="*/ 1 w 43"/>
                <a:gd name="T7" fmla="*/ 1 h 32"/>
                <a:gd name="T8" fmla="*/ 3 w 43"/>
                <a:gd name="T9" fmla="*/ 0 h 32"/>
                <a:gd name="T10" fmla="*/ 4 w 43"/>
                <a:gd name="T11" fmla="*/ 2 h 32"/>
                <a:gd name="T12" fmla="*/ 4 w 43"/>
                <a:gd name="T13" fmla="*/ 4 h 32"/>
                <a:gd name="T14" fmla="*/ 2 w 43"/>
                <a:gd name="T15" fmla="*/ 4 h 32"/>
                <a:gd name="T16" fmla="*/ 1 w 43"/>
                <a:gd name="T17" fmla="*/ 4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32">
                  <a:moveTo>
                    <a:pt x="8" y="30"/>
                  </a:moveTo>
                  <a:lnTo>
                    <a:pt x="0" y="23"/>
                  </a:lnTo>
                  <a:lnTo>
                    <a:pt x="0" y="13"/>
                  </a:lnTo>
                  <a:lnTo>
                    <a:pt x="8" y="6"/>
                  </a:lnTo>
                  <a:lnTo>
                    <a:pt x="33" y="0"/>
                  </a:lnTo>
                  <a:lnTo>
                    <a:pt x="43" y="13"/>
                  </a:lnTo>
                  <a:lnTo>
                    <a:pt x="41" y="28"/>
                  </a:lnTo>
                  <a:lnTo>
                    <a:pt x="25" y="32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Freeform 329"/>
            <p:cNvSpPr>
              <a:spLocks/>
            </p:cNvSpPr>
            <p:nvPr/>
          </p:nvSpPr>
          <p:spPr bwMode="auto">
            <a:xfrm>
              <a:off x="5259" y="1044"/>
              <a:ext cx="17" cy="29"/>
            </a:xfrm>
            <a:custGeom>
              <a:avLst/>
              <a:gdLst>
                <a:gd name="T0" fmla="*/ 13 w 156"/>
                <a:gd name="T1" fmla="*/ 9 h 264"/>
                <a:gd name="T2" fmla="*/ 13 w 156"/>
                <a:gd name="T3" fmla="*/ 14 h 264"/>
                <a:gd name="T4" fmla="*/ 14 w 156"/>
                <a:gd name="T5" fmla="*/ 19 h 264"/>
                <a:gd name="T6" fmla="*/ 15 w 156"/>
                <a:gd name="T7" fmla="*/ 22 h 264"/>
                <a:gd name="T8" fmla="*/ 16 w 156"/>
                <a:gd name="T9" fmla="*/ 23 h 264"/>
                <a:gd name="T10" fmla="*/ 16 w 156"/>
                <a:gd name="T11" fmla="*/ 24 h 264"/>
                <a:gd name="T12" fmla="*/ 15 w 156"/>
                <a:gd name="T13" fmla="*/ 26 h 264"/>
                <a:gd name="T14" fmla="*/ 13 w 156"/>
                <a:gd name="T15" fmla="*/ 28 h 264"/>
                <a:gd name="T16" fmla="*/ 11 w 156"/>
                <a:gd name="T17" fmla="*/ 29 h 264"/>
                <a:gd name="T18" fmla="*/ 9 w 156"/>
                <a:gd name="T19" fmla="*/ 29 h 264"/>
                <a:gd name="T20" fmla="*/ 8 w 156"/>
                <a:gd name="T21" fmla="*/ 27 h 264"/>
                <a:gd name="T22" fmla="*/ 7 w 156"/>
                <a:gd name="T23" fmla="*/ 24 h 264"/>
                <a:gd name="T24" fmla="*/ 7 w 156"/>
                <a:gd name="T25" fmla="*/ 21 h 264"/>
                <a:gd name="T26" fmla="*/ 7 w 156"/>
                <a:gd name="T27" fmla="*/ 19 h 264"/>
                <a:gd name="T28" fmla="*/ 6 w 156"/>
                <a:gd name="T29" fmla="*/ 18 h 264"/>
                <a:gd name="T30" fmla="*/ 5 w 156"/>
                <a:gd name="T31" fmla="*/ 17 h 264"/>
                <a:gd name="T32" fmla="*/ 3 w 156"/>
                <a:gd name="T33" fmla="*/ 15 h 264"/>
                <a:gd name="T34" fmla="*/ 1 w 156"/>
                <a:gd name="T35" fmla="*/ 14 h 264"/>
                <a:gd name="T36" fmla="*/ 0 w 156"/>
                <a:gd name="T37" fmla="*/ 12 h 264"/>
                <a:gd name="T38" fmla="*/ 1 w 156"/>
                <a:gd name="T39" fmla="*/ 11 h 264"/>
                <a:gd name="T40" fmla="*/ 3 w 156"/>
                <a:gd name="T41" fmla="*/ 9 h 264"/>
                <a:gd name="T42" fmla="*/ 7 w 156"/>
                <a:gd name="T43" fmla="*/ 7 h 264"/>
                <a:gd name="T44" fmla="*/ 7 w 156"/>
                <a:gd name="T45" fmla="*/ 5 h 264"/>
                <a:gd name="T46" fmla="*/ 7 w 156"/>
                <a:gd name="T47" fmla="*/ 2 h 264"/>
                <a:gd name="T48" fmla="*/ 8 w 156"/>
                <a:gd name="T49" fmla="*/ 0 h 264"/>
                <a:gd name="T50" fmla="*/ 10 w 156"/>
                <a:gd name="T51" fmla="*/ 0 h 264"/>
                <a:gd name="T52" fmla="*/ 13 w 156"/>
                <a:gd name="T53" fmla="*/ 1 h 264"/>
                <a:gd name="T54" fmla="*/ 15 w 156"/>
                <a:gd name="T55" fmla="*/ 3 h 264"/>
                <a:gd name="T56" fmla="*/ 17 w 156"/>
                <a:gd name="T57" fmla="*/ 5 h 264"/>
                <a:gd name="T58" fmla="*/ 17 w 156"/>
                <a:gd name="T59" fmla="*/ 6 h 264"/>
                <a:gd name="T60" fmla="*/ 15 w 156"/>
                <a:gd name="T61" fmla="*/ 6 h 264"/>
                <a:gd name="T62" fmla="*/ 14 w 156"/>
                <a:gd name="T63" fmla="*/ 7 h 264"/>
                <a:gd name="T64" fmla="*/ 13 w 156"/>
                <a:gd name="T65" fmla="*/ 9 h 2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6" h="264">
                  <a:moveTo>
                    <a:pt x="122" y="84"/>
                  </a:moveTo>
                  <a:lnTo>
                    <a:pt x="123" y="130"/>
                  </a:lnTo>
                  <a:lnTo>
                    <a:pt x="127" y="176"/>
                  </a:lnTo>
                  <a:lnTo>
                    <a:pt x="134" y="199"/>
                  </a:lnTo>
                  <a:lnTo>
                    <a:pt x="145" y="212"/>
                  </a:lnTo>
                  <a:lnTo>
                    <a:pt x="147" y="223"/>
                  </a:lnTo>
                  <a:lnTo>
                    <a:pt x="139" y="236"/>
                  </a:lnTo>
                  <a:lnTo>
                    <a:pt x="122" y="253"/>
                  </a:lnTo>
                  <a:lnTo>
                    <a:pt x="104" y="264"/>
                  </a:lnTo>
                  <a:lnTo>
                    <a:pt x="85" y="264"/>
                  </a:lnTo>
                  <a:lnTo>
                    <a:pt x="75" y="250"/>
                  </a:lnTo>
                  <a:lnTo>
                    <a:pt x="68" y="220"/>
                  </a:lnTo>
                  <a:lnTo>
                    <a:pt x="66" y="195"/>
                  </a:lnTo>
                  <a:lnTo>
                    <a:pt x="64" y="177"/>
                  </a:lnTo>
                  <a:lnTo>
                    <a:pt x="58" y="164"/>
                  </a:lnTo>
                  <a:lnTo>
                    <a:pt x="46" y="151"/>
                  </a:lnTo>
                  <a:lnTo>
                    <a:pt x="23" y="137"/>
                  </a:lnTo>
                  <a:lnTo>
                    <a:pt x="5" y="124"/>
                  </a:lnTo>
                  <a:lnTo>
                    <a:pt x="0" y="110"/>
                  </a:lnTo>
                  <a:lnTo>
                    <a:pt x="6" y="97"/>
                  </a:lnTo>
                  <a:lnTo>
                    <a:pt x="26" y="83"/>
                  </a:lnTo>
                  <a:lnTo>
                    <a:pt x="60" y="62"/>
                  </a:lnTo>
                  <a:lnTo>
                    <a:pt x="66" y="47"/>
                  </a:lnTo>
                  <a:lnTo>
                    <a:pt x="66" y="17"/>
                  </a:lnTo>
                  <a:lnTo>
                    <a:pt x="76" y="1"/>
                  </a:lnTo>
                  <a:lnTo>
                    <a:pt x="94" y="0"/>
                  </a:lnTo>
                  <a:lnTo>
                    <a:pt x="121" y="13"/>
                  </a:lnTo>
                  <a:lnTo>
                    <a:pt x="141" y="25"/>
                  </a:lnTo>
                  <a:lnTo>
                    <a:pt x="156" y="43"/>
                  </a:lnTo>
                  <a:lnTo>
                    <a:pt x="154" y="57"/>
                  </a:lnTo>
                  <a:lnTo>
                    <a:pt x="141" y="56"/>
                  </a:lnTo>
                  <a:lnTo>
                    <a:pt x="125" y="60"/>
                  </a:lnTo>
                  <a:lnTo>
                    <a:pt x="122" y="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Freeform 330"/>
            <p:cNvSpPr>
              <a:spLocks/>
            </p:cNvSpPr>
            <p:nvPr/>
          </p:nvSpPr>
          <p:spPr bwMode="auto">
            <a:xfrm>
              <a:off x="5222" y="1063"/>
              <a:ext cx="8" cy="11"/>
            </a:xfrm>
            <a:custGeom>
              <a:avLst/>
              <a:gdLst>
                <a:gd name="T0" fmla="*/ 5 w 71"/>
                <a:gd name="T1" fmla="*/ 11 h 95"/>
                <a:gd name="T2" fmla="*/ 2 w 71"/>
                <a:gd name="T3" fmla="*/ 9 h 95"/>
                <a:gd name="T4" fmla="*/ 1 w 71"/>
                <a:gd name="T5" fmla="*/ 6 h 95"/>
                <a:gd name="T6" fmla="*/ 0 w 71"/>
                <a:gd name="T7" fmla="*/ 2 h 95"/>
                <a:gd name="T8" fmla="*/ 0 w 71"/>
                <a:gd name="T9" fmla="*/ 0 h 95"/>
                <a:gd name="T10" fmla="*/ 2 w 71"/>
                <a:gd name="T11" fmla="*/ 0 h 95"/>
                <a:gd name="T12" fmla="*/ 5 w 71"/>
                <a:gd name="T13" fmla="*/ 3 h 95"/>
                <a:gd name="T14" fmla="*/ 7 w 71"/>
                <a:gd name="T15" fmla="*/ 7 h 95"/>
                <a:gd name="T16" fmla="*/ 8 w 71"/>
                <a:gd name="T17" fmla="*/ 9 h 95"/>
                <a:gd name="T18" fmla="*/ 7 w 71"/>
                <a:gd name="T19" fmla="*/ 10 h 95"/>
                <a:gd name="T20" fmla="*/ 5 w 71"/>
                <a:gd name="T21" fmla="*/ 11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95">
                  <a:moveTo>
                    <a:pt x="43" y="95"/>
                  </a:moveTo>
                  <a:lnTo>
                    <a:pt x="22" y="78"/>
                  </a:lnTo>
                  <a:lnTo>
                    <a:pt x="7" y="50"/>
                  </a:lnTo>
                  <a:lnTo>
                    <a:pt x="0" y="20"/>
                  </a:lnTo>
                  <a:lnTo>
                    <a:pt x="1" y="1"/>
                  </a:lnTo>
                  <a:lnTo>
                    <a:pt x="14" y="0"/>
                  </a:lnTo>
                  <a:lnTo>
                    <a:pt x="41" y="29"/>
                  </a:lnTo>
                  <a:lnTo>
                    <a:pt x="64" y="62"/>
                  </a:lnTo>
                  <a:lnTo>
                    <a:pt x="71" y="80"/>
                  </a:lnTo>
                  <a:lnTo>
                    <a:pt x="66" y="88"/>
                  </a:lnTo>
                  <a:lnTo>
                    <a:pt x="43" y="9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Freeform 331"/>
            <p:cNvSpPr>
              <a:spLocks/>
            </p:cNvSpPr>
            <p:nvPr/>
          </p:nvSpPr>
          <p:spPr bwMode="auto">
            <a:xfrm>
              <a:off x="5115" y="1055"/>
              <a:ext cx="20" cy="18"/>
            </a:xfrm>
            <a:custGeom>
              <a:avLst/>
              <a:gdLst>
                <a:gd name="T0" fmla="*/ 8 w 184"/>
                <a:gd name="T1" fmla="*/ 18 h 167"/>
                <a:gd name="T2" fmla="*/ 5 w 184"/>
                <a:gd name="T3" fmla="*/ 18 h 167"/>
                <a:gd name="T4" fmla="*/ 2 w 184"/>
                <a:gd name="T5" fmla="*/ 18 h 167"/>
                <a:gd name="T6" fmla="*/ 1 w 184"/>
                <a:gd name="T7" fmla="*/ 17 h 167"/>
                <a:gd name="T8" fmla="*/ 0 w 184"/>
                <a:gd name="T9" fmla="*/ 16 h 167"/>
                <a:gd name="T10" fmla="*/ 0 w 184"/>
                <a:gd name="T11" fmla="*/ 13 h 167"/>
                <a:gd name="T12" fmla="*/ 0 w 184"/>
                <a:gd name="T13" fmla="*/ 9 h 167"/>
                <a:gd name="T14" fmla="*/ 0 w 184"/>
                <a:gd name="T15" fmla="*/ 4 h 167"/>
                <a:gd name="T16" fmla="*/ 0 w 184"/>
                <a:gd name="T17" fmla="*/ 1 h 167"/>
                <a:gd name="T18" fmla="*/ 1 w 184"/>
                <a:gd name="T19" fmla="*/ 0 h 167"/>
                <a:gd name="T20" fmla="*/ 2 w 184"/>
                <a:gd name="T21" fmla="*/ 1 h 167"/>
                <a:gd name="T22" fmla="*/ 5 w 184"/>
                <a:gd name="T23" fmla="*/ 4 h 167"/>
                <a:gd name="T24" fmla="*/ 6 w 184"/>
                <a:gd name="T25" fmla="*/ 6 h 167"/>
                <a:gd name="T26" fmla="*/ 8 w 184"/>
                <a:gd name="T27" fmla="*/ 7 h 167"/>
                <a:gd name="T28" fmla="*/ 9 w 184"/>
                <a:gd name="T29" fmla="*/ 7 h 167"/>
                <a:gd name="T30" fmla="*/ 12 w 184"/>
                <a:gd name="T31" fmla="*/ 7 h 167"/>
                <a:gd name="T32" fmla="*/ 14 w 184"/>
                <a:gd name="T33" fmla="*/ 7 h 167"/>
                <a:gd name="T34" fmla="*/ 16 w 184"/>
                <a:gd name="T35" fmla="*/ 7 h 167"/>
                <a:gd name="T36" fmla="*/ 18 w 184"/>
                <a:gd name="T37" fmla="*/ 8 h 167"/>
                <a:gd name="T38" fmla="*/ 20 w 184"/>
                <a:gd name="T39" fmla="*/ 8 h 167"/>
                <a:gd name="T40" fmla="*/ 19 w 184"/>
                <a:gd name="T41" fmla="*/ 9 h 167"/>
                <a:gd name="T42" fmla="*/ 16 w 184"/>
                <a:gd name="T43" fmla="*/ 11 h 167"/>
                <a:gd name="T44" fmla="*/ 13 w 184"/>
                <a:gd name="T45" fmla="*/ 13 h 167"/>
                <a:gd name="T46" fmla="*/ 11 w 184"/>
                <a:gd name="T47" fmla="*/ 15 h 167"/>
                <a:gd name="T48" fmla="*/ 11 w 184"/>
                <a:gd name="T49" fmla="*/ 16 h 167"/>
                <a:gd name="T50" fmla="*/ 10 w 184"/>
                <a:gd name="T51" fmla="*/ 17 h 167"/>
                <a:gd name="T52" fmla="*/ 8 w 184"/>
                <a:gd name="T53" fmla="*/ 18 h 1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4" h="167">
                  <a:moveTo>
                    <a:pt x="69" y="167"/>
                  </a:moveTo>
                  <a:lnTo>
                    <a:pt x="43" y="167"/>
                  </a:lnTo>
                  <a:lnTo>
                    <a:pt x="21" y="166"/>
                  </a:lnTo>
                  <a:lnTo>
                    <a:pt x="9" y="161"/>
                  </a:lnTo>
                  <a:lnTo>
                    <a:pt x="2" y="147"/>
                  </a:lnTo>
                  <a:lnTo>
                    <a:pt x="0" y="124"/>
                  </a:lnTo>
                  <a:lnTo>
                    <a:pt x="0" y="81"/>
                  </a:lnTo>
                  <a:lnTo>
                    <a:pt x="0" y="38"/>
                  </a:lnTo>
                  <a:lnTo>
                    <a:pt x="1" y="11"/>
                  </a:lnTo>
                  <a:lnTo>
                    <a:pt x="5" y="0"/>
                  </a:lnTo>
                  <a:lnTo>
                    <a:pt x="15" y="8"/>
                  </a:lnTo>
                  <a:lnTo>
                    <a:pt x="42" y="33"/>
                  </a:lnTo>
                  <a:lnTo>
                    <a:pt x="59" y="52"/>
                  </a:lnTo>
                  <a:lnTo>
                    <a:pt x="72" y="64"/>
                  </a:lnTo>
                  <a:lnTo>
                    <a:pt x="86" y="68"/>
                  </a:lnTo>
                  <a:lnTo>
                    <a:pt x="112" y="68"/>
                  </a:lnTo>
                  <a:lnTo>
                    <a:pt x="125" y="68"/>
                  </a:lnTo>
                  <a:lnTo>
                    <a:pt x="147" y="68"/>
                  </a:lnTo>
                  <a:lnTo>
                    <a:pt x="170" y="70"/>
                  </a:lnTo>
                  <a:lnTo>
                    <a:pt x="184" y="75"/>
                  </a:lnTo>
                  <a:lnTo>
                    <a:pt x="179" y="85"/>
                  </a:lnTo>
                  <a:lnTo>
                    <a:pt x="148" y="101"/>
                  </a:lnTo>
                  <a:lnTo>
                    <a:pt x="124" y="119"/>
                  </a:lnTo>
                  <a:lnTo>
                    <a:pt x="104" y="141"/>
                  </a:lnTo>
                  <a:lnTo>
                    <a:pt x="98" y="149"/>
                  </a:lnTo>
                  <a:lnTo>
                    <a:pt x="92" y="155"/>
                  </a:lnTo>
                  <a:lnTo>
                    <a:pt x="69" y="1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Freeform 332"/>
            <p:cNvSpPr>
              <a:spLocks/>
            </p:cNvSpPr>
            <p:nvPr/>
          </p:nvSpPr>
          <p:spPr bwMode="auto">
            <a:xfrm>
              <a:off x="5137" y="1063"/>
              <a:ext cx="9" cy="7"/>
            </a:xfrm>
            <a:custGeom>
              <a:avLst/>
              <a:gdLst>
                <a:gd name="T0" fmla="*/ 7 w 83"/>
                <a:gd name="T1" fmla="*/ 7 h 62"/>
                <a:gd name="T2" fmla="*/ 6 w 83"/>
                <a:gd name="T3" fmla="*/ 7 h 62"/>
                <a:gd name="T4" fmla="*/ 4 w 83"/>
                <a:gd name="T5" fmla="*/ 7 h 62"/>
                <a:gd name="T6" fmla="*/ 2 w 83"/>
                <a:gd name="T7" fmla="*/ 6 h 62"/>
                <a:gd name="T8" fmla="*/ 0 w 83"/>
                <a:gd name="T9" fmla="*/ 4 h 62"/>
                <a:gd name="T10" fmla="*/ 0 w 83"/>
                <a:gd name="T11" fmla="*/ 2 h 62"/>
                <a:gd name="T12" fmla="*/ 2 w 83"/>
                <a:gd name="T13" fmla="*/ 0 h 62"/>
                <a:gd name="T14" fmla="*/ 4 w 83"/>
                <a:gd name="T15" fmla="*/ 0 h 62"/>
                <a:gd name="T16" fmla="*/ 5 w 83"/>
                <a:gd name="T17" fmla="*/ 0 h 62"/>
                <a:gd name="T18" fmla="*/ 5 w 83"/>
                <a:gd name="T19" fmla="*/ 2 h 62"/>
                <a:gd name="T20" fmla="*/ 6 w 83"/>
                <a:gd name="T21" fmla="*/ 3 h 62"/>
                <a:gd name="T22" fmla="*/ 8 w 83"/>
                <a:gd name="T23" fmla="*/ 3 h 62"/>
                <a:gd name="T24" fmla="*/ 8 w 83"/>
                <a:gd name="T25" fmla="*/ 3 h 62"/>
                <a:gd name="T26" fmla="*/ 9 w 83"/>
                <a:gd name="T27" fmla="*/ 4 h 62"/>
                <a:gd name="T28" fmla="*/ 9 w 83"/>
                <a:gd name="T29" fmla="*/ 6 h 62"/>
                <a:gd name="T30" fmla="*/ 8 w 83"/>
                <a:gd name="T31" fmla="*/ 7 h 62"/>
                <a:gd name="T32" fmla="*/ 7 w 83"/>
                <a:gd name="T33" fmla="*/ 7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62">
                  <a:moveTo>
                    <a:pt x="64" y="62"/>
                  </a:moveTo>
                  <a:lnTo>
                    <a:pt x="54" y="61"/>
                  </a:lnTo>
                  <a:lnTo>
                    <a:pt x="33" y="60"/>
                  </a:lnTo>
                  <a:lnTo>
                    <a:pt x="15" y="56"/>
                  </a:lnTo>
                  <a:lnTo>
                    <a:pt x="0" y="35"/>
                  </a:lnTo>
                  <a:lnTo>
                    <a:pt x="1" y="16"/>
                  </a:lnTo>
                  <a:lnTo>
                    <a:pt x="14" y="2"/>
                  </a:lnTo>
                  <a:lnTo>
                    <a:pt x="36" y="0"/>
                  </a:lnTo>
                  <a:lnTo>
                    <a:pt x="44" y="3"/>
                  </a:lnTo>
                  <a:lnTo>
                    <a:pt x="46" y="17"/>
                  </a:lnTo>
                  <a:lnTo>
                    <a:pt x="51" y="29"/>
                  </a:lnTo>
                  <a:lnTo>
                    <a:pt x="71" y="26"/>
                  </a:lnTo>
                  <a:lnTo>
                    <a:pt x="75" y="28"/>
                  </a:lnTo>
                  <a:lnTo>
                    <a:pt x="82" y="38"/>
                  </a:lnTo>
                  <a:lnTo>
                    <a:pt x="83" y="49"/>
                  </a:lnTo>
                  <a:lnTo>
                    <a:pt x="75" y="61"/>
                  </a:lnTo>
                  <a:lnTo>
                    <a:pt x="64" y="6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Freeform 333"/>
            <p:cNvSpPr>
              <a:spLocks/>
            </p:cNvSpPr>
            <p:nvPr/>
          </p:nvSpPr>
          <p:spPr bwMode="auto">
            <a:xfrm>
              <a:off x="5199" y="1043"/>
              <a:ext cx="18" cy="25"/>
            </a:xfrm>
            <a:custGeom>
              <a:avLst/>
              <a:gdLst>
                <a:gd name="T0" fmla="*/ 13 w 160"/>
                <a:gd name="T1" fmla="*/ 25 h 228"/>
                <a:gd name="T2" fmla="*/ 11 w 160"/>
                <a:gd name="T3" fmla="*/ 23 h 228"/>
                <a:gd name="T4" fmla="*/ 7 w 160"/>
                <a:gd name="T5" fmla="*/ 23 h 228"/>
                <a:gd name="T6" fmla="*/ 4 w 160"/>
                <a:gd name="T7" fmla="*/ 22 h 228"/>
                <a:gd name="T8" fmla="*/ 4 w 160"/>
                <a:gd name="T9" fmla="*/ 20 h 228"/>
                <a:gd name="T10" fmla="*/ 4 w 160"/>
                <a:gd name="T11" fmla="*/ 18 h 228"/>
                <a:gd name="T12" fmla="*/ 3 w 160"/>
                <a:gd name="T13" fmla="*/ 16 h 228"/>
                <a:gd name="T14" fmla="*/ 1 w 160"/>
                <a:gd name="T15" fmla="*/ 14 h 228"/>
                <a:gd name="T16" fmla="*/ 0 w 160"/>
                <a:gd name="T17" fmla="*/ 13 h 228"/>
                <a:gd name="T18" fmla="*/ 1 w 160"/>
                <a:gd name="T19" fmla="*/ 12 h 228"/>
                <a:gd name="T20" fmla="*/ 2 w 160"/>
                <a:gd name="T21" fmla="*/ 11 h 228"/>
                <a:gd name="T22" fmla="*/ 3 w 160"/>
                <a:gd name="T23" fmla="*/ 9 h 228"/>
                <a:gd name="T24" fmla="*/ 5 w 160"/>
                <a:gd name="T25" fmla="*/ 6 h 228"/>
                <a:gd name="T26" fmla="*/ 7 w 160"/>
                <a:gd name="T27" fmla="*/ 3 h 228"/>
                <a:gd name="T28" fmla="*/ 9 w 160"/>
                <a:gd name="T29" fmla="*/ 1 h 228"/>
                <a:gd name="T30" fmla="*/ 11 w 160"/>
                <a:gd name="T31" fmla="*/ 0 h 228"/>
                <a:gd name="T32" fmla="*/ 12 w 160"/>
                <a:gd name="T33" fmla="*/ 0 h 228"/>
                <a:gd name="T34" fmla="*/ 13 w 160"/>
                <a:gd name="T35" fmla="*/ 1 h 228"/>
                <a:gd name="T36" fmla="*/ 13 w 160"/>
                <a:gd name="T37" fmla="*/ 2 h 228"/>
                <a:gd name="T38" fmla="*/ 14 w 160"/>
                <a:gd name="T39" fmla="*/ 4 h 228"/>
                <a:gd name="T40" fmla="*/ 14 w 160"/>
                <a:gd name="T41" fmla="*/ 7 h 228"/>
                <a:gd name="T42" fmla="*/ 15 w 160"/>
                <a:gd name="T43" fmla="*/ 8 h 228"/>
                <a:gd name="T44" fmla="*/ 17 w 160"/>
                <a:gd name="T45" fmla="*/ 9 h 228"/>
                <a:gd name="T46" fmla="*/ 18 w 160"/>
                <a:gd name="T47" fmla="*/ 11 h 228"/>
                <a:gd name="T48" fmla="*/ 18 w 160"/>
                <a:gd name="T49" fmla="*/ 14 h 228"/>
                <a:gd name="T50" fmla="*/ 18 w 160"/>
                <a:gd name="T51" fmla="*/ 17 h 228"/>
                <a:gd name="T52" fmla="*/ 18 w 160"/>
                <a:gd name="T53" fmla="*/ 20 h 228"/>
                <a:gd name="T54" fmla="*/ 17 w 160"/>
                <a:gd name="T55" fmla="*/ 22 h 228"/>
                <a:gd name="T56" fmla="*/ 15 w 160"/>
                <a:gd name="T57" fmla="*/ 24 h 228"/>
                <a:gd name="T58" fmla="*/ 13 w 160"/>
                <a:gd name="T59" fmla="*/ 25 h 2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0" h="228">
                  <a:moveTo>
                    <a:pt x="119" y="228"/>
                  </a:moveTo>
                  <a:lnTo>
                    <a:pt x="96" y="214"/>
                  </a:lnTo>
                  <a:lnTo>
                    <a:pt x="66" y="206"/>
                  </a:lnTo>
                  <a:lnTo>
                    <a:pt x="39" y="201"/>
                  </a:lnTo>
                  <a:lnTo>
                    <a:pt x="34" y="185"/>
                  </a:lnTo>
                  <a:lnTo>
                    <a:pt x="33" y="164"/>
                  </a:lnTo>
                  <a:lnTo>
                    <a:pt x="23" y="146"/>
                  </a:lnTo>
                  <a:lnTo>
                    <a:pt x="6" y="129"/>
                  </a:lnTo>
                  <a:lnTo>
                    <a:pt x="0" y="119"/>
                  </a:lnTo>
                  <a:lnTo>
                    <a:pt x="5" y="111"/>
                  </a:lnTo>
                  <a:lnTo>
                    <a:pt x="21" y="101"/>
                  </a:lnTo>
                  <a:lnTo>
                    <a:pt x="29" y="84"/>
                  </a:lnTo>
                  <a:lnTo>
                    <a:pt x="40" y="53"/>
                  </a:lnTo>
                  <a:lnTo>
                    <a:pt x="61" y="23"/>
                  </a:lnTo>
                  <a:lnTo>
                    <a:pt x="80" y="7"/>
                  </a:lnTo>
                  <a:lnTo>
                    <a:pt x="95" y="0"/>
                  </a:lnTo>
                  <a:lnTo>
                    <a:pt x="106" y="0"/>
                  </a:lnTo>
                  <a:lnTo>
                    <a:pt x="114" y="6"/>
                  </a:lnTo>
                  <a:lnTo>
                    <a:pt x="119" y="20"/>
                  </a:lnTo>
                  <a:lnTo>
                    <a:pt x="121" y="41"/>
                  </a:lnTo>
                  <a:lnTo>
                    <a:pt x="127" y="61"/>
                  </a:lnTo>
                  <a:lnTo>
                    <a:pt x="136" y="73"/>
                  </a:lnTo>
                  <a:lnTo>
                    <a:pt x="147" y="83"/>
                  </a:lnTo>
                  <a:lnTo>
                    <a:pt x="157" y="99"/>
                  </a:lnTo>
                  <a:lnTo>
                    <a:pt x="160" y="127"/>
                  </a:lnTo>
                  <a:lnTo>
                    <a:pt x="160" y="152"/>
                  </a:lnTo>
                  <a:lnTo>
                    <a:pt x="157" y="178"/>
                  </a:lnTo>
                  <a:lnTo>
                    <a:pt x="149" y="202"/>
                  </a:lnTo>
                  <a:lnTo>
                    <a:pt x="134" y="222"/>
                  </a:lnTo>
                  <a:lnTo>
                    <a:pt x="119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Freeform 334"/>
            <p:cNvSpPr>
              <a:spLocks/>
            </p:cNvSpPr>
            <p:nvPr/>
          </p:nvSpPr>
          <p:spPr bwMode="auto">
            <a:xfrm>
              <a:off x="5222" y="1032"/>
              <a:ext cx="19" cy="33"/>
            </a:xfrm>
            <a:custGeom>
              <a:avLst/>
              <a:gdLst>
                <a:gd name="T0" fmla="*/ 9 w 174"/>
                <a:gd name="T1" fmla="*/ 33 h 291"/>
                <a:gd name="T2" fmla="*/ 8 w 174"/>
                <a:gd name="T3" fmla="*/ 31 h 291"/>
                <a:gd name="T4" fmla="*/ 6 w 174"/>
                <a:gd name="T5" fmla="*/ 29 h 291"/>
                <a:gd name="T6" fmla="*/ 5 w 174"/>
                <a:gd name="T7" fmla="*/ 28 h 291"/>
                <a:gd name="T8" fmla="*/ 5 w 174"/>
                <a:gd name="T9" fmla="*/ 25 h 291"/>
                <a:gd name="T10" fmla="*/ 4 w 174"/>
                <a:gd name="T11" fmla="*/ 23 h 291"/>
                <a:gd name="T12" fmla="*/ 2 w 174"/>
                <a:gd name="T13" fmla="*/ 21 h 291"/>
                <a:gd name="T14" fmla="*/ 0 w 174"/>
                <a:gd name="T15" fmla="*/ 18 h 291"/>
                <a:gd name="T16" fmla="*/ 0 w 174"/>
                <a:gd name="T17" fmla="*/ 15 h 291"/>
                <a:gd name="T18" fmla="*/ 0 w 174"/>
                <a:gd name="T19" fmla="*/ 13 h 291"/>
                <a:gd name="T20" fmla="*/ 0 w 174"/>
                <a:gd name="T21" fmla="*/ 10 h 291"/>
                <a:gd name="T22" fmla="*/ 1 w 174"/>
                <a:gd name="T23" fmla="*/ 8 h 291"/>
                <a:gd name="T24" fmla="*/ 3 w 174"/>
                <a:gd name="T25" fmla="*/ 6 h 291"/>
                <a:gd name="T26" fmla="*/ 5 w 174"/>
                <a:gd name="T27" fmla="*/ 5 h 291"/>
                <a:gd name="T28" fmla="*/ 7 w 174"/>
                <a:gd name="T29" fmla="*/ 3 h 291"/>
                <a:gd name="T30" fmla="*/ 7 w 174"/>
                <a:gd name="T31" fmla="*/ 2 h 291"/>
                <a:gd name="T32" fmla="*/ 8 w 174"/>
                <a:gd name="T33" fmla="*/ 0 h 291"/>
                <a:gd name="T34" fmla="*/ 10 w 174"/>
                <a:gd name="T35" fmla="*/ 0 h 291"/>
                <a:gd name="T36" fmla="*/ 11 w 174"/>
                <a:gd name="T37" fmla="*/ 0 h 291"/>
                <a:gd name="T38" fmla="*/ 12 w 174"/>
                <a:gd name="T39" fmla="*/ 0 h 291"/>
                <a:gd name="T40" fmla="*/ 13 w 174"/>
                <a:gd name="T41" fmla="*/ 1 h 291"/>
                <a:gd name="T42" fmla="*/ 14 w 174"/>
                <a:gd name="T43" fmla="*/ 3 h 291"/>
                <a:gd name="T44" fmla="*/ 15 w 174"/>
                <a:gd name="T45" fmla="*/ 5 h 291"/>
                <a:gd name="T46" fmla="*/ 15 w 174"/>
                <a:gd name="T47" fmla="*/ 8 h 291"/>
                <a:gd name="T48" fmla="*/ 16 w 174"/>
                <a:gd name="T49" fmla="*/ 11 h 291"/>
                <a:gd name="T50" fmla="*/ 18 w 174"/>
                <a:gd name="T51" fmla="*/ 12 h 291"/>
                <a:gd name="T52" fmla="*/ 19 w 174"/>
                <a:gd name="T53" fmla="*/ 13 h 291"/>
                <a:gd name="T54" fmla="*/ 19 w 174"/>
                <a:gd name="T55" fmla="*/ 15 h 291"/>
                <a:gd name="T56" fmla="*/ 19 w 174"/>
                <a:gd name="T57" fmla="*/ 18 h 291"/>
                <a:gd name="T58" fmla="*/ 18 w 174"/>
                <a:gd name="T59" fmla="*/ 20 h 291"/>
                <a:gd name="T60" fmla="*/ 16 w 174"/>
                <a:gd name="T61" fmla="*/ 22 h 291"/>
                <a:gd name="T62" fmla="*/ 14 w 174"/>
                <a:gd name="T63" fmla="*/ 24 h 291"/>
                <a:gd name="T64" fmla="*/ 13 w 174"/>
                <a:gd name="T65" fmla="*/ 27 h 291"/>
                <a:gd name="T66" fmla="*/ 12 w 174"/>
                <a:gd name="T67" fmla="*/ 29 h 291"/>
                <a:gd name="T68" fmla="*/ 11 w 174"/>
                <a:gd name="T69" fmla="*/ 32 h 291"/>
                <a:gd name="T70" fmla="*/ 11 w 174"/>
                <a:gd name="T71" fmla="*/ 33 h 291"/>
                <a:gd name="T72" fmla="*/ 9 w 174"/>
                <a:gd name="T73" fmla="*/ 33 h 2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4" h="291">
                  <a:moveTo>
                    <a:pt x="83" y="290"/>
                  </a:moveTo>
                  <a:lnTo>
                    <a:pt x="70" y="275"/>
                  </a:lnTo>
                  <a:lnTo>
                    <a:pt x="56" y="260"/>
                  </a:lnTo>
                  <a:lnTo>
                    <a:pt x="49" y="249"/>
                  </a:lnTo>
                  <a:lnTo>
                    <a:pt x="45" y="222"/>
                  </a:lnTo>
                  <a:lnTo>
                    <a:pt x="37" y="199"/>
                  </a:lnTo>
                  <a:lnTo>
                    <a:pt x="18" y="182"/>
                  </a:lnTo>
                  <a:lnTo>
                    <a:pt x="2" y="162"/>
                  </a:lnTo>
                  <a:lnTo>
                    <a:pt x="1" y="136"/>
                  </a:lnTo>
                  <a:lnTo>
                    <a:pt x="0" y="111"/>
                  </a:lnTo>
                  <a:lnTo>
                    <a:pt x="1" y="89"/>
                  </a:lnTo>
                  <a:lnTo>
                    <a:pt x="9" y="71"/>
                  </a:lnTo>
                  <a:lnTo>
                    <a:pt x="27" y="57"/>
                  </a:lnTo>
                  <a:lnTo>
                    <a:pt x="46" y="45"/>
                  </a:lnTo>
                  <a:lnTo>
                    <a:pt x="61" y="29"/>
                  </a:lnTo>
                  <a:lnTo>
                    <a:pt x="67" y="14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4" y="1"/>
                  </a:lnTo>
                  <a:lnTo>
                    <a:pt x="114" y="4"/>
                  </a:lnTo>
                  <a:lnTo>
                    <a:pt x="121" y="12"/>
                  </a:lnTo>
                  <a:lnTo>
                    <a:pt x="128" y="25"/>
                  </a:lnTo>
                  <a:lnTo>
                    <a:pt x="133" y="42"/>
                  </a:lnTo>
                  <a:lnTo>
                    <a:pt x="139" y="67"/>
                  </a:lnTo>
                  <a:lnTo>
                    <a:pt x="149" y="97"/>
                  </a:lnTo>
                  <a:lnTo>
                    <a:pt x="161" y="106"/>
                  </a:lnTo>
                  <a:lnTo>
                    <a:pt x="170" y="112"/>
                  </a:lnTo>
                  <a:lnTo>
                    <a:pt x="174" y="136"/>
                  </a:lnTo>
                  <a:lnTo>
                    <a:pt x="173" y="160"/>
                  </a:lnTo>
                  <a:lnTo>
                    <a:pt x="166" y="177"/>
                  </a:lnTo>
                  <a:lnTo>
                    <a:pt x="149" y="195"/>
                  </a:lnTo>
                  <a:lnTo>
                    <a:pt x="131" y="214"/>
                  </a:lnTo>
                  <a:lnTo>
                    <a:pt x="115" y="235"/>
                  </a:lnTo>
                  <a:lnTo>
                    <a:pt x="106" y="260"/>
                  </a:lnTo>
                  <a:lnTo>
                    <a:pt x="103" y="286"/>
                  </a:lnTo>
                  <a:lnTo>
                    <a:pt x="101" y="291"/>
                  </a:lnTo>
                  <a:lnTo>
                    <a:pt x="83" y="2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4" name="Freeform 335"/>
            <p:cNvSpPr>
              <a:spLocks/>
            </p:cNvSpPr>
            <p:nvPr/>
          </p:nvSpPr>
          <p:spPr bwMode="auto">
            <a:xfrm>
              <a:off x="5180" y="1051"/>
              <a:ext cx="16" cy="15"/>
            </a:xfrm>
            <a:custGeom>
              <a:avLst/>
              <a:gdLst>
                <a:gd name="T0" fmla="*/ 14 w 152"/>
                <a:gd name="T1" fmla="*/ 15 h 131"/>
                <a:gd name="T2" fmla="*/ 12 w 152"/>
                <a:gd name="T3" fmla="*/ 15 h 131"/>
                <a:gd name="T4" fmla="*/ 8 w 152"/>
                <a:gd name="T5" fmla="*/ 15 h 131"/>
                <a:gd name="T6" fmla="*/ 3 w 152"/>
                <a:gd name="T7" fmla="*/ 15 h 131"/>
                <a:gd name="T8" fmla="*/ 1 w 152"/>
                <a:gd name="T9" fmla="*/ 15 h 131"/>
                <a:gd name="T10" fmla="*/ 0 w 152"/>
                <a:gd name="T11" fmla="*/ 14 h 131"/>
                <a:gd name="T12" fmla="*/ 0 w 152"/>
                <a:gd name="T13" fmla="*/ 12 h 131"/>
                <a:gd name="T14" fmla="*/ 3 w 152"/>
                <a:gd name="T15" fmla="*/ 10 h 131"/>
                <a:gd name="T16" fmla="*/ 3 w 152"/>
                <a:gd name="T17" fmla="*/ 8 h 131"/>
                <a:gd name="T18" fmla="*/ 3 w 152"/>
                <a:gd name="T19" fmla="*/ 6 h 131"/>
                <a:gd name="T20" fmla="*/ 4 w 152"/>
                <a:gd name="T21" fmla="*/ 4 h 131"/>
                <a:gd name="T22" fmla="*/ 6 w 152"/>
                <a:gd name="T23" fmla="*/ 2 h 131"/>
                <a:gd name="T24" fmla="*/ 7 w 152"/>
                <a:gd name="T25" fmla="*/ 1 h 131"/>
                <a:gd name="T26" fmla="*/ 8 w 152"/>
                <a:gd name="T27" fmla="*/ 0 h 131"/>
                <a:gd name="T28" fmla="*/ 9 w 152"/>
                <a:gd name="T29" fmla="*/ 1 h 131"/>
                <a:gd name="T30" fmla="*/ 11 w 152"/>
                <a:gd name="T31" fmla="*/ 2 h 131"/>
                <a:gd name="T32" fmla="*/ 12 w 152"/>
                <a:gd name="T33" fmla="*/ 5 h 131"/>
                <a:gd name="T34" fmla="*/ 13 w 152"/>
                <a:gd name="T35" fmla="*/ 8 h 131"/>
                <a:gd name="T36" fmla="*/ 13 w 152"/>
                <a:gd name="T37" fmla="*/ 11 h 131"/>
                <a:gd name="T38" fmla="*/ 15 w 152"/>
                <a:gd name="T39" fmla="*/ 13 h 131"/>
                <a:gd name="T40" fmla="*/ 15 w 152"/>
                <a:gd name="T41" fmla="*/ 14 h 131"/>
                <a:gd name="T42" fmla="*/ 16 w 152"/>
                <a:gd name="T43" fmla="*/ 15 h 131"/>
                <a:gd name="T44" fmla="*/ 14 w 152"/>
                <a:gd name="T45" fmla="*/ 15 h 1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131">
                  <a:moveTo>
                    <a:pt x="136" y="131"/>
                  </a:moveTo>
                  <a:lnTo>
                    <a:pt x="118" y="130"/>
                  </a:lnTo>
                  <a:lnTo>
                    <a:pt x="75" y="127"/>
                  </a:lnTo>
                  <a:lnTo>
                    <a:pt x="31" y="127"/>
                  </a:lnTo>
                  <a:lnTo>
                    <a:pt x="10" y="127"/>
                  </a:lnTo>
                  <a:lnTo>
                    <a:pt x="0" y="120"/>
                  </a:lnTo>
                  <a:lnTo>
                    <a:pt x="4" y="108"/>
                  </a:lnTo>
                  <a:lnTo>
                    <a:pt x="27" y="87"/>
                  </a:lnTo>
                  <a:lnTo>
                    <a:pt x="28" y="72"/>
                  </a:lnTo>
                  <a:lnTo>
                    <a:pt x="28" y="53"/>
                  </a:lnTo>
                  <a:lnTo>
                    <a:pt x="39" y="35"/>
                  </a:lnTo>
                  <a:lnTo>
                    <a:pt x="54" y="19"/>
                  </a:lnTo>
                  <a:lnTo>
                    <a:pt x="66" y="5"/>
                  </a:lnTo>
                  <a:lnTo>
                    <a:pt x="78" y="0"/>
                  </a:lnTo>
                  <a:lnTo>
                    <a:pt x="90" y="6"/>
                  </a:lnTo>
                  <a:lnTo>
                    <a:pt x="102" y="21"/>
                  </a:lnTo>
                  <a:lnTo>
                    <a:pt x="118" y="44"/>
                  </a:lnTo>
                  <a:lnTo>
                    <a:pt x="123" y="70"/>
                  </a:lnTo>
                  <a:lnTo>
                    <a:pt x="128" y="94"/>
                  </a:lnTo>
                  <a:lnTo>
                    <a:pt x="139" y="116"/>
                  </a:lnTo>
                  <a:lnTo>
                    <a:pt x="147" y="123"/>
                  </a:lnTo>
                  <a:lnTo>
                    <a:pt x="152" y="130"/>
                  </a:lnTo>
                  <a:lnTo>
                    <a:pt x="136" y="13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Freeform 336"/>
            <p:cNvSpPr>
              <a:spLocks/>
            </p:cNvSpPr>
            <p:nvPr/>
          </p:nvSpPr>
          <p:spPr bwMode="auto">
            <a:xfrm>
              <a:off x="5146" y="1058"/>
              <a:ext cx="12" cy="7"/>
            </a:xfrm>
            <a:custGeom>
              <a:avLst/>
              <a:gdLst>
                <a:gd name="T0" fmla="*/ 8 w 103"/>
                <a:gd name="T1" fmla="*/ 7 h 60"/>
                <a:gd name="T2" fmla="*/ 7 w 103"/>
                <a:gd name="T3" fmla="*/ 7 h 60"/>
                <a:gd name="T4" fmla="*/ 4 w 103"/>
                <a:gd name="T5" fmla="*/ 7 h 60"/>
                <a:gd name="T6" fmla="*/ 2 w 103"/>
                <a:gd name="T7" fmla="*/ 6 h 60"/>
                <a:gd name="T8" fmla="*/ 1 w 103"/>
                <a:gd name="T9" fmla="*/ 5 h 60"/>
                <a:gd name="T10" fmla="*/ 0 w 103"/>
                <a:gd name="T11" fmla="*/ 4 h 60"/>
                <a:gd name="T12" fmla="*/ 0 w 103"/>
                <a:gd name="T13" fmla="*/ 3 h 60"/>
                <a:gd name="T14" fmla="*/ 1 w 103"/>
                <a:gd name="T15" fmla="*/ 2 h 60"/>
                <a:gd name="T16" fmla="*/ 2 w 103"/>
                <a:gd name="T17" fmla="*/ 1 h 60"/>
                <a:gd name="T18" fmla="*/ 4 w 103"/>
                <a:gd name="T19" fmla="*/ 0 h 60"/>
                <a:gd name="T20" fmla="*/ 7 w 103"/>
                <a:gd name="T21" fmla="*/ 0 h 60"/>
                <a:gd name="T22" fmla="*/ 9 w 103"/>
                <a:gd name="T23" fmla="*/ 0 h 60"/>
                <a:gd name="T24" fmla="*/ 11 w 103"/>
                <a:gd name="T25" fmla="*/ 0 h 60"/>
                <a:gd name="T26" fmla="*/ 12 w 103"/>
                <a:gd name="T27" fmla="*/ 2 h 60"/>
                <a:gd name="T28" fmla="*/ 12 w 103"/>
                <a:gd name="T29" fmla="*/ 4 h 60"/>
                <a:gd name="T30" fmla="*/ 11 w 103"/>
                <a:gd name="T31" fmla="*/ 6 h 60"/>
                <a:gd name="T32" fmla="*/ 9 w 103"/>
                <a:gd name="T33" fmla="*/ 7 h 60"/>
                <a:gd name="T34" fmla="*/ 8 w 103"/>
                <a:gd name="T35" fmla="*/ 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3" h="60">
                  <a:moveTo>
                    <a:pt x="66" y="59"/>
                  </a:moveTo>
                  <a:lnTo>
                    <a:pt x="56" y="60"/>
                  </a:lnTo>
                  <a:lnTo>
                    <a:pt x="33" y="59"/>
                  </a:lnTo>
                  <a:lnTo>
                    <a:pt x="16" y="53"/>
                  </a:lnTo>
                  <a:lnTo>
                    <a:pt x="5" y="45"/>
                  </a:lnTo>
                  <a:lnTo>
                    <a:pt x="0" y="35"/>
                  </a:lnTo>
                  <a:lnTo>
                    <a:pt x="0" y="24"/>
                  </a:lnTo>
                  <a:lnTo>
                    <a:pt x="5" y="14"/>
                  </a:lnTo>
                  <a:lnTo>
                    <a:pt x="17" y="6"/>
                  </a:lnTo>
                  <a:lnTo>
                    <a:pt x="33" y="1"/>
                  </a:lnTo>
                  <a:lnTo>
                    <a:pt x="56" y="0"/>
                  </a:lnTo>
                  <a:lnTo>
                    <a:pt x="76" y="0"/>
                  </a:lnTo>
                  <a:lnTo>
                    <a:pt x="95" y="4"/>
                  </a:lnTo>
                  <a:lnTo>
                    <a:pt x="103" y="18"/>
                  </a:lnTo>
                  <a:lnTo>
                    <a:pt x="101" y="36"/>
                  </a:lnTo>
                  <a:lnTo>
                    <a:pt x="92" y="52"/>
                  </a:lnTo>
                  <a:lnTo>
                    <a:pt x="74" y="59"/>
                  </a:lnTo>
                  <a:lnTo>
                    <a:pt x="66" y="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Freeform 337"/>
            <p:cNvSpPr>
              <a:spLocks/>
            </p:cNvSpPr>
            <p:nvPr/>
          </p:nvSpPr>
          <p:spPr bwMode="auto">
            <a:xfrm>
              <a:off x="5156" y="1033"/>
              <a:ext cx="10" cy="30"/>
            </a:xfrm>
            <a:custGeom>
              <a:avLst/>
              <a:gdLst>
                <a:gd name="T0" fmla="*/ 10 w 87"/>
                <a:gd name="T1" fmla="*/ 28 h 272"/>
                <a:gd name="T2" fmla="*/ 10 w 87"/>
                <a:gd name="T3" fmla="*/ 29 h 272"/>
                <a:gd name="T4" fmla="*/ 9 w 87"/>
                <a:gd name="T5" fmla="*/ 30 h 272"/>
                <a:gd name="T6" fmla="*/ 7 w 87"/>
                <a:gd name="T7" fmla="*/ 29 h 272"/>
                <a:gd name="T8" fmla="*/ 6 w 87"/>
                <a:gd name="T9" fmla="*/ 26 h 272"/>
                <a:gd name="T10" fmla="*/ 4 w 87"/>
                <a:gd name="T11" fmla="*/ 24 h 272"/>
                <a:gd name="T12" fmla="*/ 0 w 87"/>
                <a:gd name="T13" fmla="*/ 20 h 272"/>
                <a:gd name="T14" fmla="*/ 0 w 87"/>
                <a:gd name="T15" fmla="*/ 19 h 272"/>
                <a:gd name="T16" fmla="*/ 1 w 87"/>
                <a:gd name="T17" fmla="*/ 17 h 272"/>
                <a:gd name="T18" fmla="*/ 2 w 87"/>
                <a:gd name="T19" fmla="*/ 14 h 272"/>
                <a:gd name="T20" fmla="*/ 2 w 87"/>
                <a:gd name="T21" fmla="*/ 10 h 272"/>
                <a:gd name="T22" fmla="*/ 2 w 87"/>
                <a:gd name="T23" fmla="*/ 7 h 272"/>
                <a:gd name="T24" fmla="*/ 3 w 87"/>
                <a:gd name="T25" fmla="*/ 5 h 272"/>
                <a:gd name="T26" fmla="*/ 4 w 87"/>
                <a:gd name="T27" fmla="*/ 3 h 272"/>
                <a:gd name="T28" fmla="*/ 5 w 87"/>
                <a:gd name="T29" fmla="*/ 2 h 272"/>
                <a:gd name="T30" fmla="*/ 7 w 87"/>
                <a:gd name="T31" fmla="*/ 0 h 272"/>
                <a:gd name="T32" fmla="*/ 8 w 87"/>
                <a:gd name="T33" fmla="*/ 0 h 272"/>
                <a:gd name="T34" fmla="*/ 9 w 87"/>
                <a:gd name="T35" fmla="*/ 1 h 272"/>
                <a:gd name="T36" fmla="*/ 9 w 87"/>
                <a:gd name="T37" fmla="*/ 3 h 272"/>
                <a:gd name="T38" fmla="*/ 10 w 87"/>
                <a:gd name="T39" fmla="*/ 28 h 2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7" h="272">
                  <a:moveTo>
                    <a:pt x="87" y="254"/>
                  </a:moveTo>
                  <a:lnTo>
                    <a:pt x="85" y="267"/>
                  </a:lnTo>
                  <a:lnTo>
                    <a:pt x="74" y="272"/>
                  </a:lnTo>
                  <a:lnTo>
                    <a:pt x="63" y="264"/>
                  </a:lnTo>
                  <a:lnTo>
                    <a:pt x="56" y="237"/>
                  </a:lnTo>
                  <a:lnTo>
                    <a:pt x="33" y="214"/>
                  </a:lnTo>
                  <a:lnTo>
                    <a:pt x="4" y="185"/>
                  </a:lnTo>
                  <a:lnTo>
                    <a:pt x="0" y="170"/>
                  </a:lnTo>
                  <a:lnTo>
                    <a:pt x="12" y="150"/>
                  </a:lnTo>
                  <a:lnTo>
                    <a:pt x="20" y="125"/>
                  </a:lnTo>
                  <a:lnTo>
                    <a:pt x="18" y="93"/>
                  </a:lnTo>
                  <a:lnTo>
                    <a:pt x="17" y="64"/>
                  </a:lnTo>
                  <a:lnTo>
                    <a:pt x="22" y="49"/>
                  </a:lnTo>
                  <a:lnTo>
                    <a:pt x="32" y="31"/>
                  </a:lnTo>
                  <a:lnTo>
                    <a:pt x="44" y="15"/>
                  </a:lnTo>
                  <a:lnTo>
                    <a:pt x="57" y="3"/>
                  </a:lnTo>
                  <a:lnTo>
                    <a:pt x="69" y="0"/>
                  </a:lnTo>
                  <a:lnTo>
                    <a:pt x="78" y="8"/>
                  </a:lnTo>
                  <a:lnTo>
                    <a:pt x="82" y="29"/>
                  </a:lnTo>
                  <a:lnTo>
                    <a:pt x="87" y="2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Freeform 338"/>
            <p:cNvSpPr>
              <a:spLocks/>
            </p:cNvSpPr>
            <p:nvPr/>
          </p:nvSpPr>
          <p:spPr bwMode="auto">
            <a:xfrm>
              <a:off x="5296" y="1032"/>
              <a:ext cx="20" cy="29"/>
            </a:xfrm>
            <a:custGeom>
              <a:avLst/>
              <a:gdLst>
                <a:gd name="T0" fmla="*/ 0 w 178"/>
                <a:gd name="T1" fmla="*/ 11 h 266"/>
                <a:gd name="T2" fmla="*/ 1 w 178"/>
                <a:gd name="T3" fmla="*/ 11 h 266"/>
                <a:gd name="T4" fmla="*/ 4 w 178"/>
                <a:gd name="T5" fmla="*/ 8 h 266"/>
                <a:gd name="T6" fmla="*/ 6 w 178"/>
                <a:gd name="T7" fmla="*/ 4 h 266"/>
                <a:gd name="T8" fmla="*/ 7 w 178"/>
                <a:gd name="T9" fmla="*/ 2 h 266"/>
                <a:gd name="T10" fmla="*/ 8 w 178"/>
                <a:gd name="T11" fmla="*/ 1 h 266"/>
                <a:gd name="T12" fmla="*/ 8 w 178"/>
                <a:gd name="T13" fmla="*/ 0 h 266"/>
                <a:gd name="T14" fmla="*/ 9 w 178"/>
                <a:gd name="T15" fmla="*/ 0 h 266"/>
                <a:gd name="T16" fmla="*/ 11 w 178"/>
                <a:gd name="T17" fmla="*/ 1 h 266"/>
                <a:gd name="T18" fmla="*/ 13 w 178"/>
                <a:gd name="T19" fmla="*/ 2 h 266"/>
                <a:gd name="T20" fmla="*/ 16 w 178"/>
                <a:gd name="T21" fmla="*/ 5 h 266"/>
                <a:gd name="T22" fmla="*/ 17 w 178"/>
                <a:gd name="T23" fmla="*/ 7 h 266"/>
                <a:gd name="T24" fmla="*/ 17 w 178"/>
                <a:gd name="T25" fmla="*/ 9 h 266"/>
                <a:gd name="T26" fmla="*/ 19 w 178"/>
                <a:gd name="T27" fmla="*/ 12 h 266"/>
                <a:gd name="T28" fmla="*/ 20 w 178"/>
                <a:gd name="T29" fmla="*/ 13 h 266"/>
                <a:gd name="T30" fmla="*/ 20 w 178"/>
                <a:gd name="T31" fmla="*/ 15 h 266"/>
                <a:gd name="T32" fmla="*/ 19 w 178"/>
                <a:gd name="T33" fmla="*/ 16 h 266"/>
                <a:gd name="T34" fmla="*/ 18 w 178"/>
                <a:gd name="T35" fmla="*/ 19 h 266"/>
                <a:gd name="T36" fmla="*/ 16 w 178"/>
                <a:gd name="T37" fmla="*/ 23 h 266"/>
                <a:gd name="T38" fmla="*/ 14 w 178"/>
                <a:gd name="T39" fmla="*/ 26 h 266"/>
                <a:gd name="T40" fmla="*/ 12 w 178"/>
                <a:gd name="T41" fmla="*/ 28 h 266"/>
                <a:gd name="T42" fmla="*/ 11 w 178"/>
                <a:gd name="T43" fmla="*/ 28 h 266"/>
                <a:gd name="T44" fmla="*/ 9 w 178"/>
                <a:gd name="T45" fmla="*/ 29 h 266"/>
                <a:gd name="T46" fmla="*/ 8 w 178"/>
                <a:gd name="T47" fmla="*/ 29 h 266"/>
                <a:gd name="T48" fmla="*/ 7 w 178"/>
                <a:gd name="T49" fmla="*/ 29 h 266"/>
                <a:gd name="T50" fmla="*/ 6 w 178"/>
                <a:gd name="T51" fmla="*/ 28 h 266"/>
                <a:gd name="T52" fmla="*/ 5 w 178"/>
                <a:gd name="T53" fmla="*/ 27 h 266"/>
                <a:gd name="T54" fmla="*/ 5 w 178"/>
                <a:gd name="T55" fmla="*/ 25 h 266"/>
                <a:gd name="T56" fmla="*/ 6 w 178"/>
                <a:gd name="T57" fmla="*/ 23 h 266"/>
                <a:gd name="T58" fmla="*/ 6 w 178"/>
                <a:gd name="T59" fmla="*/ 21 h 266"/>
                <a:gd name="T60" fmla="*/ 6 w 178"/>
                <a:gd name="T61" fmla="*/ 19 h 266"/>
                <a:gd name="T62" fmla="*/ 3 w 178"/>
                <a:gd name="T63" fmla="*/ 18 h 266"/>
                <a:gd name="T64" fmla="*/ 1 w 178"/>
                <a:gd name="T65" fmla="*/ 15 h 266"/>
                <a:gd name="T66" fmla="*/ 0 w 178"/>
                <a:gd name="T67" fmla="*/ 14 h 266"/>
                <a:gd name="T68" fmla="*/ 0 w 178"/>
                <a:gd name="T69" fmla="*/ 12 h 266"/>
                <a:gd name="T70" fmla="*/ 0 w 178"/>
                <a:gd name="T71" fmla="*/ 11 h 2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78" h="266">
                  <a:moveTo>
                    <a:pt x="4" y="104"/>
                  </a:moveTo>
                  <a:lnTo>
                    <a:pt x="9" y="100"/>
                  </a:lnTo>
                  <a:lnTo>
                    <a:pt x="33" y="69"/>
                  </a:lnTo>
                  <a:lnTo>
                    <a:pt x="53" y="35"/>
                  </a:lnTo>
                  <a:lnTo>
                    <a:pt x="60" y="17"/>
                  </a:lnTo>
                  <a:lnTo>
                    <a:pt x="67" y="5"/>
                  </a:lnTo>
                  <a:lnTo>
                    <a:pt x="74" y="0"/>
                  </a:lnTo>
                  <a:lnTo>
                    <a:pt x="83" y="1"/>
                  </a:lnTo>
                  <a:lnTo>
                    <a:pt x="96" y="8"/>
                  </a:lnTo>
                  <a:lnTo>
                    <a:pt x="112" y="22"/>
                  </a:lnTo>
                  <a:lnTo>
                    <a:pt x="138" y="49"/>
                  </a:lnTo>
                  <a:lnTo>
                    <a:pt x="148" y="68"/>
                  </a:lnTo>
                  <a:lnTo>
                    <a:pt x="152" y="85"/>
                  </a:lnTo>
                  <a:lnTo>
                    <a:pt x="166" y="108"/>
                  </a:lnTo>
                  <a:lnTo>
                    <a:pt x="176" y="122"/>
                  </a:lnTo>
                  <a:lnTo>
                    <a:pt x="178" y="135"/>
                  </a:lnTo>
                  <a:lnTo>
                    <a:pt x="173" y="151"/>
                  </a:lnTo>
                  <a:lnTo>
                    <a:pt x="160" y="175"/>
                  </a:lnTo>
                  <a:lnTo>
                    <a:pt x="146" y="207"/>
                  </a:lnTo>
                  <a:lnTo>
                    <a:pt x="121" y="242"/>
                  </a:lnTo>
                  <a:lnTo>
                    <a:pt x="107" y="253"/>
                  </a:lnTo>
                  <a:lnTo>
                    <a:pt x="94" y="261"/>
                  </a:lnTo>
                  <a:lnTo>
                    <a:pt x="80" y="265"/>
                  </a:lnTo>
                  <a:lnTo>
                    <a:pt x="68" y="266"/>
                  </a:lnTo>
                  <a:lnTo>
                    <a:pt x="58" y="263"/>
                  </a:lnTo>
                  <a:lnTo>
                    <a:pt x="51" y="257"/>
                  </a:lnTo>
                  <a:lnTo>
                    <a:pt x="46" y="246"/>
                  </a:lnTo>
                  <a:lnTo>
                    <a:pt x="46" y="231"/>
                  </a:lnTo>
                  <a:lnTo>
                    <a:pt x="52" y="211"/>
                  </a:lnTo>
                  <a:lnTo>
                    <a:pt x="56" y="192"/>
                  </a:lnTo>
                  <a:lnTo>
                    <a:pt x="50" y="178"/>
                  </a:lnTo>
                  <a:lnTo>
                    <a:pt x="31" y="162"/>
                  </a:lnTo>
                  <a:lnTo>
                    <a:pt x="9" y="142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4" y="10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Freeform 339"/>
            <p:cNvSpPr>
              <a:spLocks/>
            </p:cNvSpPr>
            <p:nvPr/>
          </p:nvSpPr>
          <p:spPr bwMode="auto">
            <a:xfrm>
              <a:off x="5277" y="1055"/>
              <a:ext cx="5" cy="6"/>
            </a:xfrm>
            <a:custGeom>
              <a:avLst/>
              <a:gdLst>
                <a:gd name="T0" fmla="*/ 2 w 40"/>
                <a:gd name="T1" fmla="*/ 6 h 51"/>
                <a:gd name="T2" fmla="*/ 0 w 40"/>
                <a:gd name="T3" fmla="*/ 4 h 51"/>
                <a:gd name="T4" fmla="*/ 0 w 40"/>
                <a:gd name="T5" fmla="*/ 1 h 51"/>
                <a:gd name="T6" fmla="*/ 2 w 40"/>
                <a:gd name="T7" fmla="*/ 0 h 51"/>
                <a:gd name="T8" fmla="*/ 4 w 40"/>
                <a:gd name="T9" fmla="*/ 1 h 51"/>
                <a:gd name="T10" fmla="*/ 5 w 40"/>
                <a:gd name="T11" fmla="*/ 2 h 51"/>
                <a:gd name="T12" fmla="*/ 5 w 40"/>
                <a:gd name="T13" fmla="*/ 4 h 51"/>
                <a:gd name="T14" fmla="*/ 4 w 40"/>
                <a:gd name="T15" fmla="*/ 6 h 51"/>
                <a:gd name="T16" fmla="*/ 2 w 40"/>
                <a:gd name="T17" fmla="*/ 6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51">
                  <a:moveTo>
                    <a:pt x="14" y="51"/>
                  </a:moveTo>
                  <a:lnTo>
                    <a:pt x="1" y="31"/>
                  </a:lnTo>
                  <a:lnTo>
                    <a:pt x="0" y="8"/>
                  </a:lnTo>
                  <a:lnTo>
                    <a:pt x="15" y="0"/>
                  </a:lnTo>
                  <a:lnTo>
                    <a:pt x="31" y="5"/>
                  </a:lnTo>
                  <a:lnTo>
                    <a:pt x="39" y="20"/>
                  </a:lnTo>
                  <a:lnTo>
                    <a:pt x="40" y="37"/>
                  </a:lnTo>
                  <a:lnTo>
                    <a:pt x="33" y="48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9" name="Freeform 340"/>
            <p:cNvSpPr>
              <a:spLocks/>
            </p:cNvSpPr>
            <p:nvPr/>
          </p:nvSpPr>
          <p:spPr bwMode="auto">
            <a:xfrm>
              <a:off x="5174" y="1054"/>
              <a:ext cx="4" cy="7"/>
            </a:xfrm>
            <a:custGeom>
              <a:avLst/>
              <a:gdLst>
                <a:gd name="T0" fmla="*/ 0 w 37"/>
                <a:gd name="T1" fmla="*/ 6 h 61"/>
                <a:gd name="T2" fmla="*/ 0 w 37"/>
                <a:gd name="T3" fmla="*/ 3 h 61"/>
                <a:gd name="T4" fmla="*/ 1 w 37"/>
                <a:gd name="T5" fmla="*/ 1 h 61"/>
                <a:gd name="T6" fmla="*/ 2 w 37"/>
                <a:gd name="T7" fmla="*/ 0 h 61"/>
                <a:gd name="T8" fmla="*/ 4 w 37"/>
                <a:gd name="T9" fmla="*/ 0 h 61"/>
                <a:gd name="T10" fmla="*/ 4 w 37"/>
                <a:gd name="T11" fmla="*/ 1 h 61"/>
                <a:gd name="T12" fmla="*/ 3 w 37"/>
                <a:gd name="T13" fmla="*/ 3 h 61"/>
                <a:gd name="T14" fmla="*/ 3 w 37"/>
                <a:gd name="T15" fmla="*/ 6 h 61"/>
                <a:gd name="T16" fmla="*/ 2 w 37"/>
                <a:gd name="T17" fmla="*/ 7 h 61"/>
                <a:gd name="T18" fmla="*/ 1 w 37"/>
                <a:gd name="T19" fmla="*/ 7 h 61"/>
                <a:gd name="T20" fmla="*/ 0 w 37"/>
                <a:gd name="T21" fmla="*/ 6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" h="61">
                  <a:moveTo>
                    <a:pt x="0" y="53"/>
                  </a:moveTo>
                  <a:lnTo>
                    <a:pt x="2" y="28"/>
                  </a:lnTo>
                  <a:lnTo>
                    <a:pt x="8" y="8"/>
                  </a:lnTo>
                  <a:lnTo>
                    <a:pt x="20" y="0"/>
                  </a:lnTo>
                  <a:lnTo>
                    <a:pt x="36" y="1"/>
                  </a:lnTo>
                  <a:lnTo>
                    <a:pt x="37" y="10"/>
                  </a:lnTo>
                  <a:lnTo>
                    <a:pt x="32" y="26"/>
                  </a:lnTo>
                  <a:lnTo>
                    <a:pt x="31" y="49"/>
                  </a:lnTo>
                  <a:lnTo>
                    <a:pt x="23" y="59"/>
                  </a:lnTo>
                  <a:lnTo>
                    <a:pt x="6" y="6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Freeform 341"/>
            <p:cNvSpPr>
              <a:spLocks/>
            </p:cNvSpPr>
            <p:nvPr/>
          </p:nvSpPr>
          <p:spPr bwMode="auto">
            <a:xfrm>
              <a:off x="5435" y="1022"/>
              <a:ext cx="23" cy="36"/>
            </a:xfrm>
            <a:custGeom>
              <a:avLst/>
              <a:gdLst>
                <a:gd name="T0" fmla="*/ 22 w 205"/>
                <a:gd name="T1" fmla="*/ 17 h 321"/>
                <a:gd name="T2" fmla="*/ 21 w 205"/>
                <a:gd name="T3" fmla="*/ 18 h 321"/>
                <a:gd name="T4" fmla="*/ 20 w 205"/>
                <a:gd name="T5" fmla="*/ 21 h 321"/>
                <a:gd name="T6" fmla="*/ 19 w 205"/>
                <a:gd name="T7" fmla="*/ 24 h 321"/>
                <a:gd name="T8" fmla="*/ 17 w 205"/>
                <a:gd name="T9" fmla="*/ 26 h 321"/>
                <a:gd name="T10" fmla="*/ 14 w 205"/>
                <a:gd name="T11" fmla="*/ 29 h 321"/>
                <a:gd name="T12" fmla="*/ 13 w 205"/>
                <a:gd name="T13" fmla="*/ 31 h 321"/>
                <a:gd name="T14" fmla="*/ 12 w 205"/>
                <a:gd name="T15" fmla="*/ 34 h 321"/>
                <a:gd name="T16" fmla="*/ 11 w 205"/>
                <a:gd name="T17" fmla="*/ 36 h 321"/>
                <a:gd name="T18" fmla="*/ 10 w 205"/>
                <a:gd name="T19" fmla="*/ 33 h 321"/>
                <a:gd name="T20" fmla="*/ 10 w 205"/>
                <a:gd name="T21" fmla="*/ 31 h 321"/>
                <a:gd name="T22" fmla="*/ 9 w 205"/>
                <a:gd name="T23" fmla="*/ 29 h 321"/>
                <a:gd name="T24" fmla="*/ 8 w 205"/>
                <a:gd name="T25" fmla="*/ 28 h 321"/>
                <a:gd name="T26" fmla="*/ 7 w 205"/>
                <a:gd name="T27" fmla="*/ 27 h 321"/>
                <a:gd name="T28" fmla="*/ 4 w 205"/>
                <a:gd name="T29" fmla="*/ 25 h 321"/>
                <a:gd name="T30" fmla="*/ 3 w 205"/>
                <a:gd name="T31" fmla="*/ 24 h 321"/>
                <a:gd name="T32" fmla="*/ 2 w 205"/>
                <a:gd name="T33" fmla="*/ 23 h 321"/>
                <a:gd name="T34" fmla="*/ 2 w 205"/>
                <a:gd name="T35" fmla="*/ 21 h 321"/>
                <a:gd name="T36" fmla="*/ 2 w 205"/>
                <a:gd name="T37" fmla="*/ 20 h 321"/>
                <a:gd name="T38" fmla="*/ 1 w 205"/>
                <a:gd name="T39" fmla="*/ 17 h 321"/>
                <a:gd name="T40" fmla="*/ 0 w 205"/>
                <a:gd name="T41" fmla="*/ 15 h 321"/>
                <a:gd name="T42" fmla="*/ 0 w 205"/>
                <a:gd name="T43" fmla="*/ 14 h 321"/>
                <a:gd name="T44" fmla="*/ 3 w 205"/>
                <a:gd name="T45" fmla="*/ 12 h 321"/>
                <a:gd name="T46" fmla="*/ 5 w 205"/>
                <a:gd name="T47" fmla="*/ 10 h 321"/>
                <a:gd name="T48" fmla="*/ 6 w 205"/>
                <a:gd name="T49" fmla="*/ 8 h 321"/>
                <a:gd name="T50" fmla="*/ 6 w 205"/>
                <a:gd name="T51" fmla="*/ 6 h 321"/>
                <a:gd name="T52" fmla="*/ 7 w 205"/>
                <a:gd name="T53" fmla="*/ 4 h 321"/>
                <a:gd name="T54" fmla="*/ 8 w 205"/>
                <a:gd name="T55" fmla="*/ 2 h 321"/>
                <a:gd name="T56" fmla="*/ 10 w 205"/>
                <a:gd name="T57" fmla="*/ 0 h 321"/>
                <a:gd name="T58" fmla="*/ 11 w 205"/>
                <a:gd name="T59" fmla="*/ 0 h 321"/>
                <a:gd name="T60" fmla="*/ 12 w 205"/>
                <a:gd name="T61" fmla="*/ 1 h 321"/>
                <a:gd name="T62" fmla="*/ 14 w 205"/>
                <a:gd name="T63" fmla="*/ 3 h 321"/>
                <a:gd name="T64" fmla="*/ 16 w 205"/>
                <a:gd name="T65" fmla="*/ 5 h 321"/>
                <a:gd name="T66" fmla="*/ 17 w 205"/>
                <a:gd name="T67" fmla="*/ 8 h 321"/>
                <a:gd name="T68" fmla="*/ 17 w 205"/>
                <a:gd name="T69" fmla="*/ 10 h 321"/>
                <a:gd name="T70" fmla="*/ 19 w 205"/>
                <a:gd name="T71" fmla="*/ 12 h 321"/>
                <a:gd name="T72" fmla="*/ 22 w 205"/>
                <a:gd name="T73" fmla="*/ 14 h 321"/>
                <a:gd name="T74" fmla="*/ 22 w 205"/>
                <a:gd name="T75" fmla="*/ 15 h 321"/>
                <a:gd name="T76" fmla="*/ 23 w 205"/>
                <a:gd name="T77" fmla="*/ 16 h 321"/>
                <a:gd name="T78" fmla="*/ 22 w 205"/>
                <a:gd name="T79" fmla="*/ 17 h 3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5" h="321">
                  <a:moveTo>
                    <a:pt x="200" y="151"/>
                  </a:moveTo>
                  <a:lnTo>
                    <a:pt x="191" y="161"/>
                  </a:lnTo>
                  <a:lnTo>
                    <a:pt x="178" y="187"/>
                  </a:lnTo>
                  <a:lnTo>
                    <a:pt x="166" y="214"/>
                  </a:lnTo>
                  <a:lnTo>
                    <a:pt x="148" y="236"/>
                  </a:lnTo>
                  <a:lnTo>
                    <a:pt x="127" y="255"/>
                  </a:lnTo>
                  <a:lnTo>
                    <a:pt x="115" y="278"/>
                  </a:lnTo>
                  <a:lnTo>
                    <a:pt x="108" y="304"/>
                  </a:lnTo>
                  <a:lnTo>
                    <a:pt x="95" y="321"/>
                  </a:lnTo>
                  <a:lnTo>
                    <a:pt x="88" y="295"/>
                  </a:lnTo>
                  <a:lnTo>
                    <a:pt x="88" y="275"/>
                  </a:lnTo>
                  <a:lnTo>
                    <a:pt x="84" y="256"/>
                  </a:lnTo>
                  <a:lnTo>
                    <a:pt x="74" y="250"/>
                  </a:lnTo>
                  <a:lnTo>
                    <a:pt x="62" y="244"/>
                  </a:lnTo>
                  <a:lnTo>
                    <a:pt x="35" y="227"/>
                  </a:lnTo>
                  <a:lnTo>
                    <a:pt x="23" y="213"/>
                  </a:lnTo>
                  <a:lnTo>
                    <a:pt x="20" y="201"/>
                  </a:lnTo>
                  <a:lnTo>
                    <a:pt x="21" y="189"/>
                  </a:lnTo>
                  <a:lnTo>
                    <a:pt x="19" y="175"/>
                  </a:lnTo>
                  <a:lnTo>
                    <a:pt x="9" y="156"/>
                  </a:lnTo>
                  <a:lnTo>
                    <a:pt x="0" y="138"/>
                  </a:lnTo>
                  <a:lnTo>
                    <a:pt x="4" y="124"/>
                  </a:lnTo>
                  <a:lnTo>
                    <a:pt x="27" y="105"/>
                  </a:lnTo>
                  <a:lnTo>
                    <a:pt x="45" y="86"/>
                  </a:lnTo>
                  <a:lnTo>
                    <a:pt x="52" y="70"/>
                  </a:lnTo>
                  <a:lnTo>
                    <a:pt x="55" y="54"/>
                  </a:lnTo>
                  <a:lnTo>
                    <a:pt x="60" y="37"/>
                  </a:lnTo>
                  <a:lnTo>
                    <a:pt x="74" y="14"/>
                  </a:lnTo>
                  <a:lnTo>
                    <a:pt x="85" y="3"/>
                  </a:lnTo>
                  <a:lnTo>
                    <a:pt x="96" y="0"/>
                  </a:lnTo>
                  <a:lnTo>
                    <a:pt x="109" y="7"/>
                  </a:lnTo>
                  <a:lnTo>
                    <a:pt x="128" y="23"/>
                  </a:lnTo>
                  <a:lnTo>
                    <a:pt x="144" y="44"/>
                  </a:lnTo>
                  <a:lnTo>
                    <a:pt x="148" y="71"/>
                  </a:lnTo>
                  <a:lnTo>
                    <a:pt x="155" y="93"/>
                  </a:lnTo>
                  <a:lnTo>
                    <a:pt x="172" y="109"/>
                  </a:lnTo>
                  <a:lnTo>
                    <a:pt x="192" y="127"/>
                  </a:lnTo>
                  <a:lnTo>
                    <a:pt x="199" y="133"/>
                  </a:lnTo>
                  <a:lnTo>
                    <a:pt x="205" y="140"/>
                  </a:lnTo>
                  <a:lnTo>
                    <a:pt x="200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Freeform 342"/>
            <p:cNvSpPr>
              <a:spLocks/>
            </p:cNvSpPr>
            <p:nvPr/>
          </p:nvSpPr>
          <p:spPr bwMode="auto">
            <a:xfrm>
              <a:off x="5170" y="1039"/>
              <a:ext cx="5" cy="12"/>
            </a:xfrm>
            <a:custGeom>
              <a:avLst/>
              <a:gdLst>
                <a:gd name="T0" fmla="*/ 0 w 49"/>
                <a:gd name="T1" fmla="*/ 8 h 111"/>
                <a:gd name="T2" fmla="*/ 0 w 49"/>
                <a:gd name="T3" fmla="*/ 6 h 111"/>
                <a:gd name="T4" fmla="*/ 0 w 49"/>
                <a:gd name="T5" fmla="*/ 4 h 111"/>
                <a:gd name="T6" fmla="*/ 0 w 49"/>
                <a:gd name="T7" fmla="*/ 2 h 111"/>
                <a:gd name="T8" fmla="*/ 1 w 49"/>
                <a:gd name="T9" fmla="*/ 1 h 111"/>
                <a:gd name="T10" fmla="*/ 2 w 49"/>
                <a:gd name="T11" fmla="*/ 0 h 111"/>
                <a:gd name="T12" fmla="*/ 2 w 49"/>
                <a:gd name="T13" fmla="*/ 0 h 111"/>
                <a:gd name="T14" fmla="*/ 3 w 49"/>
                <a:gd name="T15" fmla="*/ 1 h 111"/>
                <a:gd name="T16" fmla="*/ 2 w 49"/>
                <a:gd name="T17" fmla="*/ 3 h 111"/>
                <a:gd name="T18" fmla="*/ 1 w 49"/>
                <a:gd name="T19" fmla="*/ 4 h 111"/>
                <a:gd name="T20" fmla="*/ 2 w 49"/>
                <a:gd name="T21" fmla="*/ 6 h 111"/>
                <a:gd name="T22" fmla="*/ 4 w 49"/>
                <a:gd name="T23" fmla="*/ 7 h 111"/>
                <a:gd name="T24" fmla="*/ 5 w 49"/>
                <a:gd name="T25" fmla="*/ 8 h 111"/>
                <a:gd name="T26" fmla="*/ 4 w 49"/>
                <a:gd name="T27" fmla="*/ 10 h 111"/>
                <a:gd name="T28" fmla="*/ 3 w 49"/>
                <a:gd name="T29" fmla="*/ 12 h 111"/>
                <a:gd name="T30" fmla="*/ 1 w 49"/>
                <a:gd name="T31" fmla="*/ 12 h 111"/>
                <a:gd name="T32" fmla="*/ 0 w 49"/>
                <a:gd name="T33" fmla="*/ 10 h 111"/>
                <a:gd name="T34" fmla="*/ 0 w 49"/>
                <a:gd name="T35" fmla="*/ 8 h 1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9" h="111">
                  <a:moveTo>
                    <a:pt x="2" y="74"/>
                  </a:moveTo>
                  <a:lnTo>
                    <a:pt x="1" y="57"/>
                  </a:lnTo>
                  <a:lnTo>
                    <a:pt x="0" y="39"/>
                  </a:lnTo>
                  <a:lnTo>
                    <a:pt x="2" y="22"/>
                  </a:lnTo>
                  <a:lnTo>
                    <a:pt x="9" y="6"/>
                  </a:lnTo>
                  <a:lnTo>
                    <a:pt x="15" y="0"/>
                  </a:lnTo>
                  <a:lnTo>
                    <a:pt x="23" y="2"/>
                  </a:lnTo>
                  <a:lnTo>
                    <a:pt x="28" y="5"/>
                  </a:lnTo>
                  <a:lnTo>
                    <a:pt x="18" y="24"/>
                  </a:lnTo>
                  <a:lnTo>
                    <a:pt x="6" y="39"/>
                  </a:lnTo>
                  <a:lnTo>
                    <a:pt x="20" y="51"/>
                  </a:lnTo>
                  <a:lnTo>
                    <a:pt x="37" y="62"/>
                  </a:lnTo>
                  <a:lnTo>
                    <a:pt x="49" y="78"/>
                  </a:lnTo>
                  <a:lnTo>
                    <a:pt x="43" y="97"/>
                  </a:lnTo>
                  <a:lnTo>
                    <a:pt x="27" y="110"/>
                  </a:lnTo>
                  <a:lnTo>
                    <a:pt x="9" y="111"/>
                  </a:lnTo>
                  <a:lnTo>
                    <a:pt x="2" y="91"/>
                  </a:lnTo>
                  <a:lnTo>
                    <a:pt x="2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343"/>
            <p:cNvSpPr>
              <a:spLocks/>
            </p:cNvSpPr>
            <p:nvPr/>
          </p:nvSpPr>
          <p:spPr bwMode="auto">
            <a:xfrm>
              <a:off x="3553" y="1356"/>
              <a:ext cx="110" cy="32"/>
            </a:xfrm>
            <a:custGeom>
              <a:avLst/>
              <a:gdLst>
                <a:gd name="T0" fmla="*/ 58 w 987"/>
                <a:gd name="T1" fmla="*/ 23 h 293"/>
                <a:gd name="T2" fmla="*/ 50 w 987"/>
                <a:gd name="T3" fmla="*/ 23 h 293"/>
                <a:gd name="T4" fmla="*/ 45 w 987"/>
                <a:gd name="T5" fmla="*/ 22 h 293"/>
                <a:gd name="T6" fmla="*/ 43 w 987"/>
                <a:gd name="T7" fmla="*/ 20 h 293"/>
                <a:gd name="T8" fmla="*/ 38 w 987"/>
                <a:gd name="T9" fmla="*/ 19 h 293"/>
                <a:gd name="T10" fmla="*/ 34 w 987"/>
                <a:gd name="T11" fmla="*/ 19 h 293"/>
                <a:gd name="T12" fmla="*/ 31 w 987"/>
                <a:gd name="T13" fmla="*/ 18 h 293"/>
                <a:gd name="T14" fmla="*/ 27 w 987"/>
                <a:gd name="T15" fmla="*/ 17 h 293"/>
                <a:gd name="T16" fmla="*/ 24 w 987"/>
                <a:gd name="T17" fmla="*/ 16 h 293"/>
                <a:gd name="T18" fmla="*/ 21 w 987"/>
                <a:gd name="T19" fmla="*/ 14 h 293"/>
                <a:gd name="T20" fmla="*/ 17 w 987"/>
                <a:gd name="T21" fmla="*/ 12 h 293"/>
                <a:gd name="T22" fmla="*/ 14 w 987"/>
                <a:gd name="T23" fmla="*/ 10 h 293"/>
                <a:gd name="T24" fmla="*/ 11 w 987"/>
                <a:gd name="T25" fmla="*/ 7 h 293"/>
                <a:gd name="T26" fmla="*/ 9 w 987"/>
                <a:gd name="T27" fmla="*/ 5 h 293"/>
                <a:gd name="T28" fmla="*/ 6 w 987"/>
                <a:gd name="T29" fmla="*/ 2 h 293"/>
                <a:gd name="T30" fmla="*/ 1 w 987"/>
                <a:gd name="T31" fmla="*/ 0 h 293"/>
                <a:gd name="T32" fmla="*/ 0 w 987"/>
                <a:gd name="T33" fmla="*/ 5 h 293"/>
                <a:gd name="T34" fmla="*/ 0 w 987"/>
                <a:gd name="T35" fmla="*/ 12 h 293"/>
                <a:gd name="T36" fmla="*/ 1 w 987"/>
                <a:gd name="T37" fmla="*/ 16 h 293"/>
                <a:gd name="T38" fmla="*/ 5 w 987"/>
                <a:gd name="T39" fmla="*/ 17 h 293"/>
                <a:gd name="T40" fmla="*/ 9 w 987"/>
                <a:gd name="T41" fmla="*/ 19 h 293"/>
                <a:gd name="T42" fmla="*/ 11 w 987"/>
                <a:gd name="T43" fmla="*/ 20 h 293"/>
                <a:gd name="T44" fmla="*/ 14 w 987"/>
                <a:gd name="T45" fmla="*/ 22 h 293"/>
                <a:gd name="T46" fmla="*/ 16 w 987"/>
                <a:gd name="T47" fmla="*/ 23 h 293"/>
                <a:gd name="T48" fmla="*/ 19 w 987"/>
                <a:gd name="T49" fmla="*/ 25 h 293"/>
                <a:gd name="T50" fmla="*/ 22 w 987"/>
                <a:gd name="T51" fmla="*/ 26 h 293"/>
                <a:gd name="T52" fmla="*/ 25 w 987"/>
                <a:gd name="T53" fmla="*/ 27 h 293"/>
                <a:gd name="T54" fmla="*/ 29 w 987"/>
                <a:gd name="T55" fmla="*/ 28 h 293"/>
                <a:gd name="T56" fmla="*/ 34 w 987"/>
                <a:gd name="T57" fmla="*/ 28 h 293"/>
                <a:gd name="T58" fmla="*/ 39 w 987"/>
                <a:gd name="T59" fmla="*/ 32 h 293"/>
                <a:gd name="T60" fmla="*/ 44 w 987"/>
                <a:gd name="T61" fmla="*/ 32 h 293"/>
                <a:gd name="T62" fmla="*/ 59 w 987"/>
                <a:gd name="T63" fmla="*/ 32 h 293"/>
                <a:gd name="T64" fmla="*/ 62 w 987"/>
                <a:gd name="T65" fmla="*/ 30 h 293"/>
                <a:gd name="T66" fmla="*/ 69 w 987"/>
                <a:gd name="T67" fmla="*/ 28 h 293"/>
                <a:gd name="T68" fmla="*/ 77 w 987"/>
                <a:gd name="T69" fmla="*/ 28 h 293"/>
                <a:gd name="T70" fmla="*/ 81 w 987"/>
                <a:gd name="T71" fmla="*/ 25 h 293"/>
                <a:gd name="T72" fmla="*/ 86 w 987"/>
                <a:gd name="T73" fmla="*/ 23 h 293"/>
                <a:gd name="T74" fmla="*/ 89 w 987"/>
                <a:gd name="T75" fmla="*/ 21 h 293"/>
                <a:gd name="T76" fmla="*/ 93 w 987"/>
                <a:gd name="T77" fmla="*/ 19 h 293"/>
                <a:gd name="T78" fmla="*/ 99 w 987"/>
                <a:gd name="T79" fmla="*/ 14 h 293"/>
                <a:gd name="T80" fmla="*/ 105 w 987"/>
                <a:gd name="T81" fmla="*/ 12 h 293"/>
                <a:gd name="T82" fmla="*/ 109 w 987"/>
                <a:gd name="T83" fmla="*/ 9 h 293"/>
                <a:gd name="T84" fmla="*/ 110 w 987"/>
                <a:gd name="T85" fmla="*/ 3 h 293"/>
                <a:gd name="T86" fmla="*/ 108 w 987"/>
                <a:gd name="T87" fmla="*/ 1 h 293"/>
                <a:gd name="T88" fmla="*/ 103 w 987"/>
                <a:gd name="T89" fmla="*/ 4 h 293"/>
                <a:gd name="T90" fmla="*/ 97 w 987"/>
                <a:gd name="T91" fmla="*/ 10 h 293"/>
                <a:gd name="T92" fmla="*/ 91 w 987"/>
                <a:gd name="T93" fmla="*/ 13 h 293"/>
                <a:gd name="T94" fmla="*/ 86 w 987"/>
                <a:gd name="T95" fmla="*/ 15 h 293"/>
                <a:gd name="T96" fmla="*/ 81 w 987"/>
                <a:gd name="T97" fmla="*/ 18 h 293"/>
                <a:gd name="T98" fmla="*/ 76 w 987"/>
                <a:gd name="T99" fmla="*/ 19 h 293"/>
                <a:gd name="T100" fmla="*/ 69 w 987"/>
                <a:gd name="T101" fmla="*/ 19 h 293"/>
                <a:gd name="T102" fmla="*/ 67 w 987"/>
                <a:gd name="T103" fmla="*/ 21 h 293"/>
                <a:gd name="T104" fmla="*/ 62 w 987"/>
                <a:gd name="T105" fmla="*/ 23 h 2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7" h="293">
                  <a:moveTo>
                    <a:pt x="554" y="215"/>
                  </a:moveTo>
                  <a:lnTo>
                    <a:pt x="516" y="214"/>
                  </a:lnTo>
                  <a:lnTo>
                    <a:pt x="479" y="211"/>
                  </a:lnTo>
                  <a:lnTo>
                    <a:pt x="446" y="210"/>
                  </a:lnTo>
                  <a:lnTo>
                    <a:pt x="420" y="208"/>
                  </a:lnTo>
                  <a:lnTo>
                    <a:pt x="405" y="202"/>
                  </a:lnTo>
                  <a:lnTo>
                    <a:pt x="396" y="193"/>
                  </a:lnTo>
                  <a:lnTo>
                    <a:pt x="386" y="186"/>
                  </a:lnTo>
                  <a:lnTo>
                    <a:pt x="370" y="178"/>
                  </a:lnTo>
                  <a:lnTo>
                    <a:pt x="343" y="176"/>
                  </a:lnTo>
                  <a:lnTo>
                    <a:pt x="325" y="175"/>
                  </a:lnTo>
                  <a:lnTo>
                    <a:pt x="308" y="174"/>
                  </a:lnTo>
                  <a:lnTo>
                    <a:pt x="292" y="172"/>
                  </a:lnTo>
                  <a:lnTo>
                    <a:pt x="276" y="168"/>
                  </a:lnTo>
                  <a:lnTo>
                    <a:pt x="261" y="163"/>
                  </a:lnTo>
                  <a:lnTo>
                    <a:pt x="244" y="158"/>
                  </a:lnTo>
                  <a:lnTo>
                    <a:pt x="229" y="151"/>
                  </a:lnTo>
                  <a:lnTo>
                    <a:pt x="214" y="145"/>
                  </a:lnTo>
                  <a:lnTo>
                    <a:pt x="200" y="137"/>
                  </a:lnTo>
                  <a:lnTo>
                    <a:pt x="185" y="129"/>
                  </a:lnTo>
                  <a:lnTo>
                    <a:pt x="171" y="120"/>
                  </a:lnTo>
                  <a:lnTo>
                    <a:pt x="157" y="110"/>
                  </a:lnTo>
                  <a:lnTo>
                    <a:pt x="143" y="101"/>
                  </a:lnTo>
                  <a:lnTo>
                    <a:pt x="130" y="90"/>
                  </a:lnTo>
                  <a:lnTo>
                    <a:pt x="116" y="79"/>
                  </a:lnTo>
                  <a:lnTo>
                    <a:pt x="103" y="68"/>
                  </a:lnTo>
                  <a:lnTo>
                    <a:pt x="90" y="57"/>
                  </a:lnTo>
                  <a:lnTo>
                    <a:pt x="77" y="46"/>
                  </a:lnTo>
                  <a:lnTo>
                    <a:pt x="64" y="34"/>
                  </a:lnTo>
                  <a:lnTo>
                    <a:pt x="52" y="22"/>
                  </a:lnTo>
                  <a:lnTo>
                    <a:pt x="28" y="3"/>
                  </a:lnTo>
                  <a:lnTo>
                    <a:pt x="13" y="0"/>
                  </a:lnTo>
                  <a:lnTo>
                    <a:pt x="3" y="13"/>
                  </a:lnTo>
                  <a:lnTo>
                    <a:pt x="0" y="42"/>
                  </a:lnTo>
                  <a:lnTo>
                    <a:pt x="0" y="77"/>
                  </a:lnTo>
                  <a:lnTo>
                    <a:pt x="1" y="111"/>
                  </a:lnTo>
                  <a:lnTo>
                    <a:pt x="3" y="137"/>
                  </a:lnTo>
                  <a:lnTo>
                    <a:pt x="12" y="149"/>
                  </a:lnTo>
                  <a:lnTo>
                    <a:pt x="32" y="156"/>
                  </a:lnTo>
                  <a:lnTo>
                    <a:pt x="48" y="160"/>
                  </a:lnTo>
                  <a:lnTo>
                    <a:pt x="63" y="165"/>
                  </a:lnTo>
                  <a:lnTo>
                    <a:pt x="77" y="171"/>
                  </a:lnTo>
                  <a:lnTo>
                    <a:pt x="90" y="177"/>
                  </a:lnTo>
                  <a:lnTo>
                    <a:pt x="102" y="184"/>
                  </a:lnTo>
                  <a:lnTo>
                    <a:pt x="114" y="191"/>
                  </a:lnTo>
                  <a:lnTo>
                    <a:pt x="124" y="198"/>
                  </a:lnTo>
                  <a:lnTo>
                    <a:pt x="135" y="205"/>
                  </a:lnTo>
                  <a:lnTo>
                    <a:pt x="146" y="213"/>
                  </a:lnTo>
                  <a:lnTo>
                    <a:pt x="157" y="219"/>
                  </a:lnTo>
                  <a:lnTo>
                    <a:pt x="169" y="227"/>
                  </a:lnTo>
                  <a:lnTo>
                    <a:pt x="182" y="233"/>
                  </a:lnTo>
                  <a:lnTo>
                    <a:pt x="195" y="239"/>
                  </a:lnTo>
                  <a:lnTo>
                    <a:pt x="210" y="244"/>
                  </a:lnTo>
                  <a:lnTo>
                    <a:pt x="226" y="250"/>
                  </a:lnTo>
                  <a:lnTo>
                    <a:pt x="243" y="253"/>
                  </a:lnTo>
                  <a:lnTo>
                    <a:pt x="263" y="256"/>
                  </a:lnTo>
                  <a:lnTo>
                    <a:pt x="284" y="257"/>
                  </a:lnTo>
                  <a:lnTo>
                    <a:pt x="308" y="258"/>
                  </a:lnTo>
                  <a:lnTo>
                    <a:pt x="334" y="269"/>
                  </a:lnTo>
                  <a:lnTo>
                    <a:pt x="351" y="289"/>
                  </a:lnTo>
                  <a:lnTo>
                    <a:pt x="373" y="293"/>
                  </a:lnTo>
                  <a:lnTo>
                    <a:pt x="394" y="292"/>
                  </a:lnTo>
                  <a:lnTo>
                    <a:pt x="464" y="290"/>
                  </a:lnTo>
                  <a:lnTo>
                    <a:pt x="533" y="292"/>
                  </a:lnTo>
                  <a:lnTo>
                    <a:pt x="554" y="287"/>
                  </a:lnTo>
                  <a:lnTo>
                    <a:pt x="556" y="277"/>
                  </a:lnTo>
                  <a:lnTo>
                    <a:pt x="563" y="263"/>
                  </a:lnTo>
                  <a:lnTo>
                    <a:pt x="615" y="257"/>
                  </a:lnTo>
                  <a:lnTo>
                    <a:pt x="671" y="258"/>
                  </a:lnTo>
                  <a:lnTo>
                    <a:pt x="687" y="256"/>
                  </a:lnTo>
                  <a:lnTo>
                    <a:pt x="700" y="245"/>
                  </a:lnTo>
                  <a:lnTo>
                    <a:pt x="724" y="230"/>
                  </a:lnTo>
                  <a:lnTo>
                    <a:pt x="749" y="224"/>
                  </a:lnTo>
                  <a:lnTo>
                    <a:pt x="770" y="210"/>
                  </a:lnTo>
                  <a:lnTo>
                    <a:pt x="786" y="196"/>
                  </a:lnTo>
                  <a:lnTo>
                    <a:pt x="799" y="191"/>
                  </a:lnTo>
                  <a:lnTo>
                    <a:pt x="816" y="187"/>
                  </a:lnTo>
                  <a:lnTo>
                    <a:pt x="837" y="174"/>
                  </a:lnTo>
                  <a:lnTo>
                    <a:pt x="870" y="143"/>
                  </a:lnTo>
                  <a:lnTo>
                    <a:pt x="891" y="127"/>
                  </a:lnTo>
                  <a:lnTo>
                    <a:pt x="915" y="119"/>
                  </a:lnTo>
                  <a:lnTo>
                    <a:pt x="939" y="111"/>
                  </a:lnTo>
                  <a:lnTo>
                    <a:pt x="964" y="97"/>
                  </a:lnTo>
                  <a:lnTo>
                    <a:pt x="978" y="80"/>
                  </a:lnTo>
                  <a:lnTo>
                    <a:pt x="985" y="60"/>
                  </a:lnTo>
                  <a:lnTo>
                    <a:pt x="987" y="24"/>
                  </a:lnTo>
                  <a:lnTo>
                    <a:pt x="982" y="9"/>
                  </a:lnTo>
                  <a:lnTo>
                    <a:pt x="966" y="6"/>
                  </a:lnTo>
                  <a:lnTo>
                    <a:pt x="948" y="13"/>
                  </a:lnTo>
                  <a:lnTo>
                    <a:pt x="924" y="38"/>
                  </a:lnTo>
                  <a:lnTo>
                    <a:pt x="898" y="67"/>
                  </a:lnTo>
                  <a:lnTo>
                    <a:pt x="871" y="94"/>
                  </a:lnTo>
                  <a:lnTo>
                    <a:pt x="844" y="108"/>
                  </a:lnTo>
                  <a:lnTo>
                    <a:pt x="818" y="117"/>
                  </a:lnTo>
                  <a:lnTo>
                    <a:pt x="794" y="127"/>
                  </a:lnTo>
                  <a:lnTo>
                    <a:pt x="771" y="138"/>
                  </a:lnTo>
                  <a:lnTo>
                    <a:pt x="750" y="150"/>
                  </a:lnTo>
                  <a:lnTo>
                    <a:pt x="728" y="161"/>
                  </a:lnTo>
                  <a:lnTo>
                    <a:pt x="705" y="170"/>
                  </a:lnTo>
                  <a:lnTo>
                    <a:pt x="681" y="175"/>
                  </a:lnTo>
                  <a:lnTo>
                    <a:pt x="654" y="176"/>
                  </a:lnTo>
                  <a:lnTo>
                    <a:pt x="620" y="177"/>
                  </a:lnTo>
                  <a:lnTo>
                    <a:pt x="607" y="184"/>
                  </a:lnTo>
                  <a:lnTo>
                    <a:pt x="600" y="193"/>
                  </a:lnTo>
                  <a:lnTo>
                    <a:pt x="584" y="206"/>
                  </a:lnTo>
                  <a:lnTo>
                    <a:pt x="554" y="21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Freeform 344"/>
            <p:cNvSpPr>
              <a:spLocks/>
            </p:cNvSpPr>
            <p:nvPr/>
          </p:nvSpPr>
          <p:spPr bwMode="auto">
            <a:xfrm>
              <a:off x="5359" y="1014"/>
              <a:ext cx="14" cy="19"/>
            </a:xfrm>
            <a:custGeom>
              <a:avLst/>
              <a:gdLst>
                <a:gd name="T0" fmla="*/ 7 w 119"/>
                <a:gd name="T1" fmla="*/ 18 h 179"/>
                <a:gd name="T2" fmla="*/ 5 w 119"/>
                <a:gd name="T3" fmla="*/ 17 h 179"/>
                <a:gd name="T4" fmla="*/ 2 w 119"/>
                <a:gd name="T5" fmla="*/ 15 h 179"/>
                <a:gd name="T6" fmla="*/ 1 w 119"/>
                <a:gd name="T7" fmla="*/ 14 h 179"/>
                <a:gd name="T8" fmla="*/ 0 w 119"/>
                <a:gd name="T9" fmla="*/ 13 h 179"/>
                <a:gd name="T10" fmla="*/ 0 w 119"/>
                <a:gd name="T11" fmla="*/ 12 h 179"/>
                <a:gd name="T12" fmla="*/ 0 w 119"/>
                <a:gd name="T13" fmla="*/ 11 h 179"/>
                <a:gd name="T14" fmla="*/ 1 w 119"/>
                <a:gd name="T15" fmla="*/ 10 h 179"/>
                <a:gd name="T16" fmla="*/ 1 w 119"/>
                <a:gd name="T17" fmla="*/ 8 h 179"/>
                <a:gd name="T18" fmla="*/ 2 w 119"/>
                <a:gd name="T19" fmla="*/ 7 h 179"/>
                <a:gd name="T20" fmla="*/ 3 w 119"/>
                <a:gd name="T21" fmla="*/ 4 h 179"/>
                <a:gd name="T22" fmla="*/ 4 w 119"/>
                <a:gd name="T23" fmla="*/ 3 h 179"/>
                <a:gd name="T24" fmla="*/ 6 w 119"/>
                <a:gd name="T25" fmla="*/ 2 h 179"/>
                <a:gd name="T26" fmla="*/ 8 w 119"/>
                <a:gd name="T27" fmla="*/ 0 h 179"/>
                <a:gd name="T28" fmla="*/ 9 w 119"/>
                <a:gd name="T29" fmla="*/ 0 h 179"/>
                <a:gd name="T30" fmla="*/ 10 w 119"/>
                <a:gd name="T31" fmla="*/ 1 h 179"/>
                <a:gd name="T32" fmla="*/ 10 w 119"/>
                <a:gd name="T33" fmla="*/ 3 h 179"/>
                <a:gd name="T34" fmla="*/ 11 w 119"/>
                <a:gd name="T35" fmla="*/ 5 h 179"/>
                <a:gd name="T36" fmla="*/ 12 w 119"/>
                <a:gd name="T37" fmla="*/ 7 h 179"/>
                <a:gd name="T38" fmla="*/ 13 w 119"/>
                <a:gd name="T39" fmla="*/ 9 h 179"/>
                <a:gd name="T40" fmla="*/ 14 w 119"/>
                <a:gd name="T41" fmla="*/ 12 h 179"/>
                <a:gd name="T42" fmla="*/ 14 w 119"/>
                <a:gd name="T43" fmla="*/ 15 h 179"/>
                <a:gd name="T44" fmla="*/ 14 w 119"/>
                <a:gd name="T45" fmla="*/ 16 h 179"/>
                <a:gd name="T46" fmla="*/ 13 w 119"/>
                <a:gd name="T47" fmla="*/ 17 h 179"/>
                <a:gd name="T48" fmla="*/ 12 w 119"/>
                <a:gd name="T49" fmla="*/ 18 h 179"/>
                <a:gd name="T50" fmla="*/ 11 w 119"/>
                <a:gd name="T51" fmla="*/ 19 h 179"/>
                <a:gd name="T52" fmla="*/ 8 w 119"/>
                <a:gd name="T53" fmla="*/ 19 h 179"/>
                <a:gd name="T54" fmla="*/ 7 w 119"/>
                <a:gd name="T55" fmla="*/ 18 h 1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9" h="179">
                  <a:moveTo>
                    <a:pt x="56" y="169"/>
                  </a:moveTo>
                  <a:lnTo>
                    <a:pt x="40" y="156"/>
                  </a:lnTo>
                  <a:lnTo>
                    <a:pt x="19" y="143"/>
                  </a:lnTo>
                  <a:lnTo>
                    <a:pt x="8" y="133"/>
                  </a:lnTo>
                  <a:lnTo>
                    <a:pt x="1" y="124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6" y="94"/>
                  </a:lnTo>
                  <a:lnTo>
                    <a:pt x="11" y="80"/>
                  </a:lnTo>
                  <a:lnTo>
                    <a:pt x="15" y="62"/>
                  </a:lnTo>
                  <a:lnTo>
                    <a:pt x="22" y="36"/>
                  </a:lnTo>
                  <a:lnTo>
                    <a:pt x="32" y="29"/>
                  </a:lnTo>
                  <a:lnTo>
                    <a:pt x="55" y="15"/>
                  </a:lnTo>
                  <a:lnTo>
                    <a:pt x="70" y="3"/>
                  </a:lnTo>
                  <a:lnTo>
                    <a:pt x="79" y="0"/>
                  </a:lnTo>
                  <a:lnTo>
                    <a:pt x="83" y="9"/>
                  </a:lnTo>
                  <a:lnTo>
                    <a:pt x="84" y="27"/>
                  </a:lnTo>
                  <a:lnTo>
                    <a:pt x="90" y="50"/>
                  </a:lnTo>
                  <a:lnTo>
                    <a:pt x="102" y="65"/>
                  </a:lnTo>
                  <a:lnTo>
                    <a:pt x="113" y="83"/>
                  </a:lnTo>
                  <a:lnTo>
                    <a:pt x="119" y="114"/>
                  </a:lnTo>
                  <a:lnTo>
                    <a:pt x="118" y="137"/>
                  </a:lnTo>
                  <a:lnTo>
                    <a:pt x="116" y="153"/>
                  </a:lnTo>
                  <a:lnTo>
                    <a:pt x="111" y="164"/>
                  </a:lnTo>
                  <a:lnTo>
                    <a:pt x="103" y="171"/>
                  </a:lnTo>
                  <a:lnTo>
                    <a:pt x="90" y="175"/>
                  </a:lnTo>
                  <a:lnTo>
                    <a:pt x="71" y="179"/>
                  </a:lnTo>
                  <a:lnTo>
                    <a:pt x="56" y="16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Freeform 345"/>
            <p:cNvSpPr>
              <a:spLocks/>
            </p:cNvSpPr>
            <p:nvPr/>
          </p:nvSpPr>
          <p:spPr bwMode="auto">
            <a:xfrm>
              <a:off x="5309" y="1001"/>
              <a:ext cx="20" cy="33"/>
            </a:xfrm>
            <a:custGeom>
              <a:avLst/>
              <a:gdLst>
                <a:gd name="T0" fmla="*/ 8 w 172"/>
                <a:gd name="T1" fmla="*/ 26 h 295"/>
                <a:gd name="T2" fmla="*/ 5 w 172"/>
                <a:gd name="T3" fmla="*/ 24 h 295"/>
                <a:gd name="T4" fmla="*/ 2 w 172"/>
                <a:gd name="T5" fmla="*/ 21 h 295"/>
                <a:gd name="T6" fmla="*/ 0 w 172"/>
                <a:gd name="T7" fmla="*/ 19 h 295"/>
                <a:gd name="T8" fmla="*/ 0 w 172"/>
                <a:gd name="T9" fmla="*/ 16 h 295"/>
                <a:gd name="T10" fmla="*/ 0 w 172"/>
                <a:gd name="T11" fmla="*/ 13 h 295"/>
                <a:gd name="T12" fmla="*/ 1 w 172"/>
                <a:gd name="T13" fmla="*/ 12 h 295"/>
                <a:gd name="T14" fmla="*/ 3 w 172"/>
                <a:gd name="T15" fmla="*/ 11 h 295"/>
                <a:gd name="T16" fmla="*/ 5 w 172"/>
                <a:gd name="T17" fmla="*/ 10 h 295"/>
                <a:gd name="T18" fmla="*/ 7 w 172"/>
                <a:gd name="T19" fmla="*/ 9 h 295"/>
                <a:gd name="T20" fmla="*/ 8 w 172"/>
                <a:gd name="T21" fmla="*/ 7 h 295"/>
                <a:gd name="T22" fmla="*/ 9 w 172"/>
                <a:gd name="T23" fmla="*/ 4 h 295"/>
                <a:gd name="T24" fmla="*/ 9 w 172"/>
                <a:gd name="T25" fmla="*/ 0 h 295"/>
                <a:gd name="T26" fmla="*/ 10 w 172"/>
                <a:gd name="T27" fmla="*/ 0 h 295"/>
                <a:gd name="T28" fmla="*/ 11 w 172"/>
                <a:gd name="T29" fmla="*/ 3 h 295"/>
                <a:gd name="T30" fmla="*/ 12 w 172"/>
                <a:gd name="T31" fmla="*/ 6 h 295"/>
                <a:gd name="T32" fmla="*/ 12 w 172"/>
                <a:gd name="T33" fmla="*/ 9 h 295"/>
                <a:gd name="T34" fmla="*/ 12 w 172"/>
                <a:gd name="T35" fmla="*/ 11 h 295"/>
                <a:gd name="T36" fmla="*/ 14 w 172"/>
                <a:gd name="T37" fmla="*/ 12 h 295"/>
                <a:gd name="T38" fmla="*/ 17 w 172"/>
                <a:gd name="T39" fmla="*/ 14 h 295"/>
                <a:gd name="T40" fmla="*/ 18 w 172"/>
                <a:gd name="T41" fmla="*/ 16 h 295"/>
                <a:gd name="T42" fmla="*/ 19 w 172"/>
                <a:gd name="T43" fmla="*/ 17 h 295"/>
                <a:gd name="T44" fmla="*/ 20 w 172"/>
                <a:gd name="T45" fmla="*/ 19 h 295"/>
                <a:gd name="T46" fmla="*/ 20 w 172"/>
                <a:gd name="T47" fmla="*/ 22 h 295"/>
                <a:gd name="T48" fmla="*/ 19 w 172"/>
                <a:gd name="T49" fmla="*/ 25 h 295"/>
                <a:gd name="T50" fmla="*/ 17 w 172"/>
                <a:gd name="T51" fmla="*/ 27 h 295"/>
                <a:gd name="T52" fmla="*/ 14 w 172"/>
                <a:gd name="T53" fmla="*/ 29 h 295"/>
                <a:gd name="T54" fmla="*/ 11 w 172"/>
                <a:gd name="T55" fmla="*/ 32 h 295"/>
                <a:gd name="T56" fmla="*/ 10 w 172"/>
                <a:gd name="T57" fmla="*/ 33 h 295"/>
                <a:gd name="T58" fmla="*/ 9 w 172"/>
                <a:gd name="T59" fmla="*/ 32 h 295"/>
                <a:gd name="T60" fmla="*/ 9 w 172"/>
                <a:gd name="T61" fmla="*/ 29 h 295"/>
                <a:gd name="T62" fmla="*/ 8 w 172"/>
                <a:gd name="T63" fmla="*/ 26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2" h="295">
                  <a:moveTo>
                    <a:pt x="70" y="235"/>
                  </a:moveTo>
                  <a:lnTo>
                    <a:pt x="45" y="211"/>
                  </a:lnTo>
                  <a:lnTo>
                    <a:pt x="20" y="190"/>
                  </a:lnTo>
                  <a:lnTo>
                    <a:pt x="3" y="170"/>
                  </a:lnTo>
                  <a:lnTo>
                    <a:pt x="0" y="141"/>
                  </a:lnTo>
                  <a:lnTo>
                    <a:pt x="2" y="118"/>
                  </a:lnTo>
                  <a:lnTo>
                    <a:pt x="8" y="107"/>
                  </a:lnTo>
                  <a:lnTo>
                    <a:pt x="23" y="102"/>
                  </a:lnTo>
                  <a:lnTo>
                    <a:pt x="45" y="93"/>
                  </a:lnTo>
                  <a:lnTo>
                    <a:pt x="61" y="79"/>
                  </a:lnTo>
                  <a:lnTo>
                    <a:pt x="72" y="59"/>
                  </a:lnTo>
                  <a:lnTo>
                    <a:pt x="76" y="39"/>
                  </a:lnTo>
                  <a:lnTo>
                    <a:pt x="81" y="1"/>
                  </a:lnTo>
                  <a:lnTo>
                    <a:pt x="89" y="0"/>
                  </a:lnTo>
                  <a:lnTo>
                    <a:pt x="98" y="23"/>
                  </a:lnTo>
                  <a:lnTo>
                    <a:pt x="102" y="55"/>
                  </a:lnTo>
                  <a:lnTo>
                    <a:pt x="102" y="78"/>
                  </a:lnTo>
                  <a:lnTo>
                    <a:pt x="107" y="94"/>
                  </a:lnTo>
                  <a:lnTo>
                    <a:pt x="121" y="110"/>
                  </a:lnTo>
                  <a:lnTo>
                    <a:pt x="144" y="129"/>
                  </a:lnTo>
                  <a:lnTo>
                    <a:pt x="158" y="140"/>
                  </a:lnTo>
                  <a:lnTo>
                    <a:pt x="167" y="151"/>
                  </a:lnTo>
                  <a:lnTo>
                    <a:pt x="170" y="167"/>
                  </a:lnTo>
                  <a:lnTo>
                    <a:pt x="172" y="193"/>
                  </a:lnTo>
                  <a:lnTo>
                    <a:pt x="166" y="220"/>
                  </a:lnTo>
                  <a:lnTo>
                    <a:pt x="147" y="241"/>
                  </a:lnTo>
                  <a:lnTo>
                    <a:pt x="124" y="261"/>
                  </a:lnTo>
                  <a:lnTo>
                    <a:pt x="96" y="287"/>
                  </a:lnTo>
                  <a:lnTo>
                    <a:pt x="85" y="295"/>
                  </a:lnTo>
                  <a:lnTo>
                    <a:pt x="79" y="284"/>
                  </a:lnTo>
                  <a:lnTo>
                    <a:pt x="80" y="262"/>
                  </a:lnTo>
                  <a:lnTo>
                    <a:pt x="70" y="2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Freeform 346"/>
            <p:cNvSpPr>
              <a:spLocks/>
            </p:cNvSpPr>
            <p:nvPr/>
          </p:nvSpPr>
          <p:spPr bwMode="auto">
            <a:xfrm>
              <a:off x="5330" y="993"/>
              <a:ext cx="11" cy="29"/>
            </a:xfrm>
            <a:custGeom>
              <a:avLst/>
              <a:gdLst>
                <a:gd name="T0" fmla="*/ 10 w 104"/>
                <a:gd name="T1" fmla="*/ 29 h 269"/>
                <a:gd name="T2" fmla="*/ 8 w 104"/>
                <a:gd name="T3" fmla="*/ 29 h 269"/>
                <a:gd name="T4" fmla="*/ 6 w 104"/>
                <a:gd name="T5" fmla="*/ 29 h 269"/>
                <a:gd name="T6" fmla="*/ 4 w 104"/>
                <a:gd name="T7" fmla="*/ 29 h 269"/>
                <a:gd name="T8" fmla="*/ 6 w 104"/>
                <a:gd name="T9" fmla="*/ 27 h 269"/>
                <a:gd name="T10" fmla="*/ 7 w 104"/>
                <a:gd name="T11" fmla="*/ 26 h 269"/>
                <a:gd name="T12" fmla="*/ 7 w 104"/>
                <a:gd name="T13" fmla="*/ 24 h 269"/>
                <a:gd name="T14" fmla="*/ 5 w 104"/>
                <a:gd name="T15" fmla="*/ 21 h 269"/>
                <a:gd name="T16" fmla="*/ 4 w 104"/>
                <a:gd name="T17" fmla="*/ 20 h 269"/>
                <a:gd name="T18" fmla="*/ 3 w 104"/>
                <a:gd name="T19" fmla="*/ 18 h 269"/>
                <a:gd name="T20" fmla="*/ 2 w 104"/>
                <a:gd name="T21" fmla="*/ 15 h 269"/>
                <a:gd name="T22" fmla="*/ 1 w 104"/>
                <a:gd name="T23" fmla="*/ 12 h 269"/>
                <a:gd name="T24" fmla="*/ 0 w 104"/>
                <a:gd name="T25" fmla="*/ 8 h 269"/>
                <a:gd name="T26" fmla="*/ 0 w 104"/>
                <a:gd name="T27" fmla="*/ 5 h 269"/>
                <a:gd name="T28" fmla="*/ 1 w 104"/>
                <a:gd name="T29" fmla="*/ 4 h 269"/>
                <a:gd name="T30" fmla="*/ 3 w 104"/>
                <a:gd name="T31" fmla="*/ 3 h 269"/>
                <a:gd name="T32" fmla="*/ 4 w 104"/>
                <a:gd name="T33" fmla="*/ 1 h 269"/>
                <a:gd name="T34" fmla="*/ 5 w 104"/>
                <a:gd name="T35" fmla="*/ 0 h 269"/>
                <a:gd name="T36" fmla="*/ 6 w 104"/>
                <a:gd name="T37" fmla="*/ 0 h 269"/>
                <a:gd name="T38" fmla="*/ 8 w 104"/>
                <a:gd name="T39" fmla="*/ 0 h 269"/>
                <a:gd name="T40" fmla="*/ 10 w 104"/>
                <a:gd name="T41" fmla="*/ 1 h 269"/>
                <a:gd name="T42" fmla="*/ 10 w 104"/>
                <a:gd name="T43" fmla="*/ 2 h 269"/>
                <a:gd name="T44" fmla="*/ 11 w 104"/>
                <a:gd name="T45" fmla="*/ 5 h 269"/>
                <a:gd name="T46" fmla="*/ 11 w 104"/>
                <a:gd name="T47" fmla="*/ 8 h 269"/>
                <a:gd name="T48" fmla="*/ 10 w 104"/>
                <a:gd name="T49" fmla="*/ 9 h 269"/>
                <a:gd name="T50" fmla="*/ 9 w 104"/>
                <a:gd name="T51" fmla="*/ 9 h 269"/>
                <a:gd name="T52" fmla="*/ 8 w 104"/>
                <a:gd name="T53" fmla="*/ 10 h 269"/>
                <a:gd name="T54" fmla="*/ 7 w 104"/>
                <a:gd name="T55" fmla="*/ 12 h 269"/>
                <a:gd name="T56" fmla="*/ 7 w 104"/>
                <a:gd name="T57" fmla="*/ 14 h 269"/>
                <a:gd name="T58" fmla="*/ 7 w 104"/>
                <a:gd name="T59" fmla="*/ 16 h 269"/>
                <a:gd name="T60" fmla="*/ 7 w 104"/>
                <a:gd name="T61" fmla="*/ 18 h 269"/>
                <a:gd name="T62" fmla="*/ 8 w 104"/>
                <a:gd name="T63" fmla="*/ 19 h 269"/>
                <a:gd name="T64" fmla="*/ 10 w 104"/>
                <a:gd name="T65" fmla="*/ 21 h 269"/>
                <a:gd name="T66" fmla="*/ 11 w 104"/>
                <a:gd name="T67" fmla="*/ 24 h 269"/>
                <a:gd name="T68" fmla="*/ 11 w 104"/>
                <a:gd name="T69" fmla="*/ 27 h 269"/>
                <a:gd name="T70" fmla="*/ 11 w 104"/>
                <a:gd name="T71" fmla="*/ 28 h 269"/>
                <a:gd name="T72" fmla="*/ 11 w 104"/>
                <a:gd name="T73" fmla="*/ 29 h 269"/>
                <a:gd name="T74" fmla="*/ 10 w 104"/>
                <a:gd name="T75" fmla="*/ 29 h 2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4" h="269">
                  <a:moveTo>
                    <a:pt x="91" y="268"/>
                  </a:moveTo>
                  <a:lnTo>
                    <a:pt x="78" y="268"/>
                  </a:lnTo>
                  <a:lnTo>
                    <a:pt x="55" y="269"/>
                  </a:lnTo>
                  <a:lnTo>
                    <a:pt x="41" y="267"/>
                  </a:lnTo>
                  <a:lnTo>
                    <a:pt x="53" y="251"/>
                  </a:lnTo>
                  <a:lnTo>
                    <a:pt x="66" y="237"/>
                  </a:lnTo>
                  <a:lnTo>
                    <a:pt x="64" y="222"/>
                  </a:lnTo>
                  <a:lnTo>
                    <a:pt x="47" y="196"/>
                  </a:lnTo>
                  <a:lnTo>
                    <a:pt x="37" y="182"/>
                  </a:lnTo>
                  <a:lnTo>
                    <a:pt x="32" y="165"/>
                  </a:lnTo>
                  <a:lnTo>
                    <a:pt x="21" y="135"/>
                  </a:lnTo>
                  <a:lnTo>
                    <a:pt x="7" y="113"/>
                  </a:lnTo>
                  <a:lnTo>
                    <a:pt x="0" y="78"/>
                  </a:lnTo>
                  <a:lnTo>
                    <a:pt x="3" y="47"/>
                  </a:lnTo>
                  <a:lnTo>
                    <a:pt x="13" y="36"/>
                  </a:lnTo>
                  <a:lnTo>
                    <a:pt x="28" y="29"/>
                  </a:lnTo>
                  <a:lnTo>
                    <a:pt x="36" y="13"/>
                  </a:lnTo>
                  <a:lnTo>
                    <a:pt x="44" y="3"/>
                  </a:lnTo>
                  <a:lnTo>
                    <a:pt x="61" y="0"/>
                  </a:lnTo>
                  <a:lnTo>
                    <a:pt x="80" y="2"/>
                  </a:lnTo>
                  <a:lnTo>
                    <a:pt x="92" y="8"/>
                  </a:lnTo>
                  <a:lnTo>
                    <a:pt x="98" y="21"/>
                  </a:lnTo>
                  <a:lnTo>
                    <a:pt x="100" y="44"/>
                  </a:lnTo>
                  <a:lnTo>
                    <a:pt x="100" y="77"/>
                  </a:lnTo>
                  <a:lnTo>
                    <a:pt x="96" y="87"/>
                  </a:lnTo>
                  <a:lnTo>
                    <a:pt x="89" y="86"/>
                  </a:lnTo>
                  <a:lnTo>
                    <a:pt x="74" y="91"/>
                  </a:lnTo>
                  <a:lnTo>
                    <a:pt x="65" y="110"/>
                  </a:lnTo>
                  <a:lnTo>
                    <a:pt x="62" y="130"/>
                  </a:lnTo>
                  <a:lnTo>
                    <a:pt x="62" y="153"/>
                  </a:lnTo>
                  <a:lnTo>
                    <a:pt x="66" y="166"/>
                  </a:lnTo>
                  <a:lnTo>
                    <a:pt x="79" y="174"/>
                  </a:lnTo>
                  <a:lnTo>
                    <a:pt x="95" y="195"/>
                  </a:lnTo>
                  <a:lnTo>
                    <a:pt x="100" y="222"/>
                  </a:lnTo>
                  <a:lnTo>
                    <a:pt x="101" y="251"/>
                  </a:lnTo>
                  <a:lnTo>
                    <a:pt x="103" y="260"/>
                  </a:lnTo>
                  <a:lnTo>
                    <a:pt x="104" y="268"/>
                  </a:lnTo>
                  <a:lnTo>
                    <a:pt x="91" y="26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Freeform 347"/>
            <p:cNvSpPr>
              <a:spLocks/>
            </p:cNvSpPr>
            <p:nvPr/>
          </p:nvSpPr>
          <p:spPr bwMode="auto">
            <a:xfrm>
              <a:off x="5383" y="1001"/>
              <a:ext cx="16" cy="20"/>
            </a:xfrm>
            <a:custGeom>
              <a:avLst/>
              <a:gdLst>
                <a:gd name="T0" fmla="*/ 12 w 145"/>
                <a:gd name="T1" fmla="*/ 20 h 180"/>
                <a:gd name="T2" fmla="*/ 10 w 145"/>
                <a:gd name="T3" fmla="*/ 20 h 180"/>
                <a:gd name="T4" fmla="*/ 8 w 145"/>
                <a:gd name="T5" fmla="*/ 19 h 180"/>
                <a:gd name="T6" fmla="*/ 7 w 145"/>
                <a:gd name="T7" fmla="*/ 17 h 180"/>
                <a:gd name="T8" fmla="*/ 8 w 145"/>
                <a:gd name="T9" fmla="*/ 16 h 180"/>
                <a:gd name="T10" fmla="*/ 9 w 145"/>
                <a:gd name="T11" fmla="*/ 15 h 180"/>
                <a:gd name="T12" fmla="*/ 10 w 145"/>
                <a:gd name="T13" fmla="*/ 14 h 180"/>
                <a:gd name="T14" fmla="*/ 9 w 145"/>
                <a:gd name="T15" fmla="*/ 12 h 180"/>
                <a:gd name="T16" fmla="*/ 8 w 145"/>
                <a:gd name="T17" fmla="*/ 11 h 180"/>
                <a:gd name="T18" fmla="*/ 6 w 145"/>
                <a:gd name="T19" fmla="*/ 12 h 180"/>
                <a:gd name="T20" fmla="*/ 4 w 145"/>
                <a:gd name="T21" fmla="*/ 12 h 180"/>
                <a:gd name="T22" fmla="*/ 3 w 145"/>
                <a:gd name="T23" fmla="*/ 10 h 180"/>
                <a:gd name="T24" fmla="*/ 2 w 145"/>
                <a:gd name="T25" fmla="*/ 8 h 180"/>
                <a:gd name="T26" fmla="*/ 1 w 145"/>
                <a:gd name="T27" fmla="*/ 7 h 180"/>
                <a:gd name="T28" fmla="*/ 0 w 145"/>
                <a:gd name="T29" fmla="*/ 6 h 180"/>
                <a:gd name="T30" fmla="*/ 0 w 145"/>
                <a:gd name="T31" fmla="*/ 5 h 180"/>
                <a:gd name="T32" fmla="*/ 2 w 145"/>
                <a:gd name="T33" fmla="*/ 2 h 180"/>
                <a:gd name="T34" fmla="*/ 3 w 145"/>
                <a:gd name="T35" fmla="*/ 0 h 180"/>
                <a:gd name="T36" fmla="*/ 4 w 145"/>
                <a:gd name="T37" fmla="*/ 0 h 180"/>
                <a:gd name="T38" fmla="*/ 5 w 145"/>
                <a:gd name="T39" fmla="*/ 1 h 180"/>
                <a:gd name="T40" fmla="*/ 5 w 145"/>
                <a:gd name="T41" fmla="*/ 2 h 180"/>
                <a:gd name="T42" fmla="*/ 7 w 145"/>
                <a:gd name="T43" fmla="*/ 3 h 180"/>
                <a:gd name="T44" fmla="*/ 8 w 145"/>
                <a:gd name="T45" fmla="*/ 4 h 180"/>
                <a:gd name="T46" fmla="*/ 10 w 145"/>
                <a:gd name="T47" fmla="*/ 5 h 180"/>
                <a:gd name="T48" fmla="*/ 9 w 145"/>
                <a:gd name="T49" fmla="*/ 8 h 180"/>
                <a:gd name="T50" fmla="*/ 9 w 145"/>
                <a:gd name="T51" fmla="*/ 10 h 180"/>
                <a:gd name="T52" fmla="*/ 10 w 145"/>
                <a:gd name="T53" fmla="*/ 11 h 180"/>
                <a:gd name="T54" fmla="*/ 13 w 145"/>
                <a:gd name="T55" fmla="*/ 12 h 180"/>
                <a:gd name="T56" fmla="*/ 15 w 145"/>
                <a:gd name="T57" fmla="*/ 13 h 180"/>
                <a:gd name="T58" fmla="*/ 16 w 145"/>
                <a:gd name="T59" fmla="*/ 14 h 180"/>
                <a:gd name="T60" fmla="*/ 15 w 145"/>
                <a:gd name="T61" fmla="*/ 16 h 180"/>
                <a:gd name="T62" fmla="*/ 14 w 145"/>
                <a:gd name="T63" fmla="*/ 18 h 180"/>
                <a:gd name="T64" fmla="*/ 12 w 145"/>
                <a:gd name="T65" fmla="*/ 20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5" h="180">
                  <a:moveTo>
                    <a:pt x="105" y="177"/>
                  </a:moveTo>
                  <a:lnTo>
                    <a:pt x="88" y="180"/>
                  </a:lnTo>
                  <a:lnTo>
                    <a:pt x="74" y="169"/>
                  </a:lnTo>
                  <a:lnTo>
                    <a:pt x="67" y="153"/>
                  </a:lnTo>
                  <a:lnTo>
                    <a:pt x="69" y="140"/>
                  </a:lnTo>
                  <a:lnTo>
                    <a:pt x="82" y="131"/>
                  </a:lnTo>
                  <a:lnTo>
                    <a:pt x="89" y="122"/>
                  </a:lnTo>
                  <a:lnTo>
                    <a:pt x="86" y="108"/>
                  </a:lnTo>
                  <a:lnTo>
                    <a:pt x="73" y="99"/>
                  </a:lnTo>
                  <a:lnTo>
                    <a:pt x="50" y="106"/>
                  </a:lnTo>
                  <a:lnTo>
                    <a:pt x="32" y="110"/>
                  </a:lnTo>
                  <a:lnTo>
                    <a:pt x="23" y="90"/>
                  </a:lnTo>
                  <a:lnTo>
                    <a:pt x="15" y="71"/>
                  </a:lnTo>
                  <a:lnTo>
                    <a:pt x="5" y="63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16" y="15"/>
                  </a:lnTo>
                  <a:lnTo>
                    <a:pt x="26" y="3"/>
                  </a:lnTo>
                  <a:lnTo>
                    <a:pt x="35" y="0"/>
                  </a:lnTo>
                  <a:lnTo>
                    <a:pt x="44" y="5"/>
                  </a:lnTo>
                  <a:lnTo>
                    <a:pt x="49" y="16"/>
                  </a:lnTo>
                  <a:lnTo>
                    <a:pt x="59" y="29"/>
                  </a:lnTo>
                  <a:lnTo>
                    <a:pt x="75" y="37"/>
                  </a:lnTo>
                  <a:lnTo>
                    <a:pt x="87" y="47"/>
                  </a:lnTo>
                  <a:lnTo>
                    <a:pt x="85" y="71"/>
                  </a:lnTo>
                  <a:lnTo>
                    <a:pt x="82" y="88"/>
                  </a:lnTo>
                  <a:lnTo>
                    <a:pt x="91" y="98"/>
                  </a:lnTo>
                  <a:lnTo>
                    <a:pt x="119" y="110"/>
                  </a:lnTo>
                  <a:lnTo>
                    <a:pt x="139" y="119"/>
                  </a:lnTo>
                  <a:lnTo>
                    <a:pt x="145" y="129"/>
                  </a:lnTo>
                  <a:lnTo>
                    <a:pt x="140" y="142"/>
                  </a:lnTo>
                  <a:lnTo>
                    <a:pt x="124" y="162"/>
                  </a:lnTo>
                  <a:lnTo>
                    <a:pt x="105" y="17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Freeform 348"/>
            <p:cNvSpPr>
              <a:spLocks/>
            </p:cNvSpPr>
            <p:nvPr/>
          </p:nvSpPr>
          <p:spPr bwMode="auto">
            <a:xfrm>
              <a:off x="5374" y="1013"/>
              <a:ext cx="6" cy="6"/>
            </a:xfrm>
            <a:custGeom>
              <a:avLst/>
              <a:gdLst>
                <a:gd name="T0" fmla="*/ 1 w 58"/>
                <a:gd name="T1" fmla="*/ 5 h 56"/>
                <a:gd name="T2" fmla="*/ 0 w 58"/>
                <a:gd name="T3" fmla="*/ 3 h 56"/>
                <a:gd name="T4" fmla="*/ 0 w 58"/>
                <a:gd name="T5" fmla="*/ 1 h 56"/>
                <a:gd name="T6" fmla="*/ 1 w 58"/>
                <a:gd name="T7" fmla="*/ 0 h 56"/>
                <a:gd name="T8" fmla="*/ 4 w 58"/>
                <a:gd name="T9" fmla="*/ 0 h 56"/>
                <a:gd name="T10" fmla="*/ 5 w 58"/>
                <a:gd name="T11" fmla="*/ 1 h 56"/>
                <a:gd name="T12" fmla="*/ 6 w 58"/>
                <a:gd name="T13" fmla="*/ 3 h 56"/>
                <a:gd name="T14" fmla="*/ 5 w 58"/>
                <a:gd name="T15" fmla="*/ 6 h 56"/>
                <a:gd name="T16" fmla="*/ 3 w 58"/>
                <a:gd name="T17" fmla="*/ 6 h 56"/>
                <a:gd name="T18" fmla="*/ 1 w 58"/>
                <a:gd name="T19" fmla="*/ 5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8" h="56">
                  <a:moveTo>
                    <a:pt x="7" y="45"/>
                  </a:moveTo>
                  <a:lnTo>
                    <a:pt x="0" y="27"/>
                  </a:lnTo>
                  <a:lnTo>
                    <a:pt x="4" y="7"/>
                  </a:lnTo>
                  <a:lnTo>
                    <a:pt x="13" y="0"/>
                  </a:lnTo>
                  <a:lnTo>
                    <a:pt x="38" y="1"/>
                  </a:lnTo>
                  <a:lnTo>
                    <a:pt x="53" y="11"/>
                  </a:lnTo>
                  <a:lnTo>
                    <a:pt x="58" y="29"/>
                  </a:lnTo>
                  <a:lnTo>
                    <a:pt x="50" y="52"/>
                  </a:lnTo>
                  <a:lnTo>
                    <a:pt x="31" y="56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Freeform 349"/>
            <p:cNvSpPr>
              <a:spLocks/>
            </p:cNvSpPr>
            <p:nvPr/>
          </p:nvSpPr>
          <p:spPr bwMode="auto">
            <a:xfrm>
              <a:off x="5350" y="1012"/>
              <a:ext cx="7" cy="8"/>
            </a:xfrm>
            <a:custGeom>
              <a:avLst/>
              <a:gdLst>
                <a:gd name="T0" fmla="*/ 7 w 61"/>
                <a:gd name="T1" fmla="*/ 8 h 70"/>
                <a:gd name="T2" fmla="*/ 6 w 61"/>
                <a:gd name="T3" fmla="*/ 8 h 70"/>
                <a:gd name="T4" fmla="*/ 5 w 61"/>
                <a:gd name="T5" fmla="*/ 8 h 70"/>
                <a:gd name="T6" fmla="*/ 3 w 61"/>
                <a:gd name="T7" fmla="*/ 6 h 70"/>
                <a:gd name="T8" fmla="*/ 2 w 61"/>
                <a:gd name="T9" fmla="*/ 3 h 70"/>
                <a:gd name="T10" fmla="*/ 0 w 61"/>
                <a:gd name="T11" fmla="*/ 1 h 70"/>
                <a:gd name="T12" fmla="*/ 2 w 61"/>
                <a:gd name="T13" fmla="*/ 0 h 70"/>
                <a:gd name="T14" fmla="*/ 3 w 61"/>
                <a:gd name="T15" fmla="*/ 2 h 70"/>
                <a:gd name="T16" fmla="*/ 4 w 61"/>
                <a:gd name="T17" fmla="*/ 4 h 70"/>
                <a:gd name="T18" fmla="*/ 6 w 61"/>
                <a:gd name="T19" fmla="*/ 5 h 70"/>
                <a:gd name="T20" fmla="*/ 7 w 61"/>
                <a:gd name="T21" fmla="*/ 7 h 70"/>
                <a:gd name="T22" fmla="*/ 7 w 61"/>
                <a:gd name="T23" fmla="*/ 8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" h="70">
                  <a:moveTo>
                    <a:pt x="58" y="66"/>
                  </a:moveTo>
                  <a:lnTo>
                    <a:pt x="50" y="70"/>
                  </a:lnTo>
                  <a:lnTo>
                    <a:pt x="43" y="66"/>
                  </a:lnTo>
                  <a:lnTo>
                    <a:pt x="30" y="49"/>
                  </a:lnTo>
                  <a:lnTo>
                    <a:pt x="14" y="29"/>
                  </a:lnTo>
                  <a:lnTo>
                    <a:pt x="0" y="5"/>
                  </a:lnTo>
                  <a:lnTo>
                    <a:pt x="18" y="0"/>
                  </a:lnTo>
                  <a:lnTo>
                    <a:pt x="29" y="15"/>
                  </a:lnTo>
                  <a:lnTo>
                    <a:pt x="39" y="35"/>
                  </a:lnTo>
                  <a:lnTo>
                    <a:pt x="53" y="46"/>
                  </a:lnTo>
                  <a:lnTo>
                    <a:pt x="61" y="61"/>
                  </a:lnTo>
                  <a:lnTo>
                    <a:pt x="58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Freeform 350"/>
            <p:cNvSpPr>
              <a:spLocks/>
            </p:cNvSpPr>
            <p:nvPr/>
          </p:nvSpPr>
          <p:spPr bwMode="auto">
            <a:xfrm>
              <a:off x="5404" y="1012"/>
              <a:ext cx="5" cy="4"/>
            </a:xfrm>
            <a:custGeom>
              <a:avLst/>
              <a:gdLst>
                <a:gd name="T0" fmla="*/ 3 w 41"/>
                <a:gd name="T1" fmla="*/ 4 h 40"/>
                <a:gd name="T2" fmla="*/ 1 w 41"/>
                <a:gd name="T3" fmla="*/ 3 h 40"/>
                <a:gd name="T4" fmla="*/ 0 w 41"/>
                <a:gd name="T5" fmla="*/ 1 h 40"/>
                <a:gd name="T6" fmla="*/ 2 w 41"/>
                <a:gd name="T7" fmla="*/ 0 h 40"/>
                <a:gd name="T8" fmla="*/ 3 w 41"/>
                <a:gd name="T9" fmla="*/ 0 h 40"/>
                <a:gd name="T10" fmla="*/ 4 w 41"/>
                <a:gd name="T11" fmla="*/ 1 h 40"/>
                <a:gd name="T12" fmla="*/ 5 w 41"/>
                <a:gd name="T13" fmla="*/ 2 h 40"/>
                <a:gd name="T14" fmla="*/ 5 w 41"/>
                <a:gd name="T15" fmla="*/ 3 h 40"/>
                <a:gd name="T16" fmla="*/ 3 w 41"/>
                <a:gd name="T17" fmla="*/ 4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40">
                  <a:moveTo>
                    <a:pt x="25" y="40"/>
                  </a:moveTo>
                  <a:lnTo>
                    <a:pt x="7" y="30"/>
                  </a:lnTo>
                  <a:lnTo>
                    <a:pt x="0" y="13"/>
                  </a:lnTo>
                  <a:lnTo>
                    <a:pt x="13" y="1"/>
                  </a:lnTo>
                  <a:lnTo>
                    <a:pt x="25" y="0"/>
                  </a:lnTo>
                  <a:lnTo>
                    <a:pt x="34" y="6"/>
                  </a:lnTo>
                  <a:lnTo>
                    <a:pt x="41" y="16"/>
                  </a:lnTo>
                  <a:lnTo>
                    <a:pt x="39" y="27"/>
                  </a:lnTo>
                  <a:lnTo>
                    <a:pt x="25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0" name="Freeform 351"/>
            <p:cNvSpPr>
              <a:spLocks/>
            </p:cNvSpPr>
            <p:nvPr/>
          </p:nvSpPr>
          <p:spPr bwMode="auto">
            <a:xfrm>
              <a:off x="5369" y="990"/>
              <a:ext cx="12" cy="19"/>
            </a:xfrm>
            <a:custGeom>
              <a:avLst/>
              <a:gdLst>
                <a:gd name="T0" fmla="*/ 0 w 110"/>
                <a:gd name="T1" fmla="*/ 18 h 179"/>
                <a:gd name="T2" fmla="*/ 0 w 110"/>
                <a:gd name="T3" fmla="*/ 16 h 179"/>
                <a:gd name="T4" fmla="*/ 3 w 110"/>
                <a:gd name="T5" fmla="*/ 14 h 179"/>
                <a:gd name="T6" fmla="*/ 6 w 110"/>
                <a:gd name="T7" fmla="*/ 9 h 179"/>
                <a:gd name="T8" fmla="*/ 9 w 110"/>
                <a:gd name="T9" fmla="*/ 4 h 179"/>
                <a:gd name="T10" fmla="*/ 10 w 110"/>
                <a:gd name="T11" fmla="*/ 1 h 179"/>
                <a:gd name="T12" fmla="*/ 11 w 110"/>
                <a:gd name="T13" fmla="*/ 0 h 179"/>
                <a:gd name="T14" fmla="*/ 12 w 110"/>
                <a:gd name="T15" fmla="*/ 1 h 179"/>
                <a:gd name="T16" fmla="*/ 12 w 110"/>
                <a:gd name="T17" fmla="*/ 4 h 179"/>
                <a:gd name="T18" fmla="*/ 12 w 110"/>
                <a:gd name="T19" fmla="*/ 6 h 179"/>
                <a:gd name="T20" fmla="*/ 11 w 110"/>
                <a:gd name="T21" fmla="*/ 8 h 179"/>
                <a:gd name="T22" fmla="*/ 10 w 110"/>
                <a:gd name="T23" fmla="*/ 10 h 179"/>
                <a:gd name="T24" fmla="*/ 9 w 110"/>
                <a:gd name="T25" fmla="*/ 11 h 179"/>
                <a:gd name="T26" fmla="*/ 7 w 110"/>
                <a:gd name="T27" fmla="*/ 12 h 179"/>
                <a:gd name="T28" fmla="*/ 6 w 110"/>
                <a:gd name="T29" fmla="*/ 13 h 179"/>
                <a:gd name="T30" fmla="*/ 5 w 110"/>
                <a:gd name="T31" fmla="*/ 14 h 179"/>
                <a:gd name="T32" fmla="*/ 4 w 110"/>
                <a:gd name="T33" fmla="*/ 15 h 179"/>
                <a:gd name="T34" fmla="*/ 4 w 110"/>
                <a:gd name="T35" fmla="*/ 17 h 179"/>
                <a:gd name="T36" fmla="*/ 4 w 110"/>
                <a:gd name="T37" fmla="*/ 18 h 179"/>
                <a:gd name="T38" fmla="*/ 3 w 110"/>
                <a:gd name="T39" fmla="*/ 19 h 179"/>
                <a:gd name="T40" fmla="*/ 2 w 110"/>
                <a:gd name="T41" fmla="*/ 19 h 179"/>
                <a:gd name="T42" fmla="*/ 1 w 110"/>
                <a:gd name="T43" fmla="*/ 18 h 179"/>
                <a:gd name="T44" fmla="*/ 0 w 110"/>
                <a:gd name="T45" fmla="*/ 18 h 1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0" h="179">
                  <a:moveTo>
                    <a:pt x="0" y="165"/>
                  </a:moveTo>
                  <a:lnTo>
                    <a:pt x="4" y="153"/>
                  </a:lnTo>
                  <a:lnTo>
                    <a:pt x="24" y="131"/>
                  </a:lnTo>
                  <a:lnTo>
                    <a:pt x="54" y="86"/>
                  </a:lnTo>
                  <a:lnTo>
                    <a:pt x="80" y="37"/>
                  </a:lnTo>
                  <a:lnTo>
                    <a:pt x="94" y="9"/>
                  </a:lnTo>
                  <a:lnTo>
                    <a:pt x="102" y="0"/>
                  </a:lnTo>
                  <a:lnTo>
                    <a:pt x="108" y="10"/>
                  </a:lnTo>
                  <a:lnTo>
                    <a:pt x="110" y="36"/>
                  </a:lnTo>
                  <a:lnTo>
                    <a:pt x="109" y="58"/>
                  </a:lnTo>
                  <a:lnTo>
                    <a:pt x="103" y="76"/>
                  </a:lnTo>
                  <a:lnTo>
                    <a:pt x="93" y="90"/>
                  </a:lnTo>
                  <a:lnTo>
                    <a:pt x="81" y="103"/>
                  </a:lnTo>
                  <a:lnTo>
                    <a:pt x="68" y="114"/>
                  </a:lnTo>
                  <a:lnTo>
                    <a:pt x="56" y="124"/>
                  </a:lnTo>
                  <a:lnTo>
                    <a:pt x="46" y="134"/>
                  </a:lnTo>
                  <a:lnTo>
                    <a:pt x="38" y="145"/>
                  </a:lnTo>
                  <a:lnTo>
                    <a:pt x="36" y="157"/>
                  </a:lnTo>
                  <a:lnTo>
                    <a:pt x="35" y="171"/>
                  </a:lnTo>
                  <a:lnTo>
                    <a:pt x="29" y="178"/>
                  </a:lnTo>
                  <a:lnTo>
                    <a:pt x="21" y="179"/>
                  </a:lnTo>
                  <a:lnTo>
                    <a:pt x="10" y="174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1" name="Freeform 352"/>
            <p:cNvSpPr>
              <a:spLocks/>
            </p:cNvSpPr>
            <p:nvPr/>
          </p:nvSpPr>
          <p:spPr bwMode="auto">
            <a:xfrm>
              <a:off x="5350" y="992"/>
              <a:ext cx="15" cy="18"/>
            </a:xfrm>
            <a:custGeom>
              <a:avLst/>
              <a:gdLst>
                <a:gd name="T0" fmla="*/ 4 w 137"/>
                <a:gd name="T1" fmla="*/ 18 h 163"/>
                <a:gd name="T2" fmla="*/ 3 w 137"/>
                <a:gd name="T3" fmla="*/ 17 h 163"/>
                <a:gd name="T4" fmla="*/ 3 w 137"/>
                <a:gd name="T5" fmla="*/ 15 h 163"/>
                <a:gd name="T6" fmla="*/ 3 w 137"/>
                <a:gd name="T7" fmla="*/ 13 h 163"/>
                <a:gd name="T8" fmla="*/ 2 w 137"/>
                <a:gd name="T9" fmla="*/ 11 h 163"/>
                <a:gd name="T10" fmla="*/ 1 w 137"/>
                <a:gd name="T11" fmla="*/ 10 h 163"/>
                <a:gd name="T12" fmla="*/ 0 w 137"/>
                <a:gd name="T13" fmla="*/ 7 h 163"/>
                <a:gd name="T14" fmla="*/ 0 w 137"/>
                <a:gd name="T15" fmla="*/ 3 h 163"/>
                <a:gd name="T16" fmla="*/ 1 w 137"/>
                <a:gd name="T17" fmla="*/ 1 h 163"/>
                <a:gd name="T18" fmla="*/ 3 w 137"/>
                <a:gd name="T19" fmla="*/ 0 h 163"/>
                <a:gd name="T20" fmla="*/ 5 w 137"/>
                <a:gd name="T21" fmla="*/ 0 h 163"/>
                <a:gd name="T22" fmla="*/ 8 w 137"/>
                <a:gd name="T23" fmla="*/ 3 h 163"/>
                <a:gd name="T24" fmla="*/ 9 w 137"/>
                <a:gd name="T25" fmla="*/ 5 h 163"/>
                <a:gd name="T26" fmla="*/ 10 w 137"/>
                <a:gd name="T27" fmla="*/ 7 h 163"/>
                <a:gd name="T28" fmla="*/ 10 w 137"/>
                <a:gd name="T29" fmla="*/ 9 h 163"/>
                <a:gd name="T30" fmla="*/ 10 w 137"/>
                <a:gd name="T31" fmla="*/ 10 h 163"/>
                <a:gd name="T32" fmla="*/ 10 w 137"/>
                <a:gd name="T33" fmla="*/ 11 h 163"/>
                <a:gd name="T34" fmla="*/ 11 w 137"/>
                <a:gd name="T35" fmla="*/ 12 h 163"/>
                <a:gd name="T36" fmla="*/ 13 w 137"/>
                <a:gd name="T37" fmla="*/ 13 h 163"/>
                <a:gd name="T38" fmla="*/ 15 w 137"/>
                <a:gd name="T39" fmla="*/ 15 h 163"/>
                <a:gd name="T40" fmla="*/ 14 w 137"/>
                <a:gd name="T41" fmla="*/ 17 h 163"/>
                <a:gd name="T42" fmla="*/ 13 w 137"/>
                <a:gd name="T43" fmla="*/ 18 h 163"/>
                <a:gd name="T44" fmla="*/ 11 w 137"/>
                <a:gd name="T45" fmla="*/ 15 h 163"/>
                <a:gd name="T46" fmla="*/ 11 w 137"/>
                <a:gd name="T47" fmla="*/ 12 h 163"/>
                <a:gd name="T48" fmla="*/ 9 w 137"/>
                <a:gd name="T49" fmla="*/ 11 h 163"/>
                <a:gd name="T50" fmla="*/ 8 w 137"/>
                <a:gd name="T51" fmla="*/ 12 h 163"/>
                <a:gd name="T52" fmla="*/ 7 w 137"/>
                <a:gd name="T53" fmla="*/ 15 h 163"/>
                <a:gd name="T54" fmla="*/ 6 w 137"/>
                <a:gd name="T55" fmla="*/ 17 h 163"/>
                <a:gd name="T56" fmla="*/ 6 w 137"/>
                <a:gd name="T57" fmla="*/ 18 h 163"/>
                <a:gd name="T58" fmla="*/ 4 w 137"/>
                <a:gd name="T59" fmla="*/ 18 h 16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7" h="163">
                  <a:moveTo>
                    <a:pt x="37" y="162"/>
                  </a:moveTo>
                  <a:lnTo>
                    <a:pt x="31" y="156"/>
                  </a:lnTo>
                  <a:lnTo>
                    <a:pt x="30" y="137"/>
                  </a:lnTo>
                  <a:lnTo>
                    <a:pt x="26" y="116"/>
                  </a:lnTo>
                  <a:lnTo>
                    <a:pt x="17" y="103"/>
                  </a:lnTo>
                  <a:lnTo>
                    <a:pt x="7" y="90"/>
                  </a:lnTo>
                  <a:lnTo>
                    <a:pt x="0" y="67"/>
                  </a:lnTo>
                  <a:lnTo>
                    <a:pt x="0" y="29"/>
                  </a:lnTo>
                  <a:lnTo>
                    <a:pt x="6" y="12"/>
                  </a:lnTo>
                  <a:lnTo>
                    <a:pt x="25" y="0"/>
                  </a:lnTo>
                  <a:lnTo>
                    <a:pt x="43" y="4"/>
                  </a:lnTo>
                  <a:lnTo>
                    <a:pt x="71" y="29"/>
                  </a:lnTo>
                  <a:lnTo>
                    <a:pt x="86" y="48"/>
                  </a:lnTo>
                  <a:lnTo>
                    <a:pt x="91" y="64"/>
                  </a:lnTo>
                  <a:lnTo>
                    <a:pt x="91" y="77"/>
                  </a:lnTo>
                  <a:lnTo>
                    <a:pt x="90" y="88"/>
                  </a:lnTo>
                  <a:lnTo>
                    <a:pt x="93" y="97"/>
                  </a:lnTo>
                  <a:lnTo>
                    <a:pt x="101" y="106"/>
                  </a:lnTo>
                  <a:lnTo>
                    <a:pt x="121" y="114"/>
                  </a:lnTo>
                  <a:lnTo>
                    <a:pt x="137" y="133"/>
                  </a:lnTo>
                  <a:lnTo>
                    <a:pt x="131" y="156"/>
                  </a:lnTo>
                  <a:lnTo>
                    <a:pt x="115" y="163"/>
                  </a:lnTo>
                  <a:lnTo>
                    <a:pt x="103" y="134"/>
                  </a:lnTo>
                  <a:lnTo>
                    <a:pt x="96" y="108"/>
                  </a:lnTo>
                  <a:lnTo>
                    <a:pt x="83" y="100"/>
                  </a:lnTo>
                  <a:lnTo>
                    <a:pt x="70" y="108"/>
                  </a:lnTo>
                  <a:lnTo>
                    <a:pt x="62" y="134"/>
                  </a:lnTo>
                  <a:lnTo>
                    <a:pt x="59" y="155"/>
                  </a:lnTo>
                  <a:lnTo>
                    <a:pt x="53" y="160"/>
                  </a:lnTo>
                  <a:lnTo>
                    <a:pt x="37" y="16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2" name="Freeform 353"/>
            <p:cNvSpPr>
              <a:spLocks/>
            </p:cNvSpPr>
            <p:nvPr/>
          </p:nvSpPr>
          <p:spPr bwMode="auto">
            <a:xfrm>
              <a:off x="5342" y="1003"/>
              <a:ext cx="7" cy="8"/>
            </a:xfrm>
            <a:custGeom>
              <a:avLst/>
              <a:gdLst>
                <a:gd name="T0" fmla="*/ 6 w 64"/>
                <a:gd name="T1" fmla="*/ 8 h 72"/>
                <a:gd name="T2" fmla="*/ 5 w 64"/>
                <a:gd name="T3" fmla="*/ 8 h 72"/>
                <a:gd name="T4" fmla="*/ 3 w 64"/>
                <a:gd name="T5" fmla="*/ 7 h 72"/>
                <a:gd name="T6" fmla="*/ 2 w 64"/>
                <a:gd name="T7" fmla="*/ 6 h 72"/>
                <a:gd name="T8" fmla="*/ 1 w 64"/>
                <a:gd name="T9" fmla="*/ 5 h 72"/>
                <a:gd name="T10" fmla="*/ 0 w 64"/>
                <a:gd name="T11" fmla="*/ 3 h 72"/>
                <a:gd name="T12" fmla="*/ 0 w 64"/>
                <a:gd name="T13" fmla="*/ 1 h 72"/>
                <a:gd name="T14" fmla="*/ 2 w 64"/>
                <a:gd name="T15" fmla="*/ 0 h 72"/>
                <a:gd name="T16" fmla="*/ 5 w 64"/>
                <a:gd name="T17" fmla="*/ 0 h 72"/>
                <a:gd name="T18" fmla="*/ 6 w 64"/>
                <a:gd name="T19" fmla="*/ 2 h 72"/>
                <a:gd name="T20" fmla="*/ 7 w 64"/>
                <a:gd name="T21" fmla="*/ 3 h 72"/>
                <a:gd name="T22" fmla="*/ 7 w 64"/>
                <a:gd name="T23" fmla="*/ 6 h 72"/>
                <a:gd name="T24" fmla="*/ 6 w 64"/>
                <a:gd name="T25" fmla="*/ 8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72">
                  <a:moveTo>
                    <a:pt x="57" y="68"/>
                  </a:moveTo>
                  <a:lnTo>
                    <a:pt x="45" y="72"/>
                  </a:lnTo>
                  <a:lnTo>
                    <a:pt x="30" y="67"/>
                  </a:lnTo>
                  <a:lnTo>
                    <a:pt x="16" y="56"/>
                  </a:lnTo>
                  <a:lnTo>
                    <a:pt x="5" y="41"/>
                  </a:lnTo>
                  <a:lnTo>
                    <a:pt x="0" y="24"/>
                  </a:lnTo>
                  <a:lnTo>
                    <a:pt x="3" y="11"/>
                  </a:lnTo>
                  <a:lnTo>
                    <a:pt x="22" y="0"/>
                  </a:lnTo>
                  <a:lnTo>
                    <a:pt x="45" y="4"/>
                  </a:lnTo>
                  <a:lnTo>
                    <a:pt x="57" y="14"/>
                  </a:lnTo>
                  <a:lnTo>
                    <a:pt x="64" y="29"/>
                  </a:lnTo>
                  <a:lnTo>
                    <a:pt x="64" y="50"/>
                  </a:lnTo>
                  <a:lnTo>
                    <a:pt x="57" y="6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3" name="Freeform 354"/>
            <p:cNvSpPr>
              <a:spLocks/>
            </p:cNvSpPr>
            <p:nvPr/>
          </p:nvSpPr>
          <p:spPr bwMode="auto">
            <a:xfrm>
              <a:off x="5488" y="970"/>
              <a:ext cx="14" cy="33"/>
            </a:xfrm>
            <a:custGeom>
              <a:avLst/>
              <a:gdLst>
                <a:gd name="T0" fmla="*/ 0 w 125"/>
                <a:gd name="T1" fmla="*/ 28 h 294"/>
                <a:gd name="T2" fmla="*/ 0 w 125"/>
                <a:gd name="T3" fmla="*/ 26 h 294"/>
                <a:gd name="T4" fmla="*/ 0 w 125"/>
                <a:gd name="T5" fmla="*/ 21 h 294"/>
                <a:gd name="T6" fmla="*/ 1 w 125"/>
                <a:gd name="T7" fmla="*/ 17 h 294"/>
                <a:gd name="T8" fmla="*/ 2 w 125"/>
                <a:gd name="T9" fmla="*/ 13 h 294"/>
                <a:gd name="T10" fmla="*/ 3 w 125"/>
                <a:gd name="T11" fmla="*/ 9 h 294"/>
                <a:gd name="T12" fmla="*/ 4 w 125"/>
                <a:gd name="T13" fmla="*/ 4 h 294"/>
                <a:gd name="T14" fmla="*/ 4 w 125"/>
                <a:gd name="T15" fmla="*/ 1 h 294"/>
                <a:gd name="T16" fmla="*/ 5 w 125"/>
                <a:gd name="T17" fmla="*/ 0 h 294"/>
                <a:gd name="T18" fmla="*/ 6 w 125"/>
                <a:gd name="T19" fmla="*/ 1 h 294"/>
                <a:gd name="T20" fmla="*/ 7 w 125"/>
                <a:gd name="T21" fmla="*/ 4 h 294"/>
                <a:gd name="T22" fmla="*/ 7 w 125"/>
                <a:gd name="T23" fmla="*/ 6 h 294"/>
                <a:gd name="T24" fmla="*/ 8 w 125"/>
                <a:gd name="T25" fmla="*/ 7 h 294"/>
                <a:gd name="T26" fmla="*/ 8 w 125"/>
                <a:gd name="T27" fmla="*/ 8 h 294"/>
                <a:gd name="T28" fmla="*/ 9 w 125"/>
                <a:gd name="T29" fmla="*/ 9 h 294"/>
                <a:gd name="T30" fmla="*/ 10 w 125"/>
                <a:gd name="T31" fmla="*/ 9 h 294"/>
                <a:gd name="T32" fmla="*/ 11 w 125"/>
                <a:gd name="T33" fmla="*/ 10 h 294"/>
                <a:gd name="T34" fmla="*/ 12 w 125"/>
                <a:gd name="T35" fmla="*/ 11 h 294"/>
                <a:gd name="T36" fmla="*/ 12 w 125"/>
                <a:gd name="T37" fmla="*/ 12 h 294"/>
                <a:gd name="T38" fmla="*/ 13 w 125"/>
                <a:gd name="T39" fmla="*/ 14 h 294"/>
                <a:gd name="T40" fmla="*/ 14 w 125"/>
                <a:gd name="T41" fmla="*/ 16 h 294"/>
                <a:gd name="T42" fmla="*/ 14 w 125"/>
                <a:gd name="T43" fmla="*/ 19 h 294"/>
                <a:gd name="T44" fmla="*/ 14 w 125"/>
                <a:gd name="T45" fmla="*/ 22 h 294"/>
                <a:gd name="T46" fmla="*/ 13 w 125"/>
                <a:gd name="T47" fmla="*/ 25 h 294"/>
                <a:gd name="T48" fmla="*/ 12 w 125"/>
                <a:gd name="T49" fmla="*/ 27 h 294"/>
                <a:gd name="T50" fmla="*/ 10 w 125"/>
                <a:gd name="T51" fmla="*/ 29 h 294"/>
                <a:gd name="T52" fmla="*/ 8 w 125"/>
                <a:gd name="T53" fmla="*/ 31 h 294"/>
                <a:gd name="T54" fmla="*/ 7 w 125"/>
                <a:gd name="T55" fmla="*/ 33 h 294"/>
                <a:gd name="T56" fmla="*/ 5 w 125"/>
                <a:gd name="T57" fmla="*/ 33 h 294"/>
                <a:gd name="T58" fmla="*/ 3 w 125"/>
                <a:gd name="T59" fmla="*/ 32 h 294"/>
                <a:gd name="T60" fmla="*/ 2 w 125"/>
                <a:gd name="T61" fmla="*/ 31 h 294"/>
                <a:gd name="T62" fmla="*/ 1 w 125"/>
                <a:gd name="T63" fmla="*/ 31 h 294"/>
                <a:gd name="T64" fmla="*/ 0 w 125"/>
                <a:gd name="T65" fmla="*/ 28 h 2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294">
                  <a:moveTo>
                    <a:pt x="2" y="252"/>
                  </a:moveTo>
                  <a:lnTo>
                    <a:pt x="0" y="229"/>
                  </a:lnTo>
                  <a:lnTo>
                    <a:pt x="1" y="188"/>
                  </a:lnTo>
                  <a:lnTo>
                    <a:pt x="7" y="151"/>
                  </a:lnTo>
                  <a:lnTo>
                    <a:pt x="17" y="115"/>
                  </a:lnTo>
                  <a:lnTo>
                    <a:pt x="27" y="78"/>
                  </a:lnTo>
                  <a:lnTo>
                    <a:pt x="33" y="39"/>
                  </a:lnTo>
                  <a:lnTo>
                    <a:pt x="38" y="10"/>
                  </a:lnTo>
                  <a:lnTo>
                    <a:pt x="47" y="0"/>
                  </a:lnTo>
                  <a:lnTo>
                    <a:pt x="56" y="10"/>
                  </a:lnTo>
                  <a:lnTo>
                    <a:pt x="60" y="39"/>
                  </a:lnTo>
                  <a:lnTo>
                    <a:pt x="63" y="52"/>
                  </a:lnTo>
                  <a:lnTo>
                    <a:pt x="67" y="61"/>
                  </a:lnTo>
                  <a:lnTo>
                    <a:pt x="72" y="68"/>
                  </a:lnTo>
                  <a:lnTo>
                    <a:pt x="80" y="76"/>
                  </a:lnTo>
                  <a:lnTo>
                    <a:pt x="87" y="83"/>
                  </a:lnTo>
                  <a:lnTo>
                    <a:pt x="96" y="89"/>
                  </a:lnTo>
                  <a:lnTo>
                    <a:pt x="104" y="98"/>
                  </a:lnTo>
                  <a:lnTo>
                    <a:pt x="111" y="110"/>
                  </a:lnTo>
                  <a:lnTo>
                    <a:pt x="118" y="124"/>
                  </a:lnTo>
                  <a:lnTo>
                    <a:pt x="122" y="143"/>
                  </a:lnTo>
                  <a:lnTo>
                    <a:pt x="125" y="168"/>
                  </a:lnTo>
                  <a:lnTo>
                    <a:pt x="125" y="198"/>
                  </a:lnTo>
                  <a:lnTo>
                    <a:pt x="119" y="222"/>
                  </a:lnTo>
                  <a:lnTo>
                    <a:pt x="104" y="240"/>
                  </a:lnTo>
                  <a:lnTo>
                    <a:pt x="85" y="257"/>
                  </a:lnTo>
                  <a:lnTo>
                    <a:pt x="69" y="278"/>
                  </a:lnTo>
                  <a:lnTo>
                    <a:pt x="59" y="293"/>
                  </a:lnTo>
                  <a:lnTo>
                    <a:pt x="49" y="294"/>
                  </a:lnTo>
                  <a:lnTo>
                    <a:pt x="30" y="286"/>
                  </a:lnTo>
                  <a:lnTo>
                    <a:pt x="18" y="280"/>
                  </a:lnTo>
                  <a:lnTo>
                    <a:pt x="9" y="273"/>
                  </a:lnTo>
                  <a:lnTo>
                    <a:pt x="2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" name="Freeform 355"/>
            <p:cNvSpPr>
              <a:spLocks/>
            </p:cNvSpPr>
            <p:nvPr/>
          </p:nvSpPr>
          <p:spPr bwMode="auto">
            <a:xfrm>
              <a:off x="5456" y="982"/>
              <a:ext cx="17" cy="21"/>
            </a:xfrm>
            <a:custGeom>
              <a:avLst/>
              <a:gdLst>
                <a:gd name="T0" fmla="*/ 9 w 148"/>
                <a:gd name="T1" fmla="*/ 21 h 193"/>
                <a:gd name="T2" fmla="*/ 8 w 148"/>
                <a:gd name="T3" fmla="*/ 19 h 193"/>
                <a:gd name="T4" fmla="*/ 7 w 148"/>
                <a:gd name="T5" fmla="*/ 18 h 193"/>
                <a:gd name="T6" fmla="*/ 6 w 148"/>
                <a:gd name="T7" fmla="*/ 17 h 193"/>
                <a:gd name="T8" fmla="*/ 5 w 148"/>
                <a:gd name="T9" fmla="*/ 16 h 193"/>
                <a:gd name="T10" fmla="*/ 4 w 148"/>
                <a:gd name="T11" fmla="*/ 15 h 193"/>
                <a:gd name="T12" fmla="*/ 4 w 148"/>
                <a:gd name="T13" fmla="*/ 14 h 193"/>
                <a:gd name="T14" fmla="*/ 3 w 148"/>
                <a:gd name="T15" fmla="*/ 13 h 193"/>
                <a:gd name="T16" fmla="*/ 2 w 148"/>
                <a:gd name="T17" fmla="*/ 13 h 193"/>
                <a:gd name="T18" fmla="*/ 1 w 148"/>
                <a:gd name="T19" fmla="*/ 12 h 193"/>
                <a:gd name="T20" fmla="*/ 1 w 148"/>
                <a:gd name="T21" fmla="*/ 12 h 193"/>
                <a:gd name="T22" fmla="*/ 0 w 148"/>
                <a:gd name="T23" fmla="*/ 11 h 193"/>
                <a:gd name="T24" fmla="*/ 0 w 148"/>
                <a:gd name="T25" fmla="*/ 10 h 193"/>
                <a:gd name="T26" fmla="*/ 0 w 148"/>
                <a:gd name="T27" fmla="*/ 9 h 193"/>
                <a:gd name="T28" fmla="*/ 0 w 148"/>
                <a:gd name="T29" fmla="*/ 8 h 193"/>
                <a:gd name="T30" fmla="*/ 1 w 148"/>
                <a:gd name="T31" fmla="*/ 6 h 193"/>
                <a:gd name="T32" fmla="*/ 2 w 148"/>
                <a:gd name="T33" fmla="*/ 4 h 193"/>
                <a:gd name="T34" fmla="*/ 3 w 148"/>
                <a:gd name="T35" fmla="*/ 2 h 193"/>
                <a:gd name="T36" fmla="*/ 4 w 148"/>
                <a:gd name="T37" fmla="*/ 1 h 193"/>
                <a:gd name="T38" fmla="*/ 6 w 148"/>
                <a:gd name="T39" fmla="*/ 0 h 193"/>
                <a:gd name="T40" fmla="*/ 6 w 148"/>
                <a:gd name="T41" fmla="*/ 1 h 193"/>
                <a:gd name="T42" fmla="*/ 7 w 148"/>
                <a:gd name="T43" fmla="*/ 4 h 193"/>
                <a:gd name="T44" fmla="*/ 8 w 148"/>
                <a:gd name="T45" fmla="*/ 7 h 193"/>
                <a:gd name="T46" fmla="*/ 10 w 148"/>
                <a:gd name="T47" fmla="*/ 8 h 193"/>
                <a:gd name="T48" fmla="*/ 13 w 148"/>
                <a:gd name="T49" fmla="*/ 10 h 193"/>
                <a:gd name="T50" fmla="*/ 15 w 148"/>
                <a:gd name="T51" fmla="*/ 11 h 193"/>
                <a:gd name="T52" fmla="*/ 16 w 148"/>
                <a:gd name="T53" fmla="*/ 12 h 193"/>
                <a:gd name="T54" fmla="*/ 17 w 148"/>
                <a:gd name="T55" fmla="*/ 13 h 193"/>
                <a:gd name="T56" fmla="*/ 17 w 148"/>
                <a:gd name="T57" fmla="*/ 14 h 193"/>
                <a:gd name="T58" fmla="*/ 16 w 148"/>
                <a:gd name="T59" fmla="*/ 16 h 193"/>
                <a:gd name="T60" fmla="*/ 15 w 148"/>
                <a:gd name="T61" fmla="*/ 18 h 193"/>
                <a:gd name="T62" fmla="*/ 14 w 148"/>
                <a:gd name="T63" fmla="*/ 18 h 193"/>
                <a:gd name="T64" fmla="*/ 12 w 148"/>
                <a:gd name="T65" fmla="*/ 19 h 193"/>
                <a:gd name="T66" fmla="*/ 12 w 148"/>
                <a:gd name="T67" fmla="*/ 20 h 193"/>
                <a:gd name="T68" fmla="*/ 11 w 148"/>
                <a:gd name="T69" fmla="*/ 20 h 193"/>
                <a:gd name="T70" fmla="*/ 9 w 148"/>
                <a:gd name="T71" fmla="*/ 21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48" h="193">
                  <a:moveTo>
                    <a:pt x="79" y="193"/>
                  </a:moveTo>
                  <a:lnTo>
                    <a:pt x="69" y="178"/>
                  </a:lnTo>
                  <a:lnTo>
                    <a:pt x="62" y="164"/>
                  </a:lnTo>
                  <a:lnTo>
                    <a:pt x="55" y="154"/>
                  </a:lnTo>
                  <a:lnTo>
                    <a:pt x="47" y="145"/>
                  </a:lnTo>
                  <a:lnTo>
                    <a:pt x="38" y="137"/>
                  </a:lnTo>
                  <a:lnTo>
                    <a:pt x="31" y="130"/>
                  </a:lnTo>
                  <a:lnTo>
                    <a:pt x="23" y="124"/>
                  </a:lnTo>
                  <a:lnTo>
                    <a:pt x="16" y="119"/>
                  </a:lnTo>
                  <a:lnTo>
                    <a:pt x="10" y="113"/>
                  </a:lnTo>
                  <a:lnTo>
                    <a:pt x="5" y="107"/>
                  </a:lnTo>
                  <a:lnTo>
                    <a:pt x="2" y="100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3" y="70"/>
                  </a:lnTo>
                  <a:lnTo>
                    <a:pt x="7" y="56"/>
                  </a:lnTo>
                  <a:lnTo>
                    <a:pt x="15" y="39"/>
                  </a:lnTo>
                  <a:lnTo>
                    <a:pt x="25" y="20"/>
                  </a:lnTo>
                  <a:lnTo>
                    <a:pt x="37" y="5"/>
                  </a:lnTo>
                  <a:lnTo>
                    <a:pt x="49" y="0"/>
                  </a:lnTo>
                  <a:lnTo>
                    <a:pt x="56" y="11"/>
                  </a:lnTo>
                  <a:lnTo>
                    <a:pt x="60" y="38"/>
                  </a:lnTo>
                  <a:lnTo>
                    <a:pt x="70" y="60"/>
                  </a:lnTo>
                  <a:lnTo>
                    <a:pt x="89" y="77"/>
                  </a:lnTo>
                  <a:lnTo>
                    <a:pt x="111" y="92"/>
                  </a:lnTo>
                  <a:lnTo>
                    <a:pt x="129" y="104"/>
                  </a:lnTo>
                  <a:lnTo>
                    <a:pt x="142" y="114"/>
                  </a:lnTo>
                  <a:lnTo>
                    <a:pt x="148" y="123"/>
                  </a:lnTo>
                  <a:lnTo>
                    <a:pt x="148" y="133"/>
                  </a:lnTo>
                  <a:lnTo>
                    <a:pt x="143" y="146"/>
                  </a:lnTo>
                  <a:lnTo>
                    <a:pt x="132" y="162"/>
                  </a:lnTo>
                  <a:lnTo>
                    <a:pt x="121" y="170"/>
                  </a:lnTo>
                  <a:lnTo>
                    <a:pt x="106" y="176"/>
                  </a:lnTo>
                  <a:lnTo>
                    <a:pt x="102" y="183"/>
                  </a:lnTo>
                  <a:lnTo>
                    <a:pt x="98" y="188"/>
                  </a:lnTo>
                  <a:lnTo>
                    <a:pt x="79" y="19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5" name="Freeform 356"/>
            <p:cNvSpPr>
              <a:spLocks/>
            </p:cNvSpPr>
            <p:nvPr/>
          </p:nvSpPr>
          <p:spPr bwMode="auto">
            <a:xfrm>
              <a:off x="5393" y="996"/>
              <a:ext cx="9" cy="8"/>
            </a:xfrm>
            <a:custGeom>
              <a:avLst/>
              <a:gdLst>
                <a:gd name="T0" fmla="*/ 6 w 82"/>
                <a:gd name="T1" fmla="*/ 8 h 73"/>
                <a:gd name="T2" fmla="*/ 5 w 82"/>
                <a:gd name="T3" fmla="*/ 7 h 73"/>
                <a:gd name="T4" fmla="*/ 4 w 82"/>
                <a:gd name="T5" fmla="*/ 5 h 73"/>
                <a:gd name="T6" fmla="*/ 3 w 82"/>
                <a:gd name="T7" fmla="*/ 4 h 73"/>
                <a:gd name="T8" fmla="*/ 1 w 82"/>
                <a:gd name="T9" fmla="*/ 3 h 73"/>
                <a:gd name="T10" fmla="*/ 0 w 82"/>
                <a:gd name="T11" fmla="*/ 2 h 73"/>
                <a:gd name="T12" fmla="*/ 1 w 82"/>
                <a:gd name="T13" fmla="*/ 0 h 73"/>
                <a:gd name="T14" fmla="*/ 3 w 82"/>
                <a:gd name="T15" fmla="*/ 0 h 73"/>
                <a:gd name="T16" fmla="*/ 4 w 82"/>
                <a:gd name="T17" fmla="*/ 1 h 73"/>
                <a:gd name="T18" fmla="*/ 5 w 82"/>
                <a:gd name="T19" fmla="*/ 3 h 73"/>
                <a:gd name="T20" fmla="*/ 6 w 82"/>
                <a:gd name="T21" fmla="*/ 4 h 73"/>
                <a:gd name="T22" fmla="*/ 8 w 82"/>
                <a:gd name="T23" fmla="*/ 5 h 73"/>
                <a:gd name="T24" fmla="*/ 9 w 82"/>
                <a:gd name="T25" fmla="*/ 6 h 73"/>
                <a:gd name="T26" fmla="*/ 8 w 82"/>
                <a:gd name="T27" fmla="*/ 7 h 73"/>
                <a:gd name="T28" fmla="*/ 6 w 82"/>
                <a:gd name="T29" fmla="*/ 8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2" h="73">
                  <a:moveTo>
                    <a:pt x="57" y="73"/>
                  </a:moveTo>
                  <a:lnTo>
                    <a:pt x="49" y="68"/>
                  </a:lnTo>
                  <a:lnTo>
                    <a:pt x="40" y="47"/>
                  </a:lnTo>
                  <a:lnTo>
                    <a:pt x="24" y="36"/>
                  </a:lnTo>
                  <a:lnTo>
                    <a:pt x="7" y="31"/>
                  </a:lnTo>
                  <a:lnTo>
                    <a:pt x="0" y="15"/>
                  </a:lnTo>
                  <a:lnTo>
                    <a:pt x="12" y="3"/>
                  </a:lnTo>
                  <a:lnTo>
                    <a:pt x="26" y="0"/>
                  </a:lnTo>
                  <a:lnTo>
                    <a:pt x="36" y="9"/>
                  </a:lnTo>
                  <a:lnTo>
                    <a:pt x="41" y="27"/>
                  </a:lnTo>
                  <a:lnTo>
                    <a:pt x="52" y="36"/>
                  </a:lnTo>
                  <a:lnTo>
                    <a:pt x="70" y="42"/>
                  </a:lnTo>
                  <a:lnTo>
                    <a:pt x="82" y="51"/>
                  </a:lnTo>
                  <a:lnTo>
                    <a:pt x="71" y="66"/>
                  </a:lnTo>
                  <a:lnTo>
                    <a:pt x="57" y="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6" name="Freeform 357"/>
            <p:cNvSpPr>
              <a:spLocks/>
            </p:cNvSpPr>
            <p:nvPr/>
          </p:nvSpPr>
          <p:spPr bwMode="auto">
            <a:xfrm>
              <a:off x="5421" y="985"/>
              <a:ext cx="10" cy="15"/>
            </a:xfrm>
            <a:custGeom>
              <a:avLst/>
              <a:gdLst>
                <a:gd name="T0" fmla="*/ 5 w 86"/>
                <a:gd name="T1" fmla="*/ 14 h 138"/>
                <a:gd name="T2" fmla="*/ 5 w 86"/>
                <a:gd name="T3" fmla="*/ 12 h 138"/>
                <a:gd name="T4" fmla="*/ 3 w 86"/>
                <a:gd name="T5" fmla="*/ 8 h 138"/>
                <a:gd name="T6" fmla="*/ 1 w 86"/>
                <a:gd name="T7" fmla="*/ 5 h 138"/>
                <a:gd name="T8" fmla="*/ 0 w 86"/>
                <a:gd name="T9" fmla="*/ 2 h 138"/>
                <a:gd name="T10" fmla="*/ 0 w 86"/>
                <a:gd name="T11" fmla="*/ 0 h 138"/>
                <a:gd name="T12" fmla="*/ 2 w 86"/>
                <a:gd name="T13" fmla="*/ 2 h 138"/>
                <a:gd name="T14" fmla="*/ 3 w 86"/>
                <a:gd name="T15" fmla="*/ 4 h 138"/>
                <a:gd name="T16" fmla="*/ 5 w 86"/>
                <a:gd name="T17" fmla="*/ 5 h 138"/>
                <a:gd name="T18" fmla="*/ 7 w 86"/>
                <a:gd name="T19" fmla="*/ 5 h 138"/>
                <a:gd name="T20" fmla="*/ 8 w 86"/>
                <a:gd name="T21" fmla="*/ 8 h 138"/>
                <a:gd name="T22" fmla="*/ 8 w 86"/>
                <a:gd name="T23" fmla="*/ 10 h 138"/>
                <a:gd name="T24" fmla="*/ 8 w 86"/>
                <a:gd name="T25" fmla="*/ 11 h 138"/>
                <a:gd name="T26" fmla="*/ 10 w 86"/>
                <a:gd name="T27" fmla="*/ 14 h 138"/>
                <a:gd name="T28" fmla="*/ 10 w 86"/>
                <a:gd name="T29" fmla="*/ 15 h 138"/>
                <a:gd name="T30" fmla="*/ 9 w 86"/>
                <a:gd name="T31" fmla="*/ 15 h 138"/>
                <a:gd name="T32" fmla="*/ 6 w 86"/>
                <a:gd name="T33" fmla="*/ 15 h 138"/>
                <a:gd name="T34" fmla="*/ 5 w 86"/>
                <a:gd name="T35" fmla="*/ 14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6" h="138">
                  <a:moveTo>
                    <a:pt x="42" y="130"/>
                  </a:moveTo>
                  <a:lnTo>
                    <a:pt x="39" y="113"/>
                  </a:lnTo>
                  <a:lnTo>
                    <a:pt x="29" y="76"/>
                  </a:lnTo>
                  <a:lnTo>
                    <a:pt x="10" y="42"/>
                  </a:lnTo>
                  <a:lnTo>
                    <a:pt x="0" y="20"/>
                  </a:lnTo>
                  <a:lnTo>
                    <a:pt x="1" y="0"/>
                  </a:lnTo>
                  <a:lnTo>
                    <a:pt x="19" y="14"/>
                  </a:lnTo>
                  <a:lnTo>
                    <a:pt x="27" y="35"/>
                  </a:lnTo>
                  <a:lnTo>
                    <a:pt x="46" y="42"/>
                  </a:lnTo>
                  <a:lnTo>
                    <a:pt x="58" y="44"/>
                  </a:lnTo>
                  <a:lnTo>
                    <a:pt x="67" y="71"/>
                  </a:lnTo>
                  <a:lnTo>
                    <a:pt x="68" y="88"/>
                  </a:lnTo>
                  <a:lnTo>
                    <a:pt x="70" y="104"/>
                  </a:lnTo>
                  <a:lnTo>
                    <a:pt x="83" y="128"/>
                  </a:lnTo>
                  <a:lnTo>
                    <a:pt x="86" y="136"/>
                  </a:lnTo>
                  <a:lnTo>
                    <a:pt x="77" y="138"/>
                  </a:lnTo>
                  <a:lnTo>
                    <a:pt x="53" y="134"/>
                  </a:lnTo>
                  <a:lnTo>
                    <a:pt x="42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" name="Freeform 358"/>
            <p:cNvSpPr>
              <a:spLocks/>
            </p:cNvSpPr>
            <p:nvPr/>
          </p:nvSpPr>
          <p:spPr bwMode="auto">
            <a:xfrm>
              <a:off x="3763" y="943"/>
              <a:ext cx="37" cy="57"/>
            </a:xfrm>
            <a:custGeom>
              <a:avLst/>
              <a:gdLst>
                <a:gd name="T0" fmla="*/ 37 w 329"/>
                <a:gd name="T1" fmla="*/ 44 h 510"/>
                <a:gd name="T2" fmla="*/ 37 w 329"/>
                <a:gd name="T3" fmla="*/ 41 h 510"/>
                <a:gd name="T4" fmla="*/ 37 w 329"/>
                <a:gd name="T5" fmla="*/ 12 h 510"/>
                <a:gd name="T6" fmla="*/ 37 w 329"/>
                <a:gd name="T7" fmla="*/ 11 h 510"/>
                <a:gd name="T8" fmla="*/ 36 w 329"/>
                <a:gd name="T9" fmla="*/ 10 h 510"/>
                <a:gd name="T10" fmla="*/ 33 w 329"/>
                <a:gd name="T11" fmla="*/ 7 h 510"/>
                <a:gd name="T12" fmla="*/ 31 w 329"/>
                <a:gd name="T13" fmla="*/ 5 h 510"/>
                <a:gd name="T14" fmla="*/ 28 w 329"/>
                <a:gd name="T15" fmla="*/ 4 h 510"/>
                <a:gd name="T16" fmla="*/ 26 w 329"/>
                <a:gd name="T17" fmla="*/ 3 h 510"/>
                <a:gd name="T18" fmla="*/ 25 w 329"/>
                <a:gd name="T19" fmla="*/ 2 h 510"/>
                <a:gd name="T20" fmla="*/ 23 w 329"/>
                <a:gd name="T21" fmla="*/ 1 h 510"/>
                <a:gd name="T22" fmla="*/ 21 w 329"/>
                <a:gd name="T23" fmla="*/ 0 h 510"/>
                <a:gd name="T24" fmla="*/ 16 w 329"/>
                <a:gd name="T25" fmla="*/ 0 h 510"/>
                <a:gd name="T26" fmla="*/ 13 w 329"/>
                <a:gd name="T27" fmla="*/ 1 h 510"/>
                <a:gd name="T28" fmla="*/ 12 w 329"/>
                <a:gd name="T29" fmla="*/ 1 h 510"/>
                <a:gd name="T30" fmla="*/ 11 w 329"/>
                <a:gd name="T31" fmla="*/ 2 h 510"/>
                <a:gd name="T32" fmla="*/ 9 w 329"/>
                <a:gd name="T33" fmla="*/ 3 h 510"/>
                <a:gd name="T34" fmla="*/ 7 w 329"/>
                <a:gd name="T35" fmla="*/ 4 h 510"/>
                <a:gd name="T36" fmla="*/ 5 w 329"/>
                <a:gd name="T37" fmla="*/ 5 h 510"/>
                <a:gd name="T38" fmla="*/ 4 w 329"/>
                <a:gd name="T39" fmla="*/ 6 h 510"/>
                <a:gd name="T40" fmla="*/ 4 w 329"/>
                <a:gd name="T41" fmla="*/ 8 h 510"/>
                <a:gd name="T42" fmla="*/ 4 w 329"/>
                <a:gd name="T43" fmla="*/ 11 h 510"/>
                <a:gd name="T44" fmla="*/ 3 w 329"/>
                <a:gd name="T45" fmla="*/ 13 h 510"/>
                <a:gd name="T46" fmla="*/ 1 w 329"/>
                <a:gd name="T47" fmla="*/ 13 h 510"/>
                <a:gd name="T48" fmla="*/ 0 w 329"/>
                <a:gd name="T49" fmla="*/ 14 h 510"/>
                <a:gd name="T50" fmla="*/ 0 w 329"/>
                <a:gd name="T51" fmla="*/ 16 h 510"/>
                <a:gd name="T52" fmla="*/ 0 w 329"/>
                <a:gd name="T53" fmla="*/ 47 h 510"/>
                <a:gd name="T54" fmla="*/ 0 w 329"/>
                <a:gd name="T55" fmla="*/ 49 h 510"/>
                <a:gd name="T56" fmla="*/ 2 w 329"/>
                <a:gd name="T57" fmla="*/ 50 h 510"/>
                <a:gd name="T58" fmla="*/ 3 w 329"/>
                <a:gd name="T59" fmla="*/ 51 h 510"/>
                <a:gd name="T60" fmla="*/ 4 w 329"/>
                <a:gd name="T61" fmla="*/ 53 h 510"/>
                <a:gd name="T62" fmla="*/ 6 w 329"/>
                <a:gd name="T63" fmla="*/ 53 h 510"/>
                <a:gd name="T64" fmla="*/ 9 w 329"/>
                <a:gd name="T65" fmla="*/ 53 h 510"/>
                <a:gd name="T66" fmla="*/ 11 w 329"/>
                <a:gd name="T67" fmla="*/ 55 h 510"/>
                <a:gd name="T68" fmla="*/ 11 w 329"/>
                <a:gd name="T69" fmla="*/ 56 h 510"/>
                <a:gd name="T70" fmla="*/ 13 w 329"/>
                <a:gd name="T71" fmla="*/ 57 h 510"/>
                <a:gd name="T72" fmla="*/ 17 w 329"/>
                <a:gd name="T73" fmla="*/ 57 h 510"/>
                <a:gd name="T74" fmla="*/ 18 w 329"/>
                <a:gd name="T75" fmla="*/ 57 h 510"/>
                <a:gd name="T76" fmla="*/ 20 w 329"/>
                <a:gd name="T77" fmla="*/ 56 h 510"/>
                <a:gd name="T78" fmla="*/ 35 w 329"/>
                <a:gd name="T79" fmla="*/ 46 h 510"/>
                <a:gd name="T80" fmla="*/ 37 w 329"/>
                <a:gd name="T81" fmla="*/ 44 h 5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9" h="510">
                  <a:moveTo>
                    <a:pt x="326" y="394"/>
                  </a:moveTo>
                  <a:lnTo>
                    <a:pt x="329" y="369"/>
                  </a:lnTo>
                  <a:lnTo>
                    <a:pt x="329" y="110"/>
                  </a:lnTo>
                  <a:lnTo>
                    <a:pt x="327" y="94"/>
                  </a:lnTo>
                  <a:lnTo>
                    <a:pt x="316" y="85"/>
                  </a:lnTo>
                  <a:lnTo>
                    <a:pt x="296" y="65"/>
                  </a:lnTo>
                  <a:lnTo>
                    <a:pt x="277" y="46"/>
                  </a:lnTo>
                  <a:lnTo>
                    <a:pt x="252" y="33"/>
                  </a:lnTo>
                  <a:lnTo>
                    <a:pt x="235" y="30"/>
                  </a:lnTo>
                  <a:lnTo>
                    <a:pt x="221" y="20"/>
                  </a:lnTo>
                  <a:lnTo>
                    <a:pt x="204" y="6"/>
                  </a:lnTo>
                  <a:lnTo>
                    <a:pt x="183" y="0"/>
                  </a:lnTo>
                  <a:lnTo>
                    <a:pt x="138" y="0"/>
                  </a:lnTo>
                  <a:lnTo>
                    <a:pt x="115" y="5"/>
                  </a:lnTo>
                  <a:lnTo>
                    <a:pt x="103" y="11"/>
                  </a:lnTo>
                  <a:lnTo>
                    <a:pt x="94" y="20"/>
                  </a:lnTo>
                  <a:lnTo>
                    <a:pt x="83" y="29"/>
                  </a:lnTo>
                  <a:lnTo>
                    <a:pt x="61" y="36"/>
                  </a:lnTo>
                  <a:lnTo>
                    <a:pt x="44" y="42"/>
                  </a:lnTo>
                  <a:lnTo>
                    <a:pt x="37" y="52"/>
                  </a:lnTo>
                  <a:lnTo>
                    <a:pt x="36" y="75"/>
                  </a:lnTo>
                  <a:lnTo>
                    <a:pt x="32" y="102"/>
                  </a:lnTo>
                  <a:lnTo>
                    <a:pt x="23" y="114"/>
                  </a:lnTo>
                  <a:lnTo>
                    <a:pt x="13" y="118"/>
                  </a:lnTo>
                  <a:lnTo>
                    <a:pt x="4" y="126"/>
                  </a:lnTo>
                  <a:lnTo>
                    <a:pt x="0" y="144"/>
                  </a:lnTo>
                  <a:lnTo>
                    <a:pt x="0" y="421"/>
                  </a:lnTo>
                  <a:lnTo>
                    <a:pt x="2" y="438"/>
                  </a:lnTo>
                  <a:lnTo>
                    <a:pt x="14" y="444"/>
                  </a:lnTo>
                  <a:lnTo>
                    <a:pt x="29" y="459"/>
                  </a:lnTo>
                  <a:lnTo>
                    <a:pt x="36" y="477"/>
                  </a:lnTo>
                  <a:lnTo>
                    <a:pt x="56" y="478"/>
                  </a:lnTo>
                  <a:lnTo>
                    <a:pt x="79" y="477"/>
                  </a:lnTo>
                  <a:lnTo>
                    <a:pt x="97" y="490"/>
                  </a:lnTo>
                  <a:lnTo>
                    <a:pt x="102" y="502"/>
                  </a:lnTo>
                  <a:lnTo>
                    <a:pt x="113" y="510"/>
                  </a:lnTo>
                  <a:lnTo>
                    <a:pt x="148" y="510"/>
                  </a:lnTo>
                  <a:lnTo>
                    <a:pt x="164" y="508"/>
                  </a:lnTo>
                  <a:lnTo>
                    <a:pt x="179" y="503"/>
                  </a:lnTo>
                  <a:lnTo>
                    <a:pt x="308" y="410"/>
                  </a:lnTo>
                  <a:lnTo>
                    <a:pt x="326" y="39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8" name="Freeform 359"/>
            <p:cNvSpPr>
              <a:spLocks/>
            </p:cNvSpPr>
            <p:nvPr/>
          </p:nvSpPr>
          <p:spPr bwMode="auto">
            <a:xfrm>
              <a:off x="3716" y="943"/>
              <a:ext cx="41" cy="57"/>
            </a:xfrm>
            <a:custGeom>
              <a:avLst/>
              <a:gdLst>
                <a:gd name="T0" fmla="*/ 41 w 371"/>
                <a:gd name="T1" fmla="*/ 34 h 512"/>
                <a:gd name="T2" fmla="*/ 41 w 371"/>
                <a:gd name="T3" fmla="*/ 30 h 512"/>
                <a:gd name="T4" fmla="*/ 40 w 371"/>
                <a:gd name="T5" fmla="*/ 26 h 512"/>
                <a:gd name="T6" fmla="*/ 40 w 371"/>
                <a:gd name="T7" fmla="*/ 23 h 512"/>
                <a:gd name="T8" fmla="*/ 39 w 371"/>
                <a:gd name="T9" fmla="*/ 20 h 512"/>
                <a:gd name="T10" fmla="*/ 38 w 371"/>
                <a:gd name="T11" fmla="*/ 17 h 512"/>
                <a:gd name="T12" fmla="*/ 37 w 371"/>
                <a:gd name="T13" fmla="*/ 14 h 512"/>
                <a:gd name="T14" fmla="*/ 36 w 371"/>
                <a:gd name="T15" fmla="*/ 11 h 512"/>
                <a:gd name="T16" fmla="*/ 34 w 371"/>
                <a:gd name="T17" fmla="*/ 8 h 512"/>
                <a:gd name="T18" fmla="*/ 32 w 371"/>
                <a:gd name="T19" fmla="*/ 5 h 512"/>
                <a:gd name="T20" fmla="*/ 30 w 371"/>
                <a:gd name="T21" fmla="*/ 3 h 512"/>
                <a:gd name="T22" fmla="*/ 25 w 371"/>
                <a:gd name="T23" fmla="*/ 0 h 512"/>
                <a:gd name="T24" fmla="*/ 20 w 371"/>
                <a:gd name="T25" fmla="*/ 0 h 512"/>
                <a:gd name="T26" fmla="*/ 16 w 371"/>
                <a:gd name="T27" fmla="*/ 1 h 512"/>
                <a:gd name="T28" fmla="*/ 12 w 371"/>
                <a:gd name="T29" fmla="*/ 4 h 512"/>
                <a:gd name="T30" fmla="*/ 9 w 371"/>
                <a:gd name="T31" fmla="*/ 7 h 512"/>
                <a:gd name="T32" fmla="*/ 6 w 371"/>
                <a:gd name="T33" fmla="*/ 10 h 512"/>
                <a:gd name="T34" fmla="*/ 3 w 371"/>
                <a:gd name="T35" fmla="*/ 14 h 512"/>
                <a:gd name="T36" fmla="*/ 2 w 371"/>
                <a:gd name="T37" fmla="*/ 19 h 512"/>
                <a:gd name="T38" fmla="*/ 1 w 371"/>
                <a:gd name="T39" fmla="*/ 24 h 512"/>
                <a:gd name="T40" fmla="*/ 0 w 371"/>
                <a:gd name="T41" fmla="*/ 29 h 512"/>
                <a:gd name="T42" fmla="*/ 0 w 371"/>
                <a:gd name="T43" fmla="*/ 34 h 512"/>
                <a:gd name="T44" fmla="*/ 3 w 371"/>
                <a:gd name="T45" fmla="*/ 40 h 512"/>
                <a:gd name="T46" fmla="*/ 5 w 371"/>
                <a:gd name="T47" fmla="*/ 46 h 512"/>
                <a:gd name="T48" fmla="*/ 7 w 371"/>
                <a:gd name="T49" fmla="*/ 51 h 512"/>
                <a:gd name="T50" fmla="*/ 12 w 371"/>
                <a:gd name="T51" fmla="*/ 53 h 512"/>
                <a:gd name="T52" fmla="*/ 15 w 371"/>
                <a:gd name="T53" fmla="*/ 55 h 512"/>
                <a:gd name="T54" fmla="*/ 18 w 371"/>
                <a:gd name="T55" fmla="*/ 57 h 512"/>
                <a:gd name="T56" fmla="*/ 24 w 371"/>
                <a:gd name="T57" fmla="*/ 57 h 512"/>
                <a:gd name="T58" fmla="*/ 25 w 371"/>
                <a:gd name="T59" fmla="*/ 54 h 512"/>
                <a:gd name="T60" fmla="*/ 30 w 371"/>
                <a:gd name="T61" fmla="*/ 53 h 512"/>
                <a:gd name="T62" fmla="*/ 32 w 371"/>
                <a:gd name="T63" fmla="*/ 51 h 512"/>
                <a:gd name="T64" fmla="*/ 36 w 371"/>
                <a:gd name="T65" fmla="*/ 45 h 512"/>
                <a:gd name="T66" fmla="*/ 37 w 371"/>
                <a:gd name="T67" fmla="*/ 39 h 512"/>
                <a:gd name="T68" fmla="*/ 40 w 371"/>
                <a:gd name="T69" fmla="*/ 38 h 512"/>
                <a:gd name="T70" fmla="*/ 41 w 371"/>
                <a:gd name="T71" fmla="*/ 36 h 5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1" h="512">
                  <a:moveTo>
                    <a:pt x="371" y="323"/>
                  </a:moveTo>
                  <a:lnTo>
                    <a:pt x="369" y="301"/>
                  </a:lnTo>
                  <a:lnTo>
                    <a:pt x="369" y="283"/>
                  </a:lnTo>
                  <a:lnTo>
                    <a:pt x="368" y="267"/>
                  </a:lnTo>
                  <a:lnTo>
                    <a:pt x="366" y="251"/>
                  </a:lnTo>
                  <a:lnTo>
                    <a:pt x="365" y="236"/>
                  </a:lnTo>
                  <a:lnTo>
                    <a:pt x="363" y="221"/>
                  </a:lnTo>
                  <a:lnTo>
                    <a:pt x="361" y="207"/>
                  </a:lnTo>
                  <a:lnTo>
                    <a:pt x="359" y="193"/>
                  </a:lnTo>
                  <a:lnTo>
                    <a:pt x="356" y="179"/>
                  </a:lnTo>
                  <a:lnTo>
                    <a:pt x="351" y="166"/>
                  </a:lnTo>
                  <a:lnTo>
                    <a:pt x="347" y="152"/>
                  </a:lnTo>
                  <a:lnTo>
                    <a:pt x="342" y="139"/>
                  </a:lnTo>
                  <a:lnTo>
                    <a:pt x="336" y="126"/>
                  </a:lnTo>
                  <a:lnTo>
                    <a:pt x="330" y="114"/>
                  </a:lnTo>
                  <a:lnTo>
                    <a:pt x="323" y="101"/>
                  </a:lnTo>
                  <a:lnTo>
                    <a:pt x="316" y="88"/>
                  </a:lnTo>
                  <a:lnTo>
                    <a:pt x="308" y="75"/>
                  </a:lnTo>
                  <a:lnTo>
                    <a:pt x="298" y="62"/>
                  </a:lnTo>
                  <a:lnTo>
                    <a:pt x="290" y="49"/>
                  </a:lnTo>
                  <a:lnTo>
                    <a:pt x="279" y="36"/>
                  </a:lnTo>
                  <a:lnTo>
                    <a:pt x="268" y="23"/>
                  </a:lnTo>
                  <a:lnTo>
                    <a:pt x="251" y="7"/>
                  </a:lnTo>
                  <a:lnTo>
                    <a:pt x="230" y="1"/>
                  </a:lnTo>
                  <a:lnTo>
                    <a:pt x="208" y="0"/>
                  </a:lnTo>
                  <a:lnTo>
                    <a:pt x="185" y="3"/>
                  </a:lnTo>
                  <a:lnTo>
                    <a:pt x="165" y="7"/>
                  </a:lnTo>
                  <a:lnTo>
                    <a:pt x="144" y="13"/>
                  </a:lnTo>
                  <a:lnTo>
                    <a:pt x="126" y="22"/>
                  </a:lnTo>
                  <a:lnTo>
                    <a:pt x="108" y="33"/>
                  </a:lnTo>
                  <a:lnTo>
                    <a:pt x="92" y="46"/>
                  </a:lnTo>
                  <a:lnTo>
                    <a:pt x="77" y="60"/>
                  </a:lnTo>
                  <a:lnTo>
                    <a:pt x="63" y="76"/>
                  </a:lnTo>
                  <a:lnTo>
                    <a:pt x="51" y="92"/>
                  </a:lnTo>
                  <a:lnTo>
                    <a:pt x="39" y="111"/>
                  </a:lnTo>
                  <a:lnTo>
                    <a:pt x="30" y="130"/>
                  </a:lnTo>
                  <a:lnTo>
                    <a:pt x="21" y="150"/>
                  </a:lnTo>
                  <a:lnTo>
                    <a:pt x="14" y="171"/>
                  </a:lnTo>
                  <a:lnTo>
                    <a:pt x="9" y="192"/>
                  </a:lnTo>
                  <a:lnTo>
                    <a:pt x="5" y="213"/>
                  </a:lnTo>
                  <a:lnTo>
                    <a:pt x="1" y="236"/>
                  </a:lnTo>
                  <a:lnTo>
                    <a:pt x="0" y="257"/>
                  </a:lnTo>
                  <a:lnTo>
                    <a:pt x="1" y="279"/>
                  </a:lnTo>
                  <a:lnTo>
                    <a:pt x="3" y="301"/>
                  </a:lnTo>
                  <a:lnTo>
                    <a:pt x="14" y="331"/>
                  </a:lnTo>
                  <a:lnTo>
                    <a:pt x="31" y="356"/>
                  </a:lnTo>
                  <a:lnTo>
                    <a:pt x="40" y="387"/>
                  </a:lnTo>
                  <a:lnTo>
                    <a:pt x="42" y="414"/>
                  </a:lnTo>
                  <a:lnTo>
                    <a:pt x="51" y="438"/>
                  </a:lnTo>
                  <a:lnTo>
                    <a:pt x="66" y="460"/>
                  </a:lnTo>
                  <a:lnTo>
                    <a:pt x="86" y="473"/>
                  </a:lnTo>
                  <a:lnTo>
                    <a:pt x="109" y="478"/>
                  </a:lnTo>
                  <a:lnTo>
                    <a:pt x="130" y="482"/>
                  </a:lnTo>
                  <a:lnTo>
                    <a:pt x="140" y="491"/>
                  </a:lnTo>
                  <a:lnTo>
                    <a:pt x="147" y="500"/>
                  </a:lnTo>
                  <a:lnTo>
                    <a:pt x="162" y="509"/>
                  </a:lnTo>
                  <a:lnTo>
                    <a:pt x="196" y="512"/>
                  </a:lnTo>
                  <a:lnTo>
                    <a:pt x="213" y="509"/>
                  </a:lnTo>
                  <a:lnTo>
                    <a:pt x="222" y="491"/>
                  </a:lnTo>
                  <a:lnTo>
                    <a:pt x="228" y="484"/>
                  </a:lnTo>
                  <a:lnTo>
                    <a:pt x="248" y="482"/>
                  </a:lnTo>
                  <a:lnTo>
                    <a:pt x="273" y="480"/>
                  </a:lnTo>
                  <a:lnTo>
                    <a:pt x="285" y="472"/>
                  </a:lnTo>
                  <a:lnTo>
                    <a:pt x="294" y="457"/>
                  </a:lnTo>
                  <a:lnTo>
                    <a:pt x="308" y="429"/>
                  </a:lnTo>
                  <a:lnTo>
                    <a:pt x="322" y="400"/>
                  </a:lnTo>
                  <a:lnTo>
                    <a:pt x="329" y="370"/>
                  </a:lnTo>
                  <a:lnTo>
                    <a:pt x="331" y="347"/>
                  </a:lnTo>
                  <a:lnTo>
                    <a:pt x="351" y="343"/>
                  </a:lnTo>
                  <a:lnTo>
                    <a:pt x="360" y="344"/>
                  </a:lnTo>
                  <a:lnTo>
                    <a:pt x="369" y="344"/>
                  </a:lnTo>
                  <a:lnTo>
                    <a:pt x="371" y="3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" name="Freeform 360"/>
            <p:cNvSpPr>
              <a:spLocks/>
            </p:cNvSpPr>
            <p:nvPr/>
          </p:nvSpPr>
          <p:spPr bwMode="auto">
            <a:xfrm>
              <a:off x="3680" y="943"/>
              <a:ext cx="18" cy="57"/>
            </a:xfrm>
            <a:custGeom>
              <a:avLst/>
              <a:gdLst>
                <a:gd name="T0" fmla="*/ 17 w 160"/>
                <a:gd name="T1" fmla="*/ 1 h 514"/>
                <a:gd name="T2" fmla="*/ 16 w 160"/>
                <a:gd name="T3" fmla="*/ 0 h 514"/>
                <a:gd name="T4" fmla="*/ 15 w 160"/>
                <a:gd name="T5" fmla="*/ 1 h 514"/>
                <a:gd name="T6" fmla="*/ 12 w 160"/>
                <a:gd name="T7" fmla="*/ 3 h 514"/>
                <a:gd name="T8" fmla="*/ 9 w 160"/>
                <a:gd name="T9" fmla="*/ 6 h 514"/>
                <a:gd name="T10" fmla="*/ 5 w 160"/>
                <a:gd name="T11" fmla="*/ 8 h 514"/>
                <a:gd name="T12" fmla="*/ 3 w 160"/>
                <a:gd name="T13" fmla="*/ 9 h 514"/>
                <a:gd name="T14" fmla="*/ 1 w 160"/>
                <a:gd name="T15" fmla="*/ 11 h 514"/>
                <a:gd name="T16" fmla="*/ 0 w 160"/>
                <a:gd name="T17" fmla="*/ 12 h 514"/>
                <a:gd name="T18" fmla="*/ 0 w 160"/>
                <a:gd name="T19" fmla="*/ 14 h 514"/>
                <a:gd name="T20" fmla="*/ 0 w 160"/>
                <a:gd name="T21" fmla="*/ 15 h 514"/>
                <a:gd name="T22" fmla="*/ 1 w 160"/>
                <a:gd name="T23" fmla="*/ 16 h 514"/>
                <a:gd name="T24" fmla="*/ 2 w 160"/>
                <a:gd name="T25" fmla="*/ 17 h 514"/>
                <a:gd name="T26" fmla="*/ 4 w 160"/>
                <a:gd name="T27" fmla="*/ 18 h 514"/>
                <a:gd name="T28" fmla="*/ 5 w 160"/>
                <a:gd name="T29" fmla="*/ 18 h 514"/>
                <a:gd name="T30" fmla="*/ 8 w 160"/>
                <a:gd name="T31" fmla="*/ 17 h 514"/>
                <a:gd name="T32" fmla="*/ 10 w 160"/>
                <a:gd name="T33" fmla="*/ 17 h 514"/>
                <a:gd name="T34" fmla="*/ 12 w 160"/>
                <a:gd name="T35" fmla="*/ 17 h 514"/>
                <a:gd name="T36" fmla="*/ 13 w 160"/>
                <a:gd name="T37" fmla="*/ 18 h 514"/>
                <a:gd name="T38" fmla="*/ 13 w 160"/>
                <a:gd name="T39" fmla="*/ 55 h 514"/>
                <a:gd name="T40" fmla="*/ 14 w 160"/>
                <a:gd name="T41" fmla="*/ 56 h 514"/>
                <a:gd name="T42" fmla="*/ 15 w 160"/>
                <a:gd name="T43" fmla="*/ 57 h 514"/>
                <a:gd name="T44" fmla="*/ 17 w 160"/>
                <a:gd name="T45" fmla="*/ 56 h 514"/>
                <a:gd name="T46" fmla="*/ 18 w 160"/>
                <a:gd name="T47" fmla="*/ 55 h 514"/>
                <a:gd name="T48" fmla="*/ 18 w 160"/>
                <a:gd name="T49" fmla="*/ 3 h 514"/>
                <a:gd name="T50" fmla="*/ 17 w 160"/>
                <a:gd name="T51" fmla="*/ 1 h 51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0" h="514">
                  <a:moveTo>
                    <a:pt x="155" y="9"/>
                  </a:moveTo>
                  <a:lnTo>
                    <a:pt x="143" y="0"/>
                  </a:lnTo>
                  <a:lnTo>
                    <a:pt x="129" y="5"/>
                  </a:lnTo>
                  <a:lnTo>
                    <a:pt x="110" y="25"/>
                  </a:lnTo>
                  <a:lnTo>
                    <a:pt x="81" y="52"/>
                  </a:lnTo>
                  <a:lnTo>
                    <a:pt x="47" y="75"/>
                  </a:lnTo>
                  <a:lnTo>
                    <a:pt x="27" y="83"/>
                  </a:lnTo>
                  <a:lnTo>
                    <a:pt x="9" y="95"/>
                  </a:lnTo>
                  <a:lnTo>
                    <a:pt x="2" y="110"/>
                  </a:lnTo>
                  <a:lnTo>
                    <a:pt x="0" y="124"/>
                  </a:lnTo>
                  <a:lnTo>
                    <a:pt x="2" y="136"/>
                  </a:lnTo>
                  <a:lnTo>
                    <a:pt x="8" y="146"/>
                  </a:lnTo>
                  <a:lnTo>
                    <a:pt x="19" y="152"/>
                  </a:lnTo>
                  <a:lnTo>
                    <a:pt x="32" y="158"/>
                  </a:lnTo>
                  <a:lnTo>
                    <a:pt x="48" y="159"/>
                  </a:lnTo>
                  <a:lnTo>
                    <a:pt x="67" y="157"/>
                  </a:lnTo>
                  <a:lnTo>
                    <a:pt x="88" y="151"/>
                  </a:lnTo>
                  <a:lnTo>
                    <a:pt x="107" y="149"/>
                  </a:lnTo>
                  <a:lnTo>
                    <a:pt x="114" y="164"/>
                  </a:lnTo>
                  <a:lnTo>
                    <a:pt x="114" y="492"/>
                  </a:lnTo>
                  <a:lnTo>
                    <a:pt x="121" y="509"/>
                  </a:lnTo>
                  <a:lnTo>
                    <a:pt x="137" y="514"/>
                  </a:lnTo>
                  <a:lnTo>
                    <a:pt x="154" y="509"/>
                  </a:lnTo>
                  <a:lnTo>
                    <a:pt x="160" y="492"/>
                  </a:lnTo>
                  <a:lnTo>
                    <a:pt x="160" y="26"/>
                  </a:lnTo>
                  <a:lnTo>
                    <a:pt x="155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0" name="Freeform 361"/>
            <p:cNvSpPr>
              <a:spLocks/>
            </p:cNvSpPr>
            <p:nvPr/>
          </p:nvSpPr>
          <p:spPr bwMode="auto">
            <a:xfrm>
              <a:off x="3561" y="1290"/>
              <a:ext cx="83" cy="48"/>
            </a:xfrm>
            <a:custGeom>
              <a:avLst/>
              <a:gdLst>
                <a:gd name="T0" fmla="*/ 48 w 745"/>
                <a:gd name="T1" fmla="*/ 35 h 433"/>
                <a:gd name="T2" fmla="*/ 51 w 745"/>
                <a:gd name="T3" fmla="*/ 37 h 433"/>
                <a:gd name="T4" fmla="*/ 52 w 745"/>
                <a:gd name="T5" fmla="*/ 38 h 433"/>
                <a:gd name="T6" fmla="*/ 51 w 745"/>
                <a:gd name="T7" fmla="*/ 39 h 433"/>
                <a:gd name="T8" fmla="*/ 48 w 745"/>
                <a:gd name="T9" fmla="*/ 39 h 433"/>
                <a:gd name="T10" fmla="*/ 4 w 745"/>
                <a:gd name="T11" fmla="*/ 39 h 433"/>
                <a:gd name="T12" fmla="*/ 2 w 745"/>
                <a:gd name="T13" fmla="*/ 39 h 433"/>
                <a:gd name="T14" fmla="*/ 1 w 745"/>
                <a:gd name="T15" fmla="*/ 41 h 433"/>
                <a:gd name="T16" fmla="*/ 0 w 745"/>
                <a:gd name="T17" fmla="*/ 44 h 433"/>
                <a:gd name="T18" fmla="*/ 0 w 745"/>
                <a:gd name="T19" fmla="*/ 47 h 433"/>
                <a:gd name="T20" fmla="*/ 1 w 745"/>
                <a:gd name="T21" fmla="*/ 48 h 433"/>
                <a:gd name="T22" fmla="*/ 2 w 745"/>
                <a:gd name="T23" fmla="*/ 48 h 433"/>
                <a:gd name="T24" fmla="*/ 77 w 745"/>
                <a:gd name="T25" fmla="*/ 48 h 433"/>
                <a:gd name="T26" fmla="*/ 79 w 745"/>
                <a:gd name="T27" fmla="*/ 47 h 433"/>
                <a:gd name="T28" fmla="*/ 80 w 745"/>
                <a:gd name="T29" fmla="*/ 45 h 433"/>
                <a:gd name="T30" fmla="*/ 83 w 745"/>
                <a:gd name="T31" fmla="*/ 42 h 433"/>
                <a:gd name="T32" fmla="*/ 83 w 745"/>
                <a:gd name="T33" fmla="*/ 41 h 433"/>
                <a:gd name="T34" fmla="*/ 82 w 745"/>
                <a:gd name="T35" fmla="*/ 39 h 433"/>
                <a:gd name="T36" fmla="*/ 79 w 745"/>
                <a:gd name="T37" fmla="*/ 39 h 433"/>
                <a:gd name="T38" fmla="*/ 74 w 745"/>
                <a:gd name="T39" fmla="*/ 39 h 433"/>
                <a:gd name="T40" fmla="*/ 67 w 745"/>
                <a:gd name="T41" fmla="*/ 39 h 433"/>
                <a:gd name="T42" fmla="*/ 63 w 745"/>
                <a:gd name="T43" fmla="*/ 38 h 433"/>
                <a:gd name="T44" fmla="*/ 56 w 745"/>
                <a:gd name="T45" fmla="*/ 30 h 433"/>
                <a:gd name="T46" fmla="*/ 55 w 745"/>
                <a:gd name="T47" fmla="*/ 29 h 433"/>
                <a:gd name="T48" fmla="*/ 56 w 745"/>
                <a:gd name="T49" fmla="*/ 28 h 433"/>
                <a:gd name="T50" fmla="*/ 57 w 745"/>
                <a:gd name="T51" fmla="*/ 25 h 433"/>
                <a:gd name="T52" fmla="*/ 60 w 745"/>
                <a:gd name="T53" fmla="*/ 22 h 433"/>
                <a:gd name="T54" fmla="*/ 70 w 745"/>
                <a:gd name="T55" fmla="*/ 11 h 433"/>
                <a:gd name="T56" fmla="*/ 73 w 745"/>
                <a:gd name="T57" fmla="*/ 9 h 433"/>
                <a:gd name="T58" fmla="*/ 75 w 745"/>
                <a:gd name="T59" fmla="*/ 9 h 433"/>
                <a:gd name="T60" fmla="*/ 77 w 745"/>
                <a:gd name="T61" fmla="*/ 8 h 433"/>
                <a:gd name="T62" fmla="*/ 78 w 745"/>
                <a:gd name="T63" fmla="*/ 6 h 433"/>
                <a:gd name="T64" fmla="*/ 78 w 745"/>
                <a:gd name="T65" fmla="*/ 2 h 433"/>
                <a:gd name="T66" fmla="*/ 78 w 745"/>
                <a:gd name="T67" fmla="*/ 0 h 433"/>
                <a:gd name="T68" fmla="*/ 76 w 745"/>
                <a:gd name="T69" fmla="*/ 0 h 433"/>
                <a:gd name="T70" fmla="*/ 74 w 745"/>
                <a:gd name="T71" fmla="*/ 1 h 433"/>
                <a:gd name="T72" fmla="*/ 53 w 745"/>
                <a:gd name="T73" fmla="*/ 23 h 433"/>
                <a:gd name="T74" fmla="*/ 51 w 745"/>
                <a:gd name="T75" fmla="*/ 24 h 433"/>
                <a:gd name="T76" fmla="*/ 50 w 745"/>
                <a:gd name="T77" fmla="*/ 24 h 433"/>
                <a:gd name="T78" fmla="*/ 48 w 745"/>
                <a:gd name="T79" fmla="*/ 23 h 433"/>
                <a:gd name="T80" fmla="*/ 32 w 745"/>
                <a:gd name="T81" fmla="*/ 6 h 433"/>
                <a:gd name="T82" fmla="*/ 30 w 745"/>
                <a:gd name="T83" fmla="*/ 4 h 433"/>
                <a:gd name="T84" fmla="*/ 29 w 745"/>
                <a:gd name="T85" fmla="*/ 3 h 433"/>
                <a:gd name="T86" fmla="*/ 28 w 745"/>
                <a:gd name="T87" fmla="*/ 4 h 433"/>
                <a:gd name="T88" fmla="*/ 27 w 745"/>
                <a:gd name="T89" fmla="*/ 6 h 433"/>
                <a:gd name="T90" fmla="*/ 25 w 745"/>
                <a:gd name="T91" fmla="*/ 9 h 433"/>
                <a:gd name="T92" fmla="*/ 24 w 745"/>
                <a:gd name="T93" fmla="*/ 10 h 433"/>
                <a:gd name="T94" fmla="*/ 24 w 745"/>
                <a:gd name="T95" fmla="*/ 12 h 433"/>
                <a:gd name="T96" fmla="*/ 25 w 745"/>
                <a:gd name="T97" fmla="*/ 13 h 433"/>
                <a:gd name="T98" fmla="*/ 26 w 745"/>
                <a:gd name="T99" fmla="*/ 14 h 433"/>
                <a:gd name="T100" fmla="*/ 31 w 745"/>
                <a:gd name="T101" fmla="*/ 18 h 433"/>
                <a:gd name="T102" fmla="*/ 35 w 745"/>
                <a:gd name="T103" fmla="*/ 23 h 433"/>
                <a:gd name="T104" fmla="*/ 37 w 745"/>
                <a:gd name="T105" fmla="*/ 26 h 433"/>
                <a:gd name="T106" fmla="*/ 39 w 745"/>
                <a:gd name="T107" fmla="*/ 28 h 433"/>
                <a:gd name="T108" fmla="*/ 48 w 745"/>
                <a:gd name="T109" fmla="*/ 35 h 4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45" h="433">
                  <a:moveTo>
                    <a:pt x="435" y="320"/>
                  </a:moveTo>
                  <a:lnTo>
                    <a:pt x="458" y="337"/>
                  </a:lnTo>
                  <a:lnTo>
                    <a:pt x="465" y="347"/>
                  </a:lnTo>
                  <a:lnTo>
                    <a:pt x="456" y="351"/>
                  </a:lnTo>
                  <a:lnTo>
                    <a:pt x="431" y="352"/>
                  </a:lnTo>
                  <a:lnTo>
                    <a:pt x="34" y="352"/>
                  </a:lnTo>
                  <a:lnTo>
                    <a:pt x="16" y="354"/>
                  </a:lnTo>
                  <a:lnTo>
                    <a:pt x="7" y="367"/>
                  </a:lnTo>
                  <a:lnTo>
                    <a:pt x="2" y="395"/>
                  </a:lnTo>
                  <a:lnTo>
                    <a:pt x="0" y="420"/>
                  </a:lnTo>
                  <a:lnTo>
                    <a:pt x="5" y="431"/>
                  </a:lnTo>
                  <a:lnTo>
                    <a:pt x="16" y="433"/>
                  </a:lnTo>
                  <a:lnTo>
                    <a:pt x="690" y="433"/>
                  </a:lnTo>
                  <a:lnTo>
                    <a:pt x="708" y="420"/>
                  </a:lnTo>
                  <a:lnTo>
                    <a:pt x="722" y="403"/>
                  </a:lnTo>
                  <a:lnTo>
                    <a:pt x="742" y="382"/>
                  </a:lnTo>
                  <a:lnTo>
                    <a:pt x="745" y="366"/>
                  </a:lnTo>
                  <a:lnTo>
                    <a:pt x="733" y="355"/>
                  </a:lnTo>
                  <a:lnTo>
                    <a:pt x="708" y="351"/>
                  </a:lnTo>
                  <a:lnTo>
                    <a:pt x="663" y="352"/>
                  </a:lnTo>
                  <a:lnTo>
                    <a:pt x="605" y="353"/>
                  </a:lnTo>
                  <a:lnTo>
                    <a:pt x="568" y="345"/>
                  </a:lnTo>
                  <a:lnTo>
                    <a:pt x="506" y="273"/>
                  </a:lnTo>
                  <a:lnTo>
                    <a:pt x="498" y="261"/>
                  </a:lnTo>
                  <a:lnTo>
                    <a:pt x="499" y="249"/>
                  </a:lnTo>
                  <a:lnTo>
                    <a:pt x="512" y="230"/>
                  </a:lnTo>
                  <a:lnTo>
                    <a:pt x="538" y="200"/>
                  </a:lnTo>
                  <a:lnTo>
                    <a:pt x="632" y="97"/>
                  </a:lnTo>
                  <a:lnTo>
                    <a:pt x="652" y="84"/>
                  </a:lnTo>
                  <a:lnTo>
                    <a:pt x="676" y="79"/>
                  </a:lnTo>
                  <a:lnTo>
                    <a:pt x="695" y="70"/>
                  </a:lnTo>
                  <a:lnTo>
                    <a:pt x="702" y="50"/>
                  </a:lnTo>
                  <a:lnTo>
                    <a:pt x="700" y="14"/>
                  </a:lnTo>
                  <a:lnTo>
                    <a:pt x="696" y="0"/>
                  </a:lnTo>
                  <a:lnTo>
                    <a:pt x="679" y="0"/>
                  </a:lnTo>
                  <a:lnTo>
                    <a:pt x="664" y="11"/>
                  </a:lnTo>
                  <a:lnTo>
                    <a:pt x="478" y="205"/>
                  </a:lnTo>
                  <a:lnTo>
                    <a:pt x="461" y="219"/>
                  </a:lnTo>
                  <a:lnTo>
                    <a:pt x="448" y="219"/>
                  </a:lnTo>
                  <a:lnTo>
                    <a:pt x="432" y="204"/>
                  </a:lnTo>
                  <a:lnTo>
                    <a:pt x="290" y="54"/>
                  </a:lnTo>
                  <a:lnTo>
                    <a:pt x="272" y="38"/>
                  </a:lnTo>
                  <a:lnTo>
                    <a:pt x="260" y="31"/>
                  </a:lnTo>
                  <a:lnTo>
                    <a:pt x="251" y="37"/>
                  </a:lnTo>
                  <a:lnTo>
                    <a:pt x="240" y="53"/>
                  </a:lnTo>
                  <a:lnTo>
                    <a:pt x="226" y="77"/>
                  </a:lnTo>
                  <a:lnTo>
                    <a:pt x="218" y="94"/>
                  </a:lnTo>
                  <a:lnTo>
                    <a:pt x="217" y="106"/>
                  </a:lnTo>
                  <a:lnTo>
                    <a:pt x="223" y="116"/>
                  </a:lnTo>
                  <a:lnTo>
                    <a:pt x="233" y="126"/>
                  </a:lnTo>
                  <a:lnTo>
                    <a:pt x="277" y="164"/>
                  </a:lnTo>
                  <a:lnTo>
                    <a:pt x="318" y="205"/>
                  </a:lnTo>
                  <a:lnTo>
                    <a:pt x="332" y="231"/>
                  </a:lnTo>
                  <a:lnTo>
                    <a:pt x="347" y="254"/>
                  </a:lnTo>
                  <a:lnTo>
                    <a:pt x="435" y="3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1" name="Freeform 362"/>
            <p:cNvSpPr>
              <a:spLocks/>
            </p:cNvSpPr>
            <p:nvPr/>
          </p:nvSpPr>
          <p:spPr bwMode="auto">
            <a:xfrm>
              <a:off x="5401" y="982"/>
              <a:ext cx="7" cy="13"/>
            </a:xfrm>
            <a:custGeom>
              <a:avLst/>
              <a:gdLst>
                <a:gd name="T0" fmla="*/ 1 w 67"/>
                <a:gd name="T1" fmla="*/ 13 h 116"/>
                <a:gd name="T2" fmla="*/ 0 w 67"/>
                <a:gd name="T3" fmla="*/ 12 h 116"/>
                <a:gd name="T4" fmla="*/ 0 w 67"/>
                <a:gd name="T5" fmla="*/ 10 h 116"/>
                <a:gd name="T6" fmla="*/ 0 w 67"/>
                <a:gd name="T7" fmla="*/ 8 h 116"/>
                <a:gd name="T8" fmla="*/ 1 w 67"/>
                <a:gd name="T9" fmla="*/ 5 h 116"/>
                <a:gd name="T10" fmla="*/ 2 w 67"/>
                <a:gd name="T11" fmla="*/ 4 h 116"/>
                <a:gd name="T12" fmla="*/ 4 w 67"/>
                <a:gd name="T13" fmla="*/ 2 h 116"/>
                <a:gd name="T14" fmla="*/ 5 w 67"/>
                <a:gd name="T15" fmla="*/ 0 h 116"/>
                <a:gd name="T16" fmla="*/ 6 w 67"/>
                <a:gd name="T17" fmla="*/ 0 h 116"/>
                <a:gd name="T18" fmla="*/ 7 w 67"/>
                <a:gd name="T19" fmla="*/ 1 h 116"/>
                <a:gd name="T20" fmla="*/ 7 w 67"/>
                <a:gd name="T21" fmla="*/ 4 h 116"/>
                <a:gd name="T22" fmla="*/ 7 w 67"/>
                <a:gd name="T23" fmla="*/ 8 h 116"/>
                <a:gd name="T24" fmla="*/ 6 w 67"/>
                <a:gd name="T25" fmla="*/ 10 h 116"/>
                <a:gd name="T26" fmla="*/ 5 w 67"/>
                <a:gd name="T27" fmla="*/ 11 h 116"/>
                <a:gd name="T28" fmla="*/ 3 w 67"/>
                <a:gd name="T29" fmla="*/ 12 h 116"/>
                <a:gd name="T30" fmla="*/ 1 w 67"/>
                <a:gd name="T31" fmla="*/ 13 h 1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7" h="116">
                  <a:moveTo>
                    <a:pt x="10" y="116"/>
                  </a:moveTo>
                  <a:lnTo>
                    <a:pt x="2" y="108"/>
                  </a:lnTo>
                  <a:lnTo>
                    <a:pt x="0" y="92"/>
                  </a:lnTo>
                  <a:lnTo>
                    <a:pt x="1" y="73"/>
                  </a:lnTo>
                  <a:lnTo>
                    <a:pt x="5" y="42"/>
                  </a:lnTo>
                  <a:lnTo>
                    <a:pt x="17" y="33"/>
                  </a:lnTo>
                  <a:lnTo>
                    <a:pt x="34" y="16"/>
                  </a:lnTo>
                  <a:lnTo>
                    <a:pt x="46" y="2"/>
                  </a:lnTo>
                  <a:lnTo>
                    <a:pt x="59" y="0"/>
                  </a:lnTo>
                  <a:lnTo>
                    <a:pt x="67" y="11"/>
                  </a:lnTo>
                  <a:lnTo>
                    <a:pt x="67" y="38"/>
                  </a:lnTo>
                  <a:lnTo>
                    <a:pt x="63" y="70"/>
                  </a:lnTo>
                  <a:lnTo>
                    <a:pt x="58" y="90"/>
                  </a:lnTo>
                  <a:lnTo>
                    <a:pt x="48" y="102"/>
                  </a:lnTo>
                  <a:lnTo>
                    <a:pt x="31" y="111"/>
                  </a:lnTo>
                  <a:lnTo>
                    <a:pt x="10" y="11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2" name="Freeform 363"/>
            <p:cNvSpPr>
              <a:spLocks/>
            </p:cNvSpPr>
            <p:nvPr/>
          </p:nvSpPr>
          <p:spPr bwMode="auto">
            <a:xfrm>
              <a:off x="5464" y="974"/>
              <a:ext cx="14" cy="17"/>
            </a:xfrm>
            <a:custGeom>
              <a:avLst/>
              <a:gdLst>
                <a:gd name="T0" fmla="*/ 8 w 130"/>
                <a:gd name="T1" fmla="*/ 16 h 153"/>
                <a:gd name="T2" fmla="*/ 8 w 130"/>
                <a:gd name="T3" fmla="*/ 15 h 153"/>
                <a:gd name="T4" fmla="*/ 5 w 130"/>
                <a:gd name="T5" fmla="*/ 11 h 153"/>
                <a:gd name="T6" fmla="*/ 2 w 130"/>
                <a:gd name="T7" fmla="*/ 7 h 153"/>
                <a:gd name="T8" fmla="*/ 0 w 130"/>
                <a:gd name="T9" fmla="*/ 4 h 153"/>
                <a:gd name="T10" fmla="*/ 0 w 130"/>
                <a:gd name="T11" fmla="*/ 2 h 153"/>
                <a:gd name="T12" fmla="*/ 1 w 130"/>
                <a:gd name="T13" fmla="*/ 1 h 153"/>
                <a:gd name="T14" fmla="*/ 2 w 130"/>
                <a:gd name="T15" fmla="*/ 0 h 153"/>
                <a:gd name="T16" fmla="*/ 4 w 130"/>
                <a:gd name="T17" fmla="*/ 0 h 153"/>
                <a:gd name="T18" fmla="*/ 5 w 130"/>
                <a:gd name="T19" fmla="*/ 0 h 153"/>
                <a:gd name="T20" fmla="*/ 7 w 130"/>
                <a:gd name="T21" fmla="*/ 0 h 153"/>
                <a:gd name="T22" fmla="*/ 7 w 130"/>
                <a:gd name="T23" fmla="*/ 0 h 153"/>
                <a:gd name="T24" fmla="*/ 8 w 130"/>
                <a:gd name="T25" fmla="*/ 2 h 153"/>
                <a:gd name="T26" fmla="*/ 8 w 130"/>
                <a:gd name="T27" fmla="*/ 5 h 153"/>
                <a:gd name="T28" fmla="*/ 8 w 130"/>
                <a:gd name="T29" fmla="*/ 7 h 153"/>
                <a:gd name="T30" fmla="*/ 10 w 130"/>
                <a:gd name="T31" fmla="*/ 9 h 153"/>
                <a:gd name="T32" fmla="*/ 12 w 130"/>
                <a:gd name="T33" fmla="*/ 10 h 153"/>
                <a:gd name="T34" fmla="*/ 13 w 130"/>
                <a:gd name="T35" fmla="*/ 11 h 153"/>
                <a:gd name="T36" fmla="*/ 14 w 130"/>
                <a:gd name="T37" fmla="*/ 12 h 153"/>
                <a:gd name="T38" fmla="*/ 14 w 130"/>
                <a:gd name="T39" fmla="*/ 13 h 153"/>
                <a:gd name="T40" fmla="*/ 12 w 130"/>
                <a:gd name="T41" fmla="*/ 15 h 153"/>
                <a:gd name="T42" fmla="*/ 11 w 130"/>
                <a:gd name="T43" fmla="*/ 17 h 153"/>
                <a:gd name="T44" fmla="*/ 10 w 130"/>
                <a:gd name="T45" fmla="*/ 17 h 153"/>
                <a:gd name="T46" fmla="*/ 8 w 130"/>
                <a:gd name="T47" fmla="*/ 16 h 153"/>
                <a:gd name="T48" fmla="*/ 8 w 130"/>
                <a:gd name="T49" fmla="*/ 16 h 1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53">
                  <a:moveTo>
                    <a:pt x="74" y="140"/>
                  </a:moveTo>
                  <a:lnTo>
                    <a:pt x="72" y="134"/>
                  </a:lnTo>
                  <a:lnTo>
                    <a:pt x="48" y="96"/>
                  </a:lnTo>
                  <a:lnTo>
                    <a:pt x="22" y="59"/>
                  </a:lnTo>
                  <a:lnTo>
                    <a:pt x="4" y="35"/>
                  </a:lnTo>
                  <a:lnTo>
                    <a:pt x="0" y="19"/>
                  </a:lnTo>
                  <a:lnTo>
                    <a:pt x="5" y="8"/>
                  </a:lnTo>
                  <a:lnTo>
                    <a:pt x="18" y="2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62" y="1"/>
                  </a:lnTo>
                  <a:lnTo>
                    <a:pt x="69" y="3"/>
                  </a:lnTo>
                  <a:lnTo>
                    <a:pt x="71" y="22"/>
                  </a:lnTo>
                  <a:lnTo>
                    <a:pt x="70" y="45"/>
                  </a:lnTo>
                  <a:lnTo>
                    <a:pt x="76" y="67"/>
                  </a:lnTo>
                  <a:lnTo>
                    <a:pt x="94" y="81"/>
                  </a:lnTo>
                  <a:lnTo>
                    <a:pt x="111" y="90"/>
                  </a:lnTo>
                  <a:lnTo>
                    <a:pt x="124" y="99"/>
                  </a:lnTo>
                  <a:lnTo>
                    <a:pt x="130" y="109"/>
                  </a:lnTo>
                  <a:lnTo>
                    <a:pt x="129" y="121"/>
                  </a:lnTo>
                  <a:lnTo>
                    <a:pt x="116" y="138"/>
                  </a:lnTo>
                  <a:lnTo>
                    <a:pt x="102" y="152"/>
                  </a:lnTo>
                  <a:lnTo>
                    <a:pt x="91" y="153"/>
                  </a:lnTo>
                  <a:lnTo>
                    <a:pt x="77" y="146"/>
                  </a:lnTo>
                  <a:lnTo>
                    <a:pt x="74" y="1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3" name="Freeform 364"/>
            <p:cNvSpPr>
              <a:spLocks/>
            </p:cNvSpPr>
            <p:nvPr/>
          </p:nvSpPr>
          <p:spPr bwMode="auto">
            <a:xfrm>
              <a:off x="3768" y="953"/>
              <a:ext cx="22" cy="38"/>
            </a:xfrm>
            <a:custGeom>
              <a:avLst/>
              <a:gdLst>
                <a:gd name="T0" fmla="*/ 22 w 202"/>
                <a:gd name="T1" fmla="*/ 29 h 345"/>
                <a:gd name="T2" fmla="*/ 21 w 202"/>
                <a:gd name="T3" fmla="*/ 32 h 345"/>
                <a:gd name="T4" fmla="*/ 19 w 202"/>
                <a:gd name="T5" fmla="*/ 35 h 345"/>
                <a:gd name="T6" fmla="*/ 17 w 202"/>
                <a:gd name="T7" fmla="*/ 37 h 345"/>
                <a:gd name="T8" fmla="*/ 16 w 202"/>
                <a:gd name="T9" fmla="*/ 38 h 345"/>
                <a:gd name="T10" fmla="*/ 13 w 202"/>
                <a:gd name="T11" fmla="*/ 38 h 345"/>
                <a:gd name="T12" fmla="*/ 11 w 202"/>
                <a:gd name="T13" fmla="*/ 38 h 345"/>
                <a:gd name="T14" fmla="*/ 9 w 202"/>
                <a:gd name="T15" fmla="*/ 38 h 345"/>
                <a:gd name="T16" fmla="*/ 8 w 202"/>
                <a:gd name="T17" fmla="*/ 38 h 345"/>
                <a:gd name="T18" fmla="*/ 7 w 202"/>
                <a:gd name="T19" fmla="*/ 38 h 345"/>
                <a:gd name="T20" fmla="*/ 6 w 202"/>
                <a:gd name="T21" fmla="*/ 38 h 345"/>
                <a:gd name="T22" fmla="*/ 5 w 202"/>
                <a:gd name="T23" fmla="*/ 37 h 345"/>
                <a:gd name="T24" fmla="*/ 4 w 202"/>
                <a:gd name="T25" fmla="*/ 35 h 345"/>
                <a:gd name="T26" fmla="*/ 4 w 202"/>
                <a:gd name="T27" fmla="*/ 33 h 345"/>
                <a:gd name="T28" fmla="*/ 4 w 202"/>
                <a:gd name="T29" fmla="*/ 29 h 345"/>
                <a:gd name="T30" fmla="*/ 4 w 202"/>
                <a:gd name="T31" fmla="*/ 25 h 345"/>
                <a:gd name="T32" fmla="*/ 3 w 202"/>
                <a:gd name="T33" fmla="*/ 23 h 345"/>
                <a:gd name="T34" fmla="*/ 2 w 202"/>
                <a:gd name="T35" fmla="*/ 22 h 345"/>
                <a:gd name="T36" fmla="*/ 0 w 202"/>
                <a:gd name="T37" fmla="*/ 21 h 345"/>
                <a:gd name="T38" fmla="*/ 0 w 202"/>
                <a:gd name="T39" fmla="*/ 18 h 345"/>
                <a:gd name="T40" fmla="*/ 1 w 202"/>
                <a:gd name="T41" fmla="*/ 14 h 345"/>
                <a:gd name="T42" fmla="*/ 2 w 202"/>
                <a:gd name="T43" fmla="*/ 11 h 345"/>
                <a:gd name="T44" fmla="*/ 3 w 202"/>
                <a:gd name="T45" fmla="*/ 8 h 345"/>
                <a:gd name="T46" fmla="*/ 4 w 202"/>
                <a:gd name="T47" fmla="*/ 4 h 345"/>
                <a:gd name="T48" fmla="*/ 4 w 202"/>
                <a:gd name="T49" fmla="*/ 2 h 345"/>
                <a:gd name="T50" fmla="*/ 4 w 202"/>
                <a:gd name="T51" fmla="*/ 1 h 345"/>
                <a:gd name="T52" fmla="*/ 5 w 202"/>
                <a:gd name="T53" fmla="*/ 0 h 345"/>
                <a:gd name="T54" fmla="*/ 7 w 202"/>
                <a:gd name="T55" fmla="*/ 0 h 345"/>
                <a:gd name="T56" fmla="*/ 11 w 202"/>
                <a:gd name="T57" fmla="*/ 0 h 345"/>
                <a:gd name="T58" fmla="*/ 14 w 202"/>
                <a:gd name="T59" fmla="*/ 0 h 345"/>
                <a:gd name="T60" fmla="*/ 16 w 202"/>
                <a:gd name="T61" fmla="*/ 0 h 345"/>
                <a:gd name="T62" fmla="*/ 19 w 202"/>
                <a:gd name="T63" fmla="*/ 2 h 345"/>
                <a:gd name="T64" fmla="*/ 21 w 202"/>
                <a:gd name="T65" fmla="*/ 4 h 345"/>
                <a:gd name="T66" fmla="*/ 22 w 202"/>
                <a:gd name="T67" fmla="*/ 6 h 345"/>
                <a:gd name="T68" fmla="*/ 22 w 202"/>
                <a:gd name="T69" fmla="*/ 29 h 3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2" h="345">
                  <a:moveTo>
                    <a:pt x="202" y="264"/>
                  </a:moveTo>
                  <a:lnTo>
                    <a:pt x="194" y="293"/>
                  </a:lnTo>
                  <a:lnTo>
                    <a:pt x="174" y="317"/>
                  </a:lnTo>
                  <a:lnTo>
                    <a:pt x="159" y="334"/>
                  </a:lnTo>
                  <a:lnTo>
                    <a:pt x="144" y="341"/>
                  </a:lnTo>
                  <a:lnTo>
                    <a:pt x="121" y="342"/>
                  </a:lnTo>
                  <a:lnTo>
                    <a:pt x="101" y="343"/>
                  </a:lnTo>
                  <a:lnTo>
                    <a:pt x="85" y="344"/>
                  </a:lnTo>
                  <a:lnTo>
                    <a:pt x="72" y="345"/>
                  </a:lnTo>
                  <a:lnTo>
                    <a:pt x="61" y="345"/>
                  </a:lnTo>
                  <a:lnTo>
                    <a:pt x="52" y="341"/>
                  </a:lnTo>
                  <a:lnTo>
                    <a:pt x="46" y="334"/>
                  </a:lnTo>
                  <a:lnTo>
                    <a:pt x="41" y="320"/>
                  </a:lnTo>
                  <a:lnTo>
                    <a:pt x="38" y="299"/>
                  </a:lnTo>
                  <a:lnTo>
                    <a:pt x="34" y="264"/>
                  </a:lnTo>
                  <a:lnTo>
                    <a:pt x="34" y="230"/>
                  </a:lnTo>
                  <a:lnTo>
                    <a:pt x="32" y="208"/>
                  </a:lnTo>
                  <a:lnTo>
                    <a:pt x="19" y="201"/>
                  </a:lnTo>
                  <a:lnTo>
                    <a:pt x="4" y="191"/>
                  </a:lnTo>
                  <a:lnTo>
                    <a:pt x="0" y="161"/>
                  </a:lnTo>
                  <a:lnTo>
                    <a:pt x="6" y="129"/>
                  </a:lnTo>
                  <a:lnTo>
                    <a:pt x="18" y="100"/>
                  </a:lnTo>
                  <a:lnTo>
                    <a:pt x="29" y="72"/>
                  </a:lnTo>
                  <a:lnTo>
                    <a:pt x="34" y="40"/>
                  </a:lnTo>
                  <a:lnTo>
                    <a:pt x="34" y="19"/>
                  </a:lnTo>
                  <a:lnTo>
                    <a:pt x="38" y="7"/>
                  </a:lnTo>
                  <a:lnTo>
                    <a:pt x="48" y="3"/>
                  </a:lnTo>
                  <a:lnTo>
                    <a:pt x="66" y="2"/>
                  </a:lnTo>
                  <a:lnTo>
                    <a:pt x="98" y="1"/>
                  </a:lnTo>
                  <a:lnTo>
                    <a:pt x="125" y="0"/>
                  </a:lnTo>
                  <a:lnTo>
                    <a:pt x="149" y="4"/>
                  </a:lnTo>
                  <a:lnTo>
                    <a:pt x="176" y="21"/>
                  </a:lnTo>
                  <a:lnTo>
                    <a:pt x="191" y="38"/>
                  </a:lnTo>
                  <a:lnTo>
                    <a:pt x="202" y="56"/>
                  </a:lnTo>
                  <a:lnTo>
                    <a:pt x="202" y="26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4" name="Freeform 365"/>
            <p:cNvSpPr>
              <a:spLocks/>
            </p:cNvSpPr>
            <p:nvPr/>
          </p:nvSpPr>
          <p:spPr bwMode="auto">
            <a:xfrm>
              <a:off x="3725" y="953"/>
              <a:ext cx="23" cy="38"/>
            </a:xfrm>
            <a:custGeom>
              <a:avLst/>
              <a:gdLst>
                <a:gd name="T0" fmla="*/ 7 w 207"/>
                <a:gd name="T1" fmla="*/ 0 h 340"/>
                <a:gd name="T2" fmla="*/ 9 w 207"/>
                <a:gd name="T3" fmla="*/ 0 h 340"/>
                <a:gd name="T4" fmla="*/ 11 w 207"/>
                <a:gd name="T5" fmla="*/ 0 h 340"/>
                <a:gd name="T6" fmla="*/ 14 w 207"/>
                <a:gd name="T7" fmla="*/ 0 h 340"/>
                <a:gd name="T8" fmla="*/ 17 w 207"/>
                <a:gd name="T9" fmla="*/ 0 h 340"/>
                <a:gd name="T10" fmla="*/ 18 w 207"/>
                <a:gd name="T11" fmla="*/ 1 h 340"/>
                <a:gd name="T12" fmla="*/ 19 w 207"/>
                <a:gd name="T13" fmla="*/ 2 h 340"/>
                <a:gd name="T14" fmla="*/ 19 w 207"/>
                <a:gd name="T15" fmla="*/ 4 h 340"/>
                <a:gd name="T16" fmla="*/ 20 w 207"/>
                <a:gd name="T17" fmla="*/ 7 h 340"/>
                <a:gd name="T18" fmla="*/ 21 w 207"/>
                <a:gd name="T19" fmla="*/ 8 h 340"/>
                <a:gd name="T20" fmla="*/ 22 w 207"/>
                <a:gd name="T21" fmla="*/ 10 h 340"/>
                <a:gd name="T22" fmla="*/ 23 w 207"/>
                <a:gd name="T23" fmla="*/ 14 h 340"/>
                <a:gd name="T24" fmla="*/ 23 w 207"/>
                <a:gd name="T25" fmla="*/ 21 h 340"/>
                <a:gd name="T26" fmla="*/ 23 w 207"/>
                <a:gd name="T27" fmla="*/ 29 h 340"/>
                <a:gd name="T28" fmla="*/ 22 w 207"/>
                <a:gd name="T29" fmla="*/ 32 h 340"/>
                <a:gd name="T30" fmla="*/ 20 w 207"/>
                <a:gd name="T31" fmla="*/ 34 h 340"/>
                <a:gd name="T32" fmla="*/ 18 w 207"/>
                <a:gd name="T33" fmla="*/ 36 h 340"/>
                <a:gd name="T34" fmla="*/ 16 w 207"/>
                <a:gd name="T35" fmla="*/ 37 h 340"/>
                <a:gd name="T36" fmla="*/ 12 w 207"/>
                <a:gd name="T37" fmla="*/ 38 h 340"/>
                <a:gd name="T38" fmla="*/ 10 w 207"/>
                <a:gd name="T39" fmla="*/ 38 h 340"/>
                <a:gd name="T40" fmla="*/ 8 w 207"/>
                <a:gd name="T41" fmla="*/ 38 h 340"/>
                <a:gd name="T42" fmla="*/ 7 w 207"/>
                <a:gd name="T43" fmla="*/ 38 h 340"/>
                <a:gd name="T44" fmla="*/ 6 w 207"/>
                <a:gd name="T45" fmla="*/ 38 h 340"/>
                <a:gd name="T46" fmla="*/ 5 w 207"/>
                <a:gd name="T47" fmla="*/ 37 h 340"/>
                <a:gd name="T48" fmla="*/ 4 w 207"/>
                <a:gd name="T49" fmla="*/ 35 h 340"/>
                <a:gd name="T50" fmla="*/ 4 w 207"/>
                <a:gd name="T51" fmla="*/ 33 h 340"/>
                <a:gd name="T52" fmla="*/ 3 w 207"/>
                <a:gd name="T53" fmla="*/ 31 h 340"/>
                <a:gd name="T54" fmla="*/ 2 w 207"/>
                <a:gd name="T55" fmla="*/ 30 h 340"/>
                <a:gd name="T56" fmla="*/ 1 w 207"/>
                <a:gd name="T57" fmla="*/ 29 h 340"/>
                <a:gd name="T58" fmla="*/ 0 w 207"/>
                <a:gd name="T59" fmla="*/ 25 h 340"/>
                <a:gd name="T60" fmla="*/ 0 w 207"/>
                <a:gd name="T61" fmla="*/ 18 h 340"/>
                <a:gd name="T62" fmla="*/ 0 w 207"/>
                <a:gd name="T63" fmla="*/ 12 h 340"/>
                <a:gd name="T64" fmla="*/ 1 w 207"/>
                <a:gd name="T65" fmla="*/ 9 h 340"/>
                <a:gd name="T66" fmla="*/ 2 w 207"/>
                <a:gd name="T67" fmla="*/ 7 h 340"/>
                <a:gd name="T68" fmla="*/ 4 w 207"/>
                <a:gd name="T69" fmla="*/ 4 h 340"/>
                <a:gd name="T70" fmla="*/ 4 w 207"/>
                <a:gd name="T71" fmla="*/ 2 h 340"/>
                <a:gd name="T72" fmla="*/ 5 w 207"/>
                <a:gd name="T73" fmla="*/ 0 h 340"/>
                <a:gd name="T74" fmla="*/ 7 w 207"/>
                <a:gd name="T75" fmla="*/ 0 h 34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7" h="340">
                  <a:moveTo>
                    <a:pt x="59" y="0"/>
                  </a:moveTo>
                  <a:lnTo>
                    <a:pt x="77" y="1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0" y="1"/>
                  </a:lnTo>
                  <a:lnTo>
                    <a:pt x="162" y="7"/>
                  </a:lnTo>
                  <a:lnTo>
                    <a:pt x="168" y="17"/>
                  </a:lnTo>
                  <a:lnTo>
                    <a:pt x="171" y="39"/>
                  </a:lnTo>
                  <a:lnTo>
                    <a:pt x="179" y="63"/>
                  </a:lnTo>
                  <a:lnTo>
                    <a:pt x="191" y="76"/>
                  </a:lnTo>
                  <a:lnTo>
                    <a:pt x="201" y="91"/>
                  </a:lnTo>
                  <a:lnTo>
                    <a:pt x="207" y="122"/>
                  </a:lnTo>
                  <a:lnTo>
                    <a:pt x="206" y="191"/>
                  </a:lnTo>
                  <a:lnTo>
                    <a:pt x="203" y="260"/>
                  </a:lnTo>
                  <a:lnTo>
                    <a:pt x="196" y="284"/>
                  </a:lnTo>
                  <a:lnTo>
                    <a:pt x="182" y="304"/>
                  </a:lnTo>
                  <a:lnTo>
                    <a:pt x="162" y="324"/>
                  </a:lnTo>
                  <a:lnTo>
                    <a:pt x="141" y="335"/>
                  </a:lnTo>
                  <a:lnTo>
                    <a:pt x="112" y="338"/>
                  </a:lnTo>
                  <a:lnTo>
                    <a:pt x="92" y="339"/>
                  </a:lnTo>
                  <a:lnTo>
                    <a:pt x="76" y="340"/>
                  </a:lnTo>
                  <a:lnTo>
                    <a:pt x="62" y="340"/>
                  </a:lnTo>
                  <a:lnTo>
                    <a:pt x="50" y="337"/>
                  </a:lnTo>
                  <a:lnTo>
                    <a:pt x="42" y="330"/>
                  </a:lnTo>
                  <a:lnTo>
                    <a:pt x="36" y="317"/>
                  </a:lnTo>
                  <a:lnTo>
                    <a:pt x="34" y="295"/>
                  </a:lnTo>
                  <a:lnTo>
                    <a:pt x="29" y="277"/>
                  </a:lnTo>
                  <a:lnTo>
                    <a:pt x="17" y="268"/>
                  </a:lnTo>
                  <a:lnTo>
                    <a:pt x="5" y="256"/>
                  </a:lnTo>
                  <a:lnTo>
                    <a:pt x="0" y="226"/>
                  </a:lnTo>
                  <a:lnTo>
                    <a:pt x="0" y="165"/>
                  </a:lnTo>
                  <a:lnTo>
                    <a:pt x="0" y="105"/>
                  </a:lnTo>
                  <a:lnTo>
                    <a:pt x="7" y="81"/>
                  </a:lnTo>
                  <a:lnTo>
                    <a:pt x="22" y="63"/>
                  </a:lnTo>
                  <a:lnTo>
                    <a:pt x="33" y="39"/>
                  </a:lnTo>
                  <a:lnTo>
                    <a:pt x="34" y="19"/>
                  </a:lnTo>
                  <a:lnTo>
                    <a:pt x="43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" name="Freeform 366"/>
            <p:cNvSpPr>
              <a:spLocks/>
            </p:cNvSpPr>
            <p:nvPr/>
          </p:nvSpPr>
          <p:spPr bwMode="auto">
            <a:xfrm>
              <a:off x="5430" y="973"/>
              <a:ext cx="13" cy="16"/>
            </a:xfrm>
            <a:custGeom>
              <a:avLst/>
              <a:gdLst>
                <a:gd name="T0" fmla="*/ 12 w 122"/>
                <a:gd name="T1" fmla="*/ 16 h 141"/>
                <a:gd name="T2" fmla="*/ 11 w 122"/>
                <a:gd name="T3" fmla="*/ 16 h 141"/>
                <a:gd name="T4" fmla="*/ 10 w 122"/>
                <a:gd name="T5" fmla="*/ 16 h 141"/>
                <a:gd name="T6" fmla="*/ 8 w 122"/>
                <a:gd name="T7" fmla="*/ 14 h 141"/>
                <a:gd name="T8" fmla="*/ 5 w 122"/>
                <a:gd name="T9" fmla="*/ 11 h 141"/>
                <a:gd name="T10" fmla="*/ 4 w 122"/>
                <a:gd name="T11" fmla="*/ 9 h 141"/>
                <a:gd name="T12" fmla="*/ 3 w 122"/>
                <a:gd name="T13" fmla="*/ 7 h 141"/>
                <a:gd name="T14" fmla="*/ 3 w 122"/>
                <a:gd name="T15" fmla="*/ 6 h 141"/>
                <a:gd name="T16" fmla="*/ 2 w 122"/>
                <a:gd name="T17" fmla="*/ 4 h 141"/>
                <a:gd name="T18" fmla="*/ 0 w 122"/>
                <a:gd name="T19" fmla="*/ 1 h 141"/>
                <a:gd name="T20" fmla="*/ 1 w 122"/>
                <a:gd name="T21" fmla="*/ 0 h 141"/>
                <a:gd name="T22" fmla="*/ 3 w 122"/>
                <a:gd name="T23" fmla="*/ 0 h 141"/>
                <a:gd name="T24" fmla="*/ 5 w 122"/>
                <a:gd name="T25" fmla="*/ 2 h 141"/>
                <a:gd name="T26" fmla="*/ 7 w 122"/>
                <a:gd name="T27" fmla="*/ 4 h 141"/>
                <a:gd name="T28" fmla="*/ 10 w 122"/>
                <a:gd name="T29" fmla="*/ 5 h 141"/>
                <a:gd name="T30" fmla="*/ 10 w 122"/>
                <a:gd name="T31" fmla="*/ 7 h 141"/>
                <a:gd name="T32" fmla="*/ 10 w 122"/>
                <a:gd name="T33" fmla="*/ 9 h 141"/>
                <a:gd name="T34" fmla="*/ 10 w 122"/>
                <a:gd name="T35" fmla="*/ 11 h 141"/>
                <a:gd name="T36" fmla="*/ 11 w 122"/>
                <a:gd name="T37" fmla="*/ 12 h 141"/>
                <a:gd name="T38" fmla="*/ 13 w 122"/>
                <a:gd name="T39" fmla="*/ 14 h 141"/>
                <a:gd name="T40" fmla="*/ 13 w 122"/>
                <a:gd name="T41" fmla="*/ 15 h 141"/>
                <a:gd name="T42" fmla="*/ 12 w 122"/>
                <a:gd name="T43" fmla="*/ 16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2" h="141">
                  <a:moveTo>
                    <a:pt x="114" y="138"/>
                  </a:moveTo>
                  <a:lnTo>
                    <a:pt x="101" y="141"/>
                  </a:lnTo>
                  <a:lnTo>
                    <a:pt x="94" y="139"/>
                  </a:lnTo>
                  <a:lnTo>
                    <a:pt x="78" y="127"/>
                  </a:lnTo>
                  <a:lnTo>
                    <a:pt x="46" y="98"/>
                  </a:lnTo>
                  <a:lnTo>
                    <a:pt x="33" y="76"/>
                  </a:lnTo>
                  <a:lnTo>
                    <a:pt x="30" y="61"/>
                  </a:lnTo>
                  <a:lnTo>
                    <a:pt x="29" y="49"/>
                  </a:lnTo>
                  <a:lnTo>
                    <a:pt x="20" y="38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31" y="1"/>
                  </a:lnTo>
                  <a:lnTo>
                    <a:pt x="50" y="18"/>
                  </a:lnTo>
                  <a:lnTo>
                    <a:pt x="70" y="38"/>
                  </a:lnTo>
                  <a:lnTo>
                    <a:pt x="90" y="48"/>
                  </a:lnTo>
                  <a:lnTo>
                    <a:pt x="93" y="65"/>
                  </a:lnTo>
                  <a:lnTo>
                    <a:pt x="90" y="81"/>
                  </a:lnTo>
                  <a:lnTo>
                    <a:pt x="90" y="96"/>
                  </a:lnTo>
                  <a:lnTo>
                    <a:pt x="107" y="109"/>
                  </a:lnTo>
                  <a:lnTo>
                    <a:pt x="122" y="119"/>
                  </a:lnTo>
                  <a:lnTo>
                    <a:pt x="120" y="134"/>
                  </a:lnTo>
                  <a:lnTo>
                    <a:pt x="114" y="13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" name="Freeform 367"/>
            <p:cNvSpPr>
              <a:spLocks/>
            </p:cNvSpPr>
            <p:nvPr/>
          </p:nvSpPr>
          <p:spPr bwMode="auto">
            <a:xfrm>
              <a:off x="5472" y="962"/>
              <a:ext cx="11" cy="18"/>
            </a:xfrm>
            <a:custGeom>
              <a:avLst/>
              <a:gdLst>
                <a:gd name="T0" fmla="*/ 10 w 99"/>
                <a:gd name="T1" fmla="*/ 17 h 163"/>
                <a:gd name="T2" fmla="*/ 9 w 99"/>
                <a:gd name="T3" fmla="*/ 18 h 163"/>
                <a:gd name="T4" fmla="*/ 7 w 99"/>
                <a:gd name="T5" fmla="*/ 18 h 163"/>
                <a:gd name="T6" fmla="*/ 6 w 99"/>
                <a:gd name="T7" fmla="*/ 17 h 163"/>
                <a:gd name="T8" fmla="*/ 5 w 99"/>
                <a:gd name="T9" fmla="*/ 15 h 163"/>
                <a:gd name="T10" fmla="*/ 5 w 99"/>
                <a:gd name="T11" fmla="*/ 13 h 163"/>
                <a:gd name="T12" fmla="*/ 4 w 99"/>
                <a:gd name="T13" fmla="*/ 11 h 163"/>
                <a:gd name="T14" fmla="*/ 3 w 99"/>
                <a:gd name="T15" fmla="*/ 10 h 163"/>
                <a:gd name="T16" fmla="*/ 1 w 99"/>
                <a:gd name="T17" fmla="*/ 9 h 163"/>
                <a:gd name="T18" fmla="*/ 0 w 99"/>
                <a:gd name="T19" fmla="*/ 7 h 163"/>
                <a:gd name="T20" fmla="*/ 0 w 99"/>
                <a:gd name="T21" fmla="*/ 3 h 163"/>
                <a:gd name="T22" fmla="*/ 0 w 99"/>
                <a:gd name="T23" fmla="*/ 1 h 163"/>
                <a:gd name="T24" fmla="*/ 1 w 99"/>
                <a:gd name="T25" fmla="*/ 0 h 163"/>
                <a:gd name="T26" fmla="*/ 2 w 99"/>
                <a:gd name="T27" fmla="*/ 0 h 163"/>
                <a:gd name="T28" fmla="*/ 3 w 99"/>
                <a:gd name="T29" fmla="*/ 1 h 163"/>
                <a:gd name="T30" fmla="*/ 4 w 99"/>
                <a:gd name="T31" fmla="*/ 3 h 163"/>
                <a:gd name="T32" fmla="*/ 4 w 99"/>
                <a:gd name="T33" fmla="*/ 6 h 163"/>
                <a:gd name="T34" fmla="*/ 4 w 99"/>
                <a:gd name="T35" fmla="*/ 8 h 163"/>
                <a:gd name="T36" fmla="*/ 6 w 99"/>
                <a:gd name="T37" fmla="*/ 9 h 163"/>
                <a:gd name="T38" fmla="*/ 9 w 99"/>
                <a:gd name="T39" fmla="*/ 10 h 163"/>
                <a:gd name="T40" fmla="*/ 10 w 99"/>
                <a:gd name="T41" fmla="*/ 13 h 163"/>
                <a:gd name="T42" fmla="*/ 11 w 99"/>
                <a:gd name="T43" fmla="*/ 16 h 163"/>
                <a:gd name="T44" fmla="*/ 10 w 99"/>
                <a:gd name="T45" fmla="*/ 17 h 1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9" h="163">
                  <a:moveTo>
                    <a:pt x="93" y="158"/>
                  </a:moveTo>
                  <a:lnTo>
                    <a:pt x="81" y="163"/>
                  </a:lnTo>
                  <a:lnTo>
                    <a:pt x="66" y="161"/>
                  </a:lnTo>
                  <a:lnTo>
                    <a:pt x="52" y="152"/>
                  </a:lnTo>
                  <a:lnTo>
                    <a:pt x="43" y="137"/>
                  </a:lnTo>
                  <a:lnTo>
                    <a:pt x="42" y="116"/>
                  </a:lnTo>
                  <a:lnTo>
                    <a:pt x="40" y="103"/>
                  </a:lnTo>
                  <a:lnTo>
                    <a:pt x="25" y="94"/>
                  </a:lnTo>
                  <a:lnTo>
                    <a:pt x="10" y="84"/>
                  </a:lnTo>
                  <a:lnTo>
                    <a:pt x="3" y="65"/>
                  </a:lnTo>
                  <a:lnTo>
                    <a:pt x="0" y="26"/>
                  </a:lnTo>
                  <a:lnTo>
                    <a:pt x="1" y="9"/>
                  </a:lnTo>
                  <a:lnTo>
                    <a:pt x="8" y="0"/>
                  </a:lnTo>
                  <a:lnTo>
                    <a:pt x="18" y="0"/>
                  </a:lnTo>
                  <a:lnTo>
                    <a:pt x="30" y="9"/>
                  </a:lnTo>
                  <a:lnTo>
                    <a:pt x="36" y="27"/>
                  </a:lnTo>
                  <a:lnTo>
                    <a:pt x="32" y="51"/>
                  </a:lnTo>
                  <a:lnTo>
                    <a:pt x="35" y="69"/>
                  </a:lnTo>
                  <a:lnTo>
                    <a:pt x="55" y="82"/>
                  </a:lnTo>
                  <a:lnTo>
                    <a:pt x="78" y="95"/>
                  </a:lnTo>
                  <a:lnTo>
                    <a:pt x="94" y="119"/>
                  </a:lnTo>
                  <a:lnTo>
                    <a:pt x="99" y="147"/>
                  </a:lnTo>
                  <a:lnTo>
                    <a:pt x="93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" name="Freeform 368"/>
            <p:cNvSpPr>
              <a:spLocks/>
            </p:cNvSpPr>
            <p:nvPr/>
          </p:nvSpPr>
          <p:spPr bwMode="auto">
            <a:xfrm>
              <a:off x="5448" y="970"/>
              <a:ext cx="3" cy="9"/>
            </a:xfrm>
            <a:custGeom>
              <a:avLst/>
              <a:gdLst>
                <a:gd name="T0" fmla="*/ 2 w 27"/>
                <a:gd name="T1" fmla="*/ 9 h 81"/>
                <a:gd name="T2" fmla="*/ 0 w 27"/>
                <a:gd name="T3" fmla="*/ 9 h 81"/>
                <a:gd name="T4" fmla="*/ 0 w 27"/>
                <a:gd name="T5" fmla="*/ 8 h 81"/>
                <a:gd name="T6" fmla="*/ 0 w 27"/>
                <a:gd name="T7" fmla="*/ 5 h 81"/>
                <a:gd name="T8" fmla="*/ 1 w 27"/>
                <a:gd name="T9" fmla="*/ 1 h 81"/>
                <a:gd name="T10" fmla="*/ 2 w 27"/>
                <a:gd name="T11" fmla="*/ 0 h 81"/>
                <a:gd name="T12" fmla="*/ 3 w 27"/>
                <a:gd name="T13" fmla="*/ 1 h 81"/>
                <a:gd name="T14" fmla="*/ 3 w 27"/>
                <a:gd name="T15" fmla="*/ 5 h 81"/>
                <a:gd name="T16" fmla="*/ 3 w 27"/>
                <a:gd name="T17" fmla="*/ 7 h 81"/>
                <a:gd name="T18" fmla="*/ 3 w 27"/>
                <a:gd name="T19" fmla="*/ 9 h 81"/>
                <a:gd name="T20" fmla="*/ 2 w 27"/>
                <a:gd name="T21" fmla="*/ 9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81">
                  <a:moveTo>
                    <a:pt x="14" y="81"/>
                  </a:moveTo>
                  <a:lnTo>
                    <a:pt x="3" y="78"/>
                  </a:lnTo>
                  <a:lnTo>
                    <a:pt x="0" y="68"/>
                  </a:lnTo>
                  <a:lnTo>
                    <a:pt x="0" y="42"/>
                  </a:lnTo>
                  <a:lnTo>
                    <a:pt x="6" y="11"/>
                  </a:lnTo>
                  <a:lnTo>
                    <a:pt x="14" y="0"/>
                  </a:lnTo>
                  <a:lnTo>
                    <a:pt x="23" y="11"/>
                  </a:lnTo>
                  <a:lnTo>
                    <a:pt x="26" y="42"/>
                  </a:lnTo>
                  <a:lnTo>
                    <a:pt x="27" y="61"/>
                  </a:lnTo>
                  <a:lnTo>
                    <a:pt x="26" y="77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" name="Freeform 369"/>
            <p:cNvSpPr>
              <a:spLocks/>
            </p:cNvSpPr>
            <p:nvPr/>
          </p:nvSpPr>
          <p:spPr bwMode="auto">
            <a:xfrm>
              <a:off x="5499" y="966"/>
              <a:ext cx="5" cy="5"/>
            </a:xfrm>
            <a:custGeom>
              <a:avLst/>
              <a:gdLst>
                <a:gd name="T0" fmla="*/ 3 w 38"/>
                <a:gd name="T1" fmla="*/ 5 h 47"/>
                <a:gd name="T2" fmla="*/ 1 w 38"/>
                <a:gd name="T3" fmla="*/ 4 h 47"/>
                <a:gd name="T4" fmla="*/ 0 w 38"/>
                <a:gd name="T5" fmla="*/ 3 h 47"/>
                <a:gd name="T6" fmla="*/ 1 w 38"/>
                <a:gd name="T7" fmla="*/ 2 h 47"/>
                <a:gd name="T8" fmla="*/ 3 w 38"/>
                <a:gd name="T9" fmla="*/ 0 h 47"/>
                <a:gd name="T10" fmla="*/ 3 w 38"/>
                <a:gd name="T11" fmla="*/ 0 h 47"/>
                <a:gd name="T12" fmla="*/ 5 w 38"/>
                <a:gd name="T13" fmla="*/ 1 h 47"/>
                <a:gd name="T14" fmla="*/ 5 w 38"/>
                <a:gd name="T15" fmla="*/ 2 h 47"/>
                <a:gd name="T16" fmla="*/ 4 w 38"/>
                <a:gd name="T17" fmla="*/ 4 h 47"/>
                <a:gd name="T18" fmla="*/ 3 w 38"/>
                <a:gd name="T19" fmla="*/ 5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47">
                  <a:moveTo>
                    <a:pt x="21" y="47"/>
                  </a:moveTo>
                  <a:lnTo>
                    <a:pt x="7" y="41"/>
                  </a:lnTo>
                  <a:lnTo>
                    <a:pt x="0" y="28"/>
                  </a:lnTo>
                  <a:lnTo>
                    <a:pt x="5" y="15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6" y="9"/>
                  </a:lnTo>
                  <a:lnTo>
                    <a:pt x="38" y="19"/>
                  </a:lnTo>
                  <a:lnTo>
                    <a:pt x="31" y="39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" name="Freeform 370"/>
            <p:cNvSpPr>
              <a:spLocks/>
            </p:cNvSpPr>
            <p:nvPr/>
          </p:nvSpPr>
          <p:spPr bwMode="auto">
            <a:xfrm>
              <a:off x="5449" y="951"/>
              <a:ext cx="14" cy="21"/>
            </a:xfrm>
            <a:custGeom>
              <a:avLst/>
              <a:gdLst>
                <a:gd name="T0" fmla="*/ 10 w 126"/>
                <a:gd name="T1" fmla="*/ 21 h 191"/>
                <a:gd name="T2" fmla="*/ 9 w 126"/>
                <a:gd name="T3" fmla="*/ 21 h 191"/>
                <a:gd name="T4" fmla="*/ 8 w 126"/>
                <a:gd name="T5" fmla="*/ 20 h 191"/>
                <a:gd name="T6" fmla="*/ 7 w 126"/>
                <a:gd name="T7" fmla="*/ 19 h 191"/>
                <a:gd name="T8" fmla="*/ 4 w 126"/>
                <a:gd name="T9" fmla="*/ 16 h 191"/>
                <a:gd name="T10" fmla="*/ 3 w 126"/>
                <a:gd name="T11" fmla="*/ 14 h 191"/>
                <a:gd name="T12" fmla="*/ 1 w 126"/>
                <a:gd name="T13" fmla="*/ 12 h 191"/>
                <a:gd name="T14" fmla="*/ 0 w 126"/>
                <a:gd name="T15" fmla="*/ 9 h 191"/>
                <a:gd name="T16" fmla="*/ 0 w 126"/>
                <a:gd name="T17" fmla="*/ 6 h 191"/>
                <a:gd name="T18" fmla="*/ 1 w 126"/>
                <a:gd name="T19" fmla="*/ 4 h 191"/>
                <a:gd name="T20" fmla="*/ 2 w 126"/>
                <a:gd name="T21" fmla="*/ 2 h 191"/>
                <a:gd name="T22" fmla="*/ 4 w 126"/>
                <a:gd name="T23" fmla="*/ 0 h 191"/>
                <a:gd name="T24" fmla="*/ 6 w 126"/>
                <a:gd name="T25" fmla="*/ 0 h 191"/>
                <a:gd name="T26" fmla="*/ 8 w 126"/>
                <a:gd name="T27" fmla="*/ 2 h 191"/>
                <a:gd name="T28" fmla="*/ 10 w 126"/>
                <a:gd name="T29" fmla="*/ 4 h 191"/>
                <a:gd name="T30" fmla="*/ 12 w 126"/>
                <a:gd name="T31" fmla="*/ 7 h 191"/>
                <a:gd name="T32" fmla="*/ 14 w 126"/>
                <a:gd name="T33" fmla="*/ 8 h 191"/>
                <a:gd name="T34" fmla="*/ 14 w 126"/>
                <a:gd name="T35" fmla="*/ 10 h 191"/>
                <a:gd name="T36" fmla="*/ 14 w 126"/>
                <a:gd name="T37" fmla="*/ 14 h 191"/>
                <a:gd name="T38" fmla="*/ 13 w 126"/>
                <a:gd name="T39" fmla="*/ 18 h 191"/>
                <a:gd name="T40" fmla="*/ 12 w 126"/>
                <a:gd name="T41" fmla="*/ 19 h 191"/>
                <a:gd name="T42" fmla="*/ 11 w 126"/>
                <a:gd name="T43" fmla="*/ 20 h 191"/>
                <a:gd name="T44" fmla="*/ 10 w 126"/>
                <a:gd name="T45" fmla="*/ 21 h 1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6" h="191">
                  <a:moveTo>
                    <a:pt x="94" y="188"/>
                  </a:moveTo>
                  <a:lnTo>
                    <a:pt x="85" y="191"/>
                  </a:lnTo>
                  <a:lnTo>
                    <a:pt x="74" y="185"/>
                  </a:lnTo>
                  <a:lnTo>
                    <a:pt x="60" y="171"/>
                  </a:lnTo>
                  <a:lnTo>
                    <a:pt x="40" y="147"/>
                  </a:lnTo>
                  <a:lnTo>
                    <a:pt x="23" y="126"/>
                  </a:lnTo>
                  <a:lnTo>
                    <a:pt x="10" y="106"/>
                  </a:lnTo>
                  <a:lnTo>
                    <a:pt x="3" y="85"/>
                  </a:lnTo>
                  <a:lnTo>
                    <a:pt x="0" y="58"/>
                  </a:lnTo>
                  <a:lnTo>
                    <a:pt x="5" y="36"/>
                  </a:lnTo>
                  <a:lnTo>
                    <a:pt x="20" y="18"/>
                  </a:lnTo>
                  <a:lnTo>
                    <a:pt x="36" y="2"/>
                  </a:lnTo>
                  <a:lnTo>
                    <a:pt x="50" y="0"/>
                  </a:lnTo>
                  <a:lnTo>
                    <a:pt x="68" y="14"/>
                  </a:lnTo>
                  <a:lnTo>
                    <a:pt x="89" y="39"/>
                  </a:lnTo>
                  <a:lnTo>
                    <a:pt x="112" y="65"/>
                  </a:lnTo>
                  <a:lnTo>
                    <a:pt x="123" y="76"/>
                  </a:lnTo>
                  <a:lnTo>
                    <a:pt x="126" y="92"/>
                  </a:lnTo>
                  <a:lnTo>
                    <a:pt x="125" y="127"/>
                  </a:lnTo>
                  <a:lnTo>
                    <a:pt x="113" y="160"/>
                  </a:lnTo>
                  <a:lnTo>
                    <a:pt x="109" y="170"/>
                  </a:lnTo>
                  <a:lnTo>
                    <a:pt x="103" y="179"/>
                  </a:lnTo>
                  <a:lnTo>
                    <a:pt x="94" y="18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" name="Freeform 371"/>
            <p:cNvSpPr>
              <a:spLocks/>
            </p:cNvSpPr>
            <p:nvPr/>
          </p:nvSpPr>
          <p:spPr bwMode="auto">
            <a:xfrm>
              <a:off x="5476" y="942"/>
              <a:ext cx="16" cy="26"/>
            </a:xfrm>
            <a:custGeom>
              <a:avLst/>
              <a:gdLst>
                <a:gd name="T0" fmla="*/ 15 w 141"/>
                <a:gd name="T1" fmla="*/ 26 h 232"/>
                <a:gd name="T2" fmla="*/ 12 w 141"/>
                <a:gd name="T3" fmla="*/ 26 h 232"/>
                <a:gd name="T4" fmla="*/ 10 w 141"/>
                <a:gd name="T5" fmla="*/ 25 h 232"/>
                <a:gd name="T6" fmla="*/ 9 w 141"/>
                <a:gd name="T7" fmla="*/ 23 h 232"/>
                <a:gd name="T8" fmla="*/ 8 w 141"/>
                <a:gd name="T9" fmla="*/ 20 h 232"/>
                <a:gd name="T10" fmla="*/ 7 w 141"/>
                <a:gd name="T11" fmla="*/ 18 h 232"/>
                <a:gd name="T12" fmla="*/ 5 w 141"/>
                <a:gd name="T13" fmla="*/ 16 h 232"/>
                <a:gd name="T14" fmla="*/ 2 w 141"/>
                <a:gd name="T15" fmla="*/ 14 h 232"/>
                <a:gd name="T16" fmla="*/ 1 w 141"/>
                <a:gd name="T17" fmla="*/ 13 h 232"/>
                <a:gd name="T18" fmla="*/ 0 w 141"/>
                <a:gd name="T19" fmla="*/ 10 h 232"/>
                <a:gd name="T20" fmla="*/ 1 w 141"/>
                <a:gd name="T21" fmla="*/ 8 h 232"/>
                <a:gd name="T22" fmla="*/ 3 w 141"/>
                <a:gd name="T23" fmla="*/ 6 h 232"/>
                <a:gd name="T24" fmla="*/ 4 w 141"/>
                <a:gd name="T25" fmla="*/ 5 h 232"/>
                <a:gd name="T26" fmla="*/ 5 w 141"/>
                <a:gd name="T27" fmla="*/ 3 h 232"/>
                <a:gd name="T28" fmla="*/ 5 w 141"/>
                <a:gd name="T29" fmla="*/ 1 h 232"/>
                <a:gd name="T30" fmla="*/ 6 w 141"/>
                <a:gd name="T31" fmla="*/ 0 h 232"/>
                <a:gd name="T32" fmla="*/ 7 w 141"/>
                <a:gd name="T33" fmla="*/ 1 h 232"/>
                <a:gd name="T34" fmla="*/ 10 w 141"/>
                <a:gd name="T35" fmla="*/ 4 h 232"/>
                <a:gd name="T36" fmla="*/ 13 w 141"/>
                <a:gd name="T37" fmla="*/ 6 h 232"/>
                <a:gd name="T38" fmla="*/ 15 w 141"/>
                <a:gd name="T39" fmla="*/ 8 h 232"/>
                <a:gd name="T40" fmla="*/ 16 w 141"/>
                <a:gd name="T41" fmla="*/ 11 h 232"/>
                <a:gd name="T42" fmla="*/ 16 w 141"/>
                <a:gd name="T43" fmla="*/ 17 h 232"/>
                <a:gd name="T44" fmla="*/ 16 w 141"/>
                <a:gd name="T45" fmla="*/ 23 h 232"/>
                <a:gd name="T46" fmla="*/ 16 w 141"/>
                <a:gd name="T47" fmla="*/ 24 h 232"/>
                <a:gd name="T48" fmla="*/ 16 w 141"/>
                <a:gd name="T49" fmla="*/ 25 h 232"/>
                <a:gd name="T50" fmla="*/ 15 w 141"/>
                <a:gd name="T51" fmla="*/ 26 h 2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1" h="232">
                  <a:moveTo>
                    <a:pt x="128" y="230"/>
                  </a:moveTo>
                  <a:lnTo>
                    <a:pt x="107" y="232"/>
                  </a:lnTo>
                  <a:lnTo>
                    <a:pt x="88" y="225"/>
                  </a:lnTo>
                  <a:lnTo>
                    <a:pt x="77" y="202"/>
                  </a:lnTo>
                  <a:lnTo>
                    <a:pt x="70" y="178"/>
                  </a:lnTo>
                  <a:lnTo>
                    <a:pt x="58" y="158"/>
                  </a:lnTo>
                  <a:lnTo>
                    <a:pt x="43" y="139"/>
                  </a:lnTo>
                  <a:lnTo>
                    <a:pt x="21" y="125"/>
                  </a:lnTo>
                  <a:lnTo>
                    <a:pt x="5" y="112"/>
                  </a:lnTo>
                  <a:lnTo>
                    <a:pt x="0" y="92"/>
                  </a:lnTo>
                  <a:lnTo>
                    <a:pt x="5" y="72"/>
                  </a:lnTo>
                  <a:lnTo>
                    <a:pt x="24" y="56"/>
                  </a:lnTo>
                  <a:lnTo>
                    <a:pt x="37" y="46"/>
                  </a:lnTo>
                  <a:lnTo>
                    <a:pt x="40" y="29"/>
                  </a:lnTo>
                  <a:lnTo>
                    <a:pt x="43" y="10"/>
                  </a:lnTo>
                  <a:lnTo>
                    <a:pt x="51" y="0"/>
                  </a:lnTo>
                  <a:lnTo>
                    <a:pt x="62" y="8"/>
                  </a:lnTo>
                  <a:lnTo>
                    <a:pt x="90" y="35"/>
                  </a:lnTo>
                  <a:lnTo>
                    <a:pt x="112" y="54"/>
                  </a:lnTo>
                  <a:lnTo>
                    <a:pt x="130" y="73"/>
                  </a:lnTo>
                  <a:lnTo>
                    <a:pt x="139" y="98"/>
                  </a:lnTo>
                  <a:lnTo>
                    <a:pt x="141" y="150"/>
                  </a:lnTo>
                  <a:lnTo>
                    <a:pt x="139" y="202"/>
                  </a:lnTo>
                  <a:lnTo>
                    <a:pt x="139" y="211"/>
                  </a:lnTo>
                  <a:lnTo>
                    <a:pt x="138" y="219"/>
                  </a:lnTo>
                  <a:lnTo>
                    <a:pt x="128" y="2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1" name="Freeform 372"/>
            <p:cNvSpPr>
              <a:spLocks/>
            </p:cNvSpPr>
            <p:nvPr/>
          </p:nvSpPr>
          <p:spPr bwMode="auto">
            <a:xfrm>
              <a:off x="5500" y="937"/>
              <a:ext cx="11" cy="26"/>
            </a:xfrm>
            <a:custGeom>
              <a:avLst/>
              <a:gdLst>
                <a:gd name="T0" fmla="*/ 11 w 95"/>
                <a:gd name="T1" fmla="*/ 1 h 232"/>
                <a:gd name="T2" fmla="*/ 11 w 95"/>
                <a:gd name="T3" fmla="*/ 2 h 232"/>
                <a:gd name="T4" fmla="*/ 11 w 95"/>
                <a:gd name="T5" fmla="*/ 8 h 232"/>
                <a:gd name="T6" fmla="*/ 11 w 95"/>
                <a:gd name="T7" fmla="*/ 14 h 232"/>
                <a:gd name="T8" fmla="*/ 10 w 95"/>
                <a:gd name="T9" fmla="*/ 17 h 232"/>
                <a:gd name="T10" fmla="*/ 8 w 95"/>
                <a:gd name="T11" fmla="*/ 19 h 232"/>
                <a:gd name="T12" fmla="*/ 7 w 95"/>
                <a:gd name="T13" fmla="*/ 22 h 232"/>
                <a:gd name="T14" fmla="*/ 6 w 95"/>
                <a:gd name="T15" fmla="*/ 25 h 232"/>
                <a:gd name="T16" fmla="*/ 4 w 95"/>
                <a:gd name="T17" fmla="*/ 26 h 232"/>
                <a:gd name="T18" fmla="*/ 3 w 95"/>
                <a:gd name="T19" fmla="*/ 25 h 232"/>
                <a:gd name="T20" fmla="*/ 2 w 95"/>
                <a:gd name="T21" fmla="*/ 24 h 232"/>
                <a:gd name="T22" fmla="*/ 2 w 95"/>
                <a:gd name="T23" fmla="*/ 21 h 232"/>
                <a:gd name="T24" fmla="*/ 3 w 95"/>
                <a:gd name="T25" fmla="*/ 19 h 232"/>
                <a:gd name="T26" fmla="*/ 3 w 95"/>
                <a:gd name="T27" fmla="*/ 18 h 232"/>
                <a:gd name="T28" fmla="*/ 2 w 95"/>
                <a:gd name="T29" fmla="*/ 16 h 232"/>
                <a:gd name="T30" fmla="*/ 1 w 95"/>
                <a:gd name="T31" fmla="*/ 15 h 232"/>
                <a:gd name="T32" fmla="*/ 0 w 95"/>
                <a:gd name="T33" fmla="*/ 13 h 232"/>
                <a:gd name="T34" fmla="*/ 0 w 95"/>
                <a:gd name="T35" fmla="*/ 12 h 232"/>
                <a:gd name="T36" fmla="*/ 1 w 95"/>
                <a:gd name="T37" fmla="*/ 11 h 232"/>
                <a:gd name="T38" fmla="*/ 3 w 95"/>
                <a:gd name="T39" fmla="*/ 10 h 232"/>
                <a:gd name="T40" fmla="*/ 6 w 95"/>
                <a:gd name="T41" fmla="*/ 9 h 232"/>
                <a:gd name="T42" fmla="*/ 7 w 95"/>
                <a:gd name="T43" fmla="*/ 7 h 232"/>
                <a:gd name="T44" fmla="*/ 8 w 95"/>
                <a:gd name="T45" fmla="*/ 4 h 232"/>
                <a:gd name="T46" fmla="*/ 8 w 95"/>
                <a:gd name="T47" fmla="*/ 1 h 232"/>
                <a:gd name="T48" fmla="*/ 9 w 95"/>
                <a:gd name="T49" fmla="*/ 0 h 232"/>
                <a:gd name="T50" fmla="*/ 10 w 95"/>
                <a:gd name="T51" fmla="*/ 0 h 232"/>
                <a:gd name="T52" fmla="*/ 11 w 95"/>
                <a:gd name="T53" fmla="*/ 0 h 232"/>
                <a:gd name="T54" fmla="*/ 11 w 95"/>
                <a:gd name="T55" fmla="*/ 1 h 2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5" h="232">
                  <a:moveTo>
                    <a:pt x="95" y="13"/>
                  </a:moveTo>
                  <a:lnTo>
                    <a:pt x="94" y="21"/>
                  </a:lnTo>
                  <a:lnTo>
                    <a:pt x="95" y="73"/>
                  </a:lnTo>
                  <a:lnTo>
                    <a:pt x="94" y="125"/>
                  </a:lnTo>
                  <a:lnTo>
                    <a:pt x="86" y="150"/>
                  </a:lnTo>
                  <a:lnTo>
                    <a:pt x="72" y="169"/>
                  </a:lnTo>
                  <a:lnTo>
                    <a:pt x="60" y="193"/>
                  </a:lnTo>
                  <a:lnTo>
                    <a:pt x="49" y="222"/>
                  </a:lnTo>
                  <a:lnTo>
                    <a:pt x="36" y="232"/>
                  </a:lnTo>
                  <a:lnTo>
                    <a:pt x="24" y="226"/>
                  </a:lnTo>
                  <a:lnTo>
                    <a:pt x="16" y="210"/>
                  </a:lnTo>
                  <a:lnTo>
                    <a:pt x="14" y="191"/>
                  </a:lnTo>
                  <a:lnTo>
                    <a:pt x="22" y="173"/>
                  </a:lnTo>
                  <a:lnTo>
                    <a:pt x="29" y="158"/>
                  </a:lnTo>
                  <a:lnTo>
                    <a:pt x="19" y="146"/>
                  </a:lnTo>
                  <a:lnTo>
                    <a:pt x="5" y="130"/>
                  </a:lnTo>
                  <a:lnTo>
                    <a:pt x="0" y="120"/>
                  </a:lnTo>
                  <a:lnTo>
                    <a:pt x="1" y="110"/>
                  </a:lnTo>
                  <a:lnTo>
                    <a:pt x="12" y="100"/>
                  </a:lnTo>
                  <a:lnTo>
                    <a:pt x="30" y="89"/>
                  </a:lnTo>
                  <a:lnTo>
                    <a:pt x="52" y="76"/>
                  </a:lnTo>
                  <a:lnTo>
                    <a:pt x="64" y="62"/>
                  </a:lnTo>
                  <a:lnTo>
                    <a:pt x="68" y="39"/>
                  </a:lnTo>
                  <a:lnTo>
                    <a:pt x="71" y="12"/>
                  </a:lnTo>
                  <a:lnTo>
                    <a:pt x="76" y="1"/>
                  </a:lnTo>
                  <a:lnTo>
                    <a:pt x="87" y="0"/>
                  </a:lnTo>
                  <a:lnTo>
                    <a:pt x="94" y="4"/>
                  </a:lnTo>
                  <a:lnTo>
                    <a:pt x="95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Freeform 373"/>
            <p:cNvSpPr>
              <a:spLocks/>
            </p:cNvSpPr>
            <p:nvPr/>
          </p:nvSpPr>
          <p:spPr bwMode="auto">
            <a:xfrm>
              <a:off x="5496" y="930"/>
              <a:ext cx="12" cy="17"/>
            </a:xfrm>
            <a:custGeom>
              <a:avLst/>
              <a:gdLst>
                <a:gd name="T0" fmla="*/ 0 w 111"/>
                <a:gd name="T1" fmla="*/ 16 h 155"/>
                <a:gd name="T2" fmla="*/ 0 w 111"/>
                <a:gd name="T3" fmla="*/ 13 h 155"/>
                <a:gd name="T4" fmla="*/ 1 w 111"/>
                <a:gd name="T5" fmla="*/ 11 h 155"/>
                <a:gd name="T6" fmla="*/ 2 w 111"/>
                <a:gd name="T7" fmla="*/ 8 h 155"/>
                <a:gd name="T8" fmla="*/ 3 w 111"/>
                <a:gd name="T9" fmla="*/ 6 h 155"/>
                <a:gd name="T10" fmla="*/ 5 w 111"/>
                <a:gd name="T11" fmla="*/ 4 h 155"/>
                <a:gd name="T12" fmla="*/ 6 w 111"/>
                <a:gd name="T13" fmla="*/ 3 h 155"/>
                <a:gd name="T14" fmla="*/ 9 w 111"/>
                <a:gd name="T15" fmla="*/ 1 h 155"/>
                <a:gd name="T16" fmla="*/ 10 w 111"/>
                <a:gd name="T17" fmla="*/ 0 h 155"/>
                <a:gd name="T18" fmla="*/ 12 w 111"/>
                <a:gd name="T19" fmla="*/ 1 h 155"/>
                <a:gd name="T20" fmla="*/ 12 w 111"/>
                <a:gd name="T21" fmla="*/ 3 h 155"/>
                <a:gd name="T22" fmla="*/ 11 w 111"/>
                <a:gd name="T23" fmla="*/ 4 h 155"/>
                <a:gd name="T24" fmla="*/ 8 w 111"/>
                <a:gd name="T25" fmla="*/ 5 h 155"/>
                <a:gd name="T26" fmla="*/ 7 w 111"/>
                <a:gd name="T27" fmla="*/ 6 h 155"/>
                <a:gd name="T28" fmla="*/ 7 w 111"/>
                <a:gd name="T29" fmla="*/ 7 h 155"/>
                <a:gd name="T30" fmla="*/ 7 w 111"/>
                <a:gd name="T31" fmla="*/ 8 h 155"/>
                <a:gd name="T32" fmla="*/ 7 w 111"/>
                <a:gd name="T33" fmla="*/ 10 h 155"/>
                <a:gd name="T34" fmla="*/ 6 w 111"/>
                <a:gd name="T35" fmla="*/ 12 h 155"/>
                <a:gd name="T36" fmla="*/ 3 w 111"/>
                <a:gd name="T37" fmla="*/ 15 h 155"/>
                <a:gd name="T38" fmla="*/ 1 w 111"/>
                <a:gd name="T39" fmla="*/ 17 h 155"/>
                <a:gd name="T40" fmla="*/ 0 w 111"/>
                <a:gd name="T41" fmla="*/ 17 h 155"/>
                <a:gd name="T42" fmla="*/ 0 w 111"/>
                <a:gd name="T43" fmla="*/ 16 h 1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1" h="155">
                  <a:moveTo>
                    <a:pt x="0" y="149"/>
                  </a:moveTo>
                  <a:lnTo>
                    <a:pt x="3" y="121"/>
                  </a:lnTo>
                  <a:lnTo>
                    <a:pt x="8" y="96"/>
                  </a:lnTo>
                  <a:lnTo>
                    <a:pt x="17" y="76"/>
                  </a:lnTo>
                  <a:lnTo>
                    <a:pt x="29" y="56"/>
                  </a:lnTo>
                  <a:lnTo>
                    <a:pt x="43" y="40"/>
                  </a:lnTo>
                  <a:lnTo>
                    <a:pt x="60" y="24"/>
                  </a:lnTo>
                  <a:lnTo>
                    <a:pt x="79" y="7"/>
                  </a:lnTo>
                  <a:lnTo>
                    <a:pt x="96" y="0"/>
                  </a:lnTo>
                  <a:lnTo>
                    <a:pt x="109" y="10"/>
                  </a:lnTo>
                  <a:lnTo>
                    <a:pt x="111" y="25"/>
                  </a:lnTo>
                  <a:lnTo>
                    <a:pt x="100" y="38"/>
                  </a:lnTo>
                  <a:lnTo>
                    <a:pt x="76" y="49"/>
                  </a:lnTo>
                  <a:lnTo>
                    <a:pt x="63" y="56"/>
                  </a:lnTo>
                  <a:lnTo>
                    <a:pt x="61" y="65"/>
                  </a:lnTo>
                  <a:lnTo>
                    <a:pt x="62" y="77"/>
                  </a:lnTo>
                  <a:lnTo>
                    <a:pt x="61" y="92"/>
                  </a:lnTo>
                  <a:lnTo>
                    <a:pt x="53" y="112"/>
                  </a:lnTo>
                  <a:lnTo>
                    <a:pt x="31" y="137"/>
                  </a:lnTo>
                  <a:lnTo>
                    <a:pt x="11" y="154"/>
                  </a:lnTo>
                  <a:lnTo>
                    <a:pt x="0" y="155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Freeform 374"/>
            <p:cNvSpPr>
              <a:spLocks/>
            </p:cNvSpPr>
            <p:nvPr/>
          </p:nvSpPr>
          <p:spPr bwMode="auto">
            <a:xfrm>
              <a:off x="3585" y="1225"/>
              <a:ext cx="58" cy="54"/>
            </a:xfrm>
            <a:custGeom>
              <a:avLst/>
              <a:gdLst>
                <a:gd name="T0" fmla="*/ 28 w 527"/>
                <a:gd name="T1" fmla="*/ 2 h 482"/>
                <a:gd name="T2" fmla="*/ 26 w 527"/>
                <a:gd name="T3" fmla="*/ 1 h 482"/>
                <a:gd name="T4" fmla="*/ 21 w 527"/>
                <a:gd name="T5" fmla="*/ 0 h 482"/>
                <a:gd name="T6" fmla="*/ 17 w 527"/>
                <a:gd name="T7" fmla="*/ 1 h 482"/>
                <a:gd name="T8" fmla="*/ 14 w 527"/>
                <a:gd name="T9" fmla="*/ 4 h 482"/>
                <a:gd name="T10" fmla="*/ 12 w 527"/>
                <a:gd name="T11" fmla="*/ 5 h 482"/>
                <a:gd name="T12" fmla="*/ 9 w 527"/>
                <a:gd name="T13" fmla="*/ 6 h 482"/>
                <a:gd name="T14" fmla="*/ 6 w 527"/>
                <a:gd name="T15" fmla="*/ 7 h 482"/>
                <a:gd name="T16" fmla="*/ 4 w 527"/>
                <a:gd name="T17" fmla="*/ 10 h 482"/>
                <a:gd name="T18" fmla="*/ 3 w 527"/>
                <a:gd name="T19" fmla="*/ 15 h 482"/>
                <a:gd name="T20" fmla="*/ 0 w 527"/>
                <a:gd name="T21" fmla="*/ 18 h 482"/>
                <a:gd name="T22" fmla="*/ 0 w 527"/>
                <a:gd name="T23" fmla="*/ 27 h 482"/>
                <a:gd name="T24" fmla="*/ 1 w 527"/>
                <a:gd name="T25" fmla="*/ 37 h 482"/>
                <a:gd name="T26" fmla="*/ 3 w 527"/>
                <a:gd name="T27" fmla="*/ 39 h 482"/>
                <a:gd name="T28" fmla="*/ 4 w 527"/>
                <a:gd name="T29" fmla="*/ 45 h 482"/>
                <a:gd name="T30" fmla="*/ 7 w 527"/>
                <a:gd name="T31" fmla="*/ 48 h 482"/>
                <a:gd name="T32" fmla="*/ 10 w 527"/>
                <a:gd name="T33" fmla="*/ 50 h 482"/>
                <a:gd name="T34" fmla="*/ 14 w 527"/>
                <a:gd name="T35" fmla="*/ 51 h 482"/>
                <a:gd name="T36" fmla="*/ 17 w 527"/>
                <a:gd name="T37" fmla="*/ 53 h 482"/>
                <a:gd name="T38" fmla="*/ 22 w 527"/>
                <a:gd name="T39" fmla="*/ 54 h 482"/>
                <a:gd name="T40" fmla="*/ 29 w 527"/>
                <a:gd name="T41" fmla="*/ 54 h 482"/>
                <a:gd name="T42" fmla="*/ 35 w 527"/>
                <a:gd name="T43" fmla="*/ 53 h 482"/>
                <a:gd name="T44" fmla="*/ 37 w 527"/>
                <a:gd name="T45" fmla="*/ 50 h 482"/>
                <a:gd name="T46" fmla="*/ 41 w 527"/>
                <a:gd name="T47" fmla="*/ 49 h 482"/>
                <a:gd name="T48" fmla="*/ 43 w 527"/>
                <a:gd name="T49" fmla="*/ 47 h 482"/>
                <a:gd name="T50" fmla="*/ 45 w 527"/>
                <a:gd name="T51" fmla="*/ 45 h 482"/>
                <a:gd name="T52" fmla="*/ 48 w 527"/>
                <a:gd name="T53" fmla="*/ 45 h 482"/>
                <a:gd name="T54" fmla="*/ 51 w 527"/>
                <a:gd name="T55" fmla="*/ 43 h 482"/>
                <a:gd name="T56" fmla="*/ 54 w 527"/>
                <a:gd name="T57" fmla="*/ 40 h 482"/>
                <a:gd name="T58" fmla="*/ 56 w 527"/>
                <a:gd name="T59" fmla="*/ 35 h 482"/>
                <a:gd name="T60" fmla="*/ 58 w 527"/>
                <a:gd name="T61" fmla="*/ 30 h 482"/>
                <a:gd name="T62" fmla="*/ 58 w 527"/>
                <a:gd name="T63" fmla="*/ 16 h 482"/>
                <a:gd name="T64" fmla="*/ 56 w 527"/>
                <a:gd name="T65" fmla="*/ 11 h 482"/>
                <a:gd name="T66" fmla="*/ 47 w 527"/>
                <a:gd name="T67" fmla="*/ 3 h 482"/>
                <a:gd name="T68" fmla="*/ 44 w 527"/>
                <a:gd name="T69" fmla="*/ 1 h 482"/>
                <a:gd name="T70" fmla="*/ 41 w 527"/>
                <a:gd name="T71" fmla="*/ 3 h 482"/>
                <a:gd name="T72" fmla="*/ 38 w 527"/>
                <a:gd name="T73" fmla="*/ 6 h 482"/>
                <a:gd name="T74" fmla="*/ 37 w 527"/>
                <a:gd name="T75" fmla="*/ 8 h 482"/>
                <a:gd name="T76" fmla="*/ 39 w 527"/>
                <a:gd name="T77" fmla="*/ 10 h 482"/>
                <a:gd name="T78" fmla="*/ 43 w 527"/>
                <a:gd name="T79" fmla="*/ 12 h 482"/>
                <a:gd name="T80" fmla="*/ 45 w 527"/>
                <a:gd name="T81" fmla="*/ 16 h 482"/>
                <a:gd name="T82" fmla="*/ 46 w 527"/>
                <a:gd name="T83" fmla="*/ 21 h 482"/>
                <a:gd name="T84" fmla="*/ 47 w 527"/>
                <a:gd name="T85" fmla="*/ 22 h 482"/>
                <a:gd name="T86" fmla="*/ 49 w 527"/>
                <a:gd name="T87" fmla="*/ 24 h 482"/>
                <a:gd name="T88" fmla="*/ 49 w 527"/>
                <a:gd name="T89" fmla="*/ 32 h 482"/>
                <a:gd name="T90" fmla="*/ 48 w 527"/>
                <a:gd name="T91" fmla="*/ 36 h 482"/>
                <a:gd name="T92" fmla="*/ 43 w 527"/>
                <a:gd name="T93" fmla="*/ 40 h 482"/>
                <a:gd name="T94" fmla="*/ 39 w 527"/>
                <a:gd name="T95" fmla="*/ 41 h 482"/>
                <a:gd name="T96" fmla="*/ 37 w 527"/>
                <a:gd name="T97" fmla="*/ 43 h 482"/>
                <a:gd name="T98" fmla="*/ 31 w 527"/>
                <a:gd name="T99" fmla="*/ 44 h 482"/>
                <a:gd name="T100" fmla="*/ 28 w 527"/>
                <a:gd name="T101" fmla="*/ 44 h 482"/>
                <a:gd name="T102" fmla="*/ 28 w 527"/>
                <a:gd name="T103" fmla="*/ 5 h 4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27" h="482">
                  <a:moveTo>
                    <a:pt x="252" y="42"/>
                  </a:moveTo>
                  <a:lnTo>
                    <a:pt x="251" y="22"/>
                  </a:lnTo>
                  <a:lnTo>
                    <a:pt x="245" y="10"/>
                  </a:lnTo>
                  <a:lnTo>
                    <a:pt x="234" y="5"/>
                  </a:lnTo>
                  <a:lnTo>
                    <a:pt x="216" y="3"/>
                  </a:lnTo>
                  <a:lnTo>
                    <a:pt x="192" y="2"/>
                  </a:lnTo>
                  <a:lnTo>
                    <a:pt x="171" y="0"/>
                  </a:lnTo>
                  <a:lnTo>
                    <a:pt x="151" y="6"/>
                  </a:lnTo>
                  <a:lnTo>
                    <a:pt x="137" y="22"/>
                  </a:lnTo>
                  <a:lnTo>
                    <a:pt x="129" y="33"/>
                  </a:lnTo>
                  <a:lnTo>
                    <a:pt x="118" y="40"/>
                  </a:lnTo>
                  <a:lnTo>
                    <a:pt x="106" y="45"/>
                  </a:lnTo>
                  <a:lnTo>
                    <a:pt x="92" y="49"/>
                  </a:lnTo>
                  <a:lnTo>
                    <a:pt x="78" y="52"/>
                  </a:lnTo>
                  <a:lnTo>
                    <a:pt x="65" y="57"/>
                  </a:lnTo>
                  <a:lnTo>
                    <a:pt x="53" y="65"/>
                  </a:lnTo>
                  <a:lnTo>
                    <a:pt x="43" y="76"/>
                  </a:lnTo>
                  <a:lnTo>
                    <a:pt x="37" y="91"/>
                  </a:lnTo>
                  <a:lnTo>
                    <a:pt x="35" y="111"/>
                  </a:lnTo>
                  <a:lnTo>
                    <a:pt x="29" y="133"/>
                  </a:lnTo>
                  <a:lnTo>
                    <a:pt x="13" y="150"/>
                  </a:lnTo>
                  <a:lnTo>
                    <a:pt x="2" y="163"/>
                  </a:lnTo>
                  <a:lnTo>
                    <a:pt x="0" y="181"/>
                  </a:lnTo>
                  <a:lnTo>
                    <a:pt x="0" y="241"/>
                  </a:lnTo>
                  <a:lnTo>
                    <a:pt x="0" y="302"/>
                  </a:lnTo>
                  <a:lnTo>
                    <a:pt x="6" y="327"/>
                  </a:lnTo>
                  <a:lnTo>
                    <a:pt x="16" y="340"/>
                  </a:lnTo>
                  <a:lnTo>
                    <a:pt x="28" y="351"/>
                  </a:lnTo>
                  <a:lnTo>
                    <a:pt x="34" y="371"/>
                  </a:lnTo>
                  <a:lnTo>
                    <a:pt x="39" y="401"/>
                  </a:lnTo>
                  <a:lnTo>
                    <a:pt x="52" y="410"/>
                  </a:lnTo>
                  <a:lnTo>
                    <a:pt x="68" y="426"/>
                  </a:lnTo>
                  <a:lnTo>
                    <a:pt x="79" y="441"/>
                  </a:lnTo>
                  <a:lnTo>
                    <a:pt x="94" y="444"/>
                  </a:lnTo>
                  <a:lnTo>
                    <a:pt x="114" y="447"/>
                  </a:lnTo>
                  <a:lnTo>
                    <a:pt x="125" y="456"/>
                  </a:lnTo>
                  <a:lnTo>
                    <a:pt x="134" y="467"/>
                  </a:lnTo>
                  <a:lnTo>
                    <a:pt x="150" y="475"/>
                  </a:lnTo>
                  <a:lnTo>
                    <a:pt x="182" y="479"/>
                  </a:lnTo>
                  <a:lnTo>
                    <a:pt x="204" y="480"/>
                  </a:lnTo>
                  <a:lnTo>
                    <a:pt x="233" y="482"/>
                  </a:lnTo>
                  <a:lnTo>
                    <a:pt x="264" y="482"/>
                  </a:lnTo>
                  <a:lnTo>
                    <a:pt x="292" y="480"/>
                  </a:lnTo>
                  <a:lnTo>
                    <a:pt x="314" y="472"/>
                  </a:lnTo>
                  <a:lnTo>
                    <a:pt x="328" y="458"/>
                  </a:lnTo>
                  <a:lnTo>
                    <a:pt x="340" y="445"/>
                  </a:lnTo>
                  <a:lnTo>
                    <a:pt x="355" y="443"/>
                  </a:lnTo>
                  <a:lnTo>
                    <a:pt x="371" y="441"/>
                  </a:lnTo>
                  <a:lnTo>
                    <a:pt x="383" y="427"/>
                  </a:lnTo>
                  <a:lnTo>
                    <a:pt x="390" y="417"/>
                  </a:lnTo>
                  <a:lnTo>
                    <a:pt x="400" y="411"/>
                  </a:lnTo>
                  <a:lnTo>
                    <a:pt x="410" y="406"/>
                  </a:lnTo>
                  <a:lnTo>
                    <a:pt x="425" y="403"/>
                  </a:lnTo>
                  <a:lnTo>
                    <a:pt x="437" y="399"/>
                  </a:lnTo>
                  <a:lnTo>
                    <a:pt x="452" y="394"/>
                  </a:lnTo>
                  <a:lnTo>
                    <a:pt x="466" y="387"/>
                  </a:lnTo>
                  <a:lnTo>
                    <a:pt x="477" y="376"/>
                  </a:lnTo>
                  <a:lnTo>
                    <a:pt x="487" y="360"/>
                  </a:lnTo>
                  <a:lnTo>
                    <a:pt x="494" y="339"/>
                  </a:lnTo>
                  <a:lnTo>
                    <a:pt x="506" y="313"/>
                  </a:lnTo>
                  <a:lnTo>
                    <a:pt x="521" y="294"/>
                  </a:lnTo>
                  <a:lnTo>
                    <a:pt x="527" y="267"/>
                  </a:lnTo>
                  <a:lnTo>
                    <a:pt x="527" y="206"/>
                  </a:lnTo>
                  <a:lnTo>
                    <a:pt x="526" y="146"/>
                  </a:lnTo>
                  <a:lnTo>
                    <a:pt x="521" y="122"/>
                  </a:lnTo>
                  <a:lnTo>
                    <a:pt x="509" y="102"/>
                  </a:lnTo>
                  <a:lnTo>
                    <a:pt x="468" y="62"/>
                  </a:lnTo>
                  <a:lnTo>
                    <a:pt x="427" y="24"/>
                  </a:lnTo>
                  <a:lnTo>
                    <a:pt x="410" y="10"/>
                  </a:lnTo>
                  <a:lnTo>
                    <a:pt x="399" y="5"/>
                  </a:lnTo>
                  <a:lnTo>
                    <a:pt x="386" y="10"/>
                  </a:lnTo>
                  <a:lnTo>
                    <a:pt x="371" y="24"/>
                  </a:lnTo>
                  <a:lnTo>
                    <a:pt x="355" y="39"/>
                  </a:lnTo>
                  <a:lnTo>
                    <a:pt x="345" y="52"/>
                  </a:lnTo>
                  <a:lnTo>
                    <a:pt x="340" y="62"/>
                  </a:lnTo>
                  <a:lnTo>
                    <a:pt x="340" y="70"/>
                  </a:lnTo>
                  <a:lnTo>
                    <a:pt x="345" y="79"/>
                  </a:lnTo>
                  <a:lnTo>
                    <a:pt x="355" y="88"/>
                  </a:lnTo>
                  <a:lnTo>
                    <a:pt x="371" y="97"/>
                  </a:lnTo>
                  <a:lnTo>
                    <a:pt x="391" y="111"/>
                  </a:lnTo>
                  <a:lnTo>
                    <a:pt x="403" y="124"/>
                  </a:lnTo>
                  <a:lnTo>
                    <a:pt x="409" y="142"/>
                  </a:lnTo>
                  <a:lnTo>
                    <a:pt x="412" y="167"/>
                  </a:lnTo>
                  <a:lnTo>
                    <a:pt x="416" y="185"/>
                  </a:lnTo>
                  <a:lnTo>
                    <a:pt x="422" y="194"/>
                  </a:lnTo>
                  <a:lnTo>
                    <a:pt x="429" y="199"/>
                  </a:lnTo>
                  <a:lnTo>
                    <a:pt x="436" y="204"/>
                  </a:lnTo>
                  <a:lnTo>
                    <a:pt x="443" y="217"/>
                  </a:lnTo>
                  <a:lnTo>
                    <a:pt x="447" y="242"/>
                  </a:lnTo>
                  <a:lnTo>
                    <a:pt x="449" y="284"/>
                  </a:lnTo>
                  <a:lnTo>
                    <a:pt x="445" y="314"/>
                  </a:lnTo>
                  <a:lnTo>
                    <a:pt x="433" y="324"/>
                  </a:lnTo>
                  <a:lnTo>
                    <a:pt x="416" y="340"/>
                  </a:lnTo>
                  <a:lnTo>
                    <a:pt x="395" y="361"/>
                  </a:lnTo>
                  <a:lnTo>
                    <a:pt x="378" y="359"/>
                  </a:lnTo>
                  <a:lnTo>
                    <a:pt x="354" y="362"/>
                  </a:lnTo>
                  <a:lnTo>
                    <a:pt x="342" y="374"/>
                  </a:lnTo>
                  <a:lnTo>
                    <a:pt x="339" y="385"/>
                  </a:lnTo>
                  <a:lnTo>
                    <a:pt x="326" y="393"/>
                  </a:lnTo>
                  <a:lnTo>
                    <a:pt x="285" y="397"/>
                  </a:lnTo>
                  <a:lnTo>
                    <a:pt x="263" y="395"/>
                  </a:lnTo>
                  <a:lnTo>
                    <a:pt x="253" y="389"/>
                  </a:lnTo>
                  <a:lnTo>
                    <a:pt x="252" y="374"/>
                  </a:lnTo>
                  <a:lnTo>
                    <a:pt x="252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4" name="Freeform 375"/>
            <p:cNvSpPr>
              <a:spLocks/>
            </p:cNvSpPr>
            <p:nvPr/>
          </p:nvSpPr>
          <p:spPr bwMode="auto">
            <a:xfrm>
              <a:off x="5488" y="925"/>
              <a:ext cx="3" cy="10"/>
            </a:xfrm>
            <a:custGeom>
              <a:avLst/>
              <a:gdLst>
                <a:gd name="T0" fmla="*/ 2 w 30"/>
                <a:gd name="T1" fmla="*/ 10 h 85"/>
                <a:gd name="T2" fmla="*/ 1 w 30"/>
                <a:gd name="T3" fmla="*/ 10 h 85"/>
                <a:gd name="T4" fmla="*/ 0 w 30"/>
                <a:gd name="T5" fmla="*/ 8 h 85"/>
                <a:gd name="T6" fmla="*/ 0 w 30"/>
                <a:gd name="T7" fmla="*/ 3 h 85"/>
                <a:gd name="T8" fmla="*/ 0 w 30"/>
                <a:gd name="T9" fmla="*/ 1 h 85"/>
                <a:gd name="T10" fmla="*/ 1 w 30"/>
                <a:gd name="T11" fmla="*/ 0 h 85"/>
                <a:gd name="T12" fmla="*/ 3 w 30"/>
                <a:gd name="T13" fmla="*/ 1 h 85"/>
                <a:gd name="T14" fmla="*/ 3 w 30"/>
                <a:gd name="T15" fmla="*/ 5 h 85"/>
                <a:gd name="T16" fmla="*/ 3 w 30"/>
                <a:gd name="T17" fmla="*/ 7 h 85"/>
                <a:gd name="T18" fmla="*/ 3 w 30"/>
                <a:gd name="T19" fmla="*/ 9 h 85"/>
                <a:gd name="T20" fmla="*/ 2 w 30"/>
                <a:gd name="T21" fmla="*/ 1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85">
                  <a:moveTo>
                    <a:pt x="22" y="84"/>
                  </a:moveTo>
                  <a:lnTo>
                    <a:pt x="9" y="85"/>
                  </a:lnTo>
                  <a:lnTo>
                    <a:pt x="4" y="70"/>
                  </a:lnTo>
                  <a:lnTo>
                    <a:pt x="0" y="26"/>
                  </a:lnTo>
                  <a:lnTo>
                    <a:pt x="3" y="6"/>
                  </a:lnTo>
                  <a:lnTo>
                    <a:pt x="14" y="0"/>
                  </a:lnTo>
                  <a:lnTo>
                    <a:pt x="26" y="11"/>
                  </a:lnTo>
                  <a:lnTo>
                    <a:pt x="29" y="43"/>
                  </a:lnTo>
                  <a:lnTo>
                    <a:pt x="30" y="60"/>
                  </a:lnTo>
                  <a:lnTo>
                    <a:pt x="29" y="77"/>
                  </a:lnTo>
                  <a:lnTo>
                    <a:pt x="22" y="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Freeform 376"/>
            <p:cNvSpPr>
              <a:spLocks/>
            </p:cNvSpPr>
            <p:nvPr/>
          </p:nvSpPr>
          <p:spPr bwMode="auto">
            <a:xfrm>
              <a:off x="5496" y="916"/>
              <a:ext cx="3" cy="15"/>
            </a:xfrm>
            <a:custGeom>
              <a:avLst/>
              <a:gdLst>
                <a:gd name="T0" fmla="*/ 2 w 28"/>
                <a:gd name="T1" fmla="*/ 15 h 131"/>
                <a:gd name="T2" fmla="*/ 1 w 28"/>
                <a:gd name="T3" fmla="*/ 15 h 131"/>
                <a:gd name="T4" fmla="*/ 0 w 28"/>
                <a:gd name="T5" fmla="*/ 14 h 131"/>
                <a:gd name="T6" fmla="*/ 0 w 28"/>
                <a:gd name="T7" fmla="*/ 10 h 131"/>
                <a:gd name="T8" fmla="*/ 0 w 28"/>
                <a:gd name="T9" fmla="*/ 4 h 131"/>
                <a:gd name="T10" fmla="*/ 1 w 28"/>
                <a:gd name="T11" fmla="*/ 1 h 131"/>
                <a:gd name="T12" fmla="*/ 2 w 28"/>
                <a:gd name="T13" fmla="*/ 0 h 131"/>
                <a:gd name="T14" fmla="*/ 3 w 28"/>
                <a:gd name="T15" fmla="*/ 1 h 131"/>
                <a:gd name="T16" fmla="*/ 3 w 28"/>
                <a:gd name="T17" fmla="*/ 4 h 131"/>
                <a:gd name="T18" fmla="*/ 3 w 28"/>
                <a:gd name="T19" fmla="*/ 8 h 131"/>
                <a:gd name="T20" fmla="*/ 3 w 28"/>
                <a:gd name="T21" fmla="*/ 11 h 131"/>
                <a:gd name="T22" fmla="*/ 3 w 28"/>
                <a:gd name="T23" fmla="*/ 14 h 131"/>
                <a:gd name="T24" fmla="*/ 2 w 28"/>
                <a:gd name="T25" fmla="*/ 15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131">
                  <a:moveTo>
                    <a:pt x="21" y="130"/>
                  </a:moveTo>
                  <a:lnTo>
                    <a:pt x="9" y="131"/>
                  </a:lnTo>
                  <a:lnTo>
                    <a:pt x="2" y="120"/>
                  </a:lnTo>
                  <a:lnTo>
                    <a:pt x="0" y="89"/>
                  </a:lnTo>
                  <a:lnTo>
                    <a:pt x="2" y="36"/>
                  </a:lnTo>
                  <a:lnTo>
                    <a:pt x="9" y="7"/>
                  </a:lnTo>
                  <a:lnTo>
                    <a:pt x="16" y="0"/>
                  </a:lnTo>
                  <a:lnTo>
                    <a:pt x="24" y="11"/>
                  </a:lnTo>
                  <a:lnTo>
                    <a:pt x="28" y="35"/>
                  </a:lnTo>
                  <a:lnTo>
                    <a:pt x="27" y="72"/>
                  </a:lnTo>
                  <a:lnTo>
                    <a:pt x="28" y="98"/>
                  </a:lnTo>
                  <a:lnTo>
                    <a:pt x="26" y="124"/>
                  </a:lnTo>
                  <a:lnTo>
                    <a:pt x="21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Freeform 377"/>
            <p:cNvSpPr>
              <a:spLocks/>
            </p:cNvSpPr>
            <p:nvPr/>
          </p:nvSpPr>
          <p:spPr bwMode="auto">
            <a:xfrm>
              <a:off x="5508" y="918"/>
              <a:ext cx="7" cy="9"/>
            </a:xfrm>
            <a:custGeom>
              <a:avLst/>
              <a:gdLst>
                <a:gd name="T0" fmla="*/ 5 w 65"/>
                <a:gd name="T1" fmla="*/ 9 h 81"/>
                <a:gd name="T2" fmla="*/ 3 w 65"/>
                <a:gd name="T3" fmla="*/ 8 h 81"/>
                <a:gd name="T4" fmla="*/ 2 w 65"/>
                <a:gd name="T5" fmla="*/ 6 h 81"/>
                <a:gd name="T6" fmla="*/ 0 w 65"/>
                <a:gd name="T7" fmla="*/ 3 h 81"/>
                <a:gd name="T8" fmla="*/ 0 w 65"/>
                <a:gd name="T9" fmla="*/ 1 h 81"/>
                <a:gd name="T10" fmla="*/ 2 w 65"/>
                <a:gd name="T11" fmla="*/ 0 h 81"/>
                <a:gd name="T12" fmla="*/ 3 w 65"/>
                <a:gd name="T13" fmla="*/ 0 h 81"/>
                <a:gd name="T14" fmla="*/ 4 w 65"/>
                <a:gd name="T15" fmla="*/ 2 h 81"/>
                <a:gd name="T16" fmla="*/ 5 w 65"/>
                <a:gd name="T17" fmla="*/ 3 h 81"/>
                <a:gd name="T18" fmla="*/ 7 w 65"/>
                <a:gd name="T19" fmla="*/ 5 h 81"/>
                <a:gd name="T20" fmla="*/ 7 w 65"/>
                <a:gd name="T21" fmla="*/ 6 h 81"/>
                <a:gd name="T22" fmla="*/ 7 w 65"/>
                <a:gd name="T23" fmla="*/ 8 h 81"/>
                <a:gd name="T24" fmla="*/ 5 w 65"/>
                <a:gd name="T25" fmla="*/ 9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81">
                  <a:moveTo>
                    <a:pt x="48" y="81"/>
                  </a:moveTo>
                  <a:lnTo>
                    <a:pt x="32" y="68"/>
                  </a:lnTo>
                  <a:lnTo>
                    <a:pt x="18" y="53"/>
                  </a:lnTo>
                  <a:lnTo>
                    <a:pt x="0" y="28"/>
                  </a:lnTo>
                  <a:lnTo>
                    <a:pt x="2" y="10"/>
                  </a:lnTo>
                  <a:lnTo>
                    <a:pt x="15" y="0"/>
                  </a:lnTo>
                  <a:lnTo>
                    <a:pt x="26" y="2"/>
                  </a:lnTo>
                  <a:lnTo>
                    <a:pt x="36" y="15"/>
                  </a:lnTo>
                  <a:lnTo>
                    <a:pt x="44" y="28"/>
                  </a:lnTo>
                  <a:lnTo>
                    <a:pt x="61" y="44"/>
                  </a:lnTo>
                  <a:lnTo>
                    <a:pt x="65" y="56"/>
                  </a:lnTo>
                  <a:lnTo>
                    <a:pt x="61" y="7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Freeform 378"/>
            <p:cNvSpPr>
              <a:spLocks/>
            </p:cNvSpPr>
            <p:nvPr/>
          </p:nvSpPr>
          <p:spPr bwMode="auto">
            <a:xfrm>
              <a:off x="3594" y="1234"/>
              <a:ext cx="10" cy="31"/>
            </a:xfrm>
            <a:custGeom>
              <a:avLst/>
              <a:gdLst>
                <a:gd name="T0" fmla="*/ 10 w 91"/>
                <a:gd name="T1" fmla="*/ 29 h 274"/>
                <a:gd name="T2" fmla="*/ 10 w 91"/>
                <a:gd name="T3" fmla="*/ 30 h 274"/>
                <a:gd name="T4" fmla="*/ 8 w 91"/>
                <a:gd name="T5" fmla="*/ 31 h 274"/>
                <a:gd name="T6" fmla="*/ 7 w 91"/>
                <a:gd name="T7" fmla="*/ 31 h 274"/>
                <a:gd name="T8" fmla="*/ 6 w 91"/>
                <a:gd name="T9" fmla="*/ 29 h 274"/>
                <a:gd name="T10" fmla="*/ 4 w 91"/>
                <a:gd name="T11" fmla="*/ 27 h 274"/>
                <a:gd name="T12" fmla="*/ 2 w 91"/>
                <a:gd name="T13" fmla="*/ 25 h 274"/>
                <a:gd name="T14" fmla="*/ 1 w 91"/>
                <a:gd name="T15" fmla="*/ 22 h 274"/>
                <a:gd name="T16" fmla="*/ 0 w 91"/>
                <a:gd name="T17" fmla="*/ 19 h 274"/>
                <a:gd name="T18" fmla="*/ 0 w 91"/>
                <a:gd name="T19" fmla="*/ 16 h 274"/>
                <a:gd name="T20" fmla="*/ 0 w 91"/>
                <a:gd name="T21" fmla="*/ 14 h 274"/>
                <a:gd name="T22" fmla="*/ 0 w 91"/>
                <a:gd name="T23" fmla="*/ 12 h 274"/>
                <a:gd name="T24" fmla="*/ 0 w 91"/>
                <a:gd name="T25" fmla="*/ 10 h 274"/>
                <a:gd name="T26" fmla="*/ 1 w 91"/>
                <a:gd name="T27" fmla="*/ 8 h 274"/>
                <a:gd name="T28" fmla="*/ 2 w 91"/>
                <a:gd name="T29" fmla="*/ 6 h 274"/>
                <a:gd name="T30" fmla="*/ 3 w 91"/>
                <a:gd name="T31" fmla="*/ 4 h 274"/>
                <a:gd name="T32" fmla="*/ 4 w 91"/>
                <a:gd name="T33" fmla="*/ 2 h 274"/>
                <a:gd name="T34" fmla="*/ 6 w 91"/>
                <a:gd name="T35" fmla="*/ 0 h 274"/>
                <a:gd name="T36" fmla="*/ 8 w 91"/>
                <a:gd name="T37" fmla="*/ 0 h 274"/>
                <a:gd name="T38" fmla="*/ 9 w 91"/>
                <a:gd name="T39" fmla="*/ 1 h 274"/>
                <a:gd name="T40" fmla="*/ 10 w 91"/>
                <a:gd name="T41" fmla="*/ 3 h 274"/>
                <a:gd name="T42" fmla="*/ 10 w 91"/>
                <a:gd name="T43" fmla="*/ 29 h 2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" h="274">
                  <a:moveTo>
                    <a:pt x="91" y="253"/>
                  </a:moveTo>
                  <a:lnTo>
                    <a:pt x="88" y="267"/>
                  </a:lnTo>
                  <a:lnTo>
                    <a:pt x="77" y="274"/>
                  </a:lnTo>
                  <a:lnTo>
                    <a:pt x="65" y="270"/>
                  </a:lnTo>
                  <a:lnTo>
                    <a:pt x="54" y="256"/>
                  </a:lnTo>
                  <a:lnTo>
                    <a:pt x="39" y="235"/>
                  </a:lnTo>
                  <a:lnTo>
                    <a:pt x="22" y="219"/>
                  </a:lnTo>
                  <a:lnTo>
                    <a:pt x="8" y="198"/>
                  </a:lnTo>
                  <a:lnTo>
                    <a:pt x="1" y="167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3" y="86"/>
                  </a:lnTo>
                  <a:lnTo>
                    <a:pt x="8" y="71"/>
                  </a:lnTo>
                  <a:lnTo>
                    <a:pt x="15" y="54"/>
                  </a:lnTo>
                  <a:lnTo>
                    <a:pt x="26" y="36"/>
                  </a:lnTo>
                  <a:lnTo>
                    <a:pt x="40" y="14"/>
                  </a:lnTo>
                  <a:lnTo>
                    <a:pt x="55" y="0"/>
                  </a:lnTo>
                  <a:lnTo>
                    <a:pt x="72" y="0"/>
                  </a:lnTo>
                  <a:lnTo>
                    <a:pt x="85" y="10"/>
                  </a:lnTo>
                  <a:lnTo>
                    <a:pt x="91" y="28"/>
                  </a:lnTo>
                  <a:lnTo>
                    <a:pt x="91" y="2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8" name="Freeform 379"/>
            <p:cNvSpPr>
              <a:spLocks/>
            </p:cNvSpPr>
            <p:nvPr/>
          </p:nvSpPr>
          <p:spPr bwMode="auto">
            <a:xfrm>
              <a:off x="5527" y="910"/>
              <a:ext cx="8" cy="13"/>
            </a:xfrm>
            <a:custGeom>
              <a:avLst/>
              <a:gdLst>
                <a:gd name="T0" fmla="*/ 1 w 73"/>
                <a:gd name="T1" fmla="*/ 13 h 110"/>
                <a:gd name="T2" fmla="*/ 0 w 73"/>
                <a:gd name="T3" fmla="*/ 12 h 110"/>
                <a:gd name="T4" fmla="*/ 0 w 73"/>
                <a:gd name="T5" fmla="*/ 10 h 110"/>
                <a:gd name="T6" fmla="*/ 2 w 73"/>
                <a:gd name="T7" fmla="*/ 8 h 110"/>
                <a:gd name="T8" fmla="*/ 4 w 73"/>
                <a:gd name="T9" fmla="*/ 6 h 110"/>
                <a:gd name="T10" fmla="*/ 5 w 73"/>
                <a:gd name="T11" fmla="*/ 4 h 110"/>
                <a:gd name="T12" fmla="*/ 4 w 73"/>
                <a:gd name="T13" fmla="*/ 2 h 110"/>
                <a:gd name="T14" fmla="*/ 5 w 73"/>
                <a:gd name="T15" fmla="*/ 0 h 110"/>
                <a:gd name="T16" fmla="*/ 6 w 73"/>
                <a:gd name="T17" fmla="*/ 0 h 110"/>
                <a:gd name="T18" fmla="*/ 8 w 73"/>
                <a:gd name="T19" fmla="*/ 1 h 110"/>
                <a:gd name="T20" fmla="*/ 8 w 73"/>
                <a:gd name="T21" fmla="*/ 3 h 110"/>
                <a:gd name="T22" fmla="*/ 7 w 73"/>
                <a:gd name="T23" fmla="*/ 5 h 110"/>
                <a:gd name="T24" fmla="*/ 5 w 73"/>
                <a:gd name="T25" fmla="*/ 10 h 110"/>
                <a:gd name="T26" fmla="*/ 4 w 73"/>
                <a:gd name="T27" fmla="*/ 11 h 110"/>
                <a:gd name="T28" fmla="*/ 3 w 73"/>
                <a:gd name="T29" fmla="*/ 13 h 110"/>
                <a:gd name="T30" fmla="*/ 1 w 73"/>
                <a:gd name="T31" fmla="*/ 13 h 1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" h="110">
                  <a:moveTo>
                    <a:pt x="10" y="110"/>
                  </a:moveTo>
                  <a:lnTo>
                    <a:pt x="0" y="98"/>
                  </a:lnTo>
                  <a:lnTo>
                    <a:pt x="2" y="81"/>
                  </a:lnTo>
                  <a:lnTo>
                    <a:pt x="21" y="67"/>
                  </a:lnTo>
                  <a:lnTo>
                    <a:pt x="41" y="50"/>
                  </a:lnTo>
                  <a:lnTo>
                    <a:pt x="43" y="31"/>
                  </a:lnTo>
                  <a:lnTo>
                    <a:pt x="39" y="14"/>
                  </a:lnTo>
                  <a:lnTo>
                    <a:pt x="43" y="1"/>
                  </a:lnTo>
                  <a:lnTo>
                    <a:pt x="55" y="0"/>
                  </a:lnTo>
                  <a:lnTo>
                    <a:pt x="71" y="11"/>
                  </a:lnTo>
                  <a:lnTo>
                    <a:pt x="73" y="23"/>
                  </a:lnTo>
                  <a:lnTo>
                    <a:pt x="65" y="46"/>
                  </a:lnTo>
                  <a:lnTo>
                    <a:pt x="47" y="82"/>
                  </a:lnTo>
                  <a:lnTo>
                    <a:pt x="39" y="96"/>
                  </a:lnTo>
                  <a:lnTo>
                    <a:pt x="30" y="109"/>
                  </a:lnTo>
                  <a:lnTo>
                    <a:pt x="10" y="1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9" name="Freeform 380"/>
            <p:cNvSpPr>
              <a:spLocks/>
            </p:cNvSpPr>
            <p:nvPr/>
          </p:nvSpPr>
          <p:spPr bwMode="auto">
            <a:xfrm>
              <a:off x="5513" y="905"/>
              <a:ext cx="13" cy="18"/>
            </a:xfrm>
            <a:custGeom>
              <a:avLst/>
              <a:gdLst>
                <a:gd name="T0" fmla="*/ 6 w 120"/>
                <a:gd name="T1" fmla="*/ 16 h 163"/>
                <a:gd name="T2" fmla="*/ 2 w 120"/>
                <a:gd name="T3" fmla="*/ 13 h 163"/>
                <a:gd name="T4" fmla="*/ 0 w 120"/>
                <a:gd name="T5" fmla="*/ 11 h 163"/>
                <a:gd name="T6" fmla="*/ 0 w 120"/>
                <a:gd name="T7" fmla="*/ 9 h 163"/>
                <a:gd name="T8" fmla="*/ 1 w 120"/>
                <a:gd name="T9" fmla="*/ 8 h 163"/>
                <a:gd name="T10" fmla="*/ 2 w 120"/>
                <a:gd name="T11" fmla="*/ 7 h 163"/>
                <a:gd name="T12" fmla="*/ 3 w 120"/>
                <a:gd name="T13" fmla="*/ 4 h 163"/>
                <a:gd name="T14" fmla="*/ 3 w 120"/>
                <a:gd name="T15" fmla="*/ 2 h 163"/>
                <a:gd name="T16" fmla="*/ 4 w 120"/>
                <a:gd name="T17" fmla="*/ 1 h 163"/>
                <a:gd name="T18" fmla="*/ 5 w 120"/>
                <a:gd name="T19" fmla="*/ 0 h 163"/>
                <a:gd name="T20" fmla="*/ 7 w 120"/>
                <a:gd name="T21" fmla="*/ 0 h 163"/>
                <a:gd name="T22" fmla="*/ 8 w 120"/>
                <a:gd name="T23" fmla="*/ 1 h 163"/>
                <a:gd name="T24" fmla="*/ 9 w 120"/>
                <a:gd name="T25" fmla="*/ 2 h 163"/>
                <a:gd name="T26" fmla="*/ 11 w 120"/>
                <a:gd name="T27" fmla="*/ 4 h 163"/>
                <a:gd name="T28" fmla="*/ 12 w 120"/>
                <a:gd name="T29" fmla="*/ 6 h 163"/>
                <a:gd name="T30" fmla="*/ 13 w 120"/>
                <a:gd name="T31" fmla="*/ 8 h 163"/>
                <a:gd name="T32" fmla="*/ 12 w 120"/>
                <a:gd name="T33" fmla="*/ 10 h 163"/>
                <a:gd name="T34" fmla="*/ 10 w 120"/>
                <a:gd name="T35" fmla="*/ 12 h 163"/>
                <a:gd name="T36" fmla="*/ 9 w 120"/>
                <a:gd name="T37" fmla="*/ 14 h 163"/>
                <a:gd name="T38" fmla="*/ 10 w 120"/>
                <a:gd name="T39" fmla="*/ 16 h 163"/>
                <a:gd name="T40" fmla="*/ 10 w 120"/>
                <a:gd name="T41" fmla="*/ 18 h 163"/>
                <a:gd name="T42" fmla="*/ 6 w 120"/>
                <a:gd name="T43" fmla="*/ 16 h 1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0" h="163">
                  <a:moveTo>
                    <a:pt x="56" y="144"/>
                  </a:moveTo>
                  <a:lnTo>
                    <a:pt x="17" y="116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9" y="75"/>
                  </a:lnTo>
                  <a:lnTo>
                    <a:pt x="20" y="61"/>
                  </a:lnTo>
                  <a:lnTo>
                    <a:pt x="25" y="38"/>
                  </a:lnTo>
                  <a:lnTo>
                    <a:pt x="28" y="19"/>
                  </a:lnTo>
                  <a:lnTo>
                    <a:pt x="38" y="8"/>
                  </a:lnTo>
                  <a:lnTo>
                    <a:pt x="50" y="0"/>
                  </a:lnTo>
                  <a:lnTo>
                    <a:pt x="64" y="0"/>
                  </a:lnTo>
                  <a:lnTo>
                    <a:pt x="77" y="5"/>
                  </a:lnTo>
                  <a:lnTo>
                    <a:pt x="87" y="19"/>
                  </a:lnTo>
                  <a:lnTo>
                    <a:pt x="102" y="40"/>
                  </a:lnTo>
                  <a:lnTo>
                    <a:pt x="115" y="54"/>
                  </a:lnTo>
                  <a:lnTo>
                    <a:pt x="120" y="69"/>
                  </a:lnTo>
                  <a:lnTo>
                    <a:pt x="108" y="93"/>
                  </a:lnTo>
                  <a:lnTo>
                    <a:pt x="95" y="108"/>
                  </a:lnTo>
                  <a:lnTo>
                    <a:pt x="86" y="124"/>
                  </a:lnTo>
                  <a:lnTo>
                    <a:pt x="91" y="145"/>
                  </a:lnTo>
                  <a:lnTo>
                    <a:pt x="94" y="163"/>
                  </a:lnTo>
                  <a:lnTo>
                    <a:pt x="56" y="1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0" name="Freeform 381"/>
            <p:cNvSpPr>
              <a:spLocks/>
            </p:cNvSpPr>
            <p:nvPr/>
          </p:nvSpPr>
          <p:spPr bwMode="auto">
            <a:xfrm>
              <a:off x="5507" y="897"/>
              <a:ext cx="11" cy="15"/>
            </a:xfrm>
            <a:custGeom>
              <a:avLst/>
              <a:gdLst>
                <a:gd name="T0" fmla="*/ 2 w 102"/>
                <a:gd name="T1" fmla="*/ 15 h 133"/>
                <a:gd name="T2" fmla="*/ 0 w 102"/>
                <a:gd name="T3" fmla="*/ 14 h 133"/>
                <a:gd name="T4" fmla="*/ 0 w 102"/>
                <a:gd name="T5" fmla="*/ 13 h 133"/>
                <a:gd name="T6" fmla="*/ 0 w 102"/>
                <a:gd name="T7" fmla="*/ 10 h 133"/>
                <a:gd name="T8" fmla="*/ 1 w 102"/>
                <a:gd name="T9" fmla="*/ 7 h 133"/>
                <a:gd name="T10" fmla="*/ 2 w 102"/>
                <a:gd name="T11" fmla="*/ 5 h 133"/>
                <a:gd name="T12" fmla="*/ 4 w 102"/>
                <a:gd name="T13" fmla="*/ 2 h 133"/>
                <a:gd name="T14" fmla="*/ 7 w 102"/>
                <a:gd name="T15" fmla="*/ 0 h 133"/>
                <a:gd name="T16" fmla="*/ 10 w 102"/>
                <a:gd name="T17" fmla="*/ 0 h 133"/>
                <a:gd name="T18" fmla="*/ 11 w 102"/>
                <a:gd name="T19" fmla="*/ 1 h 133"/>
                <a:gd name="T20" fmla="*/ 10 w 102"/>
                <a:gd name="T21" fmla="*/ 2 h 133"/>
                <a:gd name="T22" fmla="*/ 8 w 102"/>
                <a:gd name="T23" fmla="*/ 4 h 133"/>
                <a:gd name="T24" fmla="*/ 5 w 102"/>
                <a:gd name="T25" fmla="*/ 6 h 133"/>
                <a:gd name="T26" fmla="*/ 4 w 102"/>
                <a:gd name="T27" fmla="*/ 8 h 133"/>
                <a:gd name="T28" fmla="*/ 4 w 102"/>
                <a:gd name="T29" fmla="*/ 10 h 133"/>
                <a:gd name="T30" fmla="*/ 4 w 102"/>
                <a:gd name="T31" fmla="*/ 13 h 133"/>
                <a:gd name="T32" fmla="*/ 2 w 102"/>
                <a:gd name="T33" fmla="*/ 15 h 133"/>
                <a:gd name="T34" fmla="*/ 2 w 102"/>
                <a:gd name="T35" fmla="*/ 15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2" h="133">
                  <a:moveTo>
                    <a:pt x="14" y="133"/>
                  </a:moveTo>
                  <a:lnTo>
                    <a:pt x="3" y="127"/>
                  </a:lnTo>
                  <a:lnTo>
                    <a:pt x="0" y="117"/>
                  </a:lnTo>
                  <a:lnTo>
                    <a:pt x="4" y="88"/>
                  </a:lnTo>
                  <a:lnTo>
                    <a:pt x="9" y="61"/>
                  </a:lnTo>
                  <a:lnTo>
                    <a:pt x="20" y="42"/>
                  </a:lnTo>
                  <a:lnTo>
                    <a:pt x="40" y="22"/>
                  </a:lnTo>
                  <a:lnTo>
                    <a:pt x="68" y="4"/>
                  </a:lnTo>
                  <a:lnTo>
                    <a:pt x="90" y="0"/>
                  </a:lnTo>
                  <a:lnTo>
                    <a:pt x="102" y="5"/>
                  </a:lnTo>
                  <a:lnTo>
                    <a:pt x="97" y="18"/>
                  </a:lnTo>
                  <a:lnTo>
                    <a:pt x="70" y="38"/>
                  </a:lnTo>
                  <a:lnTo>
                    <a:pt x="46" y="52"/>
                  </a:lnTo>
                  <a:lnTo>
                    <a:pt x="36" y="67"/>
                  </a:lnTo>
                  <a:lnTo>
                    <a:pt x="34" y="88"/>
                  </a:lnTo>
                  <a:lnTo>
                    <a:pt x="33" y="112"/>
                  </a:lnTo>
                  <a:lnTo>
                    <a:pt x="22" y="133"/>
                  </a:lnTo>
                  <a:lnTo>
                    <a:pt x="14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Freeform 382"/>
            <p:cNvSpPr>
              <a:spLocks/>
            </p:cNvSpPr>
            <p:nvPr/>
          </p:nvSpPr>
          <p:spPr bwMode="auto">
            <a:xfrm>
              <a:off x="5523" y="898"/>
              <a:ext cx="7" cy="10"/>
            </a:xfrm>
            <a:custGeom>
              <a:avLst/>
              <a:gdLst>
                <a:gd name="T0" fmla="*/ 4 w 60"/>
                <a:gd name="T1" fmla="*/ 9 h 91"/>
                <a:gd name="T2" fmla="*/ 4 w 60"/>
                <a:gd name="T3" fmla="*/ 8 h 91"/>
                <a:gd name="T4" fmla="*/ 2 w 60"/>
                <a:gd name="T5" fmla="*/ 6 h 91"/>
                <a:gd name="T6" fmla="*/ 0 w 60"/>
                <a:gd name="T7" fmla="*/ 4 h 91"/>
                <a:gd name="T8" fmla="*/ 0 w 60"/>
                <a:gd name="T9" fmla="*/ 1 h 91"/>
                <a:gd name="T10" fmla="*/ 1 w 60"/>
                <a:gd name="T11" fmla="*/ 0 h 91"/>
                <a:gd name="T12" fmla="*/ 4 w 60"/>
                <a:gd name="T13" fmla="*/ 1 h 91"/>
                <a:gd name="T14" fmla="*/ 5 w 60"/>
                <a:gd name="T15" fmla="*/ 2 h 91"/>
                <a:gd name="T16" fmla="*/ 6 w 60"/>
                <a:gd name="T17" fmla="*/ 4 h 91"/>
                <a:gd name="T18" fmla="*/ 7 w 60"/>
                <a:gd name="T19" fmla="*/ 7 h 91"/>
                <a:gd name="T20" fmla="*/ 7 w 60"/>
                <a:gd name="T21" fmla="*/ 9 h 91"/>
                <a:gd name="T22" fmla="*/ 5 w 60"/>
                <a:gd name="T23" fmla="*/ 10 h 91"/>
                <a:gd name="T24" fmla="*/ 4 w 60"/>
                <a:gd name="T25" fmla="*/ 9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" h="91">
                  <a:moveTo>
                    <a:pt x="36" y="85"/>
                  </a:moveTo>
                  <a:lnTo>
                    <a:pt x="33" y="73"/>
                  </a:lnTo>
                  <a:lnTo>
                    <a:pt x="18" y="57"/>
                  </a:lnTo>
                  <a:lnTo>
                    <a:pt x="4" y="35"/>
                  </a:lnTo>
                  <a:lnTo>
                    <a:pt x="0" y="6"/>
                  </a:lnTo>
                  <a:lnTo>
                    <a:pt x="12" y="0"/>
                  </a:lnTo>
                  <a:lnTo>
                    <a:pt x="32" y="5"/>
                  </a:lnTo>
                  <a:lnTo>
                    <a:pt x="46" y="16"/>
                  </a:lnTo>
                  <a:lnTo>
                    <a:pt x="55" y="38"/>
                  </a:lnTo>
                  <a:lnTo>
                    <a:pt x="60" y="61"/>
                  </a:lnTo>
                  <a:lnTo>
                    <a:pt x="57" y="79"/>
                  </a:lnTo>
                  <a:lnTo>
                    <a:pt x="47" y="91"/>
                  </a:lnTo>
                  <a:lnTo>
                    <a:pt x="36" y="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2" name="Freeform 383"/>
            <p:cNvSpPr>
              <a:spLocks/>
            </p:cNvSpPr>
            <p:nvPr/>
          </p:nvSpPr>
          <p:spPr bwMode="auto">
            <a:xfrm>
              <a:off x="5527" y="885"/>
              <a:ext cx="6" cy="13"/>
            </a:xfrm>
            <a:custGeom>
              <a:avLst/>
              <a:gdLst>
                <a:gd name="T0" fmla="*/ 3 w 54"/>
                <a:gd name="T1" fmla="*/ 12 h 112"/>
                <a:gd name="T2" fmla="*/ 2 w 54"/>
                <a:gd name="T3" fmla="*/ 11 h 112"/>
                <a:gd name="T4" fmla="*/ 1 w 54"/>
                <a:gd name="T5" fmla="*/ 9 h 112"/>
                <a:gd name="T6" fmla="*/ 0 w 54"/>
                <a:gd name="T7" fmla="*/ 7 h 112"/>
                <a:gd name="T8" fmla="*/ 0 w 54"/>
                <a:gd name="T9" fmla="*/ 5 h 112"/>
                <a:gd name="T10" fmla="*/ 0 w 54"/>
                <a:gd name="T11" fmla="*/ 1 h 112"/>
                <a:gd name="T12" fmla="*/ 1 w 54"/>
                <a:gd name="T13" fmla="*/ 0 h 112"/>
                <a:gd name="T14" fmla="*/ 2 w 54"/>
                <a:gd name="T15" fmla="*/ 1 h 112"/>
                <a:gd name="T16" fmla="*/ 3 w 54"/>
                <a:gd name="T17" fmla="*/ 5 h 112"/>
                <a:gd name="T18" fmla="*/ 4 w 54"/>
                <a:gd name="T19" fmla="*/ 7 h 112"/>
                <a:gd name="T20" fmla="*/ 5 w 54"/>
                <a:gd name="T21" fmla="*/ 9 h 112"/>
                <a:gd name="T22" fmla="*/ 6 w 54"/>
                <a:gd name="T23" fmla="*/ 11 h 112"/>
                <a:gd name="T24" fmla="*/ 6 w 54"/>
                <a:gd name="T25" fmla="*/ 13 h 112"/>
                <a:gd name="T26" fmla="*/ 4 w 54"/>
                <a:gd name="T27" fmla="*/ 13 h 112"/>
                <a:gd name="T28" fmla="*/ 3 w 54"/>
                <a:gd name="T29" fmla="*/ 12 h 1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112">
                  <a:moveTo>
                    <a:pt x="28" y="104"/>
                  </a:moveTo>
                  <a:lnTo>
                    <a:pt x="22" y="99"/>
                  </a:lnTo>
                  <a:lnTo>
                    <a:pt x="6" y="81"/>
                  </a:lnTo>
                  <a:lnTo>
                    <a:pt x="1" y="64"/>
                  </a:lnTo>
                  <a:lnTo>
                    <a:pt x="0" y="40"/>
                  </a:lnTo>
                  <a:lnTo>
                    <a:pt x="1" y="11"/>
                  </a:lnTo>
                  <a:lnTo>
                    <a:pt x="9" y="0"/>
                  </a:lnTo>
                  <a:lnTo>
                    <a:pt x="17" y="10"/>
                  </a:lnTo>
                  <a:lnTo>
                    <a:pt x="28" y="41"/>
                  </a:lnTo>
                  <a:lnTo>
                    <a:pt x="36" y="58"/>
                  </a:lnTo>
                  <a:lnTo>
                    <a:pt x="46" y="75"/>
                  </a:lnTo>
                  <a:lnTo>
                    <a:pt x="54" y="95"/>
                  </a:lnTo>
                  <a:lnTo>
                    <a:pt x="51" y="112"/>
                  </a:lnTo>
                  <a:lnTo>
                    <a:pt x="33" y="109"/>
                  </a:lnTo>
                  <a:lnTo>
                    <a:pt x="28" y="10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3" name="Freeform 384"/>
            <p:cNvSpPr>
              <a:spLocks/>
            </p:cNvSpPr>
            <p:nvPr/>
          </p:nvSpPr>
          <p:spPr bwMode="auto">
            <a:xfrm>
              <a:off x="5528" y="855"/>
              <a:ext cx="18" cy="31"/>
            </a:xfrm>
            <a:custGeom>
              <a:avLst/>
              <a:gdLst>
                <a:gd name="T0" fmla="*/ 8 w 166"/>
                <a:gd name="T1" fmla="*/ 31 h 284"/>
                <a:gd name="T2" fmla="*/ 6 w 166"/>
                <a:gd name="T3" fmla="*/ 30 h 284"/>
                <a:gd name="T4" fmla="*/ 5 w 166"/>
                <a:gd name="T5" fmla="*/ 28 h 284"/>
                <a:gd name="T6" fmla="*/ 3 w 166"/>
                <a:gd name="T7" fmla="*/ 26 h 284"/>
                <a:gd name="T8" fmla="*/ 2 w 166"/>
                <a:gd name="T9" fmla="*/ 25 h 284"/>
                <a:gd name="T10" fmla="*/ 1 w 166"/>
                <a:gd name="T11" fmla="*/ 24 h 284"/>
                <a:gd name="T12" fmla="*/ 0 w 166"/>
                <a:gd name="T13" fmla="*/ 23 h 284"/>
                <a:gd name="T14" fmla="*/ 0 w 166"/>
                <a:gd name="T15" fmla="*/ 23 h 284"/>
                <a:gd name="T16" fmla="*/ 0 w 166"/>
                <a:gd name="T17" fmla="*/ 22 h 284"/>
                <a:gd name="T18" fmla="*/ 0 w 166"/>
                <a:gd name="T19" fmla="*/ 20 h 284"/>
                <a:gd name="T20" fmla="*/ 0 w 166"/>
                <a:gd name="T21" fmla="*/ 18 h 284"/>
                <a:gd name="T22" fmla="*/ 0 w 166"/>
                <a:gd name="T23" fmla="*/ 14 h 284"/>
                <a:gd name="T24" fmla="*/ 0 w 166"/>
                <a:gd name="T25" fmla="*/ 12 h 284"/>
                <a:gd name="T26" fmla="*/ 1 w 166"/>
                <a:gd name="T27" fmla="*/ 11 h 284"/>
                <a:gd name="T28" fmla="*/ 3 w 166"/>
                <a:gd name="T29" fmla="*/ 9 h 284"/>
                <a:gd name="T30" fmla="*/ 4 w 166"/>
                <a:gd name="T31" fmla="*/ 6 h 284"/>
                <a:gd name="T32" fmla="*/ 5 w 166"/>
                <a:gd name="T33" fmla="*/ 3 h 284"/>
                <a:gd name="T34" fmla="*/ 7 w 166"/>
                <a:gd name="T35" fmla="*/ 0 h 284"/>
                <a:gd name="T36" fmla="*/ 9 w 166"/>
                <a:gd name="T37" fmla="*/ 0 h 284"/>
                <a:gd name="T38" fmla="*/ 10 w 166"/>
                <a:gd name="T39" fmla="*/ 1 h 284"/>
                <a:gd name="T40" fmla="*/ 10 w 166"/>
                <a:gd name="T41" fmla="*/ 4 h 284"/>
                <a:gd name="T42" fmla="*/ 11 w 166"/>
                <a:gd name="T43" fmla="*/ 5 h 284"/>
                <a:gd name="T44" fmla="*/ 12 w 166"/>
                <a:gd name="T45" fmla="*/ 6 h 284"/>
                <a:gd name="T46" fmla="*/ 15 w 166"/>
                <a:gd name="T47" fmla="*/ 9 h 284"/>
                <a:gd name="T48" fmla="*/ 17 w 166"/>
                <a:gd name="T49" fmla="*/ 12 h 284"/>
                <a:gd name="T50" fmla="*/ 18 w 166"/>
                <a:gd name="T51" fmla="*/ 14 h 284"/>
                <a:gd name="T52" fmla="*/ 18 w 166"/>
                <a:gd name="T53" fmla="*/ 15 h 284"/>
                <a:gd name="T54" fmla="*/ 15 w 166"/>
                <a:gd name="T55" fmla="*/ 22 h 284"/>
                <a:gd name="T56" fmla="*/ 12 w 166"/>
                <a:gd name="T57" fmla="*/ 27 h 284"/>
                <a:gd name="T58" fmla="*/ 11 w 166"/>
                <a:gd name="T59" fmla="*/ 29 h 284"/>
                <a:gd name="T60" fmla="*/ 10 w 166"/>
                <a:gd name="T61" fmla="*/ 31 h 284"/>
                <a:gd name="T62" fmla="*/ 8 w 166"/>
                <a:gd name="T63" fmla="*/ 31 h 2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284">
                  <a:moveTo>
                    <a:pt x="70" y="284"/>
                  </a:moveTo>
                  <a:lnTo>
                    <a:pt x="57" y="277"/>
                  </a:lnTo>
                  <a:lnTo>
                    <a:pt x="43" y="259"/>
                  </a:lnTo>
                  <a:lnTo>
                    <a:pt x="28" y="237"/>
                  </a:lnTo>
                  <a:lnTo>
                    <a:pt x="17" y="225"/>
                  </a:lnTo>
                  <a:lnTo>
                    <a:pt x="10" y="218"/>
                  </a:lnTo>
                  <a:lnTo>
                    <a:pt x="4" y="214"/>
                  </a:lnTo>
                  <a:lnTo>
                    <a:pt x="1" y="209"/>
                  </a:lnTo>
                  <a:lnTo>
                    <a:pt x="0" y="201"/>
                  </a:lnTo>
                  <a:lnTo>
                    <a:pt x="0" y="187"/>
                  </a:lnTo>
                  <a:lnTo>
                    <a:pt x="0" y="162"/>
                  </a:lnTo>
                  <a:lnTo>
                    <a:pt x="0" y="125"/>
                  </a:lnTo>
                  <a:lnTo>
                    <a:pt x="2" y="108"/>
                  </a:lnTo>
                  <a:lnTo>
                    <a:pt x="13" y="100"/>
                  </a:lnTo>
                  <a:lnTo>
                    <a:pt x="31" y="82"/>
                  </a:lnTo>
                  <a:lnTo>
                    <a:pt x="37" y="55"/>
                  </a:lnTo>
                  <a:lnTo>
                    <a:pt x="47" y="27"/>
                  </a:lnTo>
                  <a:lnTo>
                    <a:pt x="65" y="4"/>
                  </a:lnTo>
                  <a:lnTo>
                    <a:pt x="81" y="0"/>
                  </a:lnTo>
                  <a:lnTo>
                    <a:pt x="92" y="12"/>
                  </a:lnTo>
                  <a:lnTo>
                    <a:pt x="95" y="39"/>
                  </a:lnTo>
                  <a:lnTo>
                    <a:pt x="98" y="46"/>
                  </a:lnTo>
                  <a:lnTo>
                    <a:pt x="112" y="56"/>
                  </a:lnTo>
                  <a:lnTo>
                    <a:pt x="137" y="80"/>
                  </a:lnTo>
                  <a:lnTo>
                    <a:pt x="157" y="109"/>
                  </a:lnTo>
                  <a:lnTo>
                    <a:pt x="166" y="125"/>
                  </a:lnTo>
                  <a:lnTo>
                    <a:pt x="165" y="142"/>
                  </a:lnTo>
                  <a:lnTo>
                    <a:pt x="142" y="197"/>
                  </a:lnTo>
                  <a:lnTo>
                    <a:pt x="112" y="251"/>
                  </a:lnTo>
                  <a:lnTo>
                    <a:pt x="104" y="268"/>
                  </a:lnTo>
                  <a:lnTo>
                    <a:pt x="91" y="281"/>
                  </a:lnTo>
                  <a:lnTo>
                    <a:pt x="7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4" name="Freeform 385"/>
            <p:cNvSpPr>
              <a:spLocks/>
            </p:cNvSpPr>
            <p:nvPr/>
          </p:nvSpPr>
          <p:spPr bwMode="auto">
            <a:xfrm>
              <a:off x="3562" y="1154"/>
              <a:ext cx="77" cy="64"/>
            </a:xfrm>
            <a:custGeom>
              <a:avLst/>
              <a:gdLst>
                <a:gd name="T0" fmla="*/ 33 w 693"/>
                <a:gd name="T1" fmla="*/ 53 h 575"/>
                <a:gd name="T2" fmla="*/ 40 w 693"/>
                <a:gd name="T3" fmla="*/ 49 h 575"/>
                <a:gd name="T4" fmla="*/ 48 w 693"/>
                <a:gd name="T5" fmla="*/ 48 h 575"/>
                <a:gd name="T6" fmla="*/ 53 w 693"/>
                <a:gd name="T7" fmla="*/ 44 h 575"/>
                <a:gd name="T8" fmla="*/ 60 w 693"/>
                <a:gd name="T9" fmla="*/ 44 h 575"/>
                <a:gd name="T10" fmla="*/ 67 w 693"/>
                <a:gd name="T11" fmla="*/ 40 h 575"/>
                <a:gd name="T12" fmla="*/ 72 w 693"/>
                <a:gd name="T13" fmla="*/ 36 h 575"/>
                <a:gd name="T14" fmla="*/ 77 w 693"/>
                <a:gd name="T15" fmla="*/ 36 h 575"/>
                <a:gd name="T16" fmla="*/ 76 w 693"/>
                <a:gd name="T17" fmla="*/ 28 h 575"/>
                <a:gd name="T18" fmla="*/ 69 w 693"/>
                <a:gd name="T19" fmla="*/ 23 h 575"/>
                <a:gd name="T20" fmla="*/ 63 w 693"/>
                <a:gd name="T21" fmla="*/ 22 h 575"/>
                <a:gd name="T22" fmla="*/ 55 w 693"/>
                <a:gd name="T23" fmla="*/ 18 h 575"/>
                <a:gd name="T24" fmla="*/ 49 w 693"/>
                <a:gd name="T25" fmla="*/ 16 h 575"/>
                <a:gd name="T26" fmla="*/ 43 w 693"/>
                <a:gd name="T27" fmla="*/ 14 h 575"/>
                <a:gd name="T28" fmla="*/ 37 w 693"/>
                <a:gd name="T29" fmla="*/ 11 h 575"/>
                <a:gd name="T30" fmla="*/ 30 w 693"/>
                <a:gd name="T31" fmla="*/ 8 h 575"/>
                <a:gd name="T32" fmla="*/ 25 w 693"/>
                <a:gd name="T33" fmla="*/ 5 h 575"/>
                <a:gd name="T34" fmla="*/ 19 w 693"/>
                <a:gd name="T35" fmla="*/ 4 h 575"/>
                <a:gd name="T36" fmla="*/ 14 w 693"/>
                <a:gd name="T37" fmla="*/ 3 h 575"/>
                <a:gd name="T38" fmla="*/ 6 w 693"/>
                <a:gd name="T39" fmla="*/ 0 h 575"/>
                <a:gd name="T40" fmla="*/ 1 w 693"/>
                <a:gd name="T41" fmla="*/ 2 h 575"/>
                <a:gd name="T42" fmla="*/ 2 w 693"/>
                <a:gd name="T43" fmla="*/ 8 h 575"/>
                <a:gd name="T44" fmla="*/ 9 w 693"/>
                <a:gd name="T45" fmla="*/ 12 h 575"/>
                <a:gd name="T46" fmla="*/ 18 w 693"/>
                <a:gd name="T47" fmla="*/ 14 h 575"/>
                <a:gd name="T48" fmla="*/ 24 w 693"/>
                <a:gd name="T49" fmla="*/ 17 h 575"/>
                <a:gd name="T50" fmla="*/ 28 w 693"/>
                <a:gd name="T51" fmla="*/ 20 h 575"/>
                <a:gd name="T52" fmla="*/ 35 w 693"/>
                <a:gd name="T53" fmla="*/ 21 h 575"/>
                <a:gd name="T54" fmla="*/ 40 w 693"/>
                <a:gd name="T55" fmla="*/ 24 h 575"/>
                <a:gd name="T56" fmla="*/ 46 w 693"/>
                <a:gd name="T57" fmla="*/ 26 h 575"/>
                <a:gd name="T58" fmla="*/ 49 w 693"/>
                <a:gd name="T59" fmla="*/ 28 h 575"/>
                <a:gd name="T60" fmla="*/ 57 w 693"/>
                <a:gd name="T61" fmla="*/ 30 h 575"/>
                <a:gd name="T62" fmla="*/ 60 w 693"/>
                <a:gd name="T63" fmla="*/ 34 h 575"/>
                <a:gd name="T64" fmla="*/ 54 w 693"/>
                <a:gd name="T65" fmla="*/ 35 h 575"/>
                <a:gd name="T66" fmla="*/ 52 w 693"/>
                <a:gd name="T67" fmla="*/ 39 h 575"/>
                <a:gd name="T68" fmla="*/ 43 w 693"/>
                <a:gd name="T69" fmla="*/ 39 h 575"/>
                <a:gd name="T70" fmla="*/ 41 w 693"/>
                <a:gd name="T71" fmla="*/ 42 h 575"/>
                <a:gd name="T72" fmla="*/ 36 w 693"/>
                <a:gd name="T73" fmla="*/ 44 h 575"/>
                <a:gd name="T74" fmla="*/ 29 w 693"/>
                <a:gd name="T75" fmla="*/ 47 h 575"/>
                <a:gd name="T76" fmla="*/ 21 w 693"/>
                <a:gd name="T77" fmla="*/ 50 h 575"/>
                <a:gd name="T78" fmla="*/ 13 w 693"/>
                <a:gd name="T79" fmla="*/ 52 h 575"/>
                <a:gd name="T80" fmla="*/ 6 w 693"/>
                <a:gd name="T81" fmla="*/ 56 h 575"/>
                <a:gd name="T82" fmla="*/ 1 w 693"/>
                <a:gd name="T83" fmla="*/ 59 h 575"/>
                <a:gd name="T84" fmla="*/ 2 w 693"/>
                <a:gd name="T85" fmla="*/ 64 h 575"/>
                <a:gd name="T86" fmla="*/ 12 w 693"/>
                <a:gd name="T87" fmla="*/ 61 h 575"/>
                <a:gd name="T88" fmla="*/ 20 w 693"/>
                <a:gd name="T89" fmla="*/ 58 h 575"/>
                <a:gd name="T90" fmla="*/ 26 w 693"/>
                <a:gd name="T91" fmla="*/ 55 h 57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93" h="575">
                  <a:moveTo>
                    <a:pt x="254" y="494"/>
                  </a:moveTo>
                  <a:lnTo>
                    <a:pt x="275" y="486"/>
                  </a:lnTo>
                  <a:lnTo>
                    <a:pt x="296" y="475"/>
                  </a:lnTo>
                  <a:lnTo>
                    <a:pt x="316" y="465"/>
                  </a:lnTo>
                  <a:lnTo>
                    <a:pt x="336" y="453"/>
                  </a:lnTo>
                  <a:lnTo>
                    <a:pt x="357" y="443"/>
                  </a:lnTo>
                  <a:lnTo>
                    <a:pt x="379" y="436"/>
                  </a:lnTo>
                  <a:lnTo>
                    <a:pt x="404" y="433"/>
                  </a:lnTo>
                  <a:lnTo>
                    <a:pt x="435" y="431"/>
                  </a:lnTo>
                  <a:lnTo>
                    <a:pt x="448" y="418"/>
                  </a:lnTo>
                  <a:lnTo>
                    <a:pt x="460" y="403"/>
                  </a:lnTo>
                  <a:lnTo>
                    <a:pt x="476" y="398"/>
                  </a:lnTo>
                  <a:lnTo>
                    <a:pt x="507" y="398"/>
                  </a:lnTo>
                  <a:lnTo>
                    <a:pt x="529" y="399"/>
                  </a:lnTo>
                  <a:lnTo>
                    <a:pt x="543" y="396"/>
                  </a:lnTo>
                  <a:lnTo>
                    <a:pt x="559" y="384"/>
                  </a:lnTo>
                  <a:lnTo>
                    <a:pt x="580" y="367"/>
                  </a:lnTo>
                  <a:lnTo>
                    <a:pt x="604" y="359"/>
                  </a:lnTo>
                  <a:lnTo>
                    <a:pt x="623" y="346"/>
                  </a:lnTo>
                  <a:lnTo>
                    <a:pt x="637" y="328"/>
                  </a:lnTo>
                  <a:lnTo>
                    <a:pt x="648" y="326"/>
                  </a:lnTo>
                  <a:lnTo>
                    <a:pt x="660" y="327"/>
                  </a:lnTo>
                  <a:lnTo>
                    <a:pt x="679" y="325"/>
                  </a:lnTo>
                  <a:lnTo>
                    <a:pt x="689" y="320"/>
                  </a:lnTo>
                  <a:lnTo>
                    <a:pt x="693" y="306"/>
                  </a:lnTo>
                  <a:lnTo>
                    <a:pt x="693" y="281"/>
                  </a:lnTo>
                  <a:lnTo>
                    <a:pt x="685" y="253"/>
                  </a:lnTo>
                  <a:lnTo>
                    <a:pt x="664" y="229"/>
                  </a:lnTo>
                  <a:lnTo>
                    <a:pt x="642" y="215"/>
                  </a:lnTo>
                  <a:lnTo>
                    <a:pt x="620" y="209"/>
                  </a:lnTo>
                  <a:lnTo>
                    <a:pt x="594" y="208"/>
                  </a:lnTo>
                  <a:lnTo>
                    <a:pt x="578" y="205"/>
                  </a:lnTo>
                  <a:lnTo>
                    <a:pt x="565" y="196"/>
                  </a:lnTo>
                  <a:lnTo>
                    <a:pt x="542" y="182"/>
                  </a:lnTo>
                  <a:lnTo>
                    <a:pt x="518" y="174"/>
                  </a:lnTo>
                  <a:lnTo>
                    <a:pt x="496" y="161"/>
                  </a:lnTo>
                  <a:lnTo>
                    <a:pt x="477" y="147"/>
                  </a:lnTo>
                  <a:lnTo>
                    <a:pt x="456" y="143"/>
                  </a:lnTo>
                  <a:lnTo>
                    <a:pt x="439" y="142"/>
                  </a:lnTo>
                  <a:lnTo>
                    <a:pt x="423" y="138"/>
                  </a:lnTo>
                  <a:lnTo>
                    <a:pt x="406" y="133"/>
                  </a:lnTo>
                  <a:lnTo>
                    <a:pt x="388" y="127"/>
                  </a:lnTo>
                  <a:lnTo>
                    <a:pt x="369" y="119"/>
                  </a:lnTo>
                  <a:lnTo>
                    <a:pt x="350" y="110"/>
                  </a:lnTo>
                  <a:lnTo>
                    <a:pt x="331" y="102"/>
                  </a:lnTo>
                  <a:lnTo>
                    <a:pt x="312" y="92"/>
                  </a:lnTo>
                  <a:lnTo>
                    <a:pt x="293" y="82"/>
                  </a:lnTo>
                  <a:lnTo>
                    <a:pt x="274" y="73"/>
                  </a:lnTo>
                  <a:lnTo>
                    <a:pt x="256" y="63"/>
                  </a:lnTo>
                  <a:lnTo>
                    <a:pt x="239" y="55"/>
                  </a:lnTo>
                  <a:lnTo>
                    <a:pt x="221" y="48"/>
                  </a:lnTo>
                  <a:lnTo>
                    <a:pt x="205" y="41"/>
                  </a:lnTo>
                  <a:lnTo>
                    <a:pt x="189" y="37"/>
                  </a:lnTo>
                  <a:lnTo>
                    <a:pt x="175" y="34"/>
                  </a:lnTo>
                  <a:lnTo>
                    <a:pt x="162" y="34"/>
                  </a:lnTo>
                  <a:lnTo>
                    <a:pt x="139" y="33"/>
                  </a:lnTo>
                  <a:lnTo>
                    <a:pt x="123" y="27"/>
                  </a:lnTo>
                  <a:lnTo>
                    <a:pt x="107" y="12"/>
                  </a:lnTo>
                  <a:lnTo>
                    <a:pt x="84" y="0"/>
                  </a:lnTo>
                  <a:lnTo>
                    <a:pt x="58" y="1"/>
                  </a:lnTo>
                  <a:lnTo>
                    <a:pt x="34" y="2"/>
                  </a:lnTo>
                  <a:lnTo>
                    <a:pt x="18" y="4"/>
                  </a:lnTo>
                  <a:lnTo>
                    <a:pt x="9" y="15"/>
                  </a:lnTo>
                  <a:lnTo>
                    <a:pt x="6" y="39"/>
                  </a:lnTo>
                  <a:lnTo>
                    <a:pt x="10" y="63"/>
                  </a:lnTo>
                  <a:lnTo>
                    <a:pt x="20" y="76"/>
                  </a:lnTo>
                  <a:lnTo>
                    <a:pt x="45" y="83"/>
                  </a:lnTo>
                  <a:lnTo>
                    <a:pt x="72" y="94"/>
                  </a:lnTo>
                  <a:lnTo>
                    <a:pt x="85" y="105"/>
                  </a:lnTo>
                  <a:lnTo>
                    <a:pt x="103" y="114"/>
                  </a:lnTo>
                  <a:lnTo>
                    <a:pt x="145" y="117"/>
                  </a:lnTo>
                  <a:lnTo>
                    <a:pt x="165" y="125"/>
                  </a:lnTo>
                  <a:lnTo>
                    <a:pt x="175" y="147"/>
                  </a:lnTo>
                  <a:lnTo>
                    <a:pt x="193" y="155"/>
                  </a:lnTo>
                  <a:lnTo>
                    <a:pt x="214" y="156"/>
                  </a:lnTo>
                  <a:lnTo>
                    <a:pt x="232" y="160"/>
                  </a:lnTo>
                  <a:lnTo>
                    <a:pt x="239" y="171"/>
                  </a:lnTo>
                  <a:lnTo>
                    <a:pt x="249" y="182"/>
                  </a:lnTo>
                  <a:lnTo>
                    <a:pt x="283" y="186"/>
                  </a:lnTo>
                  <a:lnTo>
                    <a:pt x="300" y="186"/>
                  </a:lnTo>
                  <a:lnTo>
                    <a:pt x="317" y="187"/>
                  </a:lnTo>
                  <a:lnTo>
                    <a:pt x="331" y="190"/>
                  </a:lnTo>
                  <a:lnTo>
                    <a:pt x="342" y="200"/>
                  </a:lnTo>
                  <a:lnTo>
                    <a:pt x="360" y="217"/>
                  </a:lnTo>
                  <a:lnTo>
                    <a:pt x="380" y="216"/>
                  </a:lnTo>
                  <a:lnTo>
                    <a:pt x="404" y="220"/>
                  </a:lnTo>
                  <a:lnTo>
                    <a:pt x="415" y="230"/>
                  </a:lnTo>
                  <a:lnTo>
                    <a:pt x="417" y="240"/>
                  </a:lnTo>
                  <a:lnTo>
                    <a:pt x="421" y="247"/>
                  </a:lnTo>
                  <a:lnTo>
                    <a:pt x="442" y="254"/>
                  </a:lnTo>
                  <a:lnTo>
                    <a:pt x="490" y="258"/>
                  </a:lnTo>
                  <a:lnTo>
                    <a:pt x="504" y="260"/>
                  </a:lnTo>
                  <a:lnTo>
                    <a:pt x="515" y="269"/>
                  </a:lnTo>
                  <a:lnTo>
                    <a:pt x="528" y="280"/>
                  </a:lnTo>
                  <a:lnTo>
                    <a:pt x="542" y="290"/>
                  </a:lnTo>
                  <a:lnTo>
                    <a:pt x="544" y="308"/>
                  </a:lnTo>
                  <a:lnTo>
                    <a:pt x="525" y="312"/>
                  </a:lnTo>
                  <a:lnTo>
                    <a:pt x="504" y="310"/>
                  </a:lnTo>
                  <a:lnTo>
                    <a:pt x="486" y="311"/>
                  </a:lnTo>
                  <a:lnTo>
                    <a:pt x="483" y="320"/>
                  </a:lnTo>
                  <a:lnTo>
                    <a:pt x="480" y="330"/>
                  </a:lnTo>
                  <a:lnTo>
                    <a:pt x="469" y="346"/>
                  </a:lnTo>
                  <a:lnTo>
                    <a:pt x="438" y="347"/>
                  </a:lnTo>
                  <a:lnTo>
                    <a:pt x="405" y="347"/>
                  </a:lnTo>
                  <a:lnTo>
                    <a:pt x="388" y="353"/>
                  </a:lnTo>
                  <a:lnTo>
                    <a:pt x="378" y="367"/>
                  </a:lnTo>
                  <a:lnTo>
                    <a:pt x="374" y="373"/>
                  </a:lnTo>
                  <a:lnTo>
                    <a:pt x="365" y="379"/>
                  </a:lnTo>
                  <a:lnTo>
                    <a:pt x="353" y="386"/>
                  </a:lnTo>
                  <a:lnTo>
                    <a:pt x="339" y="392"/>
                  </a:lnTo>
                  <a:lnTo>
                    <a:pt x="322" y="399"/>
                  </a:lnTo>
                  <a:lnTo>
                    <a:pt x="303" y="405"/>
                  </a:lnTo>
                  <a:lnTo>
                    <a:pt x="282" y="413"/>
                  </a:lnTo>
                  <a:lnTo>
                    <a:pt x="260" y="420"/>
                  </a:lnTo>
                  <a:lnTo>
                    <a:pt x="236" y="428"/>
                  </a:lnTo>
                  <a:lnTo>
                    <a:pt x="213" y="436"/>
                  </a:lnTo>
                  <a:lnTo>
                    <a:pt x="188" y="445"/>
                  </a:lnTo>
                  <a:lnTo>
                    <a:pt x="163" y="454"/>
                  </a:lnTo>
                  <a:lnTo>
                    <a:pt x="139" y="462"/>
                  </a:lnTo>
                  <a:lnTo>
                    <a:pt x="115" y="471"/>
                  </a:lnTo>
                  <a:lnTo>
                    <a:pt x="94" y="481"/>
                  </a:lnTo>
                  <a:lnTo>
                    <a:pt x="72" y="490"/>
                  </a:lnTo>
                  <a:lnTo>
                    <a:pt x="54" y="500"/>
                  </a:lnTo>
                  <a:lnTo>
                    <a:pt x="37" y="510"/>
                  </a:lnTo>
                  <a:lnTo>
                    <a:pt x="23" y="521"/>
                  </a:lnTo>
                  <a:lnTo>
                    <a:pt x="11" y="531"/>
                  </a:lnTo>
                  <a:lnTo>
                    <a:pt x="0" y="549"/>
                  </a:lnTo>
                  <a:lnTo>
                    <a:pt x="2" y="565"/>
                  </a:lnTo>
                  <a:lnTo>
                    <a:pt x="15" y="574"/>
                  </a:lnTo>
                  <a:lnTo>
                    <a:pt x="41" y="575"/>
                  </a:lnTo>
                  <a:lnTo>
                    <a:pt x="72" y="566"/>
                  </a:lnTo>
                  <a:lnTo>
                    <a:pt x="105" y="552"/>
                  </a:lnTo>
                  <a:lnTo>
                    <a:pt x="145" y="543"/>
                  </a:lnTo>
                  <a:lnTo>
                    <a:pt x="167" y="539"/>
                  </a:lnTo>
                  <a:lnTo>
                    <a:pt x="182" y="522"/>
                  </a:lnTo>
                  <a:lnTo>
                    <a:pt x="195" y="506"/>
                  </a:lnTo>
                  <a:lnTo>
                    <a:pt x="211" y="499"/>
                  </a:lnTo>
                  <a:lnTo>
                    <a:pt x="231" y="497"/>
                  </a:lnTo>
                  <a:lnTo>
                    <a:pt x="254" y="49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" name="Freeform 386"/>
            <p:cNvSpPr>
              <a:spLocks/>
            </p:cNvSpPr>
            <p:nvPr/>
          </p:nvSpPr>
          <p:spPr bwMode="auto">
            <a:xfrm>
              <a:off x="3763" y="738"/>
              <a:ext cx="36" cy="53"/>
            </a:xfrm>
            <a:custGeom>
              <a:avLst/>
              <a:gdLst>
                <a:gd name="T0" fmla="*/ 0 w 328"/>
                <a:gd name="T1" fmla="*/ 41 h 473"/>
                <a:gd name="T2" fmla="*/ 0 w 328"/>
                <a:gd name="T3" fmla="*/ 43 h 473"/>
                <a:gd name="T4" fmla="*/ 1 w 328"/>
                <a:gd name="T5" fmla="*/ 44 h 473"/>
                <a:gd name="T6" fmla="*/ 3 w 328"/>
                <a:gd name="T7" fmla="*/ 44 h 473"/>
                <a:gd name="T8" fmla="*/ 5 w 328"/>
                <a:gd name="T9" fmla="*/ 45 h 473"/>
                <a:gd name="T10" fmla="*/ 5 w 328"/>
                <a:gd name="T11" fmla="*/ 49 h 473"/>
                <a:gd name="T12" fmla="*/ 5 w 328"/>
                <a:gd name="T13" fmla="*/ 51 h 473"/>
                <a:gd name="T14" fmla="*/ 5 w 328"/>
                <a:gd name="T15" fmla="*/ 52 h 473"/>
                <a:gd name="T16" fmla="*/ 7 w 328"/>
                <a:gd name="T17" fmla="*/ 53 h 473"/>
                <a:gd name="T18" fmla="*/ 9 w 328"/>
                <a:gd name="T19" fmla="*/ 53 h 473"/>
                <a:gd name="T20" fmla="*/ 17 w 328"/>
                <a:gd name="T21" fmla="*/ 53 h 473"/>
                <a:gd name="T22" fmla="*/ 24 w 328"/>
                <a:gd name="T23" fmla="*/ 53 h 473"/>
                <a:gd name="T24" fmla="*/ 27 w 328"/>
                <a:gd name="T25" fmla="*/ 53 h 473"/>
                <a:gd name="T26" fmla="*/ 29 w 328"/>
                <a:gd name="T27" fmla="*/ 51 h 473"/>
                <a:gd name="T28" fmla="*/ 31 w 328"/>
                <a:gd name="T29" fmla="*/ 48 h 473"/>
                <a:gd name="T30" fmla="*/ 32 w 328"/>
                <a:gd name="T31" fmla="*/ 46 h 473"/>
                <a:gd name="T32" fmla="*/ 33 w 328"/>
                <a:gd name="T33" fmla="*/ 44 h 473"/>
                <a:gd name="T34" fmla="*/ 34 w 328"/>
                <a:gd name="T35" fmla="*/ 41 h 473"/>
                <a:gd name="T36" fmla="*/ 36 w 328"/>
                <a:gd name="T37" fmla="*/ 39 h 473"/>
                <a:gd name="T38" fmla="*/ 36 w 328"/>
                <a:gd name="T39" fmla="*/ 37 h 473"/>
                <a:gd name="T40" fmla="*/ 36 w 328"/>
                <a:gd name="T41" fmla="*/ 24 h 473"/>
                <a:gd name="T42" fmla="*/ 36 w 328"/>
                <a:gd name="T43" fmla="*/ 12 h 473"/>
                <a:gd name="T44" fmla="*/ 35 w 328"/>
                <a:gd name="T45" fmla="*/ 9 h 473"/>
                <a:gd name="T46" fmla="*/ 34 w 328"/>
                <a:gd name="T47" fmla="*/ 7 h 473"/>
                <a:gd name="T48" fmla="*/ 31 w 328"/>
                <a:gd name="T49" fmla="*/ 6 h 473"/>
                <a:gd name="T50" fmla="*/ 29 w 328"/>
                <a:gd name="T51" fmla="*/ 4 h 473"/>
                <a:gd name="T52" fmla="*/ 27 w 328"/>
                <a:gd name="T53" fmla="*/ 2 h 473"/>
                <a:gd name="T54" fmla="*/ 25 w 328"/>
                <a:gd name="T55" fmla="*/ 1 h 473"/>
                <a:gd name="T56" fmla="*/ 24 w 328"/>
                <a:gd name="T57" fmla="*/ 0 h 473"/>
                <a:gd name="T58" fmla="*/ 22 w 328"/>
                <a:gd name="T59" fmla="*/ 0 h 473"/>
                <a:gd name="T60" fmla="*/ 19 w 328"/>
                <a:gd name="T61" fmla="*/ 0 h 473"/>
                <a:gd name="T62" fmla="*/ 17 w 328"/>
                <a:gd name="T63" fmla="*/ 1 h 473"/>
                <a:gd name="T64" fmla="*/ 15 w 328"/>
                <a:gd name="T65" fmla="*/ 1 h 473"/>
                <a:gd name="T66" fmla="*/ 14 w 328"/>
                <a:gd name="T67" fmla="*/ 1 h 473"/>
                <a:gd name="T68" fmla="*/ 12 w 328"/>
                <a:gd name="T69" fmla="*/ 1 h 473"/>
                <a:gd name="T70" fmla="*/ 11 w 328"/>
                <a:gd name="T71" fmla="*/ 2 h 473"/>
                <a:gd name="T72" fmla="*/ 10 w 328"/>
                <a:gd name="T73" fmla="*/ 2 h 473"/>
                <a:gd name="T74" fmla="*/ 9 w 328"/>
                <a:gd name="T75" fmla="*/ 3 h 473"/>
                <a:gd name="T76" fmla="*/ 7 w 328"/>
                <a:gd name="T77" fmla="*/ 4 h 473"/>
                <a:gd name="T78" fmla="*/ 5 w 328"/>
                <a:gd name="T79" fmla="*/ 5 h 473"/>
                <a:gd name="T80" fmla="*/ 3 w 328"/>
                <a:gd name="T81" fmla="*/ 7 h 473"/>
                <a:gd name="T82" fmla="*/ 1 w 328"/>
                <a:gd name="T83" fmla="*/ 9 h 473"/>
                <a:gd name="T84" fmla="*/ 0 w 328"/>
                <a:gd name="T85" fmla="*/ 12 h 473"/>
                <a:gd name="T86" fmla="*/ 0 w 328"/>
                <a:gd name="T87" fmla="*/ 41 h 4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28" h="473">
                  <a:moveTo>
                    <a:pt x="0" y="365"/>
                  </a:moveTo>
                  <a:lnTo>
                    <a:pt x="2" y="385"/>
                  </a:lnTo>
                  <a:lnTo>
                    <a:pt x="10" y="395"/>
                  </a:lnTo>
                  <a:lnTo>
                    <a:pt x="27" y="396"/>
                  </a:lnTo>
                  <a:lnTo>
                    <a:pt x="42" y="403"/>
                  </a:lnTo>
                  <a:lnTo>
                    <a:pt x="43" y="434"/>
                  </a:lnTo>
                  <a:lnTo>
                    <a:pt x="43" y="455"/>
                  </a:lnTo>
                  <a:lnTo>
                    <a:pt x="48" y="466"/>
                  </a:lnTo>
                  <a:lnTo>
                    <a:pt x="60" y="472"/>
                  </a:lnTo>
                  <a:lnTo>
                    <a:pt x="82" y="473"/>
                  </a:lnTo>
                  <a:lnTo>
                    <a:pt x="151" y="472"/>
                  </a:lnTo>
                  <a:lnTo>
                    <a:pt x="220" y="471"/>
                  </a:lnTo>
                  <a:lnTo>
                    <a:pt x="242" y="469"/>
                  </a:lnTo>
                  <a:lnTo>
                    <a:pt x="260" y="457"/>
                  </a:lnTo>
                  <a:lnTo>
                    <a:pt x="286" y="430"/>
                  </a:lnTo>
                  <a:lnTo>
                    <a:pt x="295" y="408"/>
                  </a:lnTo>
                  <a:lnTo>
                    <a:pt x="298" y="390"/>
                  </a:lnTo>
                  <a:lnTo>
                    <a:pt x="310" y="369"/>
                  </a:lnTo>
                  <a:lnTo>
                    <a:pt x="324" y="352"/>
                  </a:lnTo>
                  <a:lnTo>
                    <a:pt x="328" y="330"/>
                  </a:lnTo>
                  <a:lnTo>
                    <a:pt x="328" y="217"/>
                  </a:lnTo>
                  <a:lnTo>
                    <a:pt x="328" y="105"/>
                  </a:lnTo>
                  <a:lnTo>
                    <a:pt x="322" y="80"/>
                  </a:lnTo>
                  <a:lnTo>
                    <a:pt x="307" y="64"/>
                  </a:lnTo>
                  <a:lnTo>
                    <a:pt x="286" y="51"/>
                  </a:lnTo>
                  <a:lnTo>
                    <a:pt x="264" y="38"/>
                  </a:lnTo>
                  <a:lnTo>
                    <a:pt x="246" y="20"/>
                  </a:lnTo>
                  <a:lnTo>
                    <a:pt x="232" y="5"/>
                  </a:lnTo>
                  <a:lnTo>
                    <a:pt x="220" y="0"/>
                  </a:lnTo>
                  <a:lnTo>
                    <a:pt x="203" y="1"/>
                  </a:lnTo>
                  <a:lnTo>
                    <a:pt x="177" y="4"/>
                  </a:lnTo>
                  <a:lnTo>
                    <a:pt x="155" y="6"/>
                  </a:lnTo>
                  <a:lnTo>
                    <a:pt x="138" y="9"/>
                  </a:lnTo>
                  <a:lnTo>
                    <a:pt x="124" y="10"/>
                  </a:lnTo>
                  <a:lnTo>
                    <a:pt x="112" y="11"/>
                  </a:lnTo>
                  <a:lnTo>
                    <a:pt x="101" y="14"/>
                  </a:lnTo>
                  <a:lnTo>
                    <a:pt x="91" y="18"/>
                  </a:lnTo>
                  <a:lnTo>
                    <a:pt x="79" y="25"/>
                  </a:lnTo>
                  <a:lnTo>
                    <a:pt x="65" y="34"/>
                  </a:lnTo>
                  <a:lnTo>
                    <a:pt x="47" y="47"/>
                  </a:lnTo>
                  <a:lnTo>
                    <a:pt x="26" y="66"/>
                  </a:lnTo>
                  <a:lnTo>
                    <a:pt x="6" y="82"/>
                  </a:lnTo>
                  <a:lnTo>
                    <a:pt x="0" y="106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6" name="Freeform 387"/>
            <p:cNvSpPr>
              <a:spLocks/>
            </p:cNvSpPr>
            <p:nvPr/>
          </p:nvSpPr>
          <p:spPr bwMode="auto">
            <a:xfrm>
              <a:off x="3716" y="739"/>
              <a:ext cx="40" cy="52"/>
            </a:xfrm>
            <a:custGeom>
              <a:avLst/>
              <a:gdLst>
                <a:gd name="T0" fmla="*/ 17 w 364"/>
                <a:gd name="T1" fmla="*/ 43 h 469"/>
                <a:gd name="T2" fmla="*/ 19 w 364"/>
                <a:gd name="T3" fmla="*/ 39 h 469"/>
                <a:gd name="T4" fmla="*/ 32 w 364"/>
                <a:gd name="T5" fmla="*/ 26 h 469"/>
                <a:gd name="T6" fmla="*/ 33 w 364"/>
                <a:gd name="T7" fmla="*/ 22 h 469"/>
                <a:gd name="T8" fmla="*/ 36 w 364"/>
                <a:gd name="T9" fmla="*/ 20 h 469"/>
                <a:gd name="T10" fmla="*/ 36 w 364"/>
                <a:gd name="T11" fmla="*/ 7 h 469"/>
                <a:gd name="T12" fmla="*/ 36 w 364"/>
                <a:gd name="T13" fmla="*/ 3 h 469"/>
                <a:gd name="T14" fmla="*/ 35 w 364"/>
                <a:gd name="T15" fmla="*/ 1 h 469"/>
                <a:gd name="T16" fmla="*/ 33 w 364"/>
                <a:gd name="T17" fmla="*/ 0 h 469"/>
                <a:gd name="T18" fmla="*/ 29 w 364"/>
                <a:gd name="T19" fmla="*/ 0 h 469"/>
                <a:gd name="T20" fmla="*/ 11 w 364"/>
                <a:gd name="T21" fmla="*/ 1 h 469"/>
                <a:gd name="T22" fmla="*/ 8 w 364"/>
                <a:gd name="T23" fmla="*/ 5 h 469"/>
                <a:gd name="T24" fmla="*/ 5 w 364"/>
                <a:gd name="T25" fmla="*/ 10 h 469"/>
                <a:gd name="T26" fmla="*/ 5 w 364"/>
                <a:gd name="T27" fmla="*/ 15 h 469"/>
                <a:gd name="T28" fmla="*/ 7 w 364"/>
                <a:gd name="T29" fmla="*/ 17 h 469"/>
                <a:gd name="T30" fmla="*/ 12 w 364"/>
                <a:gd name="T31" fmla="*/ 17 h 469"/>
                <a:gd name="T32" fmla="*/ 13 w 364"/>
                <a:gd name="T33" fmla="*/ 13 h 469"/>
                <a:gd name="T34" fmla="*/ 12 w 364"/>
                <a:gd name="T35" fmla="*/ 9 h 469"/>
                <a:gd name="T36" fmla="*/ 14 w 364"/>
                <a:gd name="T37" fmla="*/ 6 h 469"/>
                <a:gd name="T38" fmla="*/ 18 w 364"/>
                <a:gd name="T39" fmla="*/ 5 h 469"/>
                <a:gd name="T40" fmla="*/ 23 w 364"/>
                <a:gd name="T41" fmla="*/ 6 h 469"/>
                <a:gd name="T42" fmla="*/ 28 w 364"/>
                <a:gd name="T43" fmla="*/ 11 h 469"/>
                <a:gd name="T44" fmla="*/ 30 w 364"/>
                <a:gd name="T45" fmla="*/ 15 h 469"/>
                <a:gd name="T46" fmla="*/ 27 w 364"/>
                <a:gd name="T47" fmla="*/ 19 h 469"/>
                <a:gd name="T48" fmla="*/ 19 w 364"/>
                <a:gd name="T49" fmla="*/ 30 h 469"/>
                <a:gd name="T50" fmla="*/ 9 w 364"/>
                <a:gd name="T51" fmla="*/ 39 h 469"/>
                <a:gd name="T52" fmla="*/ 6 w 364"/>
                <a:gd name="T53" fmla="*/ 44 h 469"/>
                <a:gd name="T54" fmla="*/ 3 w 364"/>
                <a:gd name="T55" fmla="*/ 47 h 469"/>
                <a:gd name="T56" fmla="*/ 0 w 364"/>
                <a:gd name="T57" fmla="*/ 50 h 469"/>
                <a:gd name="T58" fmla="*/ 2 w 364"/>
                <a:gd name="T59" fmla="*/ 52 h 469"/>
                <a:gd name="T60" fmla="*/ 40 w 364"/>
                <a:gd name="T61" fmla="*/ 51 h 469"/>
                <a:gd name="T62" fmla="*/ 40 w 364"/>
                <a:gd name="T63" fmla="*/ 45 h 469"/>
                <a:gd name="T64" fmla="*/ 38 w 364"/>
                <a:gd name="T65" fmla="*/ 43 h 469"/>
                <a:gd name="T66" fmla="*/ 20 w 364"/>
                <a:gd name="T67" fmla="*/ 43 h 4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64" h="469">
                  <a:moveTo>
                    <a:pt x="178" y="386"/>
                  </a:moveTo>
                  <a:lnTo>
                    <a:pt x="155" y="384"/>
                  </a:lnTo>
                  <a:lnTo>
                    <a:pt x="155" y="375"/>
                  </a:lnTo>
                  <a:lnTo>
                    <a:pt x="175" y="353"/>
                  </a:lnTo>
                  <a:lnTo>
                    <a:pt x="280" y="256"/>
                  </a:lnTo>
                  <a:lnTo>
                    <a:pt x="290" y="238"/>
                  </a:lnTo>
                  <a:lnTo>
                    <a:pt x="293" y="216"/>
                  </a:lnTo>
                  <a:lnTo>
                    <a:pt x="297" y="199"/>
                  </a:lnTo>
                  <a:lnTo>
                    <a:pt x="313" y="188"/>
                  </a:lnTo>
                  <a:lnTo>
                    <a:pt x="324" y="184"/>
                  </a:lnTo>
                  <a:lnTo>
                    <a:pt x="327" y="170"/>
                  </a:lnTo>
                  <a:lnTo>
                    <a:pt x="327" y="66"/>
                  </a:lnTo>
                  <a:lnTo>
                    <a:pt x="326" y="46"/>
                  </a:lnTo>
                  <a:lnTo>
                    <a:pt x="324" y="31"/>
                  </a:lnTo>
                  <a:lnTo>
                    <a:pt x="321" y="19"/>
                  </a:lnTo>
                  <a:lnTo>
                    <a:pt x="316" y="11"/>
                  </a:lnTo>
                  <a:lnTo>
                    <a:pt x="308" y="5"/>
                  </a:lnTo>
                  <a:lnTo>
                    <a:pt x="297" y="1"/>
                  </a:lnTo>
                  <a:lnTo>
                    <a:pt x="282" y="0"/>
                  </a:lnTo>
                  <a:lnTo>
                    <a:pt x="264" y="0"/>
                  </a:lnTo>
                  <a:lnTo>
                    <a:pt x="117" y="0"/>
                  </a:lnTo>
                  <a:lnTo>
                    <a:pt x="104" y="13"/>
                  </a:lnTo>
                  <a:lnTo>
                    <a:pt x="91" y="28"/>
                  </a:lnTo>
                  <a:lnTo>
                    <a:pt x="73" y="49"/>
                  </a:lnTo>
                  <a:lnTo>
                    <a:pt x="58" y="68"/>
                  </a:lnTo>
                  <a:lnTo>
                    <a:pt x="48" y="91"/>
                  </a:lnTo>
                  <a:lnTo>
                    <a:pt x="44" y="118"/>
                  </a:lnTo>
                  <a:lnTo>
                    <a:pt x="45" y="139"/>
                  </a:lnTo>
                  <a:lnTo>
                    <a:pt x="51" y="150"/>
                  </a:lnTo>
                  <a:lnTo>
                    <a:pt x="66" y="155"/>
                  </a:lnTo>
                  <a:lnTo>
                    <a:pt x="92" y="154"/>
                  </a:lnTo>
                  <a:lnTo>
                    <a:pt x="110" y="150"/>
                  </a:lnTo>
                  <a:lnTo>
                    <a:pt x="116" y="141"/>
                  </a:lnTo>
                  <a:lnTo>
                    <a:pt x="114" y="118"/>
                  </a:lnTo>
                  <a:lnTo>
                    <a:pt x="113" y="97"/>
                  </a:lnTo>
                  <a:lnTo>
                    <a:pt x="113" y="80"/>
                  </a:lnTo>
                  <a:lnTo>
                    <a:pt x="117" y="65"/>
                  </a:lnTo>
                  <a:lnTo>
                    <a:pt x="126" y="54"/>
                  </a:lnTo>
                  <a:lnTo>
                    <a:pt x="140" y="47"/>
                  </a:lnTo>
                  <a:lnTo>
                    <a:pt x="160" y="43"/>
                  </a:lnTo>
                  <a:lnTo>
                    <a:pt x="186" y="41"/>
                  </a:lnTo>
                  <a:lnTo>
                    <a:pt x="207" y="54"/>
                  </a:lnTo>
                  <a:lnTo>
                    <a:pt x="228" y="79"/>
                  </a:lnTo>
                  <a:lnTo>
                    <a:pt x="252" y="101"/>
                  </a:lnTo>
                  <a:lnTo>
                    <a:pt x="272" y="119"/>
                  </a:lnTo>
                  <a:lnTo>
                    <a:pt x="275" y="131"/>
                  </a:lnTo>
                  <a:lnTo>
                    <a:pt x="265" y="144"/>
                  </a:lnTo>
                  <a:lnTo>
                    <a:pt x="247" y="175"/>
                  </a:lnTo>
                  <a:lnTo>
                    <a:pt x="229" y="208"/>
                  </a:lnTo>
                  <a:lnTo>
                    <a:pt x="172" y="270"/>
                  </a:lnTo>
                  <a:lnTo>
                    <a:pt x="113" y="331"/>
                  </a:lnTo>
                  <a:lnTo>
                    <a:pt x="86" y="350"/>
                  </a:lnTo>
                  <a:lnTo>
                    <a:pt x="64" y="373"/>
                  </a:lnTo>
                  <a:lnTo>
                    <a:pt x="53" y="393"/>
                  </a:lnTo>
                  <a:lnTo>
                    <a:pt x="41" y="411"/>
                  </a:lnTo>
                  <a:lnTo>
                    <a:pt x="23" y="420"/>
                  </a:lnTo>
                  <a:lnTo>
                    <a:pt x="5" y="430"/>
                  </a:lnTo>
                  <a:lnTo>
                    <a:pt x="0" y="447"/>
                  </a:lnTo>
                  <a:lnTo>
                    <a:pt x="7" y="464"/>
                  </a:lnTo>
                  <a:lnTo>
                    <a:pt x="22" y="469"/>
                  </a:lnTo>
                  <a:lnTo>
                    <a:pt x="350" y="469"/>
                  </a:lnTo>
                  <a:lnTo>
                    <a:pt x="362" y="462"/>
                  </a:lnTo>
                  <a:lnTo>
                    <a:pt x="364" y="429"/>
                  </a:lnTo>
                  <a:lnTo>
                    <a:pt x="363" y="406"/>
                  </a:lnTo>
                  <a:lnTo>
                    <a:pt x="360" y="393"/>
                  </a:lnTo>
                  <a:lnTo>
                    <a:pt x="350" y="387"/>
                  </a:lnTo>
                  <a:lnTo>
                    <a:pt x="333" y="386"/>
                  </a:lnTo>
                  <a:lnTo>
                    <a:pt x="178" y="38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Freeform 388"/>
            <p:cNvSpPr>
              <a:spLocks/>
            </p:cNvSpPr>
            <p:nvPr/>
          </p:nvSpPr>
          <p:spPr bwMode="auto">
            <a:xfrm>
              <a:off x="3681" y="738"/>
              <a:ext cx="17" cy="53"/>
            </a:xfrm>
            <a:custGeom>
              <a:avLst/>
              <a:gdLst>
                <a:gd name="T0" fmla="*/ 13 w 148"/>
                <a:gd name="T1" fmla="*/ 52 h 472"/>
                <a:gd name="T2" fmla="*/ 15 w 148"/>
                <a:gd name="T3" fmla="*/ 53 h 472"/>
                <a:gd name="T4" fmla="*/ 16 w 148"/>
                <a:gd name="T5" fmla="*/ 52 h 472"/>
                <a:gd name="T6" fmla="*/ 17 w 148"/>
                <a:gd name="T7" fmla="*/ 51 h 472"/>
                <a:gd name="T8" fmla="*/ 17 w 148"/>
                <a:gd name="T9" fmla="*/ 2 h 472"/>
                <a:gd name="T10" fmla="*/ 17 w 148"/>
                <a:gd name="T11" fmla="*/ 1 h 472"/>
                <a:gd name="T12" fmla="*/ 15 w 148"/>
                <a:gd name="T13" fmla="*/ 0 h 472"/>
                <a:gd name="T14" fmla="*/ 13 w 148"/>
                <a:gd name="T15" fmla="*/ 1 h 472"/>
                <a:gd name="T16" fmla="*/ 10 w 148"/>
                <a:gd name="T17" fmla="*/ 4 h 472"/>
                <a:gd name="T18" fmla="*/ 9 w 148"/>
                <a:gd name="T19" fmla="*/ 6 h 472"/>
                <a:gd name="T20" fmla="*/ 7 w 148"/>
                <a:gd name="T21" fmla="*/ 7 h 472"/>
                <a:gd name="T22" fmla="*/ 4 w 148"/>
                <a:gd name="T23" fmla="*/ 8 h 472"/>
                <a:gd name="T24" fmla="*/ 2 w 148"/>
                <a:gd name="T25" fmla="*/ 9 h 472"/>
                <a:gd name="T26" fmla="*/ 1 w 148"/>
                <a:gd name="T27" fmla="*/ 9 h 472"/>
                <a:gd name="T28" fmla="*/ 0 w 148"/>
                <a:gd name="T29" fmla="*/ 11 h 472"/>
                <a:gd name="T30" fmla="*/ 0 w 148"/>
                <a:gd name="T31" fmla="*/ 14 h 472"/>
                <a:gd name="T32" fmla="*/ 1 w 148"/>
                <a:gd name="T33" fmla="*/ 17 h 472"/>
                <a:gd name="T34" fmla="*/ 2 w 148"/>
                <a:gd name="T35" fmla="*/ 18 h 472"/>
                <a:gd name="T36" fmla="*/ 4 w 148"/>
                <a:gd name="T37" fmla="*/ 18 h 472"/>
                <a:gd name="T38" fmla="*/ 5 w 148"/>
                <a:gd name="T39" fmla="*/ 15 h 472"/>
                <a:gd name="T40" fmla="*/ 6 w 148"/>
                <a:gd name="T41" fmla="*/ 13 h 472"/>
                <a:gd name="T42" fmla="*/ 8 w 148"/>
                <a:gd name="T43" fmla="*/ 12 h 472"/>
                <a:gd name="T44" fmla="*/ 9 w 148"/>
                <a:gd name="T45" fmla="*/ 11 h 472"/>
                <a:gd name="T46" fmla="*/ 11 w 148"/>
                <a:gd name="T47" fmla="*/ 12 h 472"/>
                <a:gd name="T48" fmla="*/ 12 w 148"/>
                <a:gd name="T49" fmla="*/ 14 h 472"/>
                <a:gd name="T50" fmla="*/ 12 w 148"/>
                <a:gd name="T51" fmla="*/ 51 h 472"/>
                <a:gd name="T52" fmla="*/ 13 w 148"/>
                <a:gd name="T53" fmla="*/ 52 h 4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8" h="472">
                  <a:moveTo>
                    <a:pt x="111" y="466"/>
                  </a:moveTo>
                  <a:lnTo>
                    <a:pt x="127" y="472"/>
                  </a:lnTo>
                  <a:lnTo>
                    <a:pt x="143" y="466"/>
                  </a:lnTo>
                  <a:lnTo>
                    <a:pt x="148" y="450"/>
                  </a:lnTo>
                  <a:lnTo>
                    <a:pt x="148" y="18"/>
                  </a:lnTo>
                  <a:lnTo>
                    <a:pt x="144" y="9"/>
                  </a:lnTo>
                  <a:lnTo>
                    <a:pt x="129" y="0"/>
                  </a:lnTo>
                  <a:lnTo>
                    <a:pt x="116" y="8"/>
                  </a:lnTo>
                  <a:lnTo>
                    <a:pt x="90" y="35"/>
                  </a:lnTo>
                  <a:lnTo>
                    <a:pt x="74" y="54"/>
                  </a:lnTo>
                  <a:lnTo>
                    <a:pt x="62" y="66"/>
                  </a:lnTo>
                  <a:lnTo>
                    <a:pt x="39" y="71"/>
                  </a:lnTo>
                  <a:lnTo>
                    <a:pt x="19" y="76"/>
                  </a:lnTo>
                  <a:lnTo>
                    <a:pt x="7" y="83"/>
                  </a:lnTo>
                  <a:lnTo>
                    <a:pt x="1" y="97"/>
                  </a:lnTo>
                  <a:lnTo>
                    <a:pt x="0" y="122"/>
                  </a:lnTo>
                  <a:lnTo>
                    <a:pt x="5" y="149"/>
                  </a:lnTo>
                  <a:lnTo>
                    <a:pt x="18" y="160"/>
                  </a:lnTo>
                  <a:lnTo>
                    <a:pt x="34" y="157"/>
                  </a:lnTo>
                  <a:lnTo>
                    <a:pt x="45" y="138"/>
                  </a:lnTo>
                  <a:lnTo>
                    <a:pt x="54" y="116"/>
                  </a:lnTo>
                  <a:lnTo>
                    <a:pt x="66" y="104"/>
                  </a:lnTo>
                  <a:lnTo>
                    <a:pt x="79" y="100"/>
                  </a:lnTo>
                  <a:lnTo>
                    <a:pt x="99" y="108"/>
                  </a:lnTo>
                  <a:lnTo>
                    <a:pt x="105" y="122"/>
                  </a:lnTo>
                  <a:lnTo>
                    <a:pt x="105" y="450"/>
                  </a:lnTo>
                  <a:lnTo>
                    <a:pt x="111" y="4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8" name="Freeform 389"/>
            <p:cNvSpPr>
              <a:spLocks/>
            </p:cNvSpPr>
            <p:nvPr/>
          </p:nvSpPr>
          <p:spPr bwMode="auto">
            <a:xfrm>
              <a:off x="3768" y="744"/>
              <a:ext cx="22" cy="37"/>
            </a:xfrm>
            <a:custGeom>
              <a:avLst/>
              <a:gdLst>
                <a:gd name="T0" fmla="*/ 22 w 202"/>
                <a:gd name="T1" fmla="*/ 36 h 339"/>
                <a:gd name="T2" fmla="*/ 21 w 202"/>
                <a:gd name="T3" fmla="*/ 37 h 339"/>
                <a:gd name="T4" fmla="*/ 19 w 202"/>
                <a:gd name="T5" fmla="*/ 37 h 339"/>
                <a:gd name="T6" fmla="*/ 6 w 202"/>
                <a:gd name="T7" fmla="*/ 37 h 339"/>
                <a:gd name="T8" fmla="*/ 4 w 202"/>
                <a:gd name="T9" fmla="*/ 37 h 339"/>
                <a:gd name="T10" fmla="*/ 4 w 202"/>
                <a:gd name="T11" fmla="*/ 35 h 339"/>
                <a:gd name="T12" fmla="*/ 3 w 202"/>
                <a:gd name="T13" fmla="*/ 33 h 339"/>
                <a:gd name="T14" fmla="*/ 3 w 202"/>
                <a:gd name="T15" fmla="*/ 29 h 339"/>
                <a:gd name="T16" fmla="*/ 1 w 202"/>
                <a:gd name="T17" fmla="*/ 25 h 339"/>
                <a:gd name="T18" fmla="*/ 0 w 202"/>
                <a:gd name="T19" fmla="*/ 22 h 339"/>
                <a:gd name="T20" fmla="*/ 0 w 202"/>
                <a:gd name="T21" fmla="*/ 19 h 339"/>
                <a:gd name="T22" fmla="*/ 1 w 202"/>
                <a:gd name="T23" fmla="*/ 16 h 339"/>
                <a:gd name="T24" fmla="*/ 3 w 202"/>
                <a:gd name="T25" fmla="*/ 13 h 339"/>
                <a:gd name="T26" fmla="*/ 3 w 202"/>
                <a:gd name="T27" fmla="*/ 10 h 339"/>
                <a:gd name="T28" fmla="*/ 4 w 202"/>
                <a:gd name="T29" fmla="*/ 7 h 339"/>
                <a:gd name="T30" fmla="*/ 6 w 202"/>
                <a:gd name="T31" fmla="*/ 5 h 339"/>
                <a:gd name="T32" fmla="*/ 7 w 202"/>
                <a:gd name="T33" fmla="*/ 3 h 339"/>
                <a:gd name="T34" fmla="*/ 9 w 202"/>
                <a:gd name="T35" fmla="*/ 2 h 339"/>
                <a:gd name="T36" fmla="*/ 10 w 202"/>
                <a:gd name="T37" fmla="*/ 0 h 339"/>
                <a:gd name="T38" fmla="*/ 12 w 202"/>
                <a:gd name="T39" fmla="*/ 0 h 339"/>
                <a:gd name="T40" fmla="*/ 13 w 202"/>
                <a:gd name="T41" fmla="*/ 0 h 339"/>
                <a:gd name="T42" fmla="*/ 15 w 202"/>
                <a:gd name="T43" fmla="*/ 2 h 339"/>
                <a:gd name="T44" fmla="*/ 17 w 202"/>
                <a:gd name="T45" fmla="*/ 5 h 339"/>
                <a:gd name="T46" fmla="*/ 20 w 202"/>
                <a:gd name="T47" fmla="*/ 7 h 339"/>
                <a:gd name="T48" fmla="*/ 22 w 202"/>
                <a:gd name="T49" fmla="*/ 10 h 339"/>
                <a:gd name="T50" fmla="*/ 22 w 202"/>
                <a:gd name="T51" fmla="*/ 34 h 339"/>
                <a:gd name="T52" fmla="*/ 22 w 202"/>
                <a:gd name="T53" fmla="*/ 36 h 3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2" h="339">
                  <a:moveTo>
                    <a:pt x="200" y="330"/>
                  </a:moveTo>
                  <a:lnTo>
                    <a:pt x="192" y="338"/>
                  </a:lnTo>
                  <a:lnTo>
                    <a:pt x="175" y="339"/>
                  </a:lnTo>
                  <a:lnTo>
                    <a:pt x="53" y="339"/>
                  </a:lnTo>
                  <a:lnTo>
                    <a:pt x="40" y="337"/>
                  </a:lnTo>
                  <a:lnTo>
                    <a:pt x="34" y="325"/>
                  </a:lnTo>
                  <a:lnTo>
                    <a:pt x="32" y="298"/>
                  </a:lnTo>
                  <a:lnTo>
                    <a:pt x="24" y="262"/>
                  </a:lnTo>
                  <a:lnTo>
                    <a:pt x="10" y="231"/>
                  </a:lnTo>
                  <a:lnTo>
                    <a:pt x="0" y="197"/>
                  </a:lnTo>
                  <a:lnTo>
                    <a:pt x="2" y="170"/>
                  </a:lnTo>
                  <a:lnTo>
                    <a:pt x="13" y="144"/>
                  </a:lnTo>
                  <a:lnTo>
                    <a:pt x="25" y="119"/>
                  </a:lnTo>
                  <a:lnTo>
                    <a:pt x="32" y="90"/>
                  </a:lnTo>
                  <a:lnTo>
                    <a:pt x="36" y="62"/>
                  </a:lnTo>
                  <a:lnTo>
                    <a:pt x="53" y="42"/>
                  </a:lnTo>
                  <a:lnTo>
                    <a:pt x="67" y="29"/>
                  </a:lnTo>
                  <a:lnTo>
                    <a:pt x="81" y="15"/>
                  </a:lnTo>
                  <a:lnTo>
                    <a:pt x="95" y="4"/>
                  </a:lnTo>
                  <a:lnTo>
                    <a:pt x="109" y="0"/>
                  </a:lnTo>
                  <a:lnTo>
                    <a:pt x="122" y="4"/>
                  </a:lnTo>
                  <a:lnTo>
                    <a:pt x="135" y="20"/>
                  </a:lnTo>
                  <a:lnTo>
                    <a:pt x="158" y="44"/>
                  </a:lnTo>
                  <a:lnTo>
                    <a:pt x="187" y="67"/>
                  </a:lnTo>
                  <a:lnTo>
                    <a:pt x="202" y="90"/>
                  </a:lnTo>
                  <a:lnTo>
                    <a:pt x="202" y="313"/>
                  </a:lnTo>
                  <a:lnTo>
                    <a:pt x="200" y="3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9" name="Freeform 390"/>
            <p:cNvSpPr>
              <a:spLocks/>
            </p:cNvSpPr>
            <p:nvPr/>
          </p:nvSpPr>
          <p:spPr bwMode="auto">
            <a:xfrm>
              <a:off x="3562" y="1056"/>
              <a:ext cx="82" cy="53"/>
            </a:xfrm>
            <a:custGeom>
              <a:avLst/>
              <a:gdLst>
                <a:gd name="T0" fmla="*/ 23 w 741"/>
                <a:gd name="T1" fmla="*/ 37 h 480"/>
                <a:gd name="T2" fmla="*/ 23 w 741"/>
                <a:gd name="T3" fmla="*/ 39 h 480"/>
                <a:gd name="T4" fmla="*/ 24 w 741"/>
                <a:gd name="T5" fmla="*/ 40 h 480"/>
                <a:gd name="T6" fmla="*/ 26 w 741"/>
                <a:gd name="T7" fmla="*/ 42 h 480"/>
                <a:gd name="T8" fmla="*/ 26 w 741"/>
                <a:gd name="T9" fmla="*/ 43 h 480"/>
                <a:gd name="T10" fmla="*/ 23 w 741"/>
                <a:gd name="T11" fmla="*/ 44 h 480"/>
                <a:gd name="T12" fmla="*/ 4 w 741"/>
                <a:gd name="T13" fmla="*/ 44 h 480"/>
                <a:gd name="T14" fmla="*/ 2 w 741"/>
                <a:gd name="T15" fmla="*/ 44 h 480"/>
                <a:gd name="T16" fmla="*/ 1 w 741"/>
                <a:gd name="T17" fmla="*/ 45 h 480"/>
                <a:gd name="T18" fmla="*/ 0 w 741"/>
                <a:gd name="T19" fmla="*/ 46 h 480"/>
                <a:gd name="T20" fmla="*/ 0 w 741"/>
                <a:gd name="T21" fmla="*/ 49 h 480"/>
                <a:gd name="T22" fmla="*/ 0 w 741"/>
                <a:gd name="T23" fmla="*/ 51 h 480"/>
                <a:gd name="T24" fmla="*/ 1 w 741"/>
                <a:gd name="T25" fmla="*/ 53 h 480"/>
                <a:gd name="T26" fmla="*/ 2 w 741"/>
                <a:gd name="T27" fmla="*/ 53 h 480"/>
                <a:gd name="T28" fmla="*/ 75 w 741"/>
                <a:gd name="T29" fmla="*/ 53 h 480"/>
                <a:gd name="T30" fmla="*/ 77 w 741"/>
                <a:gd name="T31" fmla="*/ 51 h 480"/>
                <a:gd name="T32" fmla="*/ 79 w 741"/>
                <a:gd name="T33" fmla="*/ 49 h 480"/>
                <a:gd name="T34" fmla="*/ 81 w 741"/>
                <a:gd name="T35" fmla="*/ 47 h 480"/>
                <a:gd name="T36" fmla="*/ 81 w 741"/>
                <a:gd name="T37" fmla="*/ 45 h 480"/>
                <a:gd name="T38" fmla="*/ 80 w 741"/>
                <a:gd name="T39" fmla="*/ 44 h 480"/>
                <a:gd name="T40" fmla="*/ 77 w 741"/>
                <a:gd name="T41" fmla="*/ 44 h 480"/>
                <a:gd name="T42" fmla="*/ 74 w 741"/>
                <a:gd name="T43" fmla="*/ 43 h 480"/>
                <a:gd name="T44" fmla="*/ 75 w 741"/>
                <a:gd name="T45" fmla="*/ 42 h 480"/>
                <a:gd name="T46" fmla="*/ 76 w 741"/>
                <a:gd name="T47" fmla="*/ 40 h 480"/>
                <a:gd name="T48" fmla="*/ 77 w 741"/>
                <a:gd name="T49" fmla="*/ 39 h 480"/>
                <a:gd name="T50" fmla="*/ 77 w 741"/>
                <a:gd name="T51" fmla="*/ 38 h 480"/>
                <a:gd name="T52" fmla="*/ 78 w 741"/>
                <a:gd name="T53" fmla="*/ 35 h 480"/>
                <a:gd name="T54" fmla="*/ 79 w 741"/>
                <a:gd name="T55" fmla="*/ 33 h 480"/>
                <a:gd name="T56" fmla="*/ 80 w 741"/>
                <a:gd name="T57" fmla="*/ 32 h 480"/>
                <a:gd name="T58" fmla="*/ 81 w 741"/>
                <a:gd name="T59" fmla="*/ 30 h 480"/>
                <a:gd name="T60" fmla="*/ 82 w 741"/>
                <a:gd name="T61" fmla="*/ 27 h 480"/>
                <a:gd name="T62" fmla="*/ 82 w 741"/>
                <a:gd name="T63" fmla="*/ 24 h 480"/>
                <a:gd name="T64" fmla="*/ 82 w 741"/>
                <a:gd name="T65" fmla="*/ 20 h 480"/>
                <a:gd name="T66" fmla="*/ 80 w 741"/>
                <a:gd name="T67" fmla="*/ 16 h 480"/>
                <a:gd name="T68" fmla="*/ 78 w 741"/>
                <a:gd name="T69" fmla="*/ 12 h 480"/>
                <a:gd name="T70" fmla="*/ 77 w 741"/>
                <a:gd name="T71" fmla="*/ 10 h 480"/>
                <a:gd name="T72" fmla="*/ 76 w 741"/>
                <a:gd name="T73" fmla="*/ 9 h 480"/>
                <a:gd name="T74" fmla="*/ 75 w 741"/>
                <a:gd name="T75" fmla="*/ 9 h 480"/>
                <a:gd name="T76" fmla="*/ 73 w 741"/>
                <a:gd name="T77" fmla="*/ 9 h 480"/>
                <a:gd name="T78" fmla="*/ 71 w 741"/>
                <a:gd name="T79" fmla="*/ 9 h 480"/>
                <a:gd name="T80" fmla="*/ 70 w 741"/>
                <a:gd name="T81" fmla="*/ 7 h 480"/>
                <a:gd name="T82" fmla="*/ 68 w 741"/>
                <a:gd name="T83" fmla="*/ 4 h 480"/>
                <a:gd name="T84" fmla="*/ 65 w 741"/>
                <a:gd name="T85" fmla="*/ 2 h 480"/>
                <a:gd name="T86" fmla="*/ 64 w 741"/>
                <a:gd name="T87" fmla="*/ 0 h 480"/>
                <a:gd name="T88" fmla="*/ 62 w 741"/>
                <a:gd name="T89" fmla="*/ 0 h 480"/>
                <a:gd name="T90" fmla="*/ 59 w 741"/>
                <a:gd name="T91" fmla="*/ 0 h 480"/>
                <a:gd name="T92" fmla="*/ 57 w 741"/>
                <a:gd name="T93" fmla="*/ 0 h 480"/>
                <a:gd name="T94" fmla="*/ 53 w 741"/>
                <a:gd name="T95" fmla="*/ 0 h 480"/>
                <a:gd name="T96" fmla="*/ 50 w 741"/>
                <a:gd name="T97" fmla="*/ 0 h 480"/>
                <a:gd name="T98" fmla="*/ 47 w 741"/>
                <a:gd name="T99" fmla="*/ 0 h 480"/>
                <a:gd name="T100" fmla="*/ 45 w 741"/>
                <a:gd name="T101" fmla="*/ 1 h 480"/>
                <a:gd name="T102" fmla="*/ 43 w 741"/>
                <a:gd name="T103" fmla="*/ 2 h 480"/>
                <a:gd name="T104" fmla="*/ 42 w 741"/>
                <a:gd name="T105" fmla="*/ 3 h 480"/>
                <a:gd name="T106" fmla="*/ 40 w 741"/>
                <a:gd name="T107" fmla="*/ 5 h 480"/>
                <a:gd name="T108" fmla="*/ 38 w 741"/>
                <a:gd name="T109" fmla="*/ 6 h 480"/>
                <a:gd name="T110" fmla="*/ 35 w 741"/>
                <a:gd name="T111" fmla="*/ 7 h 480"/>
                <a:gd name="T112" fmla="*/ 33 w 741"/>
                <a:gd name="T113" fmla="*/ 9 h 480"/>
                <a:gd name="T114" fmla="*/ 29 w 741"/>
                <a:gd name="T115" fmla="*/ 14 h 480"/>
                <a:gd name="T116" fmla="*/ 25 w 741"/>
                <a:gd name="T117" fmla="*/ 20 h 480"/>
                <a:gd name="T118" fmla="*/ 24 w 741"/>
                <a:gd name="T119" fmla="*/ 21 h 480"/>
                <a:gd name="T120" fmla="*/ 23 w 741"/>
                <a:gd name="T121" fmla="*/ 22 h 480"/>
                <a:gd name="T122" fmla="*/ 23 w 741"/>
                <a:gd name="T123" fmla="*/ 37 h 4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41" h="480">
                  <a:moveTo>
                    <a:pt x="207" y="339"/>
                  </a:moveTo>
                  <a:lnTo>
                    <a:pt x="210" y="357"/>
                  </a:lnTo>
                  <a:lnTo>
                    <a:pt x="220" y="363"/>
                  </a:lnTo>
                  <a:lnTo>
                    <a:pt x="238" y="376"/>
                  </a:lnTo>
                  <a:lnTo>
                    <a:pt x="232" y="390"/>
                  </a:lnTo>
                  <a:lnTo>
                    <a:pt x="212" y="397"/>
                  </a:lnTo>
                  <a:lnTo>
                    <a:pt x="39" y="397"/>
                  </a:lnTo>
                  <a:lnTo>
                    <a:pt x="20" y="398"/>
                  </a:lnTo>
                  <a:lnTo>
                    <a:pt x="8" y="405"/>
                  </a:lnTo>
                  <a:lnTo>
                    <a:pt x="2" y="417"/>
                  </a:lnTo>
                  <a:lnTo>
                    <a:pt x="0" y="441"/>
                  </a:lnTo>
                  <a:lnTo>
                    <a:pt x="0" y="466"/>
                  </a:lnTo>
                  <a:lnTo>
                    <a:pt x="7" y="477"/>
                  </a:lnTo>
                  <a:lnTo>
                    <a:pt x="22" y="480"/>
                  </a:lnTo>
                  <a:lnTo>
                    <a:pt x="678" y="480"/>
                  </a:lnTo>
                  <a:lnTo>
                    <a:pt x="696" y="464"/>
                  </a:lnTo>
                  <a:lnTo>
                    <a:pt x="710" y="441"/>
                  </a:lnTo>
                  <a:lnTo>
                    <a:pt x="731" y="424"/>
                  </a:lnTo>
                  <a:lnTo>
                    <a:pt x="734" y="406"/>
                  </a:lnTo>
                  <a:lnTo>
                    <a:pt x="721" y="395"/>
                  </a:lnTo>
                  <a:lnTo>
                    <a:pt x="692" y="394"/>
                  </a:lnTo>
                  <a:lnTo>
                    <a:pt x="673" y="393"/>
                  </a:lnTo>
                  <a:lnTo>
                    <a:pt x="678" y="381"/>
                  </a:lnTo>
                  <a:lnTo>
                    <a:pt x="691" y="360"/>
                  </a:lnTo>
                  <a:lnTo>
                    <a:pt x="696" y="351"/>
                  </a:lnTo>
                  <a:lnTo>
                    <a:pt x="699" y="341"/>
                  </a:lnTo>
                  <a:lnTo>
                    <a:pt x="705" y="320"/>
                  </a:lnTo>
                  <a:lnTo>
                    <a:pt x="714" y="303"/>
                  </a:lnTo>
                  <a:lnTo>
                    <a:pt x="724" y="286"/>
                  </a:lnTo>
                  <a:lnTo>
                    <a:pt x="732" y="268"/>
                  </a:lnTo>
                  <a:lnTo>
                    <a:pt x="739" y="246"/>
                  </a:lnTo>
                  <a:lnTo>
                    <a:pt x="741" y="219"/>
                  </a:lnTo>
                  <a:lnTo>
                    <a:pt x="738" y="182"/>
                  </a:lnTo>
                  <a:lnTo>
                    <a:pt x="720" y="147"/>
                  </a:lnTo>
                  <a:lnTo>
                    <a:pt x="703" y="113"/>
                  </a:lnTo>
                  <a:lnTo>
                    <a:pt x="698" y="93"/>
                  </a:lnTo>
                  <a:lnTo>
                    <a:pt x="690" y="83"/>
                  </a:lnTo>
                  <a:lnTo>
                    <a:pt x="678" y="79"/>
                  </a:lnTo>
                  <a:lnTo>
                    <a:pt x="658" y="79"/>
                  </a:lnTo>
                  <a:lnTo>
                    <a:pt x="640" y="78"/>
                  </a:lnTo>
                  <a:lnTo>
                    <a:pt x="631" y="65"/>
                  </a:lnTo>
                  <a:lnTo>
                    <a:pt x="610" y="40"/>
                  </a:lnTo>
                  <a:lnTo>
                    <a:pt x="586" y="15"/>
                  </a:lnTo>
                  <a:lnTo>
                    <a:pt x="574" y="3"/>
                  </a:lnTo>
                  <a:lnTo>
                    <a:pt x="557" y="1"/>
                  </a:lnTo>
                  <a:lnTo>
                    <a:pt x="537" y="1"/>
                  </a:lnTo>
                  <a:lnTo>
                    <a:pt x="512" y="0"/>
                  </a:lnTo>
                  <a:lnTo>
                    <a:pt x="483" y="0"/>
                  </a:lnTo>
                  <a:lnTo>
                    <a:pt x="454" y="0"/>
                  </a:lnTo>
                  <a:lnTo>
                    <a:pt x="427" y="3"/>
                  </a:lnTo>
                  <a:lnTo>
                    <a:pt x="403" y="7"/>
                  </a:lnTo>
                  <a:lnTo>
                    <a:pt x="385" y="15"/>
                  </a:lnTo>
                  <a:lnTo>
                    <a:pt x="376" y="27"/>
                  </a:lnTo>
                  <a:lnTo>
                    <a:pt x="363" y="44"/>
                  </a:lnTo>
                  <a:lnTo>
                    <a:pt x="342" y="54"/>
                  </a:lnTo>
                  <a:lnTo>
                    <a:pt x="319" y="62"/>
                  </a:lnTo>
                  <a:lnTo>
                    <a:pt x="297" y="77"/>
                  </a:lnTo>
                  <a:lnTo>
                    <a:pt x="258" y="130"/>
                  </a:lnTo>
                  <a:lnTo>
                    <a:pt x="226" y="179"/>
                  </a:lnTo>
                  <a:lnTo>
                    <a:pt x="216" y="190"/>
                  </a:lnTo>
                  <a:lnTo>
                    <a:pt x="207" y="199"/>
                  </a:lnTo>
                  <a:lnTo>
                    <a:pt x="207" y="3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0" name="Freeform 391"/>
            <p:cNvSpPr>
              <a:spLocks/>
            </p:cNvSpPr>
            <p:nvPr/>
          </p:nvSpPr>
          <p:spPr bwMode="auto">
            <a:xfrm>
              <a:off x="3594" y="1066"/>
              <a:ext cx="41" cy="34"/>
            </a:xfrm>
            <a:custGeom>
              <a:avLst/>
              <a:gdLst>
                <a:gd name="T0" fmla="*/ 11 w 369"/>
                <a:gd name="T1" fmla="*/ 34 h 309"/>
                <a:gd name="T2" fmla="*/ 9 w 369"/>
                <a:gd name="T3" fmla="*/ 33 h 309"/>
                <a:gd name="T4" fmla="*/ 7 w 369"/>
                <a:gd name="T5" fmla="*/ 32 h 309"/>
                <a:gd name="T6" fmla="*/ 5 w 369"/>
                <a:gd name="T7" fmla="*/ 30 h 309"/>
                <a:gd name="T8" fmla="*/ 4 w 369"/>
                <a:gd name="T9" fmla="*/ 28 h 309"/>
                <a:gd name="T10" fmla="*/ 3 w 369"/>
                <a:gd name="T11" fmla="*/ 27 h 309"/>
                <a:gd name="T12" fmla="*/ 2 w 369"/>
                <a:gd name="T13" fmla="*/ 25 h 309"/>
                <a:gd name="T14" fmla="*/ 1 w 369"/>
                <a:gd name="T15" fmla="*/ 24 h 309"/>
                <a:gd name="T16" fmla="*/ 1 w 369"/>
                <a:gd name="T17" fmla="*/ 22 h 309"/>
                <a:gd name="T18" fmla="*/ 0 w 369"/>
                <a:gd name="T19" fmla="*/ 20 h 309"/>
                <a:gd name="T20" fmla="*/ 0 w 369"/>
                <a:gd name="T21" fmla="*/ 18 h 309"/>
                <a:gd name="T22" fmla="*/ 0 w 369"/>
                <a:gd name="T23" fmla="*/ 17 h 309"/>
                <a:gd name="T24" fmla="*/ 0 w 369"/>
                <a:gd name="T25" fmla="*/ 15 h 309"/>
                <a:gd name="T26" fmla="*/ 0 w 369"/>
                <a:gd name="T27" fmla="*/ 12 h 309"/>
                <a:gd name="T28" fmla="*/ 0 w 369"/>
                <a:gd name="T29" fmla="*/ 9 h 309"/>
                <a:gd name="T30" fmla="*/ 2 w 369"/>
                <a:gd name="T31" fmla="*/ 8 h 309"/>
                <a:gd name="T32" fmla="*/ 5 w 369"/>
                <a:gd name="T33" fmla="*/ 5 h 309"/>
                <a:gd name="T34" fmla="*/ 8 w 369"/>
                <a:gd name="T35" fmla="*/ 1 h 309"/>
                <a:gd name="T36" fmla="*/ 9 w 369"/>
                <a:gd name="T37" fmla="*/ 0 h 309"/>
                <a:gd name="T38" fmla="*/ 11 w 369"/>
                <a:gd name="T39" fmla="*/ 0 h 309"/>
                <a:gd name="T40" fmla="*/ 18 w 369"/>
                <a:gd name="T41" fmla="*/ 0 h 309"/>
                <a:gd name="T42" fmla="*/ 26 w 369"/>
                <a:gd name="T43" fmla="*/ 0 h 309"/>
                <a:gd name="T44" fmla="*/ 29 w 369"/>
                <a:gd name="T45" fmla="*/ 1 h 309"/>
                <a:gd name="T46" fmla="*/ 31 w 369"/>
                <a:gd name="T47" fmla="*/ 2 h 309"/>
                <a:gd name="T48" fmla="*/ 32 w 369"/>
                <a:gd name="T49" fmla="*/ 4 h 309"/>
                <a:gd name="T50" fmla="*/ 33 w 369"/>
                <a:gd name="T51" fmla="*/ 5 h 309"/>
                <a:gd name="T52" fmla="*/ 35 w 369"/>
                <a:gd name="T53" fmla="*/ 8 h 309"/>
                <a:gd name="T54" fmla="*/ 38 w 369"/>
                <a:gd name="T55" fmla="*/ 11 h 309"/>
                <a:gd name="T56" fmla="*/ 40 w 369"/>
                <a:gd name="T57" fmla="*/ 13 h 309"/>
                <a:gd name="T58" fmla="*/ 41 w 369"/>
                <a:gd name="T59" fmla="*/ 16 h 309"/>
                <a:gd name="T60" fmla="*/ 41 w 369"/>
                <a:gd name="T61" fmla="*/ 21 h 309"/>
                <a:gd name="T62" fmla="*/ 40 w 369"/>
                <a:gd name="T63" fmla="*/ 24 h 309"/>
                <a:gd name="T64" fmla="*/ 39 w 369"/>
                <a:gd name="T65" fmla="*/ 25 h 309"/>
                <a:gd name="T66" fmla="*/ 38 w 369"/>
                <a:gd name="T67" fmla="*/ 26 h 309"/>
                <a:gd name="T68" fmla="*/ 37 w 369"/>
                <a:gd name="T69" fmla="*/ 29 h 309"/>
                <a:gd name="T70" fmla="*/ 36 w 369"/>
                <a:gd name="T71" fmla="*/ 32 h 309"/>
                <a:gd name="T72" fmla="*/ 35 w 369"/>
                <a:gd name="T73" fmla="*/ 34 h 309"/>
                <a:gd name="T74" fmla="*/ 34 w 369"/>
                <a:gd name="T75" fmla="*/ 34 h 309"/>
                <a:gd name="T76" fmla="*/ 11 w 369"/>
                <a:gd name="T77" fmla="*/ 34 h 30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69" h="309">
                  <a:moveTo>
                    <a:pt x="97" y="309"/>
                  </a:moveTo>
                  <a:lnTo>
                    <a:pt x="77" y="300"/>
                  </a:lnTo>
                  <a:lnTo>
                    <a:pt x="59" y="288"/>
                  </a:lnTo>
                  <a:lnTo>
                    <a:pt x="45" y="273"/>
                  </a:lnTo>
                  <a:lnTo>
                    <a:pt x="33" y="259"/>
                  </a:lnTo>
                  <a:lnTo>
                    <a:pt x="23" y="245"/>
                  </a:lnTo>
                  <a:lnTo>
                    <a:pt x="16" y="230"/>
                  </a:lnTo>
                  <a:lnTo>
                    <a:pt x="10" y="216"/>
                  </a:lnTo>
                  <a:lnTo>
                    <a:pt x="6" y="201"/>
                  </a:lnTo>
                  <a:lnTo>
                    <a:pt x="3" y="185"/>
                  </a:lnTo>
                  <a:lnTo>
                    <a:pt x="2" y="168"/>
                  </a:lnTo>
                  <a:lnTo>
                    <a:pt x="0" y="151"/>
                  </a:lnTo>
                  <a:lnTo>
                    <a:pt x="0" y="133"/>
                  </a:lnTo>
                  <a:lnTo>
                    <a:pt x="0" y="112"/>
                  </a:lnTo>
                  <a:lnTo>
                    <a:pt x="3" y="81"/>
                  </a:lnTo>
                  <a:lnTo>
                    <a:pt x="14" y="70"/>
                  </a:lnTo>
                  <a:lnTo>
                    <a:pt x="44" y="45"/>
                  </a:lnTo>
                  <a:lnTo>
                    <a:pt x="71" y="12"/>
                  </a:lnTo>
                  <a:lnTo>
                    <a:pt x="81" y="2"/>
                  </a:lnTo>
                  <a:lnTo>
                    <a:pt x="97" y="0"/>
                  </a:lnTo>
                  <a:lnTo>
                    <a:pt x="166" y="2"/>
                  </a:lnTo>
                  <a:lnTo>
                    <a:pt x="235" y="1"/>
                  </a:lnTo>
                  <a:lnTo>
                    <a:pt x="257" y="5"/>
                  </a:lnTo>
                  <a:lnTo>
                    <a:pt x="275" y="22"/>
                  </a:lnTo>
                  <a:lnTo>
                    <a:pt x="286" y="33"/>
                  </a:lnTo>
                  <a:lnTo>
                    <a:pt x="294" y="48"/>
                  </a:lnTo>
                  <a:lnTo>
                    <a:pt x="315" y="72"/>
                  </a:lnTo>
                  <a:lnTo>
                    <a:pt x="342" y="96"/>
                  </a:lnTo>
                  <a:lnTo>
                    <a:pt x="360" y="120"/>
                  </a:lnTo>
                  <a:lnTo>
                    <a:pt x="369" y="147"/>
                  </a:lnTo>
                  <a:lnTo>
                    <a:pt x="367" y="193"/>
                  </a:lnTo>
                  <a:lnTo>
                    <a:pt x="362" y="216"/>
                  </a:lnTo>
                  <a:lnTo>
                    <a:pt x="355" y="228"/>
                  </a:lnTo>
                  <a:lnTo>
                    <a:pt x="345" y="240"/>
                  </a:lnTo>
                  <a:lnTo>
                    <a:pt x="335" y="267"/>
                  </a:lnTo>
                  <a:lnTo>
                    <a:pt x="327" y="295"/>
                  </a:lnTo>
                  <a:lnTo>
                    <a:pt x="318" y="307"/>
                  </a:lnTo>
                  <a:lnTo>
                    <a:pt x="304" y="309"/>
                  </a:lnTo>
                  <a:lnTo>
                    <a:pt x="97" y="30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1" name="Freeform 392"/>
            <p:cNvSpPr>
              <a:spLocks/>
            </p:cNvSpPr>
            <p:nvPr/>
          </p:nvSpPr>
          <p:spPr bwMode="auto">
            <a:xfrm>
              <a:off x="3555" y="1009"/>
              <a:ext cx="112" cy="33"/>
            </a:xfrm>
            <a:custGeom>
              <a:avLst/>
              <a:gdLst>
                <a:gd name="T0" fmla="*/ 22 w 1004"/>
                <a:gd name="T1" fmla="*/ 6 h 295"/>
                <a:gd name="T2" fmla="*/ 3 w 1004"/>
                <a:gd name="T3" fmla="*/ 19 h 295"/>
                <a:gd name="T4" fmla="*/ 0 w 1004"/>
                <a:gd name="T5" fmla="*/ 23 h 295"/>
                <a:gd name="T6" fmla="*/ 1 w 1004"/>
                <a:gd name="T7" fmla="*/ 25 h 295"/>
                <a:gd name="T8" fmla="*/ 4 w 1004"/>
                <a:gd name="T9" fmla="*/ 26 h 295"/>
                <a:gd name="T10" fmla="*/ 7 w 1004"/>
                <a:gd name="T11" fmla="*/ 26 h 295"/>
                <a:gd name="T12" fmla="*/ 8 w 1004"/>
                <a:gd name="T13" fmla="*/ 24 h 295"/>
                <a:gd name="T14" fmla="*/ 10 w 1004"/>
                <a:gd name="T15" fmla="*/ 21 h 295"/>
                <a:gd name="T16" fmla="*/ 14 w 1004"/>
                <a:gd name="T17" fmla="*/ 17 h 295"/>
                <a:gd name="T18" fmla="*/ 20 w 1004"/>
                <a:gd name="T19" fmla="*/ 16 h 295"/>
                <a:gd name="T20" fmla="*/ 23 w 1004"/>
                <a:gd name="T21" fmla="*/ 14 h 295"/>
                <a:gd name="T22" fmla="*/ 28 w 1004"/>
                <a:gd name="T23" fmla="*/ 13 h 295"/>
                <a:gd name="T24" fmla="*/ 34 w 1004"/>
                <a:gd name="T25" fmla="*/ 11 h 295"/>
                <a:gd name="T26" fmla="*/ 40 w 1004"/>
                <a:gd name="T27" fmla="*/ 9 h 295"/>
                <a:gd name="T28" fmla="*/ 45 w 1004"/>
                <a:gd name="T29" fmla="*/ 9 h 295"/>
                <a:gd name="T30" fmla="*/ 52 w 1004"/>
                <a:gd name="T31" fmla="*/ 9 h 295"/>
                <a:gd name="T32" fmla="*/ 59 w 1004"/>
                <a:gd name="T33" fmla="*/ 9 h 295"/>
                <a:gd name="T34" fmla="*/ 64 w 1004"/>
                <a:gd name="T35" fmla="*/ 10 h 295"/>
                <a:gd name="T36" fmla="*/ 68 w 1004"/>
                <a:gd name="T37" fmla="*/ 13 h 295"/>
                <a:gd name="T38" fmla="*/ 75 w 1004"/>
                <a:gd name="T39" fmla="*/ 14 h 295"/>
                <a:gd name="T40" fmla="*/ 81 w 1004"/>
                <a:gd name="T41" fmla="*/ 16 h 295"/>
                <a:gd name="T42" fmla="*/ 87 w 1004"/>
                <a:gd name="T43" fmla="*/ 17 h 295"/>
                <a:gd name="T44" fmla="*/ 90 w 1004"/>
                <a:gd name="T45" fmla="*/ 22 h 295"/>
                <a:gd name="T46" fmla="*/ 94 w 1004"/>
                <a:gd name="T47" fmla="*/ 25 h 295"/>
                <a:gd name="T48" fmla="*/ 97 w 1004"/>
                <a:gd name="T49" fmla="*/ 26 h 295"/>
                <a:gd name="T50" fmla="*/ 101 w 1004"/>
                <a:gd name="T51" fmla="*/ 29 h 295"/>
                <a:gd name="T52" fmla="*/ 104 w 1004"/>
                <a:gd name="T53" fmla="*/ 32 h 295"/>
                <a:gd name="T54" fmla="*/ 106 w 1004"/>
                <a:gd name="T55" fmla="*/ 33 h 295"/>
                <a:gd name="T56" fmla="*/ 108 w 1004"/>
                <a:gd name="T57" fmla="*/ 31 h 295"/>
                <a:gd name="T58" fmla="*/ 111 w 1004"/>
                <a:gd name="T59" fmla="*/ 27 h 295"/>
                <a:gd name="T60" fmla="*/ 111 w 1004"/>
                <a:gd name="T61" fmla="*/ 24 h 295"/>
                <a:gd name="T62" fmla="*/ 106 w 1004"/>
                <a:gd name="T63" fmla="*/ 19 h 295"/>
                <a:gd name="T64" fmla="*/ 98 w 1004"/>
                <a:gd name="T65" fmla="*/ 12 h 295"/>
                <a:gd name="T66" fmla="*/ 95 w 1004"/>
                <a:gd name="T67" fmla="*/ 11 h 295"/>
                <a:gd name="T68" fmla="*/ 91 w 1004"/>
                <a:gd name="T69" fmla="*/ 9 h 295"/>
                <a:gd name="T70" fmla="*/ 86 w 1004"/>
                <a:gd name="T71" fmla="*/ 6 h 295"/>
                <a:gd name="T72" fmla="*/ 82 w 1004"/>
                <a:gd name="T73" fmla="*/ 3 h 295"/>
                <a:gd name="T74" fmla="*/ 77 w 1004"/>
                <a:gd name="T75" fmla="*/ 1 h 295"/>
                <a:gd name="T76" fmla="*/ 74 w 1004"/>
                <a:gd name="T77" fmla="*/ 0 h 295"/>
                <a:gd name="T78" fmla="*/ 68 w 1004"/>
                <a:gd name="T79" fmla="*/ 1 h 295"/>
                <a:gd name="T80" fmla="*/ 54 w 1004"/>
                <a:gd name="T81" fmla="*/ 1 h 295"/>
                <a:gd name="T82" fmla="*/ 42 w 1004"/>
                <a:gd name="T83" fmla="*/ 0 h 295"/>
                <a:gd name="T84" fmla="*/ 37 w 1004"/>
                <a:gd name="T85" fmla="*/ 0 h 295"/>
                <a:gd name="T86" fmla="*/ 32 w 1004"/>
                <a:gd name="T87" fmla="*/ 3 h 295"/>
                <a:gd name="T88" fmla="*/ 27 w 1004"/>
                <a:gd name="T89" fmla="*/ 4 h 2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04" h="295">
                  <a:moveTo>
                    <a:pt x="217" y="35"/>
                  </a:moveTo>
                  <a:lnTo>
                    <a:pt x="198" y="55"/>
                  </a:lnTo>
                  <a:lnTo>
                    <a:pt x="119" y="106"/>
                  </a:lnTo>
                  <a:lnTo>
                    <a:pt x="28" y="168"/>
                  </a:lnTo>
                  <a:lnTo>
                    <a:pt x="7" y="189"/>
                  </a:lnTo>
                  <a:lnTo>
                    <a:pt x="0" y="206"/>
                  </a:lnTo>
                  <a:lnTo>
                    <a:pt x="1" y="217"/>
                  </a:lnTo>
                  <a:lnTo>
                    <a:pt x="9" y="225"/>
                  </a:lnTo>
                  <a:lnTo>
                    <a:pt x="22" y="229"/>
                  </a:lnTo>
                  <a:lnTo>
                    <a:pt x="37" y="231"/>
                  </a:lnTo>
                  <a:lnTo>
                    <a:pt x="51" y="231"/>
                  </a:lnTo>
                  <a:lnTo>
                    <a:pt x="63" y="230"/>
                  </a:lnTo>
                  <a:lnTo>
                    <a:pt x="70" y="228"/>
                  </a:lnTo>
                  <a:lnTo>
                    <a:pt x="75" y="217"/>
                  </a:lnTo>
                  <a:lnTo>
                    <a:pt x="79" y="206"/>
                  </a:lnTo>
                  <a:lnTo>
                    <a:pt x="92" y="185"/>
                  </a:lnTo>
                  <a:lnTo>
                    <a:pt x="110" y="168"/>
                  </a:lnTo>
                  <a:lnTo>
                    <a:pt x="129" y="156"/>
                  </a:lnTo>
                  <a:lnTo>
                    <a:pt x="152" y="150"/>
                  </a:lnTo>
                  <a:lnTo>
                    <a:pt x="180" y="146"/>
                  </a:lnTo>
                  <a:lnTo>
                    <a:pt x="197" y="138"/>
                  </a:lnTo>
                  <a:lnTo>
                    <a:pt x="210" y="129"/>
                  </a:lnTo>
                  <a:lnTo>
                    <a:pt x="227" y="120"/>
                  </a:lnTo>
                  <a:lnTo>
                    <a:pt x="255" y="116"/>
                  </a:lnTo>
                  <a:lnTo>
                    <a:pt x="284" y="111"/>
                  </a:lnTo>
                  <a:lnTo>
                    <a:pt x="308" y="99"/>
                  </a:lnTo>
                  <a:lnTo>
                    <a:pt x="332" y="87"/>
                  </a:lnTo>
                  <a:lnTo>
                    <a:pt x="359" y="81"/>
                  </a:lnTo>
                  <a:lnTo>
                    <a:pt x="379" y="80"/>
                  </a:lnTo>
                  <a:lnTo>
                    <a:pt x="405" y="79"/>
                  </a:lnTo>
                  <a:lnTo>
                    <a:pt x="434" y="78"/>
                  </a:lnTo>
                  <a:lnTo>
                    <a:pt x="465" y="78"/>
                  </a:lnTo>
                  <a:lnTo>
                    <a:pt x="496" y="79"/>
                  </a:lnTo>
                  <a:lnTo>
                    <a:pt x="525" y="81"/>
                  </a:lnTo>
                  <a:lnTo>
                    <a:pt x="552" y="86"/>
                  </a:lnTo>
                  <a:lnTo>
                    <a:pt x="573" y="92"/>
                  </a:lnTo>
                  <a:lnTo>
                    <a:pt x="587" y="102"/>
                  </a:lnTo>
                  <a:lnTo>
                    <a:pt x="609" y="116"/>
                  </a:lnTo>
                  <a:lnTo>
                    <a:pt x="636" y="117"/>
                  </a:lnTo>
                  <a:lnTo>
                    <a:pt x="671" y="121"/>
                  </a:lnTo>
                  <a:lnTo>
                    <a:pt x="699" y="132"/>
                  </a:lnTo>
                  <a:lnTo>
                    <a:pt x="725" y="144"/>
                  </a:lnTo>
                  <a:lnTo>
                    <a:pt x="757" y="150"/>
                  </a:lnTo>
                  <a:lnTo>
                    <a:pt x="779" y="155"/>
                  </a:lnTo>
                  <a:lnTo>
                    <a:pt x="792" y="173"/>
                  </a:lnTo>
                  <a:lnTo>
                    <a:pt x="811" y="197"/>
                  </a:lnTo>
                  <a:lnTo>
                    <a:pt x="827" y="211"/>
                  </a:lnTo>
                  <a:lnTo>
                    <a:pt x="843" y="220"/>
                  </a:lnTo>
                  <a:lnTo>
                    <a:pt x="858" y="225"/>
                  </a:lnTo>
                  <a:lnTo>
                    <a:pt x="874" y="231"/>
                  </a:lnTo>
                  <a:lnTo>
                    <a:pt x="890" y="243"/>
                  </a:lnTo>
                  <a:lnTo>
                    <a:pt x="909" y="263"/>
                  </a:lnTo>
                  <a:lnTo>
                    <a:pt x="922" y="279"/>
                  </a:lnTo>
                  <a:lnTo>
                    <a:pt x="933" y="290"/>
                  </a:lnTo>
                  <a:lnTo>
                    <a:pt x="942" y="295"/>
                  </a:lnTo>
                  <a:lnTo>
                    <a:pt x="951" y="295"/>
                  </a:lnTo>
                  <a:lnTo>
                    <a:pt x="960" y="291"/>
                  </a:lnTo>
                  <a:lnTo>
                    <a:pt x="970" y="281"/>
                  </a:lnTo>
                  <a:lnTo>
                    <a:pt x="982" y="266"/>
                  </a:lnTo>
                  <a:lnTo>
                    <a:pt x="998" y="244"/>
                  </a:lnTo>
                  <a:lnTo>
                    <a:pt x="1004" y="229"/>
                  </a:lnTo>
                  <a:lnTo>
                    <a:pt x="998" y="217"/>
                  </a:lnTo>
                  <a:lnTo>
                    <a:pt x="984" y="203"/>
                  </a:lnTo>
                  <a:lnTo>
                    <a:pt x="950" y="171"/>
                  </a:lnTo>
                  <a:lnTo>
                    <a:pt x="910" y="131"/>
                  </a:lnTo>
                  <a:lnTo>
                    <a:pt x="878" y="111"/>
                  </a:lnTo>
                  <a:lnTo>
                    <a:pt x="865" y="107"/>
                  </a:lnTo>
                  <a:lnTo>
                    <a:pt x="848" y="101"/>
                  </a:lnTo>
                  <a:lnTo>
                    <a:pt x="831" y="92"/>
                  </a:lnTo>
                  <a:lnTo>
                    <a:pt x="813" y="81"/>
                  </a:lnTo>
                  <a:lnTo>
                    <a:pt x="793" y="68"/>
                  </a:lnTo>
                  <a:lnTo>
                    <a:pt x="773" y="55"/>
                  </a:lnTo>
                  <a:lnTo>
                    <a:pt x="752" y="42"/>
                  </a:lnTo>
                  <a:lnTo>
                    <a:pt x="732" y="30"/>
                  </a:lnTo>
                  <a:lnTo>
                    <a:pt x="712" y="19"/>
                  </a:lnTo>
                  <a:lnTo>
                    <a:pt x="694" y="9"/>
                  </a:lnTo>
                  <a:lnTo>
                    <a:pt x="678" y="3"/>
                  </a:lnTo>
                  <a:lnTo>
                    <a:pt x="663" y="0"/>
                  </a:lnTo>
                  <a:lnTo>
                    <a:pt x="650" y="0"/>
                  </a:lnTo>
                  <a:lnTo>
                    <a:pt x="606" y="7"/>
                  </a:lnTo>
                  <a:lnTo>
                    <a:pt x="549" y="8"/>
                  </a:lnTo>
                  <a:lnTo>
                    <a:pt x="485" y="6"/>
                  </a:lnTo>
                  <a:lnTo>
                    <a:pt x="425" y="4"/>
                  </a:lnTo>
                  <a:lnTo>
                    <a:pt x="376" y="3"/>
                  </a:lnTo>
                  <a:lnTo>
                    <a:pt x="349" y="1"/>
                  </a:lnTo>
                  <a:lnTo>
                    <a:pt x="328" y="4"/>
                  </a:lnTo>
                  <a:lnTo>
                    <a:pt x="306" y="17"/>
                  </a:lnTo>
                  <a:lnTo>
                    <a:pt x="285" y="30"/>
                  </a:lnTo>
                  <a:lnTo>
                    <a:pt x="263" y="35"/>
                  </a:lnTo>
                  <a:lnTo>
                    <a:pt x="238" y="34"/>
                  </a:lnTo>
                  <a:lnTo>
                    <a:pt x="217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2" name="Line 394"/>
            <p:cNvSpPr>
              <a:spLocks noChangeShapeType="1"/>
            </p:cNvSpPr>
            <p:nvPr/>
          </p:nvSpPr>
          <p:spPr bwMode="auto">
            <a:xfrm flipH="1" flipV="1">
              <a:off x="3996" y="1422"/>
              <a:ext cx="372" cy="2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3" name="Text Box 395"/>
            <p:cNvSpPr txBox="1">
              <a:spLocks noChangeArrowheads="1"/>
            </p:cNvSpPr>
            <p:nvPr/>
          </p:nvSpPr>
          <p:spPr bwMode="auto">
            <a:xfrm>
              <a:off x="4320" y="1536"/>
              <a:ext cx="12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1800" b="0">
                  <a:solidFill>
                    <a:srgbClr val="FF3300"/>
                  </a:solidFill>
                </a:rPr>
                <a:t>Troj</a:t>
              </a:r>
              <a:r>
                <a:rPr lang="en-US" altLang="de-DE" b="0">
                  <a:solidFill>
                    <a:srgbClr val="FF3300"/>
                  </a:solidFill>
                </a:rPr>
                <a:t>. </a:t>
              </a:r>
              <a:r>
                <a:rPr lang="en-US" altLang="de-DE" sz="2000" b="0">
                  <a:solidFill>
                    <a:srgbClr val="FF3300"/>
                  </a:solidFill>
                </a:rPr>
                <a:t>Hor.-3 body</a:t>
              </a:r>
            </a:p>
          </p:txBody>
        </p:sp>
        <p:sp>
          <p:nvSpPr>
            <p:cNvPr id="244" name="Line 398"/>
            <p:cNvSpPr>
              <a:spLocks noChangeShapeType="1"/>
            </p:cNvSpPr>
            <p:nvPr/>
          </p:nvSpPr>
          <p:spPr bwMode="auto">
            <a:xfrm flipH="1">
              <a:off x="4080" y="912"/>
              <a:ext cx="192" cy="2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" name="Text Box 399"/>
            <p:cNvSpPr txBox="1">
              <a:spLocks noChangeArrowheads="1"/>
            </p:cNvSpPr>
            <p:nvPr/>
          </p:nvSpPr>
          <p:spPr bwMode="auto">
            <a:xfrm>
              <a:off x="4320" y="816"/>
              <a:ext cx="129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sz="2000" b="0">
                  <a:solidFill>
                    <a:srgbClr val="FF3300"/>
                  </a:solidFill>
                </a:rPr>
                <a:t>Direct 2-body</a:t>
              </a:r>
            </a:p>
          </p:txBody>
        </p:sp>
      </p:grpSp>
      <p:sp>
        <p:nvSpPr>
          <p:cNvPr id="246" name="Text Box 414"/>
          <p:cNvSpPr txBox="1">
            <a:spLocks noChangeArrowheads="1"/>
          </p:cNvSpPr>
          <p:nvPr/>
        </p:nvSpPr>
        <p:spPr bwMode="auto">
          <a:xfrm>
            <a:off x="7718425" y="696888"/>
            <a:ext cx="7397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de-DE" b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</a:p>
        </p:txBody>
      </p:sp>
      <p:grpSp>
        <p:nvGrpSpPr>
          <p:cNvPr id="247" name="Group 420"/>
          <p:cNvGrpSpPr>
            <a:grpSpLocks/>
          </p:cNvGrpSpPr>
          <p:nvPr/>
        </p:nvGrpSpPr>
        <p:grpSpPr bwMode="auto">
          <a:xfrm>
            <a:off x="5181600" y="696888"/>
            <a:ext cx="3657600" cy="2625725"/>
            <a:chOff x="3312" y="672"/>
            <a:chExt cx="2448" cy="1745"/>
          </a:xfrm>
        </p:grpSpPr>
        <p:sp>
          <p:nvSpPr>
            <p:cNvPr id="248" name="Text Box 31"/>
            <p:cNvSpPr txBox="1">
              <a:spLocks noChangeArrowheads="1"/>
            </p:cNvSpPr>
            <p:nvPr/>
          </p:nvSpPr>
          <p:spPr bwMode="auto">
            <a:xfrm>
              <a:off x="4560" y="1949"/>
              <a:ext cx="1200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91440"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de-DE" b="0">
                  <a:solidFill>
                    <a:schemeClr val="tx1"/>
                  </a:solidFill>
                </a:rPr>
                <a:t>       n </a:t>
              </a:r>
            </a:p>
            <a:p>
              <a:pPr eaLnBrk="1" hangingPunct="1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de-DE" b="0">
                  <a:solidFill>
                    <a:schemeClr val="tx1"/>
                  </a:solidFill>
                </a:rPr>
                <a:t>(spectator)</a:t>
              </a:r>
            </a:p>
          </p:txBody>
        </p:sp>
        <p:sp>
          <p:nvSpPr>
            <p:cNvPr id="249" name="Line 402"/>
            <p:cNvSpPr>
              <a:spLocks noChangeShapeType="1"/>
            </p:cNvSpPr>
            <p:nvPr/>
          </p:nvSpPr>
          <p:spPr bwMode="auto">
            <a:xfrm flipV="1">
              <a:off x="4272" y="1296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Line 403"/>
            <p:cNvSpPr>
              <a:spLocks noChangeShapeType="1"/>
            </p:cNvSpPr>
            <p:nvPr/>
          </p:nvSpPr>
          <p:spPr bwMode="auto">
            <a:xfrm flipV="1">
              <a:off x="4272" y="960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1" name="Line 404"/>
            <p:cNvSpPr>
              <a:spLocks noChangeShapeType="1"/>
            </p:cNvSpPr>
            <p:nvPr/>
          </p:nvSpPr>
          <p:spPr bwMode="auto">
            <a:xfrm flipV="1">
              <a:off x="3648" y="1872"/>
              <a:ext cx="62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2" name="Line 405"/>
            <p:cNvSpPr>
              <a:spLocks noChangeShapeType="1"/>
            </p:cNvSpPr>
            <p:nvPr/>
          </p:nvSpPr>
          <p:spPr bwMode="auto">
            <a:xfrm>
              <a:off x="4272" y="1872"/>
              <a:ext cx="62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3" name="Line 406"/>
            <p:cNvSpPr>
              <a:spLocks noChangeShapeType="1"/>
            </p:cNvSpPr>
            <p:nvPr/>
          </p:nvSpPr>
          <p:spPr bwMode="auto">
            <a:xfrm>
              <a:off x="3696" y="768"/>
              <a:ext cx="57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4" name="Line 407"/>
            <p:cNvSpPr>
              <a:spLocks noChangeShapeType="1"/>
            </p:cNvSpPr>
            <p:nvPr/>
          </p:nvSpPr>
          <p:spPr bwMode="auto">
            <a:xfrm flipV="1">
              <a:off x="4272" y="720"/>
              <a:ext cx="576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5" name="Line 408"/>
            <p:cNvSpPr>
              <a:spLocks noChangeShapeType="1"/>
            </p:cNvSpPr>
            <p:nvPr/>
          </p:nvSpPr>
          <p:spPr bwMode="auto">
            <a:xfrm>
              <a:off x="4272" y="960"/>
              <a:ext cx="62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6" name="Text Box 413"/>
            <p:cNvSpPr txBox="1">
              <a:spLocks noChangeArrowheads="1"/>
            </p:cNvSpPr>
            <p:nvPr/>
          </p:nvSpPr>
          <p:spPr bwMode="auto">
            <a:xfrm>
              <a:off x="3312" y="1968"/>
              <a:ext cx="768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de-DE" b="0" baseline="30000">
                  <a:solidFill>
                    <a:schemeClr val="tx1"/>
                  </a:solidFill>
                </a:rPr>
                <a:t>  2</a:t>
              </a:r>
              <a:r>
                <a:rPr lang="en-US" altLang="de-DE" b="0">
                  <a:solidFill>
                    <a:schemeClr val="tx1"/>
                  </a:solidFill>
                </a:rPr>
                <a:t>H (n+p)</a:t>
              </a:r>
            </a:p>
          </p:txBody>
        </p:sp>
        <p:sp>
          <p:nvSpPr>
            <p:cNvPr id="257" name="Text Box 415"/>
            <p:cNvSpPr txBox="1">
              <a:spLocks noChangeArrowheads="1"/>
            </p:cNvSpPr>
            <p:nvPr/>
          </p:nvSpPr>
          <p:spPr bwMode="auto">
            <a:xfrm>
              <a:off x="3360" y="672"/>
              <a:ext cx="624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 baseline="30000">
                  <a:solidFill>
                    <a:schemeClr val="tx1"/>
                  </a:solidFill>
                </a:rPr>
                <a:t>7</a:t>
              </a:r>
              <a:r>
                <a:rPr lang="en-US" altLang="de-DE" b="0">
                  <a:solidFill>
                    <a:schemeClr val="tx1"/>
                  </a:solidFill>
                </a:rPr>
                <a:t>Li</a:t>
              </a:r>
            </a:p>
          </p:txBody>
        </p:sp>
        <p:sp>
          <p:nvSpPr>
            <p:cNvPr id="258" name="Text Box 416"/>
            <p:cNvSpPr txBox="1">
              <a:spLocks noChangeArrowheads="1"/>
            </p:cNvSpPr>
            <p:nvPr/>
          </p:nvSpPr>
          <p:spPr bwMode="auto">
            <a:xfrm>
              <a:off x="4320" y="1200"/>
              <a:ext cx="288" cy="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59" name="Text Box 417"/>
            <p:cNvSpPr txBox="1">
              <a:spLocks noChangeArrowheads="1"/>
            </p:cNvSpPr>
            <p:nvPr/>
          </p:nvSpPr>
          <p:spPr bwMode="auto">
            <a:xfrm>
              <a:off x="4176" y="824"/>
              <a:ext cx="28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>
                  <a:solidFill>
                    <a:schemeClr val="tx1"/>
                  </a:solidFill>
                  <a:sym typeface="Symbol" panose="05050102010706020507" pitchFamily="18" charset="2"/>
                </a:rPr>
                <a:t></a:t>
              </a:r>
              <a:endParaRPr lang="en-US" altLang="de-DE" b="0">
                <a:solidFill>
                  <a:schemeClr val="tx1"/>
                </a:solidFill>
              </a:endParaRPr>
            </a:p>
          </p:txBody>
        </p:sp>
        <p:sp>
          <p:nvSpPr>
            <p:cNvPr id="260" name="Rectangle 418"/>
            <p:cNvSpPr>
              <a:spLocks noChangeArrowheads="1"/>
            </p:cNvSpPr>
            <p:nvPr/>
          </p:nvSpPr>
          <p:spPr bwMode="auto">
            <a:xfrm>
              <a:off x="4178" y="1712"/>
              <a:ext cx="217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de-DE" b="0">
                  <a:solidFill>
                    <a:schemeClr val="tx1"/>
                  </a:solidFill>
                  <a:sym typeface="Symbol" panose="05050102010706020507" pitchFamily="18" charset="2"/>
                </a:rPr>
                <a:t></a:t>
              </a:r>
            </a:p>
          </p:txBody>
        </p:sp>
        <p:sp>
          <p:nvSpPr>
            <p:cNvPr id="261" name="Oval 419"/>
            <p:cNvSpPr>
              <a:spLocks noChangeArrowheads="1"/>
            </p:cNvSpPr>
            <p:nvPr/>
          </p:nvSpPr>
          <p:spPr bwMode="auto">
            <a:xfrm>
              <a:off x="4080" y="768"/>
              <a:ext cx="384" cy="384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29340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open questions</a:t>
            </a:r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55588" y="6298853"/>
            <a:ext cx="8637587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1095028"/>
            <a:ext cx="734536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fate of massive stars (</a:t>
            </a:r>
            <a:r>
              <a:rPr lang="en-GB" altLang="de-DE" sz="20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supernovae</a:t>
            </a:r>
            <a:r>
              <a:rPr lang="en-GB" alt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explosions)?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sz="20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burning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altLang="de-DE" sz="2000" baseline="30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C+</a:t>
            </a:r>
            <a:r>
              <a:rPr lang="en-GB" altLang="de-DE" sz="2000" baseline="30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in advanced stages of stellar evolution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and how are </a:t>
            </a:r>
            <a:r>
              <a:rPr lang="en-GB" altLang="de-DE" sz="20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elements</a:t>
            </a:r>
            <a:r>
              <a:rPr lang="en-GB" alt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produced?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C(α,n)</a:t>
            </a:r>
            <a:r>
              <a:rPr lang="en-GB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altLang="de-DE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Ne(α,n)</a:t>
            </a:r>
            <a:r>
              <a:rPr lang="en-GB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for s-process </a:t>
            </a:r>
          </a:p>
          <a:p>
            <a:pPr lvl="2" eaLnBrk="1" hangingPunct="1"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eaLnBrk="1" hangingPunct="1">
              <a:lnSpc>
                <a:spcPct val="6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eaLnBrk="1" hangingPunct="1">
              <a:lnSpc>
                <a:spcPct val="3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eaLnBrk="1" hangingPunct="1">
              <a:buClr>
                <a:srgbClr val="336699"/>
              </a:buClr>
              <a:buFont typeface="Wingdings" panose="05000000000000000000" pitchFamily="2" charset="2"/>
              <a:buNone/>
            </a:pPr>
            <a:endParaRPr lang="en-GB" altLang="de-DE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AGB stars nucleosynthesis, Novae ejecta, Galaxy composition?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Na, Mg </a:t>
            </a:r>
            <a:r>
              <a:rPr lang="en-GB" altLang="de-DE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sz="2000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nucleosynthesis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[(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</a:t>
            </a:r>
            <a:r>
              <a:rPr lang="el-GR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</a:t>
            </a:r>
            <a:r>
              <a:rPr lang="el-GR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reactions] </a:t>
            </a:r>
          </a:p>
          <a:p>
            <a:pPr eaLnBrk="1" hangingPunct="1">
              <a:lnSpc>
                <a:spcPct val="150000"/>
              </a:lnSpc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426325" y="980728"/>
            <a:ext cx="1466850" cy="1357312"/>
            <a:chOff x="4445" y="346"/>
            <a:chExt cx="915" cy="862"/>
          </a:xfrm>
        </p:grpSpPr>
        <p:pic>
          <p:nvPicPr>
            <p:cNvPr id="7" name="Picture 6" descr="phot-40f-99-normal-crabfullview_hal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346"/>
              <a:ext cx="856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445" y="1053"/>
              <a:ext cx="91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000">
                  <a:solidFill>
                    <a:srgbClr val="FFFFFF"/>
                  </a:solidFill>
                </a:rPr>
                <a:t>Crab Nebula SN 1054</a:t>
              </a:r>
            </a:p>
          </p:txBody>
        </p:sp>
      </p:grpSp>
      <p:pic>
        <p:nvPicPr>
          <p:cNvPr id="9" name="Picture 8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930428"/>
            <a:ext cx="14414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eriodic Table imagemap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2800003"/>
            <a:ext cx="21590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7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750732" y="1080000"/>
            <a:ext cx="36425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in Europe</a:t>
            </a:r>
          </a:p>
          <a:p>
            <a:pPr eaLnBrk="1" hangingPunct="1"/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de-DE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Boulby</a:t>
            </a:r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(UK)</a:t>
            </a:r>
          </a:p>
          <a:p>
            <a:pPr eaLnBrk="1" hangingPunct="1"/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Gran </a:t>
            </a:r>
            <a:r>
              <a:rPr lang="en-US" altLang="de-DE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(Italy)</a:t>
            </a:r>
          </a:p>
          <a:p>
            <a:pPr eaLnBrk="1" hangingPunct="1"/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Canfranc (Spain)</a:t>
            </a:r>
          </a:p>
          <a:p>
            <a:pPr eaLnBrk="1" hangingPunct="1"/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de-DE" sz="20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Felsenkeller</a:t>
            </a:r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(Germany)</a:t>
            </a:r>
          </a:p>
          <a:p>
            <a:pPr eaLnBrk="1" hangingPunct="1"/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de-DE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elsewhere</a:t>
            </a:r>
          </a:p>
          <a:p>
            <a:pPr eaLnBrk="1" hangingPunct="1"/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DIANA (US)</a:t>
            </a:r>
          </a:p>
          <a:p>
            <a:pPr eaLnBrk="1" hangingPunct="1"/>
            <a:r>
              <a:rPr lang="en-US" altLang="de-DE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Andes (Chile/Argentina)</a:t>
            </a:r>
          </a:p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China</a:t>
            </a:r>
          </a:p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India</a:t>
            </a:r>
          </a:p>
        </p:txBody>
      </p:sp>
    </p:spTree>
    <p:extLst>
      <p:ext uri="{BB962C8B-B14F-4D97-AF65-F5344CB8AC3E}">
        <p14:creationId xmlns:p14="http://schemas.microsoft.com/office/powerpoint/2010/main" val="42943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Boulby</a:t>
            </a:r>
            <a:r>
              <a:rPr lang="en-US" dirty="0" smtClean="0"/>
              <a:t> mine</a:t>
            </a:r>
            <a:endParaRPr lang="en-US" dirty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438400"/>
            <a:ext cx="4895850" cy="387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9"/>
          <p:cNvGrpSpPr>
            <a:grpSpLocks/>
          </p:cNvGrpSpPr>
          <p:nvPr/>
        </p:nvGrpSpPr>
        <p:grpSpPr bwMode="auto">
          <a:xfrm>
            <a:off x="539750" y="2420938"/>
            <a:ext cx="4519613" cy="3911600"/>
            <a:chOff x="205" y="1608"/>
            <a:chExt cx="2740" cy="2410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1608"/>
              <a:ext cx="1879" cy="2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915"/>
              <a:ext cx="1319" cy="8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H="1">
              <a:off x="1502" y="1937"/>
              <a:ext cx="51" cy="10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1569" y="2777"/>
              <a:ext cx="1301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2191" y="2264"/>
              <a:ext cx="192" cy="1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28" name="Oval 15"/>
            <p:cNvSpPr>
              <a:spLocks noChangeAspect="1" noChangeArrowheads="1"/>
            </p:cNvSpPr>
            <p:nvPr/>
          </p:nvSpPr>
          <p:spPr bwMode="auto">
            <a:xfrm>
              <a:off x="1501" y="2991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29" name="Oval 16"/>
            <p:cNvSpPr>
              <a:spLocks noChangeAspect="1" noChangeArrowheads="1"/>
            </p:cNvSpPr>
            <p:nvPr/>
          </p:nvSpPr>
          <p:spPr bwMode="auto">
            <a:xfrm>
              <a:off x="2269" y="2343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1630" y="2125"/>
              <a:ext cx="659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800">
                  <a:solidFill>
                    <a:srgbClr val="6B6B6B"/>
                  </a:solidFill>
                </a:rPr>
                <a:t>Middlesborough</a:t>
              </a:r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2570" y="2545"/>
              <a:ext cx="37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800">
                  <a:solidFill>
                    <a:srgbClr val="6B6B6B"/>
                  </a:solidFill>
                </a:rPr>
                <a:t>Whitby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2390" y="2329"/>
              <a:ext cx="375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800">
                  <a:solidFill>
                    <a:srgbClr val="6B6B6B"/>
                  </a:solidFill>
                </a:rPr>
                <a:t>Staithes</a:t>
              </a:r>
            </a:p>
          </p:txBody>
        </p:sp>
        <p:sp>
          <p:nvSpPr>
            <p:cNvPr id="33" name="Text Box 20"/>
            <p:cNvSpPr txBox="1">
              <a:spLocks noChangeArrowheads="1"/>
            </p:cNvSpPr>
            <p:nvPr/>
          </p:nvSpPr>
          <p:spPr bwMode="auto">
            <a:xfrm>
              <a:off x="1374" y="3061"/>
              <a:ext cx="34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700">
                  <a:solidFill>
                    <a:srgbClr val="706A7F"/>
                  </a:solidFill>
                </a:rPr>
                <a:t>York</a:t>
              </a:r>
            </a:p>
          </p:txBody>
        </p:sp>
      </p:grpSp>
      <p:sp>
        <p:nvSpPr>
          <p:cNvPr id="34" name="Line 24"/>
          <p:cNvSpPr>
            <a:spLocks noChangeShapeType="1"/>
          </p:cNvSpPr>
          <p:nvPr/>
        </p:nvSpPr>
        <p:spPr bwMode="auto">
          <a:xfrm>
            <a:off x="255588" y="6453188"/>
            <a:ext cx="8637587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5" name="Picture 3" descr="ele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1905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4572000" y="685800"/>
            <a:ext cx="41354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potash and salt mine</a:t>
            </a:r>
          </a:p>
          <a:p>
            <a:pPr eaLnBrk="1" hangingPunct="1">
              <a:spcBef>
                <a:spcPct val="20000"/>
              </a:spcBef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Cleveland Potash Ltd</a:t>
            </a:r>
          </a:p>
          <a:p>
            <a:pPr eaLnBrk="1" hangingPunct="1">
              <a:spcBef>
                <a:spcPct val="20000"/>
              </a:spcBef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deepest mine in Britain</a:t>
            </a:r>
          </a:p>
          <a:p>
            <a:pPr eaLnBrk="1" hangingPunct="1">
              <a:spcBef>
                <a:spcPct val="20000"/>
              </a:spcBef>
              <a:buClr>
                <a:srgbClr val="336699"/>
              </a:buClr>
              <a:buFont typeface="Wingdings" panose="05000000000000000000" pitchFamily="2" charset="2"/>
              <a:buNone/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(850m to 1.3km deep)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405927" y="1524000"/>
            <a:ext cx="3183885" cy="6574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alt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de-DE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aboratory for </a:t>
            </a:r>
          </a:p>
          <a:p>
            <a:pPr algn="ctr" eaLnBrk="1" hangingPunct="1">
              <a:lnSpc>
                <a:spcPct val="120000"/>
              </a:lnSpc>
            </a:pPr>
            <a:r>
              <a:rPr lang="en-GB" altLang="de-DE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xperimental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uclear</a:t>
            </a:r>
            <a:r>
              <a:rPr lang="en-GB" altLang="de-DE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strophysics</a:t>
            </a:r>
            <a:r>
              <a:rPr lang="en-GB" altLang="de-DE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de-DE" dirty="0">
              <a:solidFill>
                <a:srgbClr val="7777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DIANA</a:t>
            </a:r>
            <a:endParaRPr lang="de-DE" dirty="0"/>
          </a:p>
        </p:txBody>
      </p:sp>
      <p:pic>
        <p:nvPicPr>
          <p:cNvPr id="4" name="Picture 8" descr="dusel_2_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40768"/>
            <a:ext cx="8294688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1447800" y="685800"/>
            <a:ext cx="651351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D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ual/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D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akota/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D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USEL 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I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on 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A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ccelerator for 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N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uclear </a:t>
            </a:r>
            <a:r>
              <a:rPr lang="en-US" altLang="de-DE" sz="2000" b="1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A</a:t>
            </a:r>
            <a:r>
              <a:rPr lang="en-US" altLang="de-DE" sz="2000">
                <a:solidFill>
                  <a:srgbClr val="800000"/>
                </a:solidFill>
                <a:latin typeface="Calibri" panose="020F0502020204030204" pitchFamily="34" charset="0"/>
                <a:ea typeface="Comic Sans MS" panose="030F0702030302020204" pitchFamily="66" charset="0"/>
              </a:rPr>
              <a:t>strophysics </a:t>
            </a:r>
          </a:p>
        </p:txBody>
      </p:sp>
      <p:pic>
        <p:nvPicPr>
          <p:cNvPr id="6" name="Picture 5" descr="DIANA.jpg"/>
          <p:cNvPicPr>
            <a:picLocks noChangeAspect="1"/>
          </p:cNvPicPr>
          <p:nvPr/>
        </p:nvPicPr>
        <p:blipFill>
          <a:blip r:embed="rId3" cstate="print"/>
          <a:srcRect l="-2169" t="12468" r="82587" b="63166"/>
          <a:stretch>
            <a:fillRect/>
          </a:stretch>
        </p:blipFill>
        <p:spPr bwMode="auto">
          <a:xfrm>
            <a:off x="304800" y="3810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98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DIANA design</a:t>
            </a:r>
            <a:endParaRPr lang="en-US" dirty="0"/>
          </a:p>
        </p:txBody>
      </p:sp>
      <p:pic>
        <p:nvPicPr>
          <p:cNvPr id="4" name="Picture 7" descr="DIANA_09_v2_flattened_8b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688"/>
            <a:ext cx="78486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5268888"/>
            <a:ext cx="22081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E=10 keV-3.0 MeV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I=0.5 mA </a:t>
            </a:r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mA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ρ=10</a:t>
            </a:r>
            <a:r>
              <a:rPr lang="en-US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prt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de-DE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29200" y="5333976"/>
            <a:ext cx="2756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p, α, HI beams</a:t>
            </a:r>
          </a:p>
          <a:p>
            <a:pPr eaLnBrk="1" hangingPunct="1"/>
            <a:r>
              <a:rPr lang="en-US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x LUNA luminosity</a:t>
            </a: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6553200" y="4727551"/>
            <a:ext cx="1998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courtesy: M Wiescher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55588" y="6337276"/>
            <a:ext cx="8637587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and count rate estimate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9304" y="2492896"/>
            <a:ext cx="8839200" cy="3429000"/>
            <a:chOff x="600776" y="2895599"/>
            <a:chExt cx="8362088" cy="297180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55"/>
            <a:stretch>
              <a:fillRect/>
            </a:stretch>
          </p:blipFill>
          <p:spPr bwMode="auto">
            <a:xfrm>
              <a:off x="4712793" y="2895599"/>
              <a:ext cx="4250071" cy="29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76" y="2971799"/>
              <a:ext cx="3826146" cy="2848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750489" y="3505094"/>
              <a:ext cx="573692" cy="152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427392" y="2895599"/>
              <a:ext cx="0" cy="29718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553200" y="2160000"/>
            <a:ext cx="1327150" cy="400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baseline="3000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altLang="de-DE" sz="2000">
                <a:latin typeface="Calibri" panose="020F0502020204030204" pitchFamily="34" charset="0"/>
                <a:cs typeface="Calibri" panose="020F0502020204030204" pitchFamily="34" charset="0"/>
              </a:rPr>
              <a:t>N(p,</a:t>
            </a:r>
            <a:r>
              <a:rPr lang="en-US" altLang="de-DE" sz="20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)</a:t>
            </a:r>
            <a:r>
              <a:rPr lang="en-US" altLang="de-DE" sz="2000" baseline="300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16</a:t>
            </a:r>
            <a:r>
              <a:rPr lang="en-US" altLang="de-DE" sz="20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65288" y="2160000"/>
            <a:ext cx="1382712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He(</a:t>
            </a:r>
            <a:r>
              <a:rPr lang="el-GR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de-DE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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de-DE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955104" y="4702696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527104" y="4474096"/>
            <a:ext cx="2286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60104" y="3559696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de-DE" sz="1800"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4844" t="36020" b="43914"/>
          <a:stretch/>
        </p:blipFill>
        <p:spPr>
          <a:xfrm>
            <a:off x="1219200" y="576000"/>
            <a:ext cx="6781800" cy="119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394556" y="6113658"/>
            <a:ext cx="8431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de-DE" sz="1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increase in luminosity </a:t>
            </a:r>
            <a:r>
              <a:rPr lang="en-US" altLang="de-DE" sz="1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de-DE" sz="1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up to 3 orders of magnitude </a:t>
            </a:r>
            <a:r>
              <a:rPr lang="en-US" altLang="de-DE" sz="1800" dirty="0" smtClean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improvement compared </a:t>
            </a:r>
            <a:r>
              <a:rPr lang="en-US" altLang="de-DE" sz="18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to LUNA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1600200" y="1728000"/>
            <a:ext cx="47543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Beam intensity: 10mA, target density 10</a:t>
            </a:r>
            <a:r>
              <a:rPr lang="en-US" altLang="de-DE" baseline="300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18 </a:t>
            </a:r>
            <a:r>
              <a:rPr lang="en-US" altLang="de-DE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g/cm</a:t>
            </a:r>
            <a:r>
              <a:rPr lang="en-US" altLang="de-DE" baseline="30000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altLang="de-DE" dirty="0">
                <a:latin typeface="Times New Roman" panose="02020603050405020304" pitchFamily="18" charset="0"/>
                <a:ea typeface="Comic Sans MS" panose="030F0702030302020204" pitchFamily="66" charset="0"/>
                <a:cs typeface="Times New Roman" panose="02020603050405020304" pitchFamily="18" charset="0"/>
              </a:rPr>
              <a:t> gas jet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688138" y="6443663"/>
            <a:ext cx="1998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courtesy: M Wiescher</a:t>
            </a:r>
          </a:p>
        </p:txBody>
      </p:sp>
    </p:spTree>
    <p:extLst>
      <p:ext uri="{BB962C8B-B14F-4D97-AF65-F5344CB8AC3E}">
        <p14:creationId xmlns:p14="http://schemas.microsoft.com/office/powerpoint/2010/main" val="4169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 the figure of merit</a:t>
            </a:r>
            <a:endParaRPr lang="en-US" dirty="0"/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136175"/>
              </p:ext>
            </p:extLst>
          </p:nvPr>
        </p:nvGraphicFramePr>
        <p:xfrm>
          <a:off x="-190500" y="1581944"/>
          <a:ext cx="6002338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Graph" r:id="rId3" imgW="3522269" imgH="2904134" progId="Origin50.Graph">
                  <p:embed/>
                </p:oleObj>
              </mc:Choice>
              <mc:Fallback>
                <p:oleObj name="Graph" r:id="rId3" imgW="3522269" imgH="2904134" progId="Origin50.Graph">
                  <p:embed/>
                  <p:pic>
                    <p:nvPicPr>
                      <p:cNvPr id="1024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500" y="1581944"/>
                        <a:ext cx="6002338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43300" y="4248944"/>
            <a:ext cx="485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hu-HU" altLang="en-US" sz="2400" dirty="0">
                <a:solidFill>
                  <a:srgbClr val="FF0000"/>
                </a:solidFill>
              </a:rPr>
              <a:t>N</a:t>
            </a:r>
          </a:p>
        </p:txBody>
      </p:sp>
      <p:graphicFrame>
        <p:nvGraphicFramePr>
          <p:cNvPr id="10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468832"/>
              </p:ext>
            </p:extLst>
          </p:nvPr>
        </p:nvGraphicFramePr>
        <p:xfrm>
          <a:off x="1741706" y="1347265"/>
          <a:ext cx="2137925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5" imgW="1206500" imgH="228600" progId="Equation.3">
                  <p:embed/>
                </p:oleObj>
              </mc:Choice>
              <mc:Fallback>
                <p:oleObj name="Equation" r:id="rId5" imgW="1206500" imgH="228600" progId="Equation.3">
                  <p:embed/>
                  <p:pic>
                    <p:nvPicPr>
                      <p:cNvPr id="1024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706" y="1347265"/>
                        <a:ext cx="2137925" cy="36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4"/>
          <p:cNvSpPr txBox="1">
            <a:spLocks noChangeArrowheads="1"/>
          </p:cNvSpPr>
          <p:nvPr/>
        </p:nvSpPr>
        <p:spPr bwMode="auto">
          <a:xfrm>
            <a:off x="4680000" y="2016000"/>
            <a:ext cx="45831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2913" indent="-176213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/>
              <a:t>Increase the number of counts in the peak:</a:t>
            </a:r>
            <a:endParaRPr lang="hu-HU" altLang="en-US" sz="1800" b="1" dirty="0"/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1800" b="1" dirty="0"/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 dirty="0"/>
              <a:t>Increase the beam current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 dirty="0"/>
              <a:t>Increase the target thickness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 dirty="0"/>
              <a:t>Increase the detector efficiency</a:t>
            </a:r>
          </a:p>
          <a:p>
            <a:pPr algn="ctr">
              <a:spcBef>
                <a:spcPct val="0"/>
              </a:spcBef>
              <a:buSzTx/>
            </a:pPr>
            <a:endParaRPr lang="en-US" altLang="en-US" sz="1800" b="1" dirty="0"/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/>
              <a:t>Reduce the background</a:t>
            </a:r>
            <a:r>
              <a:rPr lang="hu-HU" altLang="en-US" sz="1800" b="1" dirty="0"/>
              <a:t>: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1800" b="1" dirty="0"/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 dirty="0"/>
              <a:t>Use Compton reduction</a:t>
            </a:r>
            <a:endParaRPr lang="hu-HU" altLang="en-US" sz="1800" dirty="0"/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hu-HU" altLang="en-US" sz="1800" dirty="0"/>
              <a:t>Use coincidence technique</a:t>
            </a:r>
            <a:endParaRPr lang="en-US" altLang="en-US" sz="1800" dirty="0"/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en-US" sz="1800" dirty="0"/>
              <a:t>Use shielding</a:t>
            </a:r>
          </a:p>
        </p:txBody>
      </p:sp>
      <p:sp>
        <p:nvSpPr>
          <p:cNvPr id="12" name="Szövegdoboz 9"/>
          <p:cNvSpPr txBox="1">
            <a:spLocks noChangeArrowheads="1"/>
          </p:cNvSpPr>
          <p:nvPr/>
        </p:nvSpPr>
        <p:spPr bwMode="auto">
          <a:xfrm>
            <a:off x="360000" y="900000"/>
            <a:ext cx="5200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GB" altLang="en-US" sz="2400" dirty="0"/>
              <a:t>Minimum detection limit</a:t>
            </a:r>
            <a:r>
              <a:rPr lang="hu-HU" alt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02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LUNA facility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26197" y="3929162"/>
            <a:ext cx="7059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de-DE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(present) LUNA Collaboration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Italy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(INFN Gran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Sasso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Napoli, Genova, </a:t>
            </a:r>
            <a:r>
              <a:rPr lang="en-US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Padova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Milano, Torino)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Germany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(Bochum, Dresden)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Hungary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(Debrecen)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UK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(Edinburgh)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23850" y="1195487"/>
            <a:ext cx="2319338" cy="2424113"/>
            <a:chOff x="4173" y="0"/>
            <a:chExt cx="1461" cy="1527"/>
          </a:xfrm>
        </p:grpSpPr>
        <p:pic>
          <p:nvPicPr>
            <p:cNvPr id="6" name="Picture 8" descr="italy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82C8EA"/>
                </a:clrFrom>
                <a:clrTo>
                  <a:srgbClr val="82C8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8" r="7085" b="8997"/>
            <a:stretch>
              <a:fillRect/>
            </a:stretch>
          </p:blipFill>
          <p:spPr bwMode="auto">
            <a:xfrm>
              <a:off x="4173" y="0"/>
              <a:ext cx="1461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10800000">
              <a:off x="4944" y="528"/>
              <a:ext cx="288" cy="144"/>
            </a:xfrm>
            <a:prstGeom prst="curvedUpArrow">
              <a:avLst>
                <a:gd name="adj1" fmla="val 33944"/>
                <a:gd name="adj2" fmla="val 96463"/>
                <a:gd name="adj3" fmla="val 36032"/>
              </a:avLst>
            </a:prstGeom>
            <a:solidFill>
              <a:srgbClr val="336699"/>
            </a:solidFill>
            <a:ln w="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de-DE"/>
            </a:p>
          </p:txBody>
        </p:sp>
      </p:grpSp>
      <p:pic>
        <p:nvPicPr>
          <p:cNvPr id="8" name="Picture 10" descr="lngs_h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195487"/>
            <a:ext cx="309721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2268538" y="2581375"/>
            <a:ext cx="1670050" cy="457200"/>
          </a:xfrm>
          <a:prstGeom prst="rightArrow">
            <a:avLst>
              <a:gd name="adj1" fmla="val 1389"/>
              <a:gd name="adj2" fmla="val 322577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de-D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LUNA 400kV</a:t>
            </a:r>
            <a:r>
              <a:rPr lang="en-US" altLang="de-DE" i="1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68313" y="860525"/>
            <a:ext cx="1664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 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Italy</a:t>
            </a:r>
          </a:p>
        </p:txBody>
      </p:sp>
      <p:graphicFrame>
        <p:nvGraphicFramePr>
          <p:cNvPr id="11" name="Group 29"/>
          <p:cNvGraphicFramePr>
            <a:graphicFrameLocks noGrp="1"/>
          </p:cNvGraphicFramePr>
          <p:nvPr>
            <p:extLst/>
          </p:nvPr>
        </p:nvGraphicFramePr>
        <p:xfrm>
          <a:off x="6227763" y="1700312"/>
          <a:ext cx="2916237" cy="1389888"/>
        </p:xfrm>
        <a:graphic>
          <a:graphicData uri="http://schemas.openxmlformats.org/drawingml/2006/table">
            <a:tbl>
              <a:tblPr/>
              <a:tblGrid>
                <a:gridCol w="1100137">
                  <a:extLst>
                    <a:ext uri="{9D8B030D-6E8A-4147-A177-3AD203B41FA5}">
                      <a16:colId xmlns:a16="http://schemas.microsoft.com/office/drawing/2014/main" val="1327589241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58745084"/>
                    </a:ext>
                  </a:extLst>
                </a:gridCol>
              </a:tblGrid>
              <a:tr h="320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Radiation</a:t>
                      </a:r>
                      <a:endParaRPr kumimoji="0" lang="it-IT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LNGS/surface</a:t>
                      </a:r>
                      <a:endParaRPr kumimoji="0" lang="it-IT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05328"/>
                  </a:ext>
                </a:extLst>
              </a:tr>
              <a:tr h="960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muons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neutrons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photons</a:t>
                      </a:r>
                      <a:endParaRPr kumimoji="0" lang="it-IT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de-DE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de-DE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de-DE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-1</a:t>
                      </a:r>
                      <a:endParaRPr kumimoji="0" lang="it-IT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945115"/>
                  </a:ext>
                </a:extLst>
              </a:tr>
            </a:tbl>
          </a:graphicData>
        </a:graphic>
      </p:graphicFrame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3009900" y="836712"/>
            <a:ext cx="31886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Nazionali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Gran </a:t>
            </a:r>
            <a:r>
              <a:rPr lang="en-GB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endParaRPr lang="en-GB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2987824" y="1243112"/>
            <a:ext cx="3281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(1400 m rock →</a:t>
            </a:r>
            <a:r>
              <a:rPr lang="en-GB" altLang="de-D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de-DE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altLang="de-D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shielding factor)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4000"/>
            <a:ext cx="2449286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Secondary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,⋯</m:t>
                        </m:r>
                      </m:e>
                    </m:d>
                  </m:oMath>
                </a14:m>
                <a:r>
                  <a:rPr lang="en-US" dirty="0" smtClean="0"/>
                  <a:t>and tertiary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cosmic rays underground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64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9144000" cy="52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HPGe</a:t>
            </a:r>
            <a:r>
              <a:rPr lang="en-US" dirty="0" smtClean="0"/>
              <a:t> detector underground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043" y="1052736"/>
            <a:ext cx="7427913" cy="4833938"/>
          </a:xfrm>
          <a:noFill/>
          <a:ln w="12700" cap="flat" algn="ctr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0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Thermonuclear reactions in stars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788988"/>
            <a:ext cx="5679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reaction:  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1 + 2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3 + 4        Q</a:t>
            </a:r>
            <a:r>
              <a:rPr lang="en-GB" altLang="de-DE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&gt; 0</a:t>
            </a:r>
            <a:endParaRPr lang="en-US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6786563" y="790575"/>
            <a:ext cx="1603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  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from </a:t>
            </a:r>
          </a:p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atomic mass tables)</a:t>
            </a:r>
          </a:p>
        </p:txBody>
      </p:sp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449263" y="1341438"/>
            <a:ext cx="6407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 	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probability for a reaction to occur</a:t>
            </a: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475038" y="1630363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Dimension: 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    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barn (b) = 10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-24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GB" altLang="de-DE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1835150" y="2781300"/>
            <a:ext cx="5097870" cy="316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GB" altLang="de-DE" dirty="0" smtClean="0">
                <a:solidFill>
                  <a:srgbClr val="0000CC"/>
                </a:solidFill>
              </a:rPr>
              <a:t> </a:t>
            </a:r>
            <a:r>
              <a:rPr lang="en-GB" altLang="de-DE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sections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 on nature of force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endParaRPr lang="en-GB" altLang="de-DE" u="sng" dirty="0"/>
          </a:p>
          <a:p>
            <a:pPr>
              <a:lnSpc>
                <a:spcPct val="110000"/>
              </a:lnSpc>
              <a:buClr>
                <a:srgbClr val="FFFF99"/>
              </a:buClr>
            </a:pPr>
            <a:endParaRPr lang="en-GB" altLang="de-DE" u="sng" dirty="0"/>
          </a:p>
          <a:p>
            <a:pPr>
              <a:buClr>
                <a:srgbClr val="FFFF99"/>
              </a:buClr>
              <a:buFont typeface="Wingdings" panose="05000000000000000000" pitchFamily="2" charset="2"/>
              <a:buChar char="Ø"/>
            </a:pPr>
            <a:r>
              <a:rPr lang="en-GB" altLang="de-DE" dirty="0"/>
              <a:t> 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are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(i.e. velocity) dependent</a:t>
            </a:r>
          </a:p>
        </p:txBody>
      </p:sp>
      <p:graphicFrame>
        <p:nvGraphicFramePr>
          <p:cNvPr id="9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918583"/>
              </p:ext>
            </p:extLst>
          </p:nvPr>
        </p:nvGraphicFramePr>
        <p:xfrm>
          <a:off x="2286000" y="3336925"/>
          <a:ext cx="5040313" cy="1722439"/>
        </p:xfrm>
        <a:graphic>
          <a:graphicData uri="http://schemas.openxmlformats.org/drawingml/2006/table">
            <a:tbl>
              <a:tblPr/>
              <a:tblGrid>
                <a:gridCol w="1227138">
                  <a:extLst>
                    <a:ext uri="{9D8B030D-6E8A-4147-A177-3AD203B41FA5}">
                      <a16:colId xmlns:a16="http://schemas.microsoft.com/office/drawing/2014/main" val="2239354400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1297164443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502202421"/>
                    </a:ext>
                  </a:extLst>
                </a:gridCol>
                <a:gridCol w="1150938">
                  <a:extLst>
                    <a:ext uri="{9D8B030D-6E8A-4147-A177-3AD203B41FA5}">
                      <a16:colId xmlns:a16="http://schemas.microsoft.com/office/drawing/2014/main" val="3784537996"/>
                    </a:ext>
                  </a:extLst>
                </a:gridCol>
              </a:tblGrid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 (barn)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en-GB" altLang="de-DE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</a:t>
                      </a: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(MeV)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68873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N(p,</a:t>
                      </a: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)</a:t>
                      </a:r>
                      <a:r>
                        <a:rPr kumimoji="0" lang="en-GB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12</a:t>
                      </a: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 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904060"/>
                  </a:ext>
                </a:extLst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,)</a:t>
                      </a:r>
                      <a:r>
                        <a:rPr kumimoji="0" lang="en-GB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7</a:t>
                      </a: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Be 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electromagnetic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GB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60978"/>
                  </a:ext>
                </a:extLst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p(p,e</a:t>
                      </a:r>
                      <a:r>
                        <a:rPr kumimoji="0" lang="en-GB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)d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weak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GB" altLang="de-DE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790841"/>
                  </a:ext>
                </a:extLst>
              </a:tr>
            </a:tbl>
          </a:graphicData>
        </a:graphic>
      </p:graphicFrame>
      <p:sp>
        <p:nvSpPr>
          <p:cNvPr id="10" name="Text Box 83"/>
          <p:cNvSpPr txBox="1">
            <a:spLocks noChangeArrowheads="1"/>
          </p:cNvSpPr>
          <p:nvPr/>
        </p:nvSpPr>
        <p:spPr bwMode="auto">
          <a:xfrm>
            <a:off x="395288" y="2157413"/>
            <a:ext cx="78021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general:      not possible to determine reaction cross section from first principles</a:t>
            </a:r>
          </a:p>
        </p:txBody>
      </p:sp>
      <p:sp>
        <p:nvSpPr>
          <p:cNvPr id="11" name="Text Box 84"/>
          <p:cNvSpPr txBox="1">
            <a:spLocks noChangeArrowheads="1"/>
          </p:cNvSpPr>
          <p:nvPr/>
        </p:nvSpPr>
        <p:spPr bwMode="auto">
          <a:xfrm>
            <a:off x="447675" y="2781300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However:</a:t>
            </a:r>
          </a:p>
        </p:txBody>
      </p:sp>
      <p:sp>
        <p:nvSpPr>
          <p:cNvPr id="12" name="Text Box 102"/>
          <p:cNvSpPr txBox="1">
            <a:spLocks noChangeArrowheads="1"/>
          </p:cNvSpPr>
          <p:nvPr/>
        </p:nvSpPr>
        <p:spPr bwMode="auto">
          <a:xfrm>
            <a:off x="3757613" y="6022875"/>
            <a:ext cx="9589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</a:rPr>
              <a:t>r</a:t>
            </a:r>
            <a:r>
              <a:rPr lang="en-GB" altLang="de-DE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  </a:t>
            </a:r>
            <a:r>
              <a:rPr lang="en-GB" altLang="de-DE" dirty="0" smtClean="0">
                <a:solidFill>
                  <a:srgbClr val="0000CC"/>
                </a:solidFill>
                <a:sym typeface="Symbol" panose="05050102010706020507" pitchFamily="18" charset="2"/>
              </a:rPr>
              <a:t>= N</a:t>
            </a:r>
            <a:r>
              <a:rPr lang="en-GB" altLang="de-DE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1</a:t>
            </a:r>
            <a:r>
              <a:rPr lang="en-GB" altLang="de-DE" dirty="0" smtClean="0">
                <a:solidFill>
                  <a:srgbClr val="0000CC"/>
                </a:solidFill>
                <a:sym typeface="Symbol" panose="05050102010706020507" pitchFamily="18" charset="2"/>
              </a:rPr>
              <a:t>N</a:t>
            </a:r>
            <a:r>
              <a:rPr lang="en-GB" altLang="de-DE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2</a:t>
            </a:r>
            <a:endParaRPr lang="en-GB" altLang="de-DE" baseline="-25000" dirty="0">
              <a:solidFill>
                <a:srgbClr val="0000CC"/>
              </a:solidFill>
              <a:sym typeface="Symbol" panose="05050102010706020507" pitchFamily="18" charset="2"/>
            </a:endParaRPr>
          </a:p>
        </p:txBody>
      </p:sp>
      <p:sp>
        <p:nvSpPr>
          <p:cNvPr id="13" name="Text Box 103"/>
          <p:cNvSpPr txBox="1">
            <a:spLocks noChangeArrowheads="1"/>
          </p:cNvSpPr>
          <p:nvPr/>
        </p:nvSpPr>
        <p:spPr bwMode="auto">
          <a:xfrm>
            <a:off x="449263" y="6021388"/>
            <a:ext cx="1492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rate:</a:t>
            </a:r>
          </a:p>
        </p:txBody>
      </p:sp>
      <p:sp>
        <p:nvSpPr>
          <p:cNvPr id="14" name="Text Box 104"/>
          <p:cNvSpPr txBox="1">
            <a:spLocks noChangeArrowheads="1"/>
          </p:cNvSpPr>
          <p:nvPr/>
        </p:nvSpPr>
        <p:spPr bwMode="auto">
          <a:xfrm>
            <a:off x="4694238" y="6021288"/>
            <a:ext cx="673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</a:rPr>
              <a:t>v</a:t>
            </a:r>
            <a:r>
              <a:rPr lang="en-GB" altLang="de-DE" dirty="0">
                <a:solidFill>
                  <a:srgbClr val="0000CC"/>
                </a:solidFill>
                <a:sym typeface="Symbol" panose="05050102010706020507" pitchFamily="18" charset="2"/>
              </a:rPr>
              <a:t>(v)</a:t>
            </a:r>
          </a:p>
        </p:txBody>
      </p:sp>
    </p:spTree>
    <p:extLst>
      <p:ext uri="{BB962C8B-B14F-4D97-AF65-F5344CB8AC3E}">
        <p14:creationId xmlns:p14="http://schemas.microsoft.com/office/powerpoint/2010/main" val="33085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7" y="524764"/>
            <a:ext cx="8041291" cy="60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background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1052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1767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09713" y="4365625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lead shielding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62013" y="4830763"/>
            <a:ext cx="328136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higher suppression factor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with shielding at surface lab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90600" y="2667000"/>
            <a:ext cx="1217613" cy="646113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</a:p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unshielded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26075" y="3738563"/>
            <a:ext cx="974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</a:p>
          <a:p>
            <a:pPr algn="ctr" eaLnBrk="1" hangingPunct="1"/>
            <a:r>
              <a:rPr lang="en-GB" altLang="de-DE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shielded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81338" y="1828800"/>
            <a:ext cx="8667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de-DE" sz="1800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5926138"/>
            <a:ext cx="5389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shielding becomes even more efficient underground</a:t>
            </a:r>
          </a:p>
        </p:txBody>
      </p:sp>
    </p:spTree>
    <p:extLst>
      <p:ext uri="{BB962C8B-B14F-4D97-AF65-F5344CB8AC3E}">
        <p14:creationId xmlns:p14="http://schemas.microsoft.com/office/powerpoint/2010/main" val="17766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background at Gran </a:t>
            </a:r>
            <a:r>
              <a:rPr lang="en-US" dirty="0" err="1" smtClean="0"/>
              <a:t>Sasso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928"/>
            <a:ext cx="4905375" cy="364807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0000" y="720000"/>
            <a:ext cx="65540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source of background:</a:t>
            </a:r>
          </a:p>
          <a:p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radioactivity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(mainly from U 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chains and from Rn)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(muons,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from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,n)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reactions and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6" y="3453675"/>
            <a:ext cx="4333875" cy="27146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0" y="554400"/>
            <a:ext cx="1952625" cy="273367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40000" y="6002124"/>
            <a:ext cx="7305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 location: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underground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low concentration of U and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advantage is evident for high Q-value capture reactions, less evident for low Q-value reactions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05000" y="1539875"/>
            <a:ext cx="3352800" cy="974725"/>
          </a:xfrm>
          <a:prstGeom prst="rect">
            <a:avLst/>
          </a:prstGeom>
          <a:noFill/>
          <a:ln w="1905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ts val="1200"/>
              </a:spcAft>
            </a:pPr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underground location </a:t>
            </a:r>
          </a:p>
          <a:p>
            <a:pPr algn="ctr" eaLnBrk="1" hangingPunct="1">
              <a:lnSpc>
                <a:spcPct val="120000"/>
              </a:lnSpc>
              <a:spcAft>
                <a:spcPts val="1200"/>
              </a:spcAft>
            </a:pPr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low U and </a:t>
            </a:r>
            <a:r>
              <a:rPr lang="en-US" altLang="de-DE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0013" y="3616325"/>
            <a:ext cx="90439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de-DE" sz="20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advantages:  </a:t>
            </a:r>
          </a:p>
          <a:p>
            <a:pPr eaLnBrk="1" hangingPunct="1">
              <a:lnSpc>
                <a:spcPct val="130000"/>
              </a:lnSpc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 all cases where background is dominated by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rays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signal-to-noise ratio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surface level (e.g. neutron-induced background)</a:t>
            </a:r>
          </a:p>
          <a:p>
            <a:pPr eaLnBrk="1" hangingPunct="1">
              <a:lnSpc>
                <a:spcPct val="130000"/>
              </a:lnSpc>
            </a:pPr>
            <a:r>
              <a:rPr lang="en-GB" altLang="de-DE" sz="20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limited, though not negligible, advantages:</a:t>
            </a:r>
            <a:r>
              <a:rPr lang="en-GB" altLang="de-DE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 all cases where background is mostly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beam-induced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background arising from </a:t>
            </a:r>
            <a:r>
              <a:rPr lang="en-GB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environment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21336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34" y="108000"/>
            <a:ext cx="6054634" cy="60154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LUNA’s accelerators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180000" y="720000"/>
            <a:ext cx="21037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kV: LUNA 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He(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He,2p)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d(p,</a:t>
            </a:r>
            <a:r>
              <a:rPr lang="el-GR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d(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He,p)</a:t>
            </a:r>
            <a:r>
              <a:rPr 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36000" y="540000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366CC"/>
                </a:solidFill>
                <a:latin typeface="Comic Sans MS" panose="030F0702030302020204" pitchFamily="66" charset="0"/>
              </a:rPr>
              <a:t>Energy spread</a:t>
            </a:r>
          </a:p>
          <a:p>
            <a:r>
              <a:rPr lang="en-US" sz="2200" dirty="0" smtClean="0">
                <a:solidFill>
                  <a:srgbClr val="4D4D4D"/>
                </a:solidFill>
                <a:latin typeface="Comic Sans MS" panose="030F0702030302020204" pitchFamily="66" charset="0"/>
              </a:rPr>
              <a:t>20 eV</a:t>
            </a:r>
            <a:endParaRPr lang="en-US" sz="2200" dirty="0">
              <a:solidFill>
                <a:srgbClr val="4D4D4D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436000" y="4941168"/>
            <a:ext cx="172828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6300144" y="2532340"/>
            <a:ext cx="981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keV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/h</a:t>
            </a:r>
            <a:endParaRPr lang="en-US" sz="22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Pfeil nach rechts 9"/>
          <p:cNvSpPr/>
          <p:nvPr/>
        </p:nvSpPr>
        <p:spPr>
          <a:xfrm rot="10800000">
            <a:off x="7740352" y="924720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feil nach rechts 10"/>
          <p:cNvSpPr/>
          <p:nvPr/>
        </p:nvSpPr>
        <p:spPr>
          <a:xfrm rot="10800000">
            <a:off x="7740000" y="4428000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rechts 11"/>
          <p:cNvSpPr/>
          <p:nvPr/>
        </p:nvSpPr>
        <p:spPr>
          <a:xfrm rot="10800000">
            <a:off x="7740000" y="2628000"/>
            <a:ext cx="576064" cy="272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2416</Words>
  <Application>Microsoft Office PowerPoint</Application>
  <PresentationFormat>Bildschirmpräsentation (4:3)</PresentationFormat>
  <Paragraphs>523</Paragraphs>
  <Slides>42</Slides>
  <Notes>2</Notes>
  <HiddenSlides>12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42</vt:i4>
      </vt:variant>
    </vt:vector>
  </HeadingPairs>
  <TitlesOfParts>
    <vt:vector size="54" baseType="lpstr">
      <vt:lpstr>ＭＳ Ｐゴシック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2_Larissa</vt:lpstr>
      <vt:lpstr>Clip</vt:lpstr>
      <vt:lpstr>Equation</vt:lpstr>
      <vt:lpstr>Graph</vt:lpstr>
      <vt:lpstr>Outline: Experimental Nuclear Astrophysics</vt:lpstr>
      <vt:lpstr>Reaction rates</vt:lpstr>
      <vt:lpstr>LUNA @ Laboratori Nazionali Gran Sasso</vt:lpstr>
      <vt:lpstr>The LUNA facility</vt:lpstr>
      <vt:lpstr>PowerPoint-Präsentation</vt:lpstr>
      <vt:lpstr>γ-ray background at Gran Sasso</vt:lpstr>
      <vt:lpstr>γ-ray background at Gran Sasso</vt:lpstr>
      <vt:lpstr>PowerPoint-Präsentation</vt:lpstr>
      <vt:lpstr>LUNA’s accelerators</vt:lpstr>
      <vt:lpstr>Nuclear reactions of astrophysical interest at LUNA</vt:lpstr>
      <vt:lpstr>LUNA’s accelerators</vt:lpstr>
      <vt:lpstr>LUNA’s accelerators</vt:lpstr>
      <vt:lpstr>Nuclear reactions of astrophysical interest at LUNA</vt:lpstr>
      <vt:lpstr>LUNA aims, tools</vt:lpstr>
      <vt:lpstr>A unique approach: LUNA @  LNGS</vt:lpstr>
      <vt:lpstr>Nuclear reactions of astrophysical interest at LUNA</vt:lpstr>
      <vt:lpstr>Nuclear reactions of astrophysical interest at LUNA</vt:lpstr>
      <vt:lpstr>Two approaches to stellar energies</vt:lpstr>
      <vt:lpstr>Underground accelerator – main features</vt:lpstr>
      <vt:lpstr>Experimental approach</vt:lpstr>
      <vt:lpstr>Targets</vt:lpstr>
      <vt:lpstr>What is measured in the laboratory</vt:lpstr>
      <vt:lpstr>Challenges</vt:lpstr>
      <vt:lpstr>PowerPoint-Präsentation</vt:lpstr>
      <vt:lpstr>Main source of background</vt:lpstr>
      <vt:lpstr>γ-ray background at Gran Sasso</vt:lpstr>
      <vt:lpstr>Precision data for solar models</vt:lpstr>
      <vt:lpstr>Laboratory for Underground Nuclear Astrophysics</vt:lpstr>
      <vt:lpstr>LUNA – Phase II: 400 kV accelerator (2002-2006)</vt:lpstr>
      <vt:lpstr>Example of nuclear reaction rates in stars</vt:lpstr>
      <vt:lpstr>LUNA</vt:lpstr>
      <vt:lpstr>Trojan Horse Method Bauer, Typel, Wolter</vt:lpstr>
      <vt:lpstr>Key open questions</vt:lpstr>
      <vt:lpstr>PowerPoint-Präsentation</vt:lpstr>
      <vt:lpstr>Boulby mine</vt:lpstr>
      <vt:lpstr>DIANA</vt:lpstr>
      <vt:lpstr>DIANA design</vt:lpstr>
      <vt:lpstr>Yield and count rate estimate</vt:lpstr>
      <vt:lpstr>Improve the figure of merit</vt:lpstr>
      <vt:lpstr>Secondary [μ,n,p,⋯]and tertiary [(μ,n)]cosmic rays underground</vt:lpstr>
      <vt:lpstr>HPGe detector underground</vt:lpstr>
      <vt:lpstr>Thermonuclear reactions in stars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713</cp:revision>
  <dcterms:created xsi:type="dcterms:W3CDTF">2016-04-06T12:04:03Z</dcterms:created>
  <dcterms:modified xsi:type="dcterms:W3CDTF">2023-03-30T08:39:15Z</dcterms:modified>
</cp:coreProperties>
</file>