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2" r:id="rId2"/>
    <p:sldId id="283" r:id="rId3"/>
    <p:sldId id="319" r:id="rId4"/>
    <p:sldId id="284" r:id="rId5"/>
    <p:sldId id="311" r:id="rId6"/>
    <p:sldId id="285" r:id="rId7"/>
    <p:sldId id="286" r:id="rId8"/>
    <p:sldId id="310" r:id="rId9"/>
    <p:sldId id="309" r:id="rId10"/>
    <p:sldId id="307" r:id="rId11"/>
    <p:sldId id="305" r:id="rId12"/>
    <p:sldId id="30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322" r:id="rId21"/>
    <p:sldId id="294" r:id="rId22"/>
    <p:sldId id="295" r:id="rId23"/>
    <p:sldId id="296" r:id="rId24"/>
    <p:sldId id="312" r:id="rId25"/>
    <p:sldId id="297" r:id="rId26"/>
    <p:sldId id="298" r:id="rId27"/>
    <p:sldId id="299" r:id="rId28"/>
    <p:sldId id="300" r:id="rId29"/>
    <p:sldId id="316" r:id="rId30"/>
    <p:sldId id="317" r:id="rId31"/>
    <p:sldId id="313" r:id="rId32"/>
    <p:sldId id="318" r:id="rId33"/>
    <p:sldId id="314" r:id="rId34"/>
    <p:sldId id="315" r:id="rId35"/>
    <p:sldId id="301" r:id="rId36"/>
    <p:sldId id="321" r:id="rId37"/>
    <p:sldId id="302" r:id="rId38"/>
    <p:sldId id="303" r:id="rId39"/>
    <p:sldId id="304" r:id="rId4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339933"/>
    <a:srgbClr val="00FF00"/>
    <a:srgbClr val="FF9900"/>
    <a:srgbClr val="66FF33"/>
    <a:srgbClr val="D1EDFF"/>
    <a:srgbClr val="CCECFF"/>
    <a:srgbClr val="CC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39" d="100"/>
          <a:sy n="39" d="100"/>
        </p:scale>
        <p:origin x="72" y="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8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05.11.2022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62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05.11.2022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57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05.11.2022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8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05.11.2022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09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05.11.2022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71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05.11.2022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42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05.11.2022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47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05.11.2022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01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05.11.2022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21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05.11.2022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09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2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e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STScl-2005-15.pn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Helium burning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01135" y="5589240"/>
            <a:ext cx="3741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reactions in He-burning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3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as two step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C(</a:t>
            </a:r>
            <a:r>
              <a:rPr lang="el-GR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300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reaction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CNO-cycle</a:t>
            </a:r>
            <a:endParaRPr lang="en-US" dirty="0"/>
          </a:p>
        </p:txBody>
      </p:sp>
      <p:pic>
        <p:nvPicPr>
          <p:cNvPr id="3" name="Picture 1" descr="Figure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61" y="1640750"/>
            <a:ext cx="7408424" cy="28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CNO-cycle</a:t>
            </a:r>
            <a:endParaRPr lang="en-US" dirty="0"/>
          </a:p>
        </p:txBody>
      </p:sp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2234718" y="660682"/>
            <a:ext cx="1252309" cy="41486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de-DE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CNO cycle</a:t>
            </a:r>
            <a:endParaRPr lang="en-US" altLang="de-DE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1943896" y="2984103"/>
            <a:ext cx="44614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C(</a:t>
            </a:r>
            <a:r>
              <a:rPr lang="en-GB" altLang="de-DE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GB" altLang="de-DE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GB" altLang="de-DE" sz="1600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GB" altLang="de-DE" sz="1600" dirty="0">
                <a:sym typeface="Wingdings" panose="05000000000000000000" pitchFamily="2" charset="2"/>
              </a:rPr>
              <a:t>)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13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N(</a:t>
            </a:r>
            <a:r>
              <a:rPr lang="en-GB" altLang="de-DE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de-DE" sz="1600" baseline="30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GB" altLang="de-DE" sz="1600" dirty="0" err="1">
                <a:solidFill>
                  <a:srgbClr val="0000CC"/>
                </a:solidFill>
                <a:latin typeface="Symbol" panose="05050102010706020507" pitchFamily="18" charset="2"/>
              </a:rPr>
              <a:t>n</a:t>
            </a:r>
            <a:r>
              <a:rPr lang="en-GB" altLang="de-DE" sz="1600" dirty="0"/>
              <a:t>)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13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C(</a:t>
            </a:r>
            <a:r>
              <a:rPr lang="en-GB" altLang="de-DE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GB" altLang="de-DE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GB" altLang="de-DE" sz="1600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GB" altLang="de-DE" sz="1600" dirty="0">
                <a:sym typeface="Wingdings" panose="05000000000000000000" pitchFamily="2" charset="2"/>
              </a:rPr>
              <a:t>)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14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N(</a:t>
            </a:r>
            <a:r>
              <a:rPr lang="en-GB" altLang="de-DE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GB" altLang="de-DE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</a:t>
            </a:r>
            <a:r>
              <a:rPr lang="en-GB" altLang="de-DE" sz="1600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GB" altLang="de-DE" sz="1600" dirty="0">
                <a:sym typeface="Wingdings" panose="05000000000000000000" pitchFamily="2" charset="2"/>
              </a:rPr>
              <a:t>)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15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O(</a:t>
            </a:r>
            <a:r>
              <a:rPr lang="en-GB" altLang="de-DE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de-DE" sz="1600" baseline="30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GB" altLang="de-DE" sz="1600" dirty="0" err="1">
                <a:solidFill>
                  <a:srgbClr val="0000CC"/>
                </a:solidFill>
                <a:latin typeface="Symbol" panose="05050102010706020507" pitchFamily="18" charset="2"/>
              </a:rPr>
              <a:t>n</a:t>
            </a:r>
            <a:r>
              <a:rPr lang="en-GB" altLang="de-DE" sz="1600" dirty="0"/>
              <a:t>)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15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N(</a:t>
            </a:r>
            <a:r>
              <a:rPr lang="en-GB" altLang="de-DE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p,</a:t>
            </a:r>
            <a:r>
              <a:rPr lang="en-GB" altLang="de-DE" sz="1600" dirty="0" err="1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en-GB" altLang="de-DE" sz="1600" dirty="0">
                <a:sym typeface="Wingdings" panose="05000000000000000000" pitchFamily="2" charset="2"/>
              </a:rPr>
              <a:t>)</a:t>
            </a:r>
            <a:r>
              <a:rPr lang="en-GB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endParaRPr lang="en-US" altLang="de-DE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951236" y="1154658"/>
            <a:ext cx="1985674" cy="1697038"/>
            <a:chOff x="645" y="912"/>
            <a:chExt cx="1312" cy="1161"/>
          </a:xfrm>
        </p:grpSpPr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1254" y="1536"/>
              <a:ext cx="336" cy="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1247" y="914"/>
              <a:ext cx="336" cy="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1583" y="1226"/>
              <a:ext cx="336" cy="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1247" y="1226"/>
              <a:ext cx="336" cy="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auto">
            <a:xfrm>
              <a:off x="911" y="1226"/>
              <a:ext cx="336" cy="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35"/>
            <p:cNvSpPr>
              <a:spLocks noChangeArrowheads="1"/>
            </p:cNvSpPr>
            <p:nvPr/>
          </p:nvSpPr>
          <p:spPr bwMode="auto">
            <a:xfrm>
              <a:off x="911" y="1538"/>
              <a:ext cx="336" cy="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911" y="912"/>
              <a:ext cx="1009" cy="9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>
              <a:off x="1247" y="924"/>
              <a:ext cx="0" cy="9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1583" y="924"/>
              <a:ext cx="0" cy="9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911" y="1538"/>
              <a:ext cx="1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>
              <a:off x="911" y="1226"/>
              <a:ext cx="1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670" y="1606"/>
              <a:ext cx="192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/>
                <a:t>C</a:t>
              </a:r>
              <a:endParaRPr lang="en-US" altLang="de-DE" sz="1400"/>
            </a:p>
          </p:txBody>
        </p:sp>
        <p:sp>
          <p:nvSpPr>
            <p:cNvPr id="18" name="Text Box 42"/>
            <p:cNvSpPr txBox="1">
              <a:spLocks noChangeArrowheads="1"/>
            </p:cNvSpPr>
            <p:nvPr/>
          </p:nvSpPr>
          <p:spPr bwMode="auto">
            <a:xfrm>
              <a:off x="645" y="1292"/>
              <a:ext cx="215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/>
                <a:t>N</a:t>
              </a:r>
              <a:endParaRPr lang="en-US" altLang="de-DE" sz="1400"/>
            </a:p>
          </p:txBody>
        </p:sp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>
              <a:off x="645" y="959"/>
              <a:ext cx="21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/>
                <a:t>O</a:t>
              </a:r>
              <a:endParaRPr lang="en-US" altLang="de-DE" sz="1400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 flipV="1">
              <a:off x="1050" y="1315"/>
              <a:ext cx="0" cy="3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>
              <a:off x="1050" y="1325"/>
              <a:ext cx="336" cy="3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 flipV="1">
              <a:off x="1392" y="1019"/>
              <a:ext cx="0" cy="3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>
              <a:off x="1391" y="1018"/>
              <a:ext cx="336" cy="3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 flipH="1">
              <a:off x="1055" y="1382"/>
              <a:ext cx="672" cy="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1378" y="1634"/>
              <a:ext cx="245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 dirty="0"/>
                <a:t>13</a:t>
              </a:r>
              <a:endParaRPr lang="en-US" altLang="de-DE" sz="1400" dirty="0"/>
            </a:p>
          </p:txBody>
        </p:sp>
        <p:sp>
          <p:nvSpPr>
            <p:cNvPr id="26" name="Text Box 50"/>
            <p:cNvSpPr txBox="1">
              <a:spLocks noChangeArrowheads="1"/>
            </p:cNvSpPr>
            <p:nvPr/>
          </p:nvSpPr>
          <p:spPr bwMode="auto">
            <a:xfrm>
              <a:off x="1199" y="919"/>
              <a:ext cx="24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/>
                <a:t>15</a:t>
              </a:r>
              <a:endParaRPr lang="en-US" altLang="de-DE" sz="1400"/>
            </a:p>
          </p:txBody>
        </p:sp>
        <p:sp>
          <p:nvSpPr>
            <p:cNvPr id="27" name="Text Box 51"/>
            <p:cNvSpPr txBox="1">
              <a:spLocks noChangeArrowheads="1"/>
            </p:cNvSpPr>
            <p:nvPr/>
          </p:nvSpPr>
          <p:spPr bwMode="auto">
            <a:xfrm>
              <a:off x="863" y="1634"/>
              <a:ext cx="24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/>
                <a:t>12</a:t>
              </a:r>
              <a:endParaRPr lang="en-US" altLang="de-DE" sz="1400"/>
            </a:p>
          </p:txBody>
        </p:sp>
        <p:sp>
          <p:nvSpPr>
            <p:cNvPr id="28" name="Text Box 52"/>
            <p:cNvSpPr txBox="1">
              <a:spLocks noChangeArrowheads="1"/>
            </p:cNvSpPr>
            <p:nvPr/>
          </p:nvSpPr>
          <p:spPr bwMode="auto">
            <a:xfrm>
              <a:off x="863" y="1203"/>
              <a:ext cx="24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/>
                <a:t>13</a:t>
              </a:r>
              <a:endParaRPr lang="en-US" altLang="de-DE" sz="1400"/>
            </a:p>
          </p:txBody>
        </p:sp>
        <p:sp>
          <p:nvSpPr>
            <p:cNvPr id="29" name="Text Box 53"/>
            <p:cNvSpPr txBox="1">
              <a:spLocks noChangeArrowheads="1"/>
            </p:cNvSpPr>
            <p:nvPr/>
          </p:nvSpPr>
          <p:spPr bwMode="auto">
            <a:xfrm>
              <a:off x="1199" y="1203"/>
              <a:ext cx="245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/>
                <a:t>14</a:t>
              </a:r>
              <a:endParaRPr lang="en-US" altLang="de-DE" sz="1400"/>
            </a:p>
          </p:txBody>
        </p:sp>
        <p:sp>
          <p:nvSpPr>
            <p:cNvPr id="30" name="Text Box 54"/>
            <p:cNvSpPr txBox="1">
              <a:spLocks noChangeArrowheads="1"/>
            </p:cNvSpPr>
            <p:nvPr/>
          </p:nvSpPr>
          <p:spPr bwMode="auto">
            <a:xfrm>
              <a:off x="1711" y="1203"/>
              <a:ext cx="24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 dirty="0"/>
                <a:t>15</a:t>
              </a:r>
              <a:endParaRPr lang="en-US" altLang="de-DE" sz="1400" dirty="0"/>
            </a:p>
          </p:txBody>
        </p:sp>
        <p:sp>
          <p:nvSpPr>
            <p:cNvPr id="31" name="Text Box 55"/>
            <p:cNvSpPr txBox="1">
              <a:spLocks noChangeArrowheads="1"/>
            </p:cNvSpPr>
            <p:nvPr/>
          </p:nvSpPr>
          <p:spPr bwMode="auto">
            <a:xfrm>
              <a:off x="959" y="1865"/>
              <a:ext cx="193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/>
                <a:t>6</a:t>
              </a:r>
              <a:endParaRPr lang="en-US" altLang="de-DE" sz="1400"/>
            </a:p>
          </p:txBody>
        </p:sp>
        <p:sp>
          <p:nvSpPr>
            <p:cNvPr id="32" name="Text Box 56"/>
            <p:cNvSpPr txBox="1">
              <a:spLocks noChangeArrowheads="1"/>
            </p:cNvSpPr>
            <p:nvPr/>
          </p:nvSpPr>
          <p:spPr bwMode="auto">
            <a:xfrm>
              <a:off x="1295" y="1864"/>
              <a:ext cx="193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/>
                <a:t>7</a:t>
              </a:r>
              <a:endParaRPr lang="en-US" altLang="de-DE" sz="1400"/>
            </a:p>
          </p:txBody>
        </p:sp>
        <p:sp>
          <p:nvSpPr>
            <p:cNvPr id="33" name="Text Box 57"/>
            <p:cNvSpPr txBox="1">
              <a:spLocks noChangeArrowheads="1"/>
            </p:cNvSpPr>
            <p:nvPr/>
          </p:nvSpPr>
          <p:spPr bwMode="auto">
            <a:xfrm>
              <a:off x="1632" y="1864"/>
              <a:ext cx="193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/>
                <a:t>8</a:t>
              </a:r>
              <a:endParaRPr lang="en-US" altLang="de-DE" sz="1400"/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 flipV="1">
              <a:off x="1392" y="138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5" name="Text Box 59"/>
          <p:cNvSpPr txBox="1">
            <a:spLocks noChangeArrowheads="1"/>
          </p:cNvSpPr>
          <p:nvPr/>
        </p:nvSpPr>
        <p:spPr bwMode="auto">
          <a:xfrm>
            <a:off x="2051896" y="3776266"/>
            <a:ext cx="26180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CNO isotopes act as catalysts</a:t>
            </a:r>
            <a:endParaRPr lang="en-US" alt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61"/>
          <p:cNvSpPr txBox="1">
            <a:spLocks noChangeArrowheads="1"/>
          </p:cNvSpPr>
          <p:nvPr/>
        </p:nvSpPr>
        <p:spPr bwMode="auto">
          <a:xfrm>
            <a:off x="2051896" y="3400028"/>
            <a:ext cx="54569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limited by </a:t>
            </a:r>
            <a:r>
              <a:rPr lang="el-GR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altLang="de-DE" sz="1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~ 10 min) and </a:t>
            </a:r>
            <a:r>
              <a:rPr lang="en-GB" altLang="de-DE" sz="16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~ 2 min)</a:t>
            </a:r>
            <a:endParaRPr lang="en-US" alt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 flipV="1">
            <a:off x="5574605" y="1125488"/>
            <a:ext cx="0" cy="646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>
            <a:off x="5576193" y="1764000"/>
            <a:ext cx="646112" cy="617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H="1">
            <a:off x="4283968" y="1773188"/>
            <a:ext cx="1290637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5698430" y="1238201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/>
              <a:t>(p,</a:t>
            </a:r>
            <a:r>
              <a:rPr lang="en-GB" altLang="de-DE" sz="1600">
                <a:latin typeface="Symbol" panose="05050102010706020507" pitchFamily="18" charset="2"/>
              </a:rPr>
              <a:t>g</a:t>
            </a:r>
            <a:r>
              <a:rPr lang="en-GB" altLang="de-DE" sz="1600"/>
              <a:t>)</a:t>
            </a: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4709418" y="2060526"/>
            <a:ext cx="619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/>
              <a:t>(p,</a:t>
            </a:r>
            <a:r>
              <a:rPr lang="en-GB" altLang="de-DE" sz="1600">
                <a:latin typeface="Symbol" panose="05050102010706020507" pitchFamily="18" charset="2"/>
              </a:rPr>
              <a:t>a</a:t>
            </a:r>
            <a:r>
              <a:rPr lang="en-GB" altLang="de-DE" sz="1600"/>
              <a:t>)</a:t>
            </a: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5914330" y="1868438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/>
              <a:t>(e</a:t>
            </a:r>
            <a:r>
              <a:rPr lang="en-GB" altLang="de-DE" sz="1600" baseline="30000">
                <a:latin typeface="Symbol" panose="05050102010706020507" pitchFamily="18" charset="2"/>
              </a:rPr>
              <a:t>+</a:t>
            </a:r>
            <a:r>
              <a:rPr lang="en-GB" altLang="de-DE" sz="1600">
                <a:latin typeface="Symbol" panose="05050102010706020507" pitchFamily="18" charset="2"/>
              </a:rPr>
              <a:t>n)</a:t>
            </a: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2986782" y="4894436"/>
            <a:ext cx="1544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nucleosynthesis</a:t>
            </a:r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V="1">
            <a:off x="4644132" y="4653136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5513133" y="4894436"/>
            <a:ext cx="17951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production</a:t>
            </a:r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 flipH="1" flipV="1">
            <a:off x="5357558" y="4653136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852488" y="5388148"/>
            <a:ext cx="6953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stellar conditions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changes in energy production and nucleosynthesis</a:t>
            </a: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594000" y="6120000"/>
            <a:ext cx="7840673" cy="338554"/>
          </a:xfrm>
          <a:prstGeom prst="rect">
            <a:avLst/>
          </a:prstGeom>
          <a:solidFill>
            <a:schemeClr val="accent2">
              <a:alpha val="14902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know</a:t>
            </a:r>
            <a:r>
              <a:rPr lang="en-GB" altLang="de-DE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all temperatures to determine</a:t>
            </a:r>
            <a:r>
              <a:rPr lang="en-GB" altLang="de-DE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PRODUCTION</a:t>
            </a: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1845221" y="4286423"/>
            <a:ext cx="4332287" cy="366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 err="1">
                <a:latin typeface="Symbol" panose="05050102010706020507" pitchFamily="18" charset="2"/>
              </a:rPr>
              <a:t>a+a</a:t>
            </a:r>
            <a:r>
              <a:rPr lang="en-US" altLang="de-DE" dirty="0"/>
              <a:t>      </a:t>
            </a:r>
            <a:r>
              <a:rPr lang="en-US" altLang="de-DE" baseline="30000" dirty="0"/>
              <a:t>8</a:t>
            </a:r>
            <a:r>
              <a:rPr lang="en-US" altLang="de-DE" dirty="0"/>
              <a:t>Be      </a:t>
            </a:r>
            <a:r>
              <a:rPr lang="en-US" altLang="de-DE" baseline="30000" dirty="0" err="1"/>
              <a:t>8</a:t>
            </a:r>
            <a:r>
              <a:rPr lang="en-US" altLang="de-DE" dirty="0" err="1"/>
              <a:t>Be</a:t>
            </a:r>
            <a:r>
              <a:rPr lang="en-US" altLang="de-DE" dirty="0"/>
              <a:t> + </a:t>
            </a:r>
            <a:r>
              <a:rPr lang="en-US" altLang="de-DE" dirty="0">
                <a:latin typeface="Symbol" panose="05050102010706020507" pitchFamily="18" charset="2"/>
              </a:rPr>
              <a:t>a</a:t>
            </a:r>
            <a:r>
              <a:rPr lang="en-US" altLang="de-DE" dirty="0"/>
              <a:t>       </a:t>
            </a:r>
            <a:r>
              <a:rPr lang="en-US" altLang="de-DE" baseline="30000" dirty="0"/>
              <a:t>12</a:t>
            </a:r>
            <a:r>
              <a:rPr lang="en-US" altLang="de-DE" dirty="0"/>
              <a:t>C</a:t>
            </a:r>
            <a:r>
              <a:rPr lang="en-US" altLang="de-DE" baseline="30000" dirty="0"/>
              <a:t>*</a:t>
            </a:r>
            <a:r>
              <a:rPr lang="en-US" altLang="de-DE" dirty="0"/>
              <a:t>(7.7 MeV)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416721" y="4446761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2391321" y="4532486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4342358" y="4443586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4316958" y="4529311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7" grpId="0"/>
      <p:bldP spid="44" grpId="0"/>
      <p:bldP spid="46" grpId="0"/>
      <p:bldP spid="48" grpId="0"/>
      <p:bldP spid="49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 change and lifetimes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8313" y="778023"/>
            <a:ext cx="71294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reaction  		  	</a:t>
            </a:r>
            <a:r>
              <a:rPr lang="en-GB" altLang="de-DE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 </a:t>
            </a:r>
            <a:r>
              <a:rPr lang="en-GB" altLang="de-DE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3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where </a:t>
            </a:r>
            <a:r>
              <a:rPr lang="en-GB" altLang="de-DE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destroyed through capture of </a:t>
            </a:r>
            <a:r>
              <a:rPr lang="en-GB" altLang="de-DE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</a:t>
            </a:r>
            <a:r>
              <a:rPr lang="en-GB" altLang="de-DE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produced</a:t>
            </a:r>
            <a:endParaRPr lang="en-GB" alt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73138" y="5100786"/>
            <a:ext cx="374173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lang="en-GB" altLang="de-DE" sz="1600" u="sng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 against destruction by with 2: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55267"/>
              </p:ext>
            </p:extLst>
          </p:nvPr>
        </p:nvGraphicFramePr>
        <p:xfrm>
          <a:off x="5292725" y="5297636"/>
          <a:ext cx="169068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Formel" r:id="rId3" imgW="1257300" imgH="431800" progId="Equation.3">
                  <p:embed/>
                </p:oleObj>
              </mc:Choice>
              <mc:Fallback>
                <p:oleObj name="Formel" r:id="rId3" imgW="1257300" imgH="431800" progId="Equation.3">
                  <p:embed/>
                  <p:pic>
                    <p:nvPicPr>
                      <p:cNvPr id="153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297636"/>
                        <a:ext cx="1690688" cy="5794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44500" y="1676548"/>
            <a:ext cx="5711825" cy="3408363"/>
            <a:chOff x="585" y="1041"/>
            <a:chExt cx="4130" cy="2147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585" y="1041"/>
            <a:ext cx="4130" cy="2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" name="Graph" r:id="rId5" imgW="3749040" imgH="3040685" progId="Origin50.Graph">
                    <p:embed/>
                  </p:oleObj>
                </mc:Choice>
                <mc:Fallback>
                  <p:oleObj name="Graph" r:id="rId5" imgW="3749040" imgH="3040685" progId="Origin50.Graph">
                    <p:embed/>
                    <p:pic>
                      <p:nvPicPr>
                        <p:cNvPr id="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836" t="2435" r="2901" b="6088"/>
                        <a:stretch>
                          <a:fillRect/>
                        </a:stretch>
                      </p:blipFill>
                      <p:spPr bwMode="auto">
                        <a:xfrm>
                          <a:off x="585" y="1041"/>
                          <a:ext cx="4130" cy="2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1534" y="1344"/>
            <a:ext cx="913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7" name="Formel" r:id="rId7" imgW="1438385" imgH="800047" progId="Equation.3">
                    <p:embed/>
                  </p:oleObj>
                </mc:Choice>
                <mc:Fallback>
                  <p:oleObj name="Formel" r:id="rId7" imgW="1438385" imgH="800047" progId="Equation.3">
                    <p:embed/>
                    <p:pic>
                      <p:nvPicPr>
                        <p:cNvPr id="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4" y="1344"/>
                          <a:ext cx="913" cy="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651" y="2400"/>
              <a:ext cx="8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e-DE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is destroyed</a:t>
              </a:r>
            </a:p>
          </p:txBody>
        </p:sp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1547" y="2308"/>
            <a:ext cx="607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8" name="Formel" r:id="rId9" imgW="952467" imgH="495247" progId="Equation.3">
                    <p:embed/>
                  </p:oleObj>
                </mc:Choice>
                <mc:Fallback>
                  <p:oleObj name="Formel" r:id="rId9" imgW="952467" imgH="495247" progId="Equation.3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2308"/>
                          <a:ext cx="607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651" y="1356"/>
              <a:ext cx="83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de-DE" sz="1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is produced</a:t>
              </a:r>
            </a:p>
          </p:txBody>
        </p:sp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2836" y="2076"/>
            <a:ext cx="8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9" name="Formel" r:id="rId11" imgW="139579" imgH="266469" progId="Equation.3">
                    <p:embed/>
                  </p:oleObj>
                </mc:Choice>
                <mc:Fallback>
                  <p:oleObj name="Formel" r:id="rId11" imgW="139579" imgH="266469" progId="Equation.3">
                    <p:embed/>
                    <p:pic>
                      <p:nvPicPr>
                        <p:cNvPr id="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6" y="2076"/>
                          <a:ext cx="8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93725" y="6120000"/>
            <a:ext cx="7582204" cy="338554"/>
          </a:xfrm>
          <a:prstGeom prst="rect">
            <a:avLst/>
          </a:prstGeom>
          <a:solidFill>
            <a:schemeClr val="accent2">
              <a:alpha val="14902"/>
            </a:schemeClr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know</a:t>
            </a:r>
            <a:r>
              <a:rPr lang="en-GB" altLang="de-DE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all temperatures to determine</a:t>
            </a:r>
            <a:r>
              <a:rPr lang="en-GB" altLang="de-DE" sz="1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NUCLEOSYNTHESIS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470775" y="3279923"/>
            <a:ext cx="644525" cy="5286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80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456488" y="2224236"/>
            <a:ext cx="646112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80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8102600" y="2754461"/>
            <a:ext cx="644525" cy="5286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800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456488" y="2754461"/>
            <a:ext cx="646112" cy="5286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80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811963" y="2754461"/>
            <a:ext cx="644525" cy="5286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800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11963" y="3283098"/>
            <a:ext cx="644525" cy="53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800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811963" y="2221061"/>
            <a:ext cx="193675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800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7456488" y="2241698"/>
            <a:ext cx="0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8102600" y="2241698"/>
            <a:ext cx="0" cy="156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6811963" y="3283098"/>
            <a:ext cx="193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6811963" y="2754461"/>
            <a:ext cx="193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389688" y="3371998"/>
            <a:ext cx="3302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>
                <a:solidFill>
                  <a:srgbClr val="CC0000"/>
                </a:solidFill>
              </a:rPr>
              <a:t>C</a:t>
            </a:r>
            <a:endParaRPr lang="en-US" altLang="de-DE" sz="1600">
              <a:solidFill>
                <a:srgbClr val="CC0000"/>
              </a:solidFill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389688" y="2840186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>
                <a:solidFill>
                  <a:srgbClr val="336699"/>
                </a:solidFill>
              </a:rPr>
              <a:t>N</a:t>
            </a:r>
            <a:endParaRPr lang="en-US" altLang="de-DE" sz="1600">
              <a:solidFill>
                <a:srgbClr val="336699"/>
              </a:solidFill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6389688" y="2271861"/>
            <a:ext cx="34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/>
              <a:t>O</a:t>
            </a:r>
            <a:endParaRPr lang="en-US" altLang="de-DE" sz="1600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7077075" y="2921148"/>
            <a:ext cx="647700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V="1">
            <a:off x="7734300" y="2402036"/>
            <a:ext cx="0" cy="636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7740650" y="2402036"/>
            <a:ext cx="646113" cy="617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H="1">
            <a:off x="7088188" y="3019573"/>
            <a:ext cx="1290637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7669213" y="3418036"/>
            <a:ext cx="4095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/>
              <a:t>13</a:t>
            </a:r>
            <a:endParaRPr lang="en-US" altLang="de-DE" sz="1600"/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7364413" y="2203598"/>
            <a:ext cx="409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/>
              <a:t>15</a:t>
            </a:r>
            <a:endParaRPr lang="en-US" altLang="de-DE" sz="1600"/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6719888" y="3418036"/>
            <a:ext cx="4095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>
                <a:solidFill>
                  <a:srgbClr val="CC0000"/>
                </a:solidFill>
              </a:rPr>
              <a:t>12</a:t>
            </a:r>
            <a:endParaRPr lang="en-US" altLang="de-DE" sz="1600">
              <a:solidFill>
                <a:srgbClr val="CC0000"/>
              </a:solidFill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719888" y="2687786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>
                <a:solidFill>
                  <a:srgbClr val="336699"/>
                </a:solidFill>
              </a:rPr>
              <a:t>13</a:t>
            </a:r>
            <a:endParaRPr lang="en-US" altLang="de-DE" sz="1600">
              <a:solidFill>
                <a:srgbClr val="336699"/>
              </a:solidFill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7364413" y="2687786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/>
              <a:t>14</a:t>
            </a:r>
            <a:endParaRPr lang="en-US" altLang="de-DE" sz="1600"/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8310563" y="2687786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/>
              <a:t>15</a:t>
            </a:r>
            <a:endParaRPr lang="en-US" altLang="de-DE" sz="1600"/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6902450" y="3810148"/>
            <a:ext cx="296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/>
              <a:t>6</a:t>
            </a:r>
            <a:endParaRPr lang="en-US" altLang="de-DE" sz="1600"/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7548563" y="3813323"/>
            <a:ext cx="2968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/>
              <a:t>7</a:t>
            </a:r>
            <a:endParaRPr lang="en-US" altLang="de-DE" sz="1600"/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8194675" y="3813323"/>
            <a:ext cx="2968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/>
              <a:t>8</a:t>
            </a:r>
            <a:endParaRPr lang="en-US" altLang="de-DE" sz="1600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V="1">
            <a:off x="7734300" y="3016398"/>
            <a:ext cx="0" cy="53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AutoShape 43"/>
          <p:cNvSpPr>
            <a:spLocks noChangeArrowheads="1"/>
          </p:cNvSpPr>
          <p:nvPr/>
        </p:nvSpPr>
        <p:spPr bwMode="auto">
          <a:xfrm>
            <a:off x="7019925" y="2995761"/>
            <a:ext cx="71438" cy="503237"/>
          </a:xfrm>
          <a:prstGeom prst="upArrow">
            <a:avLst>
              <a:gd name="adj1" fmla="val 50000"/>
              <a:gd name="adj2" fmla="val 176110"/>
            </a:avLst>
          </a:prstGeom>
          <a:gradFill rotWithShape="1">
            <a:gsLst>
              <a:gs pos="0">
                <a:srgbClr val="336699"/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800"/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7221538" y="1816248"/>
            <a:ext cx="950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60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301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/>
      <p:bldP spid="26" grpId="0"/>
      <p:bldP spid="27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 evolution in stellar core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633418"/>
            <a:ext cx="3624263" cy="27955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00" y="2268000"/>
            <a:ext cx="5341620" cy="40157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0000" y="4680000"/>
            <a:ext cx="2736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Decline of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(time scale)</a:t>
            </a:r>
          </a:p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in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equilibrium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decline in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</a:t>
            </a:r>
            <a:r>
              <a:rPr lang="de-DE" dirty="0" smtClean="0"/>
              <a:t>3</a:t>
            </a:r>
            <a:r>
              <a:rPr lang="el-GR" dirty="0" smtClean="0"/>
              <a:t>α</a:t>
            </a:r>
            <a:r>
              <a:rPr lang="de-DE" dirty="0" smtClean="0"/>
              <a:t> </a:t>
            </a:r>
            <a:r>
              <a:rPr lang="en-US" dirty="0" smtClean="0"/>
              <a:t>and</a:t>
            </a:r>
            <a:r>
              <a:rPr lang="de-DE" dirty="0" smtClean="0"/>
              <a:t> </a:t>
            </a:r>
            <a:r>
              <a:rPr lang="de-DE" baseline="30000" dirty="0" smtClean="0"/>
              <a:t>12</a:t>
            </a:r>
            <a:r>
              <a:rPr lang="de-DE" dirty="0" smtClean="0"/>
              <a:t>C(</a:t>
            </a:r>
            <a:r>
              <a:rPr lang="el-GR" dirty="0" smtClean="0"/>
              <a:t>α</a:t>
            </a:r>
            <a:r>
              <a:rPr lang="de-DE" dirty="0" smtClean="0"/>
              <a:t>,</a:t>
            </a:r>
            <a:r>
              <a:rPr lang="el-GR" dirty="0" smtClean="0"/>
              <a:t>γ</a:t>
            </a:r>
            <a:r>
              <a:rPr lang="de-DE" dirty="0" smtClean="0"/>
              <a:t>)</a:t>
            </a:r>
            <a:r>
              <a:rPr lang="de-DE" baseline="30000" dirty="0" smtClean="0"/>
              <a:t>16</a:t>
            </a:r>
            <a:r>
              <a:rPr lang="de-DE" dirty="0" smtClean="0"/>
              <a:t>O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2636912"/>
            <a:ext cx="8239125" cy="354806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580000" y="1080000"/>
            <a:ext cx="3025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rates determined by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 state configurations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providing strong resonances!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</a:t>
            </a:r>
            <a:r>
              <a:rPr lang="el-GR" dirty="0" smtClean="0"/>
              <a:t>ααα</a:t>
            </a:r>
            <a:r>
              <a:rPr lang="de-DE" dirty="0" smtClean="0"/>
              <a:t>) </a:t>
            </a:r>
            <a:r>
              <a:rPr lang="en-US" dirty="0" smtClean="0"/>
              <a:t>reaction as two step process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048625" cy="424815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551620"/>
            <a:ext cx="1080000" cy="144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039210" y="1656000"/>
            <a:ext cx="1104790" cy="339887"/>
          </a:xfrm>
          <a:prstGeom prst="rect">
            <a:avLst/>
          </a:prstGeom>
          <a:solidFill>
            <a:schemeClr val="bg1"/>
          </a:solidFill>
        </p:spPr>
        <p:txBody>
          <a:bodyPr wrap="none" bIns="108000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Meghnad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Saha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902946"/>
              </p:ext>
            </p:extLst>
          </p:nvPr>
        </p:nvGraphicFramePr>
        <p:xfrm>
          <a:off x="4810720" y="5877272"/>
          <a:ext cx="26416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1345616" imgH="253890" progId="Equation.3">
                  <p:embed/>
                </p:oleObj>
              </mc:Choice>
              <mc:Fallback>
                <p:oleObj name="Equation" r:id="rId5" imgW="1345616" imgH="253890" progId="Equation.3">
                  <p:embed/>
                  <p:pic>
                    <p:nvPicPr>
                      <p:cNvPr id="1435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720" y="5877272"/>
                        <a:ext cx="26416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220170" y="5943947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/>
              <a:t>with </a:t>
            </a:r>
          </a:p>
        </p:txBody>
      </p:sp>
      <p:sp>
        <p:nvSpPr>
          <p:cNvPr id="8" name="Rechteck 7"/>
          <p:cNvSpPr/>
          <p:nvPr/>
        </p:nvSpPr>
        <p:spPr>
          <a:xfrm>
            <a:off x="360000" y="3060000"/>
            <a:ext cx="849600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60000" y="4752000"/>
            <a:ext cx="849600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4000" y="554400"/>
            <a:ext cx="1063317" cy="10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</a:t>
            </a:r>
            <a:r>
              <a:rPr lang="en-US" baseline="30000" dirty="0" smtClean="0"/>
              <a:t>8</a:t>
            </a:r>
            <a:r>
              <a:rPr lang="en-US" dirty="0" smtClean="0"/>
              <a:t>Be equilibrium abundance: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260000"/>
            <a:ext cx="7753350" cy="448627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39999" y="1980000"/>
            <a:ext cx="810000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39999" y="3960000"/>
            <a:ext cx="810000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44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Resonant capture on </a:t>
            </a:r>
            <a:r>
              <a:rPr lang="en-US" baseline="30000" dirty="0" smtClean="0"/>
              <a:t>8</a:t>
            </a:r>
            <a:r>
              <a:rPr lang="en-US" dirty="0" smtClean="0"/>
              <a:t>Be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1260000"/>
            <a:ext cx="79152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resonance strength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1260000"/>
            <a:ext cx="67246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30000" dirty="0" smtClean="0"/>
              <a:t>8</a:t>
            </a:r>
            <a:r>
              <a:rPr lang="en-US" dirty="0" smtClean="0"/>
              <a:t>Be+</a:t>
            </a:r>
            <a:r>
              <a:rPr lang="el-GR" dirty="0" smtClean="0"/>
              <a:t>α</a:t>
            </a:r>
            <a:r>
              <a:rPr lang="en-US" dirty="0" smtClean="0"/>
              <a:t> reaction rate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1260000"/>
            <a:ext cx="69056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4403"/>
            <a:ext cx="9208654" cy="600561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133475"/>
            <a:ext cx="79819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they do the experiment?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539552" y="720000"/>
            <a:ext cx="748883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  <a:buFontTx/>
              <a:buChar char="•"/>
            </a:pP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Used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deuterium beam on a </a:t>
            </a:r>
            <a:r>
              <a:rPr lang="en-US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target to produce </a:t>
            </a:r>
            <a:r>
              <a:rPr lang="en-US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via a (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d,p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reaction.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l-GR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-decays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20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second excited state in </a:t>
            </a:r>
            <a:r>
              <a:rPr lang="en-US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state then immediately decays under alpha emission into </a:t>
            </a:r>
            <a:r>
              <a:rPr lang="en-US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immediately decays into 2 alpha particles</a:t>
            </a:r>
          </a:p>
        </p:txBody>
      </p:sp>
      <p:sp>
        <p:nvSpPr>
          <p:cNvPr id="4" name="Rechteck 3"/>
          <p:cNvSpPr/>
          <p:nvPr/>
        </p:nvSpPr>
        <p:spPr>
          <a:xfrm>
            <a:off x="540000" y="2086528"/>
            <a:ext cx="748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they saw after the delay of the </a:t>
            </a:r>
            <a:r>
              <a:rPr lang="el-GR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-decay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alpha particles coming from their</a:t>
            </a:r>
            <a:b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few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irradiation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540000" y="2880000"/>
            <a:ext cx="793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>
                <a:solidFill>
                  <a:srgbClr val="FF0000"/>
                </a:solidFill>
              </a:rPr>
              <a:t>This proved that the state can also be formed by the 3 alpha process …</a:t>
            </a: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540000" y="3420000"/>
            <a:ext cx="7936788" cy="7294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30000"/>
              </a:spcAft>
              <a:buFont typeface="Wingdings" panose="05000000000000000000" pitchFamily="2" charset="2"/>
              <a:buChar char="à"/>
            </a:pPr>
            <a:r>
              <a:rPr lang="en-US" altLang="de-DE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removed the major roadblock for the theory that elements are made in stars</a:t>
            </a:r>
          </a:p>
          <a:p>
            <a:pPr eaLnBrk="1" hangingPunct="1">
              <a:spcAft>
                <a:spcPct val="30000"/>
              </a:spcAft>
              <a:buFont typeface="Wingdings" panose="05000000000000000000" pitchFamily="2" charset="2"/>
              <a:buChar char="à"/>
            </a:pPr>
            <a:r>
              <a:rPr lang="en-US" altLang="de-DE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Nobel Prize in Physics 1983 for Willy Fowler (alone !)</a:t>
            </a:r>
          </a:p>
        </p:txBody>
      </p:sp>
      <p:pic>
        <p:nvPicPr>
          <p:cNvPr id="9" name="Picture 1032" descr="S:\Teaching\NA\Burning\hoy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4320000"/>
            <a:ext cx="13525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3" descr="S:\Teaching\NA\Burning\fowl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4320000"/>
            <a:ext cx="131286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8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total &lt;</a:t>
            </a:r>
            <a:r>
              <a:rPr lang="el-GR" dirty="0" smtClean="0"/>
              <a:t>ααα</a:t>
            </a:r>
            <a:r>
              <a:rPr lang="de-DE" dirty="0" smtClean="0"/>
              <a:t>&gt;</a:t>
            </a:r>
            <a:r>
              <a:rPr lang="en-US" dirty="0" smtClean="0"/>
              <a:t> rate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7" y="1260000"/>
            <a:ext cx="67913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production in He burning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260000"/>
            <a:ext cx="74866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l-GR" dirty="0" smtClean="0"/>
              <a:t>ρ</a:t>
            </a:r>
            <a:r>
              <a:rPr lang="en-US" dirty="0" smtClean="0"/>
              <a:t>=10</a:t>
            </a:r>
            <a:r>
              <a:rPr lang="en-US" baseline="30000" dirty="0" smtClean="0"/>
              <a:t>5</a:t>
            </a:r>
            <a:r>
              <a:rPr lang="en-US" dirty="0" smtClean="0"/>
              <a:t> g/cm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1260000"/>
            <a:ext cx="73628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/>
              <a:t>-</a:t>
            </a:r>
            <a:r>
              <a:rPr lang="en-US" dirty="0" smtClean="0"/>
              <a:t>burning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900000"/>
            <a:ext cx="418255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•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conditions: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Temperature: (6-8)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1"/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reaction: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uel: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carbon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neon, magnesium, oxygen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    (Q = 4.62 </a:t>
            </a:r>
            <a:r>
              <a:rPr lang="de-D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+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→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   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 =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2.24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reactions: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de-DE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into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and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540000" y="6120000"/>
            <a:ext cx="2571217" cy="369332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8.6 x 10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T[K] 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12</a:t>
            </a:r>
            <a:r>
              <a:rPr lang="en-US" dirty="0" smtClean="0"/>
              <a:t>C(</a:t>
            </a:r>
            <a:r>
              <a:rPr lang="el-GR" dirty="0" smtClean="0"/>
              <a:t>α</a:t>
            </a:r>
            <a:r>
              <a:rPr lang="de-DE" dirty="0" smtClean="0"/>
              <a:t>,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16</a:t>
            </a:r>
            <a:r>
              <a:rPr lang="en-US" dirty="0" smtClean="0"/>
              <a:t>O, the Holy Grail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1260000"/>
            <a:ext cx="8086725" cy="4733925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1907704" y="2736000"/>
            <a:ext cx="0" cy="2448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2160000" y="3780000"/>
            <a:ext cx="0" cy="140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2520000" y="3852000"/>
            <a:ext cx="0" cy="1368000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872000" y="4320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E1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24000" y="4320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E1</a:t>
            </a:r>
            <a:endParaRPr lang="de-DE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84000" y="4320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endParaRPr lang="de-DE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contributions in </a:t>
            </a:r>
            <a:r>
              <a:rPr lang="en-US" baseline="30000" dirty="0" smtClean="0"/>
              <a:t>12</a:t>
            </a:r>
            <a:r>
              <a:rPr lang="en-US" dirty="0" smtClean="0"/>
              <a:t>C(</a:t>
            </a:r>
            <a:r>
              <a:rPr lang="el-GR" dirty="0" smtClean="0"/>
              <a:t>α</a:t>
            </a:r>
            <a:r>
              <a:rPr lang="de-DE" dirty="0" smtClean="0"/>
              <a:t>,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16</a:t>
            </a:r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1260000"/>
            <a:ext cx="80105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12</a:t>
            </a:r>
            <a:r>
              <a:rPr lang="en-US" dirty="0" smtClean="0"/>
              <a:t>C(</a:t>
            </a:r>
            <a:r>
              <a:rPr lang="el-GR" dirty="0" smtClean="0"/>
              <a:t>α</a:t>
            </a:r>
            <a:r>
              <a:rPr lang="de-DE" dirty="0" smtClean="0"/>
              <a:t>,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16</a:t>
            </a:r>
            <a:r>
              <a:rPr lang="en-US" dirty="0" smtClean="0"/>
              <a:t>O reaction rate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260000"/>
            <a:ext cx="72771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</a:t>
            </a:r>
            <a:r>
              <a:rPr lang="en-US" baseline="30000" dirty="0" smtClean="0"/>
              <a:t>12</a:t>
            </a:r>
            <a:r>
              <a:rPr lang="en-US" dirty="0" smtClean="0"/>
              <a:t>C(</a:t>
            </a:r>
            <a:r>
              <a:rPr lang="el-GR" dirty="0" smtClean="0"/>
              <a:t>α</a:t>
            </a:r>
            <a:r>
              <a:rPr lang="de-DE" dirty="0" smtClean="0"/>
              <a:t>,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r>
              <a:rPr lang="en-US" baseline="30000" dirty="0" smtClean="0"/>
              <a:t>16</a:t>
            </a:r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1260000"/>
            <a:ext cx="80105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neutrino-losses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140968"/>
            <a:ext cx="8191500" cy="32861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20000" y="900000"/>
            <a:ext cx="47504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</a:t>
            </a:r>
            <a:r>
              <a:rPr lang="en-US" dirty="0"/>
              <a:t>At temperatures above ~10</a:t>
            </a:r>
            <a:r>
              <a:rPr lang="en-US" baseline="30000" dirty="0"/>
              <a:t>9</a:t>
            </a:r>
            <a:r>
              <a:rPr lang="en-US" dirty="0"/>
              <a:t> K: </a:t>
            </a:r>
            <a:r>
              <a:rPr lang="en-US" dirty="0" smtClean="0"/>
              <a:t>pair-production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• Luminosity of </a:t>
            </a:r>
            <a:r>
              <a:rPr lang="en-US" dirty="0">
                <a:solidFill>
                  <a:srgbClr val="FF0000"/>
                </a:solidFill>
              </a:rPr>
              <a:t>photons</a:t>
            </a:r>
            <a:r>
              <a:rPr lang="en-US" dirty="0"/>
              <a:t> and </a:t>
            </a:r>
            <a:r>
              <a:rPr lang="en-US" dirty="0">
                <a:solidFill>
                  <a:srgbClr val="0000CC"/>
                </a:solidFill>
              </a:rPr>
              <a:t>neutrinos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899592" y="1432185"/>
                <a:ext cx="2421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432185"/>
                <a:ext cx="2421496" cy="276999"/>
              </a:xfrm>
              <a:prstGeom prst="rect">
                <a:avLst/>
              </a:prstGeom>
              <a:blipFill>
                <a:blip r:embed="rId3"/>
                <a:stretch>
                  <a:fillRect l="-756" r="-8312" b="-2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9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star-gas-star cycle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871" y="554400"/>
            <a:ext cx="5976257" cy="597625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96000" y="1412776"/>
            <a:ext cx="984244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hydrogen </a:t>
            </a:r>
          </a:p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clouds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64088" y="2060848"/>
            <a:ext cx="652423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 bubbles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64088" y="3307626"/>
            <a:ext cx="92765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supernovae and stellar winds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067944" y="4032000"/>
            <a:ext cx="1008112" cy="60016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stellar burning </a:t>
            </a:r>
          </a:p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heavy element formation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963809" y="3411723"/>
            <a:ext cx="790281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formation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77246" y="2060848"/>
            <a:ext cx="963405" cy="26161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clouds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156317" y="2676221"/>
            <a:ext cx="919739" cy="523220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star-gas-star 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22204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neutrino-losses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20000" y="900000"/>
            <a:ext cx="47504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temperatures above ~10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pair-production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Luminosity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neutrinos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899592" y="1432185"/>
                <a:ext cx="2421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432185"/>
                <a:ext cx="2421496" cy="276999"/>
              </a:xfrm>
              <a:prstGeom prst="rect">
                <a:avLst/>
              </a:prstGeom>
              <a:blipFill>
                <a:blip r:embed="rId3"/>
                <a:stretch>
                  <a:fillRect l="-756" r="-8312" b="-2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07" y="2492896"/>
            <a:ext cx="6290786" cy="399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Ne-burning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900000"/>
            <a:ext cx="660309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•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conditions: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Temperature: (1-2)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1"/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Reactions: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+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→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+4.59 MeV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uel: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neon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oxygen, silicon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reactions: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,n)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(n,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,n)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,p)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,n)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(p,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(p,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0000" y="4941168"/>
            <a:ext cx="6149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would neon burn before oxygen?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Temperatures are sufficiently high to initiate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photodisintegration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0" y="5525943"/>
                <a:ext cx="5162760" cy="509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baseline="300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de-DE" b="0" i="1" baseline="300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𝑁𝑒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→16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b="0" i="1" baseline="3000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→20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𝑒𝑞𝑢𝑖𝑙𝑖𝑏𝑟𝑖𝑢𝑚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𝑒𝑠𝑡𝑎𝑏𝑙𝑖𝑠h𝑒𝑑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525943"/>
                <a:ext cx="5162760" cy="5090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540000" y="6120000"/>
            <a:ext cx="2571217" cy="369332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8.6 x 10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T[K] 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Photodisintegration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004888"/>
            <a:ext cx="50196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5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-burning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900000"/>
            <a:ext cx="533934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•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conditions: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Temperature: (1.5-2.2)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1"/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uel: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silicon, sulfur (90%)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→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p +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    (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 = 7.676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→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   (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9.593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→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n +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    (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Q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1.459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reactions: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 (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(p,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(p,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540000" y="6120000"/>
            <a:ext cx="2571217" cy="369332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8.6 x 10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T[K] 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Si-burning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900000"/>
            <a:ext cx="525502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•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conditions: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Temperature: (3-4)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Density: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1"/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reaction: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+ 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uel: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silicon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Fe-group elements (A = 50-60 nuclei)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other reactions: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28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+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+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between forward and reverse reactions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increasing number of processes: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↔ c + d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→ Nuclear Statistical Equilibrium (NSE)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540000" y="6120000"/>
            <a:ext cx="2571217" cy="369332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8.6 x 10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T[K] 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evolution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71525" y="620713"/>
            <a:ext cx="7885492" cy="4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parameters governing evolution:  </a:t>
            </a:r>
            <a:r>
              <a:rPr lang="en-GB" altLang="de-DE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mass</a:t>
            </a:r>
            <a:r>
              <a:rPr lang="en-GB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altLang="de-DE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chemical composition </a:t>
            </a:r>
            <a:endParaRPr lang="en-US" altLang="de-DE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96875" y="1341438"/>
            <a:ext cx="6289676" cy="5040312"/>
            <a:chOff x="250" y="618"/>
            <a:chExt cx="3962" cy="3175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50" y="981"/>
              <a:ext cx="2857" cy="2812"/>
              <a:chOff x="23" y="709"/>
              <a:chExt cx="2812" cy="2812"/>
            </a:xfrm>
          </p:grpSpPr>
          <p:graphicFrame>
            <p:nvGraphicFramePr>
              <p:cNvPr id="7" name="Object 6"/>
              <p:cNvGraphicFramePr>
                <a:graphicFrameLocks noChangeAspect="1"/>
              </p:cNvGraphicFramePr>
              <p:nvPr/>
            </p:nvGraphicFramePr>
            <p:xfrm>
              <a:off x="23" y="879"/>
              <a:ext cx="2812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5" name="Corel PHOTO-PAINT 6.0 Image" r:id="rId3" imgW="3916356" imgH="3623772" progId="CorelPhotoPaint.Image.6">
                      <p:embed/>
                    </p:oleObj>
                  </mc:Choice>
                  <mc:Fallback>
                    <p:oleObj name="Corel PHOTO-PAINT 6.0 Image" r:id="rId3" imgW="3916356" imgH="3623772" progId="CorelPhotoPaint.Image.6">
                      <p:embed/>
                      <p:pic>
                        <p:nvPicPr>
                          <p:cNvPr id="64518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839" t="2980" r="4596" b="7947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" y="879"/>
                            <a:ext cx="2812" cy="264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367" y="971"/>
                <a:ext cx="2319" cy="2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 sz="1400"/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926" y="709"/>
                <a:ext cx="1053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de-DE" sz="1600" dirty="0">
                    <a:solidFill>
                      <a:srgbClr val="3366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Quiescent burning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551" y="1933"/>
                <a:ext cx="48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de-DE" sz="1200" dirty="0">
                    <a:solidFill>
                      <a:srgbClr val="3366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</a:t>
                </a:r>
              </a:p>
              <a:p>
                <a:pPr algn="ctr"/>
                <a:r>
                  <a:rPr lang="en-GB" altLang="de-DE" sz="1200" dirty="0">
                    <a:solidFill>
                      <a:srgbClr val="3366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Sequence</a:t>
                </a:r>
              </a:p>
              <a:p>
                <a:pPr algn="ctr"/>
                <a:r>
                  <a:rPr lang="en-GB" altLang="de-DE" sz="1200" dirty="0">
                    <a:solidFill>
                      <a:srgbClr val="3366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10</a:t>
                </a:r>
                <a:r>
                  <a:rPr lang="en-GB" altLang="de-DE" sz="1200" baseline="30000" dirty="0">
                    <a:solidFill>
                      <a:srgbClr val="3366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GB" altLang="de-DE" sz="1200" dirty="0">
                    <a:solidFill>
                      <a:srgbClr val="3366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endParaRPr lang="en-US" altLang="de-DE" sz="1200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1170" y="1707"/>
                <a:ext cx="52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de-DE" sz="1200" dirty="0">
                    <a:solidFill>
                      <a:srgbClr val="99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 Giant </a:t>
                </a:r>
              </a:p>
              <a:p>
                <a:pPr algn="ctr"/>
                <a:r>
                  <a:rPr lang="en-GB" altLang="de-DE" sz="1200" dirty="0">
                    <a:solidFill>
                      <a:srgbClr val="99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3x10</a:t>
                </a:r>
                <a:r>
                  <a:rPr lang="en-GB" altLang="de-DE" sz="1200" baseline="30000" dirty="0">
                    <a:solidFill>
                      <a:srgbClr val="99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 </a:t>
                </a:r>
                <a:r>
                  <a:rPr lang="en-GB" altLang="de-DE" sz="1200" dirty="0">
                    <a:solidFill>
                      <a:srgbClr val="99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altLang="de-DE" sz="1200" dirty="0"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531" y="2366"/>
                <a:ext cx="456" cy="376"/>
              </a:xfrm>
              <a:custGeom>
                <a:avLst/>
                <a:gdLst>
                  <a:gd name="T0" fmla="*/ 0 w 509"/>
                  <a:gd name="T1" fmla="*/ 394 h 394"/>
                  <a:gd name="T2" fmla="*/ 88 w 509"/>
                  <a:gd name="T3" fmla="*/ 306 h 394"/>
                  <a:gd name="T4" fmla="*/ 224 w 509"/>
                  <a:gd name="T5" fmla="*/ 182 h 394"/>
                  <a:gd name="T6" fmla="*/ 440 w 509"/>
                  <a:gd name="T7" fmla="*/ 26 h 394"/>
                  <a:gd name="T8" fmla="*/ 488 w 509"/>
                  <a:gd name="T9" fmla="*/ 26 h 394"/>
                  <a:gd name="T10" fmla="*/ 508 w 509"/>
                  <a:gd name="T11" fmla="*/ 70 h 394"/>
                  <a:gd name="T12" fmla="*/ 496 w 509"/>
                  <a:gd name="T13" fmla="*/ 126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9" h="394">
                    <a:moveTo>
                      <a:pt x="0" y="394"/>
                    </a:moveTo>
                    <a:cubicBezTo>
                      <a:pt x="15" y="379"/>
                      <a:pt x="51" y="341"/>
                      <a:pt x="88" y="306"/>
                    </a:cubicBezTo>
                    <a:cubicBezTo>
                      <a:pt x="125" y="271"/>
                      <a:pt x="165" y="229"/>
                      <a:pt x="224" y="182"/>
                    </a:cubicBezTo>
                    <a:cubicBezTo>
                      <a:pt x="283" y="135"/>
                      <a:pt x="396" y="52"/>
                      <a:pt x="440" y="26"/>
                    </a:cubicBezTo>
                    <a:cubicBezTo>
                      <a:pt x="484" y="0"/>
                      <a:pt x="477" y="19"/>
                      <a:pt x="488" y="26"/>
                    </a:cubicBezTo>
                    <a:cubicBezTo>
                      <a:pt x="499" y="33"/>
                      <a:pt x="507" y="53"/>
                      <a:pt x="508" y="70"/>
                    </a:cubicBezTo>
                    <a:cubicBezTo>
                      <a:pt x="509" y="87"/>
                      <a:pt x="498" y="114"/>
                      <a:pt x="496" y="126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871" y="2287"/>
                <a:ext cx="271" cy="215"/>
              </a:xfrm>
              <a:custGeom>
                <a:avLst/>
                <a:gdLst>
                  <a:gd name="T0" fmla="*/ 0 w 302"/>
                  <a:gd name="T1" fmla="*/ 225 h 225"/>
                  <a:gd name="T2" fmla="*/ 104 w 302"/>
                  <a:gd name="T3" fmla="*/ 93 h 225"/>
                  <a:gd name="T4" fmla="*/ 208 w 302"/>
                  <a:gd name="T5" fmla="*/ 13 h 225"/>
                  <a:gd name="T6" fmla="*/ 264 w 302"/>
                  <a:gd name="T7" fmla="*/ 13 h 225"/>
                  <a:gd name="T8" fmla="*/ 296 w 302"/>
                  <a:gd name="T9" fmla="*/ 33 h 225"/>
                  <a:gd name="T10" fmla="*/ 300 w 302"/>
                  <a:gd name="T11" fmla="*/ 8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2" h="225">
                    <a:moveTo>
                      <a:pt x="0" y="225"/>
                    </a:moveTo>
                    <a:cubicBezTo>
                      <a:pt x="18" y="203"/>
                      <a:pt x="69" y="128"/>
                      <a:pt x="104" y="93"/>
                    </a:cubicBezTo>
                    <a:cubicBezTo>
                      <a:pt x="139" y="58"/>
                      <a:pt x="181" y="26"/>
                      <a:pt x="208" y="13"/>
                    </a:cubicBezTo>
                    <a:cubicBezTo>
                      <a:pt x="235" y="0"/>
                      <a:pt x="249" y="10"/>
                      <a:pt x="264" y="13"/>
                    </a:cubicBezTo>
                    <a:cubicBezTo>
                      <a:pt x="279" y="16"/>
                      <a:pt x="290" y="21"/>
                      <a:pt x="296" y="33"/>
                    </a:cubicBezTo>
                    <a:cubicBezTo>
                      <a:pt x="302" y="45"/>
                      <a:pt x="299" y="74"/>
                      <a:pt x="300" y="85"/>
                    </a:cubicBezTo>
                  </a:path>
                </a:pathLst>
              </a:custGeom>
              <a:noFill/>
              <a:ln w="25400">
                <a:solidFill>
                  <a:srgbClr val="33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1061" y="2013"/>
                <a:ext cx="662" cy="378"/>
              </a:xfrm>
              <a:custGeom>
                <a:avLst/>
                <a:gdLst>
                  <a:gd name="T0" fmla="*/ 0 w 740"/>
                  <a:gd name="T1" fmla="*/ 396 h 396"/>
                  <a:gd name="T2" fmla="*/ 108 w 740"/>
                  <a:gd name="T3" fmla="*/ 252 h 396"/>
                  <a:gd name="T4" fmla="*/ 184 w 740"/>
                  <a:gd name="T5" fmla="*/ 200 h 396"/>
                  <a:gd name="T6" fmla="*/ 332 w 740"/>
                  <a:gd name="T7" fmla="*/ 120 h 396"/>
                  <a:gd name="T8" fmla="*/ 496 w 740"/>
                  <a:gd name="T9" fmla="*/ 52 h 396"/>
                  <a:gd name="T10" fmla="*/ 644 w 740"/>
                  <a:gd name="T11" fmla="*/ 4 h 396"/>
                  <a:gd name="T12" fmla="*/ 708 w 740"/>
                  <a:gd name="T13" fmla="*/ 28 h 396"/>
                  <a:gd name="T14" fmla="*/ 740 w 740"/>
                  <a:gd name="T15" fmla="*/ 10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0" h="396">
                    <a:moveTo>
                      <a:pt x="0" y="396"/>
                    </a:moveTo>
                    <a:cubicBezTo>
                      <a:pt x="18" y="371"/>
                      <a:pt x="77" y="285"/>
                      <a:pt x="108" y="252"/>
                    </a:cubicBezTo>
                    <a:cubicBezTo>
                      <a:pt x="139" y="219"/>
                      <a:pt x="147" y="222"/>
                      <a:pt x="184" y="200"/>
                    </a:cubicBezTo>
                    <a:cubicBezTo>
                      <a:pt x="221" y="178"/>
                      <a:pt x="280" y="145"/>
                      <a:pt x="332" y="120"/>
                    </a:cubicBezTo>
                    <a:cubicBezTo>
                      <a:pt x="384" y="95"/>
                      <a:pt x="444" y="71"/>
                      <a:pt x="496" y="52"/>
                    </a:cubicBezTo>
                    <a:cubicBezTo>
                      <a:pt x="548" y="33"/>
                      <a:pt x="609" y="8"/>
                      <a:pt x="644" y="4"/>
                    </a:cubicBezTo>
                    <a:cubicBezTo>
                      <a:pt x="679" y="0"/>
                      <a:pt x="692" y="11"/>
                      <a:pt x="708" y="28"/>
                    </a:cubicBezTo>
                    <a:cubicBezTo>
                      <a:pt x="724" y="45"/>
                      <a:pt x="733" y="91"/>
                      <a:pt x="740" y="108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1645" y="1981"/>
                <a:ext cx="143" cy="104"/>
              </a:xfrm>
              <a:custGeom>
                <a:avLst/>
                <a:gdLst>
                  <a:gd name="T0" fmla="*/ 0 w 160"/>
                  <a:gd name="T1" fmla="*/ 109 h 109"/>
                  <a:gd name="T2" fmla="*/ 44 w 160"/>
                  <a:gd name="T3" fmla="*/ 29 h 109"/>
                  <a:gd name="T4" fmla="*/ 108 w 160"/>
                  <a:gd name="T5" fmla="*/ 1 h 109"/>
                  <a:gd name="T6" fmla="*/ 160 w 160"/>
                  <a:gd name="T7" fmla="*/ 3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0" h="109">
                    <a:moveTo>
                      <a:pt x="0" y="109"/>
                    </a:moveTo>
                    <a:cubicBezTo>
                      <a:pt x="7" y="96"/>
                      <a:pt x="26" y="47"/>
                      <a:pt x="44" y="29"/>
                    </a:cubicBezTo>
                    <a:cubicBezTo>
                      <a:pt x="62" y="11"/>
                      <a:pt x="89" y="0"/>
                      <a:pt x="108" y="1"/>
                    </a:cubicBezTo>
                    <a:cubicBezTo>
                      <a:pt x="127" y="2"/>
                      <a:pt x="149" y="30"/>
                      <a:pt x="160" y="37"/>
                    </a:cubicBezTo>
                  </a:path>
                </a:pathLst>
              </a:custGeom>
              <a:noFill/>
              <a:ln w="254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1752" y="1909"/>
                <a:ext cx="430" cy="142"/>
              </a:xfrm>
              <a:custGeom>
                <a:avLst/>
                <a:gdLst>
                  <a:gd name="T0" fmla="*/ 0 w 480"/>
                  <a:gd name="T1" fmla="*/ 149 h 149"/>
                  <a:gd name="T2" fmla="*/ 56 w 480"/>
                  <a:gd name="T3" fmla="*/ 65 h 149"/>
                  <a:gd name="T4" fmla="*/ 208 w 480"/>
                  <a:gd name="T5" fmla="*/ 17 h 149"/>
                  <a:gd name="T6" fmla="*/ 388 w 480"/>
                  <a:gd name="T7" fmla="*/ 1 h 149"/>
                  <a:gd name="T8" fmla="*/ 440 w 480"/>
                  <a:gd name="T9" fmla="*/ 25 h 149"/>
                  <a:gd name="T10" fmla="*/ 480 w 480"/>
                  <a:gd name="T11" fmla="*/ 8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0" h="149">
                    <a:moveTo>
                      <a:pt x="0" y="149"/>
                    </a:moveTo>
                    <a:cubicBezTo>
                      <a:pt x="9" y="134"/>
                      <a:pt x="21" y="87"/>
                      <a:pt x="56" y="65"/>
                    </a:cubicBezTo>
                    <a:cubicBezTo>
                      <a:pt x="91" y="43"/>
                      <a:pt x="153" y="28"/>
                      <a:pt x="208" y="17"/>
                    </a:cubicBezTo>
                    <a:cubicBezTo>
                      <a:pt x="263" y="6"/>
                      <a:pt x="349" y="0"/>
                      <a:pt x="388" y="1"/>
                    </a:cubicBezTo>
                    <a:cubicBezTo>
                      <a:pt x="427" y="2"/>
                      <a:pt x="425" y="11"/>
                      <a:pt x="440" y="25"/>
                    </a:cubicBezTo>
                    <a:cubicBezTo>
                      <a:pt x="455" y="39"/>
                      <a:pt x="472" y="72"/>
                      <a:pt x="480" y="85"/>
                    </a:cubicBez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4" y="1870"/>
                <a:ext cx="118" cy="112"/>
              </a:xfrm>
              <a:custGeom>
                <a:avLst/>
                <a:gdLst>
                  <a:gd name="T0" fmla="*/ 0 w 132"/>
                  <a:gd name="T1" fmla="*/ 117 h 117"/>
                  <a:gd name="T2" fmla="*/ 32 w 132"/>
                  <a:gd name="T3" fmla="*/ 37 h 117"/>
                  <a:gd name="T4" fmla="*/ 76 w 132"/>
                  <a:gd name="T5" fmla="*/ 5 h 117"/>
                  <a:gd name="T6" fmla="*/ 132 w 132"/>
                  <a:gd name="T7" fmla="*/ 6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117">
                    <a:moveTo>
                      <a:pt x="0" y="117"/>
                    </a:moveTo>
                    <a:cubicBezTo>
                      <a:pt x="5" y="104"/>
                      <a:pt x="19" y="56"/>
                      <a:pt x="32" y="37"/>
                    </a:cubicBezTo>
                    <a:cubicBezTo>
                      <a:pt x="45" y="18"/>
                      <a:pt x="59" y="0"/>
                      <a:pt x="76" y="5"/>
                    </a:cubicBezTo>
                    <a:cubicBezTo>
                      <a:pt x="93" y="10"/>
                      <a:pt x="120" y="53"/>
                      <a:pt x="132" y="65"/>
                    </a:cubicBezTo>
                  </a:path>
                </a:pathLst>
              </a:cu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357" y="1394"/>
                <a:ext cx="161" cy="133"/>
              </a:xfrm>
              <a:custGeom>
                <a:avLst/>
                <a:gdLst>
                  <a:gd name="T0" fmla="*/ 0 w 180"/>
                  <a:gd name="T1" fmla="*/ 140 h 140"/>
                  <a:gd name="T2" fmla="*/ 32 w 180"/>
                  <a:gd name="T3" fmla="*/ 68 h 140"/>
                  <a:gd name="T4" fmla="*/ 64 w 180"/>
                  <a:gd name="T5" fmla="*/ 36 h 140"/>
                  <a:gd name="T6" fmla="*/ 76 w 180"/>
                  <a:gd name="T7" fmla="*/ 84 h 140"/>
                  <a:gd name="T8" fmla="*/ 132 w 180"/>
                  <a:gd name="T9" fmla="*/ 52 h 140"/>
                  <a:gd name="T10" fmla="*/ 180 w 180"/>
                  <a:gd name="T1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40">
                    <a:moveTo>
                      <a:pt x="0" y="140"/>
                    </a:moveTo>
                    <a:cubicBezTo>
                      <a:pt x="5" y="128"/>
                      <a:pt x="21" y="85"/>
                      <a:pt x="32" y="68"/>
                    </a:cubicBezTo>
                    <a:cubicBezTo>
                      <a:pt x="43" y="51"/>
                      <a:pt x="57" y="33"/>
                      <a:pt x="64" y="36"/>
                    </a:cubicBezTo>
                    <a:cubicBezTo>
                      <a:pt x="71" y="39"/>
                      <a:pt x="65" y="81"/>
                      <a:pt x="76" y="84"/>
                    </a:cubicBezTo>
                    <a:cubicBezTo>
                      <a:pt x="87" y="87"/>
                      <a:pt x="115" y="66"/>
                      <a:pt x="132" y="52"/>
                    </a:cubicBezTo>
                    <a:cubicBezTo>
                      <a:pt x="149" y="38"/>
                      <a:pt x="170" y="11"/>
                      <a:pt x="180" y="0"/>
                    </a:cubicBezTo>
                  </a:path>
                </a:pathLst>
              </a:custGeom>
              <a:noFill/>
              <a:ln w="25400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11" y="971"/>
                <a:ext cx="1775" cy="1428"/>
              </a:xfrm>
              <a:custGeom>
                <a:avLst/>
                <a:gdLst>
                  <a:gd name="T0" fmla="*/ 0 w 1984"/>
                  <a:gd name="T1" fmla="*/ 1496 h 1496"/>
                  <a:gd name="T2" fmla="*/ 116 w 1984"/>
                  <a:gd name="T3" fmla="*/ 1412 h 1496"/>
                  <a:gd name="T4" fmla="*/ 424 w 1984"/>
                  <a:gd name="T5" fmla="*/ 1244 h 1496"/>
                  <a:gd name="T6" fmla="*/ 644 w 1984"/>
                  <a:gd name="T7" fmla="*/ 1144 h 1496"/>
                  <a:gd name="T8" fmla="*/ 984 w 1984"/>
                  <a:gd name="T9" fmla="*/ 1028 h 1496"/>
                  <a:gd name="T10" fmla="*/ 1412 w 1984"/>
                  <a:gd name="T11" fmla="*/ 944 h 1496"/>
                  <a:gd name="T12" fmla="*/ 1520 w 1984"/>
                  <a:gd name="T13" fmla="*/ 888 h 1496"/>
                  <a:gd name="T14" fmla="*/ 1552 w 1984"/>
                  <a:gd name="T15" fmla="*/ 816 h 1496"/>
                  <a:gd name="T16" fmla="*/ 1600 w 1984"/>
                  <a:gd name="T17" fmla="*/ 624 h 1496"/>
                  <a:gd name="T18" fmla="*/ 1696 w 1984"/>
                  <a:gd name="T19" fmla="*/ 384 h 1496"/>
                  <a:gd name="T20" fmla="*/ 1840 w 1984"/>
                  <a:gd name="T21" fmla="*/ 144 h 1496"/>
                  <a:gd name="T22" fmla="*/ 1984 w 1984"/>
                  <a:gd name="T23" fmla="*/ 0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4" h="1496">
                    <a:moveTo>
                      <a:pt x="0" y="1496"/>
                    </a:moveTo>
                    <a:cubicBezTo>
                      <a:pt x="19" y="1482"/>
                      <a:pt x="45" y="1454"/>
                      <a:pt x="116" y="1412"/>
                    </a:cubicBezTo>
                    <a:cubicBezTo>
                      <a:pt x="187" y="1370"/>
                      <a:pt x="336" y="1289"/>
                      <a:pt x="424" y="1244"/>
                    </a:cubicBezTo>
                    <a:cubicBezTo>
                      <a:pt x="512" y="1199"/>
                      <a:pt x="551" y="1180"/>
                      <a:pt x="644" y="1144"/>
                    </a:cubicBezTo>
                    <a:cubicBezTo>
                      <a:pt x="737" y="1108"/>
                      <a:pt x="856" y="1061"/>
                      <a:pt x="984" y="1028"/>
                    </a:cubicBezTo>
                    <a:cubicBezTo>
                      <a:pt x="1112" y="995"/>
                      <a:pt x="1323" y="967"/>
                      <a:pt x="1412" y="944"/>
                    </a:cubicBezTo>
                    <a:cubicBezTo>
                      <a:pt x="1501" y="921"/>
                      <a:pt x="1497" y="909"/>
                      <a:pt x="1520" y="888"/>
                    </a:cubicBezTo>
                    <a:cubicBezTo>
                      <a:pt x="1543" y="867"/>
                      <a:pt x="1539" y="860"/>
                      <a:pt x="1552" y="816"/>
                    </a:cubicBezTo>
                    <a:cubicBezTo>
                      <a:pt x="1565" y="772"/>
                      <a:pt x="1576" y="696"/>
                      <a:pt x="1600" y="624"/>
                    </a:cubicBezTo>
                    <a:cubicBezTo>
                      <a:pt x="1624" y="552"/>
                      <a:pt x="1656" y="464"/>
                      <a:pt x="1696" y="384"/>
                    </a:cubicBezTo>
                    <a:cubicBezTo>
                      <a:pt x="1736" y="304"/>
                      <a:pt x="1792" y="208"/>
                      <a:pt x="1840" y="144"/>
                    </a:cubicBezTo>
                    <a:cubicBezTo>
                      <a:pt x="1888" y="80"/>
                      <a:pt x="1936" y="40"/>
                      <a:pt x="198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1656" y="1549"/>
                <a:ext cx="6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GB" altLang="de-DE" sz="1200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 Giant </a:t>
                </a:r>
              </a:p>
              <a:p>
                <a:pPr algn="ctr"/>
                <a:r>
                  <a:rPr lang="en-GB" altLang="de-DE" sz="1200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3x10</a:t>
                </a:r>
                <a:r>
                  <a:rPr lang="en-GB" altLang="de-DE" sz="1200" baseline="30000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GB" altLang="de-DE" sz="1200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endParaRPr lang="en-US" altLang="de-DE" sz="1200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1520" y="1162"/>
                <a:ext cx="95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GB" altLang="de-DE" sz="1200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Pre-Supernova </a:t>
                </a:r>
              </a:p>
              <a:p>
                <a:pPr algn="ctr"/>
                <a:r>
                  <a:rPr lang="en-GB" altLang="de-DE" sz="1200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days - seconds</a:t>
                </a:r>
                <a:endParaRPr lang="en-US" altLang="de-DE" sz="12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1682" y="2849"/>
                <a:ext cx="62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Gravitational</a:t>
                </a:r>
              </a:p>
              <a:p>
                <a:pPr algn="ctr"/>
                <a:r>
                  <a:rPr lang="en-GB" altLang="de-DE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Contraction</a:t>
                </a:r>
                <a:endParaRPr lang="en-US" alt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 flipH="1" flipV="1">
                <a:off x="796" y="2757"/>
                <a:ext cx="731" cy="2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 flipH="1" flipV="1">
                <a:off x="1484" y="2253"/>
                <a:ext cx="214" cy="5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 flipH="1" flipV="1">
                <a:off x="2042" y="2116"/>
                <a:ext cx="43" cy="6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1013" y="2515"/>
                <a:ext cx="19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de-DE" sz="1400">
                    <a:solidFill>
                      <a:srgbClr val="336699"/>
                    </a:solidFill>
                  </a:rPr>
                  <a:t>H</a:t>
                </a:r>
                <a:endParaRPr lang="en-US" altLang="de-DE" sz="1400">
                  <a:solidFill>
                    <a:srgbClr val="336699"/>
                  </a:solidFill>
                </a:endParaRPr>
              </a:p>
            </p:txBody>
          </p:sp>
          <p:sp>
            <p:nvSpPr>
              <p:cNvPr id="27" name="Text Box 26"/>
              <p:cNvSpPr txBox="1">
                <a:spLocks noChangeArrowheads="1"/>
              </p:cNvSpPr>
              <p:nvPr/>
            </p:nvSpPr>
            <p:spPr bwMode="auto">
              <a:xfrm>
                <a:off x="1696" y="2213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de-DE" sz="1400">
                    <a:solidFill>
                      <a:srgbClr val="990000"/>
                    </a:solidFill>
                  </a:rPr>
                  <a:t>He</a:t>
                </a:r>
                <a:endParaRPr lang="en-US" altLang="de-DE" sz="1400">
                  <a:solidFill>
                    <a:srgbClr val="990000"/>
                  </a:solidFill>
                </a:endParaRPr>
              </a:p>
            </p:txBody>
          </p:sp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2171" y="2075"/>
                <a:ext cx="18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de-DE" sz="1400">
                    <a:solidFill>
                      <a:srgbClr val="FF9933"/>
                    </a:solidFill>
                  </a:rPr>
                  <a:t>C</a:t>
                </a:r>
                <a:endParaRPr lang="en-US" altLang="de-DE" sz="1400">
                  <a:solidFill>
                    <a:srgbClr val="FF9933"/>
                  </a:solidFill>
                </a:endParaRPr>
              </a:p>
            </p:txBody>
          </p:sp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auto">
              <a:xfrm>
                <a:off x="2300" y="166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de-DE" sz="1200">
                    <a:solidFill>
                      <a:srgbClr val="006600"/>
                    </a:solidFill>
                  </a:rPr>
                  <a:t>O, Ne…</a:t>
                </a:r>
                <a:endParaRPr lang="en-US" altLang="de-DE" sz="1200">
                  <a:solidFill>
                    <a:srgbClr val="006600"/>
                  </a:solidFill>
                </a:endParaRPr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 flipH="1" flipV="1">
                <a:off x="1011" y="2391"/>
                <a:ext cx="43" cy="137"/>
              </a:xfrm>
              <a:prstGeom prst="line">
                <a:avLst/>
              </a:prstGeom>
              <a:noFill/>
              <a:ln w="12700">
                <a:solidFill>
                  <a:srgbClr val="336699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 flipH="1" flipV="1">
                <a:off x="1741" y="2070"/>
                <a:ext cx="43" cy="138"/>
              </a:xfrm>
              <a:prstGeom prst="line">
                <a:avLst/>
              </a:prstGeom>
              <a:noFill/>
              <a:ln w="12700">
                <a:solidFill>
                  <a:srgbClr val="990000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 flipH="1" flipV="1">
                <a:off x="2190" y="1956"/>
                <a:ext cx="43" cy="138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 flipH="1" flipV="1">
                <a:off x="2429" y="1520"/>
                <a:ext cx="43" cy="138"/>
              </a:xfrm>
              <a:prstGeom prst="line">
                <a:avLst/>
              </a:prstGeom>
              <a:noFill/>
              <a:ln w="12700">
                <a:solidFill>
                  <a:srgbClr val="006600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1585" y="618"/>
              <a:ext cx="2627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en-GB" altLang="de-DE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Example:</a:t>
              </a:r>
              <a:r>
                <a:rPr lang="en-GB" alt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evolution stages of a </a:t>
              </a:r>
              <a:r>
                <a:rPr lang="en-GB" altLang="de-DE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M</a:t>
              </a:r>
              <a:r>
                <a:rPr lang="en-GB" altLang="de-DE" baseline="-25000" dirty="0">
                  <a:solidFill>
                    <a:srgbClr val="3366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</a:t>
              </a:r>
              <a:r>
                <a:rPr lang="en-GB" altLang="de-DE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GB" altLang="de-DE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star</a:t>
              </a:r>
              <a:r>
                <a:rPr lang="en-GB" alt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878513" y="4381500"/>
            <a:ext cx="2484976" cy="6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1/10 M   for  H-burning</a:t>
            </a:r>
          </a:p>
          <a:p>
            <a:pPr>
              <a:lnSpc>
                <a:spcPct val="110000"/>
              </a:lnSpc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for subsequent stages</a:t>
            </a:r>
            <a:endParaRPr lang="en-US" alt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017649" y="2120900"/>
            <a:ext cx="2106154" cy="124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generation rate </a:t>
            </a:r>
          </a:p>
          <a:p>
            <a:pPr algn="ctr">
              <a:lnSpc>
                <a:spcPct val="140000"/>
              </a:lnSpc>
              <a:buFont typeface="Symbol" panose="05050102010706020507" pitchFamily="18" charset="2"/>
              <a:buNone/>
            </a:pPr>
            <a:r>
              <a:rPr lang="en-GB" altLang="de-DE" sz="1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 ~ </a:t>
            </a:r>
            <a:r>
              <a:rPr lang="en-GB" altLang="de-DE" sz="16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GB" altLang="de-DE" sz="1600" baseline="300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endParaRPr lang="en-GB" altLang="de-DE" sz="1600" baseline="30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lnSpc>
                <a:spcPct val="120000"/>
              </a:lnSpc>
              <a:buFont typeface="Symbol" panose="05050102010706020507" pitchFamily="18" charset="2"/>
              <a:buNone/>
            </a:pP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~ 4   (H-burning)</a:t>
            </a:r>
          </a:p>
          <a:p>
            <a:pPr algn="ctr">
              <a:lnSpc>
                <a:spcPct val="120000"/>
              </a:lnSpc>
              <a:buFont typeface="Symbol" panose="05050102010706020507" pitchFamily="18" charset="2"/>
              <a:buNone/>
            </a:pP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~ 30 (C-burning) 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5778567" y="3706813"/>
            <a:ext cx="2579553" cy="6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de-DE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innermost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regions only </a:t>
            </a:r>
          </a:p>
          <a:p>
            <a:pPr algn="ctr">
              <a:lnSpc>
                <a:spcPct val="120000"/>
              </a:lnSpc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 nuclear burning</a:t>
            </a:r>
            <a:endParaRPr lang="en-US" alt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37"/>
          <p:cNvSpPr>
            <a:spLocks noChangeArrowheads="1"/>
          </p:cNvSpPr>
          <p:nvPr/>
        </p:nvSpPr>
        <p:spPr bwMode="auto">
          <a:xfrm rot="5400000">
            <a:off x="6944519" y="3404394"/>
            <a:ext cx="314325" cy="195263"/>
          </a:xfrm>
          <a:prstGeom prst="notchedRightArrow">
            <a:avLst>
              <a:gd name="adj1" fmla="val 42111"/>
              <a:gd name="adj2" fmla="val 57183"/>
            </a:avLst>
          </a:prstGeom>
          <a:solidFill>
            <a:srgbClr val="80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de-DE" altLang="de-DE" sz="1400">
              <a:solidFill>
                <a:srgbClr val="990000"/>
              </a:solidFill>
            </a:endParaRPr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 rot="5400000" flipV="1">
            <a:off x="7051675" y="5165726"/>
            <a:ext cx="314325" cy="196850"/>
          </a:xfrm>
          <a:prstGeom prst="notchedRightArrow">
            <a:avLst>
              <a:gd name="adj1" fmla="val 42111"/>
              <a:gd name="adj2" fmla="val 56722"/>
            </a:avLst>
          </a:prstGeom>
          <a:solidFill>
            <a:srgbClr val="80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de-DE" altLang="de-DE" sz="1400">
              <a:solidFill>
                <a:srgbClr val="990000"/>
              </a:solidFill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5680075" y="5534025"/>
            <a:ext cx="2920992" cy="6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H-burning 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MAIN SEQUENCE</a:t>
            </a:r>
          </a:p>
          <a:p>
            <a:pPr>
              <a:lnSpc>
                <a:spcPct val="110000"/>
              </a:lnSpc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longest stage of star’s lifetime</a:t>
            </a:r>
            <a:endParaRPr lang="en-US" alt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2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 animBg="1"/>
      <p:bldP spid="38" grpId="0" animBg="1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stellar burning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60000" y="5395913"/>
            <a:ext cx="86427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Kelvin-Helmholtz timescale for red supergiant ~10,000 years, </a:t>
            </a:r>
          </a:p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for massive stars, no surface temperature - luminosity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for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C-burning and beyond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781050"/>
            <a:ext cx="64865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822450" y="2024063"/>
            <a:ext cx="0" cy="355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57250" y="1933575"/>
            <a:ext cx="909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rgbClr val="00CC00"/>
                </a:solidFill>
              </a:rPr>
              <a:t>&gt;0.8M</a:t>
            </a:r>
            <a:r>
              <a:rPr lang="en-US" altLang="de-DE" b="1" baseline="-25000">
                <a:solidFill>
                  <a:srgbClr val="00CC00"/>
                </a:solidFill>
              </a:rPr>
              <a:t>0</a:t>
            </a:r>
            <a:endParaRPr lang="en-US" altLang="de-DE" b="1">
              <a:solidFill>
                <a:srgbClr val="00CC00"/>
              </a:solidFill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1954213" y="2024063"/>
            <a:ext cx="0" cy="517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271588" y="2443163"/>
            <a:ext cx="719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chemeClr val="accent2"/>
                </a:solidFill>
              </a:rPr>
              <a:t>&gt;8M</a:t>
            </a:r>
            <a:r>
              <a:rPr lang="en-US" altLang="de-DE" b="1" baseline="-25000">
                <a:solidFill>
                  <a:schemeClr val="accent2"/>
                </a:solidFill>
              </a:rPr>
              <a:t>0</a:t>
            </a:r>
            <a:endParaRPr lang="en-US" altLang="de-DE" b="1">
              <a:solidFill>
                <a:schemeClr val="accent2"/>
              </a:solidFill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2135188" y="2016125"/>
            <a:ext cx="0" cy="1982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304925" y="3190875"/>
            <a:ext cx="846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rgbClr val="FF0000"/>
                </a:solidFill>
              </a:rPr>
              <a:t>&gt;12M</a:t>
            </a:r>
            <a:r>
              <a:rPr lang="en-US" altLang="de-DE" b="1" baseline="-25000">
                <a:solidFill>
                  <a:srgbClr val="FF0000"/>
                </a:solidFill>
              </a:rPr>
              <a:t>0</a:t>
            </a:r>
            <a:endParaRPr lang="en-US" altLang="de-DE" b="1">
              <a:solidFill>
                <a:srgbClr val="FF0000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60000" y="4951413"/>
            <a:ext cx="3179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timescales get smaller ?</a:t>
            </a:r>
          </a:p>
        </p:txBody>
      </p:sp>
    </p:spTree>
    <p:extLst>
      <p:ext uri="{BB962C8B-B14F-4D97-AF65-F5344CB8AC3E}">
        <p14:creationId xmlns:p14="http://schemas.microsoft.com/office/powerpoint/2010/main" val="393632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nucleosynthesis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0213" y="981078"/>
            <a:ext cx="7840664" cy="412751"/>
            <a:chOff x="271" y="754"/>
            <a:chExt cx="4939" cy="26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379" y="787"/>
              <a:ext cx="183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600" dirty="0">
                  <a:solidFill>
                    <a:srgbClr val="FF0000"/>
                  </a:solidFill>
                </a:rPr>
                <a:t>4p </a:t>
              </a:r>
              <a:r>
                <a:rPr lang="en-GB" altLang="de-DE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lang="en-GB" altLang="de-DE" sz="1600" baseline="30000" dirty="0">
                  <a:solidFill>
                    <a:srgbClr val="FF0000"/>
                  </a:solidFill>
                  <a:sym typeface="Wingdings" panose="05000000000000000000" pitchFamily="2" charset="2"/>
                </a:rPr>
                <a:t>4</a:t>
              </a:r>
              <a:r>
                <a:rPr lang="en-GB" altLang="de-DE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He + 2</a:t>
              </a:r>
              <a:r>
                <a:rPr lang="en-GB" altLang="de-DE" sz="1600" dirty="0">
                  <a:solidFill>
                    <a:srgbClr val="FF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b</a:t>
              </a:r>
              <a:r>
                <a:rPr lang="en-GB" altLang="de-DE" sz="1600" baseline="30000" dirty="0">
                  <a:solidFill>
                    <a:srgbClr val="FF0000"/>
                  </a:solidFill>
                  <a:sym typeface="Wingdings" panose="05000000000000000000" pitchFamily="2" charset="2"/>
                </a:rPr>
                <a:t>+</a:t>
              </a:r>
              <a:r>
                <a:rPr lang="en-GB" altLang="de-DE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 + 2</a:t>
              </a:r>
              <a:r>
                <a:rPr lang="en-GB" altLang="de-DE" sz="1600" dirty="0">
                  <a:solidFill>
                    <a:srgbClr val="FF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n</a:t>
              </a:r>
              <a:r>
                <a:rPr lang="en-GB" altLang="de-DE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 +    26 MeV </a:t>
              </a:r>
              <a:endParaRPr lang="en-US" alt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71" y="754"/>
              <a:ext cx="243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GB" altLang="de-DE" sz="1600" u="sng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HYDROGEN BURNING</a:t>
              </a:r>
              <a:r>
                <a:rPr lang="en-GB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GB" alt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</a:t>
              </a:r>
              <a:r>
                <a:rPr lang="en-GB" altLang="de-DE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en-GB" alt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equilibrium)</a:t>
              </a:r>
              <a:endPara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03575" y="9763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de-DE" sz="160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395914" y="549275"/>
            <a:ext cx="2754313" cy="376238"/>
            <a:chOff x="3379" y="1203"/>
            <a:chExt cx="1735" cy="237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379" y="1203"/>
              <a:ext cx="103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nucleosynthesis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604" y="1207"/>
              <a:ext cx="51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30213" y="1668463"/>
            <a:ext cx="7799388" cy="684212"/>
            <a:chOff x="271" y="1488"/>
            <a:chExt cx="4913" cy="43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71" y="1488"/>
              <a:ext cx="240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GB" altLang="de-DE" sz="1600" u="sng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HELIUM BURNING</a:t>
              </a:r>
              <a:r>
                <a:rPr lang="en-GB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GB" alt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</a:t>
              </a:r>
              <a:r>
                <a:rPr lang="en-GB" altLang="de-DE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nd</a:t>
              </a:r>
              <a:r>
                <a:rPr lang="en-GB" alt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equilibrium)</a:t>
              </a:r>
              <a:endPara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243" y="1489"/>
              <a:ext cx="721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GB" altLang="de-DE" sz="1600" dirty="0">
                  <a:solidFill>
                    <a:srgbClr val="800000"/>
                  </a:solidFill>
                </a:rPr>
                <a:t> </a:t>
              </a:r>
              <a:r>
                <a:rPr lang="en-GB" altLang="de-DE" sz="1600" dirty="0">
                  <a:solidFill>
                    <a:srgbClr val="FF0000"/>
                  </a:solidFill>
                </a:rPr>
                <a:t>3</a:t>
              </a:r>
              <a:r>
                <a:rPr lang="en-GB" altLang="de-DE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r>
                <a:rPr lang="en-GB" altLang="de-DE" sz="1600" dirty="0">
                  <a:solidFill>
                    <a:srgbClr val="FF0000"/>
                  </a:solidFill>
                </a:rPr>
                <a:t>  </a:t>
              </a:r>
              <a:r>
                <a:rPr lang="en-GB" altLang="de-DE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 </a:t>
              </a:r>
              <a:r>
                <a:rPr lang="en-GB" altLang="de-DE" sz="1600" baseline="30000" dirty="0">
                  <a:solidFill>
                    <a:srgbClr val="FF0000"/>
                  </a:solidFill>
                  <a:sym typeface="Wingdings" panose="05000000000000000000" pitchFamily="2" charset="2"/>
                </a:rPr>
                <a:t>12</a:t>
              </a:r>
              <a:r>
                <a:rPr lang="en-GB" altLang="de-DE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C </a:t>
              </a:r>
            </a:p>
            <a:p>
              <a:pPr algn="r">
                <a:lnSpc>
                  <a:spcPct val="120000"/>
                </a:lnSpc>
              </a:pPr>
              <a:r>
                <a:rPr lang="en-GB" altLang="de-DE" sz="1600" baseline="30000" dirty="0">
                  <a:solidFill>
                    <a:srgbClr val="FF0000"/>
                  </a:solidFill>
                  <a:sym typeface="Wingdings" panose="05000000000000000000" pitchFamily="2" charset="2"/>
                </a:rPr>
                <a:t>12</a:t>
              </a:r>
              <a:r>
                <a:rPr lang="en-GB" altLang="de-DE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C(</a:t>
              </a:r>
              <a:r>
                <a:rPr lang="en-GB" altLang="de-DE" sz="1600" dirty="0" err="1">
                  <a:solidFill>
                    <a:srgbClr val="FF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a</a:t>
              </a:r>
              <a:r>
                <a:rPr lang="en-GB" altLang="de-DE" sz="16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,</a:t>
              </a:r>
              <a:r>
                <a:rPr lang="en-GB" altLang="de-DE" sz="1600" dirty="0" err="1">
                  <a:solidFill>
                    <a:srgbClr val="FF0000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g</a:t>
              </a:r>
              <a:r>
                <a:rPr lang="en-GB" altLang="de-DE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)</a:t>
              </a:r>
              <a:r>
                <a:rPr lang="en-GB" altLang="de-DE" sz="1600" baseline="30000" dirty="0">
                  <a:solidFill>
                    <a:srgbClr val="FF0000"/>
                  </a:solidFill>
                  <a:sym typeface="Wingdings" panose="05000000000000000000" pitchFamily="2" charset="2"/>
                </a:rPr>
                <a:t>16</a:t>
              </a:r>
              <a:r>
                <a:rPr lang="en-GB" altLang="de-DE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O</a:t>
              </a:r>
              <a:endParaRPr lang="en-US" alt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13" name="AutoShape 12"/>
            <p:cNvSpPr>
              <a:spLocks/>
            </p:cNvSpPr>
            <p:nvPr/>
          </p:nvSpPr>
          <p:spPr bwMode="auto">
            <a:xfrm>
              <a:off x="3991" y="1537"/>
              <a:ext cx="48" cy="336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13" y="1585"/>
              <a:ext cx="67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600" dirty="0">
                  <a:solidFill>
                    <a:srgbClr val="FF0000"/>
                  </a:solidFill>
                </a:rPr>
                <a:t>+     8 MeV</a:t>
              </a:r>
              <a:endParaRPr lang="en-US" altLang="de-DE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30213" y="2420938"/>
            <a:ext cx="5946775" cy="760412"/>
            <a:chOff x="271" y="1752"/>
            <a:chExt cx="3746" cy="479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71" y="1752"/>
              <a:ext cx="112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GB" altLang="de-DE" sz="1600" u="sng" baseline="30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GB" altLang="de-DE" sz="1600" u="sng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C/</a:t>
              </a:r>
              <a:r>
                <a:rPr lang="en-GB" altLang="de-DE" sz="1600" u="sng" baseline="30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r>
                <a:rPr lang="en-GB" altLang="de-DE" sz="1600" u="sng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BURNING</a:t>
              </a:r>
              <a:endParaRPr lang="en-US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426" y="1835"/>
              <a:ext cx="159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altLang="de-DE" sz="1600"/>
                <a:t>… </a:t>
              </a:r>
              <a:r>
                <a:rPr lang="en-GB" altLang="de-DE" sz="1600" baseline="30000"/>
                <a:t>12</a:t>
              </a:r>
              <a:r>
                <a:rPr lang="en-GB" altLang="de-DE" sz="1600"/>
                <a:t>C ashes = </a:t>
              </a:r>
              <a:r>
                <a:rPr lang="en-GB" altLang="de-DE" sz="1600">
                  <a:solidFill>
                    <a:srgbClr val="800000"/>
                  </a:solidFill>
                </a:rPr>
                <a:t>Ne, Na, Mg</a:t>
              </a:r>
            </a:p>
            <a:p>
              <a:pPr>
                <a:lnSpc>
                  <a:spcPct val="110000"/>
                </a:lnSpc>
              </a:pPr>
              <a:r>
                <a:rPr lang="en-GB" altLang="de-DE" sz="1600"/>
                <a:t>… </a:t>
              </a:r>
              <a:r>
                <a:rPr lang="en-GB" altLang="de-DE" sz="1600" baseline="30000"/>
                <a:t>16</a:t>
              </a:r>
              <a:r>
                <a:rPr lang="en-GB" altLang="de-DE" sz="1600"/>
                <a:t>O ashes = </a:t>
              </a:r>
              <a:r>
                <a:rPr lang="en-GB" altLang="de-DE" sz="1600">
                  <a:solidFill>
                    <a:srgbClr val="800000"/>
                  </a:solidFill>
                </a:rPr>
                <a:t>Al, … Si </a:t>
              </a:r>
              <a:endParaRPr lang="en-US" altLang="de-DE" sz="1600">
                <a:solidFill>
                  <a:srgbClr val="800000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68313" y="3429000"/>
            <a:ext cx="5476875" cy="647700"/>
            <a:chOff x="295" y="2432"/>
            <a:chExt cx="3450" cy="408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95" y="2432"/>
              <a:ext cx="94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600" u="sng" baseline="30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r>
                <a:rPr lang="en-GB" altLang="de-DE" sz="1600" u="sng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  MELTING</a:t>
              </a:r>
              <a:endParaRPr lang="en-US" altLang="de-DE" sz="16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555" y="2432"/>
              <a:ext cx="1190" cy="408"/>
              <a:chOff x="2555" y="2432"/>
              <a:chExt cx="1190" cy="408"/>
            </a:xfrm>
          </p:grpSpPr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2905" y="2613"/>
                <a:ext cx="84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GB" altLang="de-DE" sz="1600"/>
                  <a:t>… A = </a:t>
                </a:r>
                <a:r>
                  <a:rPr lang="en-GB" altLang="de-DE" sz="1600">
                    <a:solidFill>
                      <a:srgbClr val="800000"/>
                    </a:solidFill>
                  </a:rPr>
                  <a:t>40-65</a:t>
                </a:r>
                <a:endParaRPr lang="en-US" altLang="de-DE" sz="1600">
                  <a:solidFill>
                    <a:srgbClr val="800000"/>
                  </a:solidFill>
                </a:endParaRPr>
              </a:p>
            </p:txBody>
          </p:sp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2555" y="2432"/>
                <a:ext cx="109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de-DE" sz="1600"/>
                  <a:t>major ash = </a:t>
                </a:r>
                <a:r>
                  <a:rPr lang="en-GB" altLang="de-DE" sz="1600" baseline="30000">
                    <a:solidFill>
                      <a:srgbClr val="800000"/>
                    </a:solidFill>
                  </a:rPr>
                  <a:t>56</a:t>
                </a:r>
                <a:r>
                  <a:rPr lang="en-GB" altLang="de-DE" sz="1600">
                    <a:solidFill>
                      <a:srgbClr val="800000"/>
                    </a:solidFill>
                  </a:rPr>
                  <a:t>Fe</a:t>
                </a:r>
                <a:endParaRPr lang="en-US" altLang="de-DE" sz="1600">
                  <a:solidFill>
                    <a:srgbClr val="800000"/>
                  </a:solidFill>
                </a:endParaRPr>
              </a:p>
            </p:txBody>
          </p:sp>
        </p:grpSp>
      </p:grp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90525" y="4077072"/>
            <a:ext cx="4876656" cy="36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reactions </a:t>
            </a:r>
            <a:r>
              <a:rPr lang="en-GB" altLang="de-DE" sz="16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endothermic</a:t>
            </a:r>
            <a:r>
              <a:rPr lang="en-GB" altLang="de-DE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de-D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collapse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 bwMode="auto">
          <a:xfrm>
            <a:off x="6505575" y="2636838"/>
            <a:ext cx="2530475" cy="2325687"/>
            <a:chOff x="3061" y="1162"/>
            <a:chExt cx="1905" cy="1633"/>
          </a:xfrm>
        </p:grpSpPr>
        <p:pic>
          <p:nvPicPr>
            <p:cNvPr id="25" name="Picture 24" descr="stardiagr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" y="1162"/>
              <a:ext cx="1588" cy="1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>
              <a:spLocks noChangeAspect="1" noChangeArrowheads="1"/>
            </p:cNvSpPr>
            <p:nvPr/>
          </p:nvSpPr>
          <p:spPr bwMode="auto">
            <a:xfrm>
              <a:off x="3469" y="2568"/>
              <a:ext cx="140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/>
              <a:endParaRPr lang="en-US" altLang="de-DE" sz="1000">
                <a:solidFill>
                  <a:srgbClr val="3366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" name="AutoShape 26"/>
            <p:cNvSpPr>
              <a:spLocks noChangeAspect="1" noChangeArrowheads="1"/>
            </p:cNvSpPr>
            <p:nvPr/>
          </p:nvSpPr>
          <p:spPr bwMode="auto">
            <a:xfrm rot="5400000">
              <a:off x="2685" y="1931"/>
              <a:ext cx="1104" cy="192"/>
            </a:xfrm>
            <a:prstGeom prst="notchedRightArrow">
              <a:avLst>
                <a:gd name="adj1" fmla="val 30204"/>
                <a:gd name="adj2" fmla="val 133847"/>
              </a:avLst>
            </a:prstGeom>
            <a:gradFill rotWithShape="0">
              <a:gsLst>
                <a:gs pos="0">
                  <a:srgbClr val="FFFF99"/>
                </a:gs>
                <a:gs pos="100000">
                  <a:srgbClr val="A5002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Text Box 27"/>
            <p:cNvSpPr txBox="1">
              <a:spLocks noChangeAspect="1" noChangeArrowheads="1"/>
            </p:cNvSpPr>
            <p:nvPr/>
          </p:nvSpPr>
          <p:spPr bwMode="auto">
            <a:xfrm>
              <a:off x="3061" y="1288"/>
              <a:ext cx="35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T, </a:t>
              </a:r>
              <a:r>
                <a:rPr lang="en-GB" altLang="de-DE" sz="1400" dirty="0">
                  <a:solidFill>
                    <a:srgbClr val="FF0000"/>
                  </a:solidFill>
                  <a:latin typeface="Symbol" panose="05050102010706020507" pitchFamily="18" charset="2"/>
                </a:rPr>
                <a:t>r</a:t>
              </a:r>
              <a:endParaRPr lang="en-US" altLang="de-DE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1397000" y="4581128"/>
            <a:ext cx="6307138" cy="1944688"/>
            <a:chOff x="880" y="3022"/>
            <a:chExt cx="3973" cy="1225"/>
          </a:xfrm>
        </p:grpSpPr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880" y="3748"/>
              <a:ext cx="8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neutron star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4135" y="3748"/>
              <a:ext cx="7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black hole</a:t>
              </a:r>
            </a:p>
          </p:txBody>
        </p:sp>
        <p:pic>
          <p:nvPicPr>
            <p:cNvPr id="32" name="Picture 32" descr="Supernova remnant N 63A lies within a clumpy region of gas and dust in the Large Magellanic Cloud. NASA image.">
              <a:hlinkClick r:id="rId3" tooltip="Supernova remnant N 63A lies within a clumpy region of gas and dust in the Large Magellanic Cloud. NASA image.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0" b="15971"/>
            <a:stretch>
              <a:fillRect/>
            </a:stretch>
          </p:blipFill>
          <p:spPr bwMode="auto">
            <a:xfrm>
              <a:off x="2245" y="3294"/>
              <a:ext cx="1306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2053" y="3022"/>
              <a:ext cx="1689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de-DE" dirty="0">
                  <a:solidFill>
                    <a:srgbClr val="FF0000"/>
                  </a:solidFill>
                </a:rPr>
                <a:t>SUPERNOVA </a:t>
              </a:r>
              <a:r>
                <a:rPr lang="en-US" altLang="de-DE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EXPLOSION</a:t>
              </a: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3878" y="3339"/>
              <a:ext cx="544" cy="31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1292" y="3385"/>
              <a:ext cx="544" cy="318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7042152" y="235267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Stellar Onion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1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processes in stars</a:t>
            </a:r>
            <a:endParaRPr lang="en-US" dirty="0"/>
          </a:p>
        </p:txBody>
      </p:sp>
      <p:pic>
        <p:nvPicPr>
          <p:cNvPr id="3" name="Picture 2" descr="abu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5559" r="11116" b="1668"/>
          <a:stretch>
            <a:fillRect/>
          </a:stretch>
        </p:blipFill>
        <p:spPr bwMode="auto">
          <a:xfrm>
            <a:off x="1619250" y="548680"/>
            <a:ext cx="5576888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36000" y="4788000"/>
            <a:ext cx="161634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GB" altLang="de-DE" sz="1600" b="1" dirty="0">
                <a:solidFill>
                  <a:srgbClr val="FF0000"/>
                </a:solidFill>
                <a:sym typeface="Symbol" panose="05050102010706020507" pitchFamily="18" charset="2"/>
              </a:rPr>
              <a:t>charged-particle </a:t>
            </a:r>
          </a:p>
          <a:p>
            <a:pPr>
              <a:lnSpc>
                <a:spcPct val="110000"/>
              </a:lnSpc>
            </a:pPr>
            <a:r>
              <a:rPr lang="en-GB" altLang="de-DE" sz="1600" b="1" dirty="0">
                <a:solidFill>
                  <a:srgbClr val="FF0000"/>
                </a:solidFill>
                <a:sym typeface="Symbol" panose="05050102010706020507" pitchFamily="18" charset="2"/>
              </a:rPr>
              <a:t>induced reaction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84438" y="1124942"/>
            <a:ext cx="1150937" cy="3384550"/>
          </a:xfrm>
          <a:prstGeom prst="rect">
            <a:avLst/>
          </a:prstGeom>
          <a:solidFill>
            <a:srgbClr val="FF0000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35375" y="1124942"/>
            <a:ext cx="3313113" cy="3384550"/>
          </a:xfrm>
          <a:prstGeom prst="rect">
            <a:avLst/>
          </a:prstGeom>
          <a:solidFill>
            <a:srgbClr val="0000CC">
              <a:alpha val="1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48263" y="4788000"/>
            <a:ext cx="1585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b="1" dirty="0">
                <a:solidFill>
                  <a:srgbClr val="0000CC"/>
                </a:solidFill>
                <a:sym typeface="Symbol" panose="05050102010706020507" pitchFamily="18" charset="2"/>
              </a:rPr>
              <a:t>mainly neutron </a:t>
            </a:r>
          </a:p>
          <a:p>
            <a:r>
              <a:rPr lang="en-GB" altLang="de-DE" sz="1600" b="1" dirty="0">
                <a:solidFill>
                  <a:srgbClr val="0000CC"/>
                </a:solidFill>
                <a:sym typeface="Symbol" panose="05050102010706020507" pitchFamily="18" charset="2"/>
              </a:rPr>
              <a:t>capture reaction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25345" y="5328000"/>
            <a:ext cx="2156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GB" altLang="de-DE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quiescent stages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stellar evolution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93800" y="6228000"/>
            <a:ext cx="30344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mainly </a:t>
            </a:r>
            <a:r>
              <a:rPr lang="en-GB" altLang="de-DE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NUCLEI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60925" y="5328000"/>
            <a:ext cx="22958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during </a:t>
            </a:r>
            <a:r>
              <a:rPr lang="en-GB" altLang="de-DE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explosive</a:t>
            </a:r>
          </a:p>
          <a:p>
            <a:r>
              <a:rPr lang="en-GB" altLang="de-DE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stellar evolution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3588" y="6228000"/>
            <a:ext cx="33293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mainly </a:t>
            </a:r>
            <a:r>
              <a:rPr lang="en-GB" altLang="de-DE" sz="16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 NUCLEI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5400000">
            <a:off x="2520156" y="6012000"/>
            <a:ext cx="358775" cy="144462"/>
          </a:xfrm>
          <a:prstGeom prst="notchedRightArrow">
            <a:avLst>
              <a:gd name="adj1" fmla="val 50556"/>
              <a:gd name="adj2" fmla="val 145516"/>
            </a:avLst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400000">
            <a:off x="5833269" y="6048000"/>
            <a:ext cx="358775" cy="144463"/>
          </a:xfrm>
          <a:prstGeom prst="notchedRightArrow">
            <a:avLst>
              <a:gd name="adj1" fmla="val 50556"/>
              <a:gd name="adj2" fmla="val 145515"/>
            </a:avLst>
          </a:prstGeom>
          <a:solidFill>
            <a:srgbClr val="0000CC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4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 descr="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r="2461"/>
          <a:stretch>
            <a:fillRect/>
          </a:stretch>
        </p:blipFill>
        <p:spPr bwMode="auto">
          <a:xfrm>
            <a:off x="5367338" y="1333897"/>
            <a:ext cx="1800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17925" y="754459"/>
            <a:ext cx="1676400" cy="82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de-D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endParaRPr lang="en-US" alt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11575" y="2637234"/>
            <a:ext cx="16764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de-DE" alt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explosion</a:t>
            </a: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de-DE" alt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ejection</a:t>
            </a:r>
            <a:endParaRPr lang="de-DE" alt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de-DE" altLang="de-DE" sz="16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398463" y="2996009"/>
            <a:ext cx="2726152" cy="3444434"/>
            <a:chOff x="398463" y="2996009"/>
            <a:chExt cx="2726152" cy="3444434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398463" y="2996009"/>
              <a:ext cx="1585913" cy="649288"/>
              <a:chOff x="179" y="1842"/>
              <a:chExt cx="999" cy="409"/>
            </a:xfrm>
          </p:grpSpPr>
          <p:sp>
            <p:nvSpPr>
              <p:cNvPr id="11" name="AutoShape 7"/>
              <p:cNvSpPr>
                <a:spLocks noChangeArrowheads="1"/>
              </p:cNvSpPr>
              <p:nvPr/>
            </p:nvSpPr>
            <p:spPr bwMode="auto">
              <a:xfrm>
                <a:off x="179" y="1842"/>
                <a:ext cx="999" cy="409"/>
              </a:xfrm>
              <a:prstGeom prst="flowChartAlternateProcess">
                <a:avLst/>
              </a:prstGeom>
              <a:solidFill>
                <a:srgbClr val="FFFF99">
                  <a:alpha val="50000"/>
                </a:srgbClr>
              </a:solidFill>
              <a:ln w="127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237" y="1861"/>
                <a:ext cx="87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de-DE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mixing of </a:t>
                </a:r>
              </a:p>
              <a:p>
                <a:pPr algn="ctr" eaLnBrk="0" hangingPunct="0"/>
                <a:r>
                  <a:rPr lang="en-US" altLang="de-DE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interstellar gas</a:t>
                </a:r>
                <a:endParaRPr lang="en-US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9"/>
            <p:cNvGrpSpPr>
              <a:grpSpLocks noChangeAspect="1"/>
            </p:cNvGrpSpPr>
            <p:nvPr/>
          </p:nvGrpSpPr>
          <p:grpSpPr bwMode="auto">
            <a:xfrm>
              <a:off x="611189" y="3707211"/>
              <a:ext cx="2513426" cy="2733232"/>
              <a:chOff x="676" y="2290"/>
              <a:chExt cx="1841" cy="2002"/>
            </a:xfrm>
          </p:grpSpPr>
          <p:pic>
            <p:nvPicPr>
              <p:cNvPr id="9" name="Picture 10" descr="abundances_m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46" b="1964"/>
              <a:stretch>
                <a:fillRect/>
              </a:stretch>
            </p:blipFill>
            <p:spPr bwMode="auto">
              <a:xfrm>
                <a:off x="676" y="2290"/>
                <a:ext cx="1841" cy="2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1189" y="2395"/>
                <a:ext cx="1150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20000"/>
                  </a:lnSpc>
                </a:pPr>
                <a:r>
                  <a:rPr lang="en-US" altLang="de-DE" sz="1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abundance distribution</a:t>
                </a:r>
                <a:endParaRPr lang="en-US" altLang="de-DE" sz="1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AutoShape 12"/>
          <p:cNvSpPr>
            <a:spLocks noChangeAspect="1" noChangeArrowheads="1"/>
          </p:cNvSpPr>
          <p:nvPr/>
        </p:nvSpPr>
        <p:spPr bwMode="auto">
          <a:xfrm rot="16253663" flipH="1">
            <a:off x="4468020" y="-1068785"/>
            <a:ext cx="646112" cy="3889375"/>
          </a:xfrm>
          <a:prstGeom prst="curvedRightArrow">
            <a:avLst>
              <a:gd name="adj1" fmla="val 39128"/>
              <a:gd name="adj2" fmla="val 166265"/>
              <a:gd name="adj3" fmla="val 38694"/>
            </a:avLst>
          </a:prstGeom>
          <a:gradFill rotWithShape="0">
            <a:gsLst>
              <a:gs pos="0">
                <a:srgbClr val="336699"/>
              </a:gs>
              <a:gs pos="100000">
                <a:srgbClr val="800000"/>
              </a:gs>
            </a:gsLst>
            <a:lin ang="0" scaled="1"/>
          </a:gradFill>
          <a:ln w="127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AutoShape 13"/>
          <p:cNvSpPr>
            <a:spLocks noChangeAspect="1" noChangeArrowheads="1"/>
          </p:cNvSpPr>
          <p:nvPr/>
        </p:nvSpPr>
        <p:spPr bwMode="auto">
          <a:xfrm rot="16301526" flipV="1">
            <a:off x="4160838" y="1430734"/>
            <a:ext cx="611188" cy="3671887"/>
          </a:xfrm>
          <a:prstGeom prst="curvedRightArrow">
            <a:avLst>
              <a:gd name="adj1" fmla="val 40219"/>
              <a:gd name="adj2" fmla="val 148025"/>
              <a:gd name="adj3" fmla="val 34514"/>
            </a:avLst>
          </a:prstGeom>
          <a:gradFill rotWithShape="0">
            <a:gsLst>
              <a:gs pos="0">
                <a:srgbClr val="336699"/>
              </a:gs>
              <a:gs pos="100000">
                <a:srgbClr val="993300"/>
              </a:gs>
            </a:gsLst>
            <a:lin ang="0" scaled="1"/>
          </a:gradFill>
          <a:ln w="127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5" name="Gruppieren 24"/>
          <p:cNvGrpSpPr/>
          <p:nvPr/>
        </p:nvGrpSpPr>
        <p:grpSpPr>
          <a:xfrm>
            <a:off x="6084888" y="2996009"/>
            <a:ext cx="2716213" cy="1598538"/>
            <a:chOff x="6084888" y="2996009"/>
            <a:chExt cx="2716213" cy="1598538"/>
          </a:xfrm>
        </p:grpSpPr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6084888" y="3788172"/>
              <a:ext cx="2425664" cy="8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Clr>
                  <a:srgbClr val="800000"/>
                </a:buClr>
                <a:buFont typeface="Wingdings" panose="05000000000000000000" pitchFamily="2" charset="2"/>
                <a:buChar char="Ø"/>
              </a:pPr>
              <a:r>
                <a:rPr lang="en-US" altLang="de-DE" sz="1600" dirty="0"/>
                <a:t> </a:t>
              </a:r>
              <a:r>
                <a:rPr lang="en-US" alt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 production</a:t>
              </a:r>
            </a:p>
            <a:p>
              <a:pPr eaLnBrk="0" hangingPunct="0">
                <a:buClr>
                  <a:srgbClr val="800000"/>
                </a:buClr>
                <a:buFont typeface="Wingdings" panose="05000000000000000000" pitchFamily="2" charset="2"/>
                <a:buChar char="Ø"/>
              </a:pPr>
              <a:r>
                <a:rPr lang="en-US" alt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stability against collapse</a:t>
              </a:r>
            </a:p>
            <a:p>
              <a:pPr eaLnBrk="0" hangingPunct="0">
                <a:lnSpc>
                  <a:spcPct val="90000"/>
                </a:lnSpc>
                <a:buClr>
                  <a:srgbClr val="800000"/>
                </a:buClr>
                <a:buFont typeface="Wingdings" panose="05000000000000000000" pitchFamily="2" charset="2"/>
                <a:buChar char="Ø"/>
              </a:pPr>
              <a:r>
                <a:rPr lang="en-US" alt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synthesis of  “metals”</a:t>
              </a:r>
            </a:p>
          </p:txBody>
        </p: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7216776" y="2996009"/>
              <a:ext cx="1584325" cy="749300"/>
              <a:chOff x="4546" y="1842"/>
              <a:chExt cx="998" cy="472"/>
            </a:xfrm>
          </p:grpSpPr>
          <p:sp>
            <p:nvSpPr>
              <p:cNvPr id="19" name="AutoShape 17"/>
              <p:cNvSpPr>
                <a:spLocks noChangeArrowheads="1"/>
              </p:cNvSpPr>
              <p:nvPr/>
            </p:nvSpPr>
            <p:spPr bwMode="auto">
              <a:xfrm>
                <a:off x="4546" y="1866"/>
                <a:ext cx="998" cy="448"/>
              </a:xfrm>
              <a:prstGeom prst="flowChartAlternateProcess">
                <a:avLst/>
              </a:prstGeom>
              <a:solidFill>
                <a:srgbClr val="FFFF99">
                  <a:alpha val="50000"/>
                </a:srgbClr>
              </a:solidFill>
              <a:ln w="12700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4598" y="1842"/>
                <a:ext cx="898" cy="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50000"/>
                  </a:lnSpc>
                </a:pPr>
                <a:r>
                  <a:rPr lang="en-US" altLang="de-DE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thermonuclear 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altLang="de-DE" sz="1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reactions</a:t>
                </a:r>
                <a:endParaRPr lang="en-US" altLang="de-DE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25500" y="843359"/>
            <a:ext cx="15597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Interstellar gas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662738" y="859234"/>
            <a:ext cx="641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</a:p>
        </p:txBody>
      </p:sp>
      <p:pic>
        <p:nvPicPr>
          <p:cNvPr id="23" name="Picture 22" descr="phot-40f-99-normal-crabfullview_ha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8"/>
          <a:stretch>
            <a:fillRect/>
          </a:stretch>
        </p:blipFill>
        <p:spPr bwMode="auto">
          <a:xfrm>
            <a:off x="2195513" y="1268809"/>
            <a:ext cx="165576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0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He-burning in massive stars</a:t>
            </a:r>
            <a:endParaRPr lang="en-US" dirty="0"/>
          </a:p>
        </p:txBody>
      </p:sp>
      <p:pic>
        <p:nvPicPr>
          <p:cNvPr id="3" name="Grafik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975" y="554403"/>
            <a:ext cx="9208654" cy="60056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338" y="2498200"/>
            <a:ext cx="4104317" cy="40618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44824"/>
            <a:ext cx="4705350" cy="35052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0000" y="900000"/>
            <a:ext cx="450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He-burning is ignited on the 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and 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ashes of the preceding hydrogen burning phase!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332127" y="5435772"/>
                <a:ext cx="255581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 important reaction – triple alpha process -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→12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+7.96 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127" y="5435772"/>
                <a:ext cx="2555816" cy="923330"/>
              </a:xfrm>
              <a:prstGeom prst="rect">
                <a:avLst/>
              </a:prstGeom>
              <a:blipFill>
                <a:blip r:embed="rId5"/>
                <a:stretch>
                  <a:fillRect l="-2148" t="-39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5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CNO-cycle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554400"/>
            <a:ext cx="3762375" cy="2914650"/>
          </a:xfrm>
          <a:prstGeom prst="rect">
            <a:avLst/>
          </a:prstGeom>
        </p:spPr>
      </p:pic>
      <p:pic>
        <p:nvPicPr>
          <p:cNvPr id="6" name="Picture 31" descr="pp_vs_c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r="1881"/>
          <a:stretch>
            <a:fillRect/>
          </a:stretch>
        </p:blipFill>
        <p:spPr bwMode="auto">
          <a:xfrm>
            <a:off x="2362319" y="3480462"/>
            <a:ext cx="4272049" cy="30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212000" y="3672000"/>
                <a:ext cx="8177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de-DE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3672000"/>
                <a:ext cx="817788" cy="276999"/>
              </a:xfrm>
              <a:prstGeom prst="rect">
                <a:avLst/>
              </a:prstGeom>
              <a:blipFill>
                <a:blip r:embed="rId4"/>
                <a:stretch>
                  <a:fillRect l="-3731" t="-4348" r="-2239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059832" y="4500000"/>
                <a:ext cx="7217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500000"/>
                <a:ext cx="721736" cy="276999"/>
              </a:xfrm>
              <a:prstGeom prst="rect">
                <a:avLst/>
              </a:prstGeom>
              <a:blipFill>
                <a:blip r:embed="rId5"/>
                <a:stretch>
                  <a:fillRect l="-4237" t="-4348" r="-3390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/>
          <p:cNvCxnSpPr/>
          <p:nvPr/>
        </p:nvCxnSpPr>
        <p:spPr>
          <a:xfrm>
            <a:off x="4620894" y="3948999"/>
            <a:ext cx="408894" cy="416105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3420700" y="4776999"/>
            <a:ext cx="360868" cy="254441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400000" y="3636000"/>
            <a:ext cx="560016" cy="276999"/>
          </a:xfrm>
          <a:prstGeom prst="rect">
            <a:avLst/>
          </a:prstGeom>
          <a:noFill/>
          <a:ln w="15875">
            <a:solidFill>
              <a:srgbClr val="FF00FF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de-DE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CNO</a:t>
            </a:r>
            <a:endParaRPr lang="de-DE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59832" y="5508000"/>
            <a:ext cx="406128" cy="276999"/>
          </a:xfrm>
          <a:prstGeom prst="rect">
            <a:avLst/>
          </a:prstGeom>
          <a:noFill/>
          <a:ln w="15875">
            <a:solidFill>
              <a:srgbClr val="0000CC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P-P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24000" y="4680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0000" y="720000"/>
            <a:ext cx="4320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source of energy generation in stars heavier than the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CNO contribution to energy production in the sun? few %?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CNO abundances in sun certain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Stellar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photospheric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metallicity disagrees with helioseismology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9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Hertzsprung</a:t>
            </a:r>
            <a:r>
              <a:rPr lang="en-US" dirty="0" smtClean="0"/>
              <a:t> Russell Diagram</a:t>
            </a:r>
            <a:endParaRPr lang="en-US" dirty="0"/>
          </a:p>
        </p:txBody>
      </p:sp>
      <p:pic>
        <p:nvPicPr>
          <p:cNvPr id="3" name="Grafik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975" y="554403"/>
            <a:ext cx="9208654" cy="60056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20000" y="2520000"/>
            <a:ext cx="28342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Sequence Stars are identified as stars in their hydrogen burning stage. As more massive the star is as larger its size, its energy production (temperature) and its luminosity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ild 12" descr="H-R-Diagra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" b="-41"/>
          <a:stretch>
            <a:fillRect/>
          </a:stretch>
        </p:blipFill>
        <p:spPr bwMode="auto">
          <a:xfrm>
            <a:off x="0" y="554400"/>
            <a:ext cx="6191250" cy="598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1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reactions in He-burning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" y="589749"/>
            <a:ext cx="7998143" cy="503205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56000" y="5760000"/>
            <a:ext cx="4829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source in stellar He burning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release determined by associated reaction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reactions in He-burning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720000"/>
            <a:ext cx="4144191" cy="559906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20000"/>
            <a:ext cx="3931920" cy="263652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382344" y="3646765"/>
            <a:ext cx="30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 in Gamow window</a:t>
            </a:r>
            <a:br>
              <a:rPr lang="en-US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 is made !</a:t>
            </a:r>
          </a:p>
        </p:txBody>
      </p:sp>
    </p:spTree>
    <p:extLst>
      <p:ext uri="{BB962C8B-B14F-4D97-AF65-F5344CB8AC3E}">
        <p14:creationId xmlns:p14="http://schemas.microsoft.com/office/powerpoint/2010/main" val="1805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burning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000" y="554401"/>
            <a:ext cx="3081202" cy="31505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60000" y="900000"/>
            <a:ext cx="505458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•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conditions: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Temperature: (1-2)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Density: a few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1"/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reaction: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uel: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helium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carbon, oxygen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+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+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lifetime of </a:t>
            </a:r>
            <a:r>
              <a:rPr lang="en-US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~ 10</a:t>
            </a:r>
            <a:r>
              <a:rPr lang="en-US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-16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Hoyle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(resonance in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at E=7.68 MeV)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Other products: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21,22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Ne,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25,26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Mg,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Cl,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(e</a:t>
            </a:r>
            <a:r>
              <a:rPr lang="pt-B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540000" y="6120000"/>
            <a:ext cx="2571217" cy="369332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8.6 x 10</a:t>
            </a:r>
            <a:r>
              <a:rPr lang="en-GB" altLang="de-DE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GB" alt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T[K]  </a:t>
            </a:r>
            <a:r>
              <a:rPr lang="en-GB" altLang="de-D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1669</Words>
  <Application>Microsoft Office PowerPoint</Application>
  <PresentationFormat>Bildschirmpräsentation (4:3)</PresentationFormat>
  <Paragraphs>310</Paragraphs>
  <Slides>39</Slides>
  <Notes>1</Notes>
  <HiddenSlides>7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39</vt:i4>
      </vt:variant>
    </vt:vector>
  </HeadingPairs>
  <TitlesOfParts>
    <vt:vector size="52" baseType="lpstr">
      <vt:lpstr>MS PGothic</vt:lpstr>
      <vt:lpstr>Arial</vt:lpstr>
      <vt:lpstr>Calibri</vt:lpstr>
      <vt:lpstr>Cambria Math</vt:lpstr>
      <vt:lpstr>Symbol</vt:lpstr>
      <vt:lpstr>Times New Roman</vt:lpstr>
      <vt:lpstr>Wingdings</vt:lpstr>
      <vt:lpstr>Wingdings 2</vt:lpstr>
      <vt:lpstr>2_Larissa</vt:lpstr>
      <vt:lpstr>Formel</vt:lpstr>
      <vt:lpstr>Graph</vt:lpstr>
      <vt:lpstr>Equation</vt:lpstr>
      <vt:lpstr>Corel PHOTO-PAINT 6.0 Image</vt:lpstr>
      <vt:lpstr>Outline: Helium burning</vt:lpstr>
      <vt:lpstr>PowerPoint-Präsentation</vt:lpstr>
      <vt:lpstr>The star-gas-star cycle</vt:lpstr>
      <vt:lpstr>He-burning in massive stars</vt:lpstr>
      <vt:lpstr>CNO-cycle</vt:lpstr>
      <vt:lpstr>Hertzsprung Russell Diagram</vt:lpstr>
      <vt:lpstr>Critical reactions in He-burning</vt:lpstr>
      <vt:lpstr>Critical reactions in He-burning</vt:lpstr>
      <vt:lpstr>He burning</vt:lpstr>
      <vt:lpstr>CNO-cycle</vt:lpstr>
      <vt:lpstr>CNO-cycle</vt:lpstr>
      <vt:lpstr>Abundance change and lifetimes</vt:lpstr>
      <vt:lpstr>Abundance evolution in stellar core</vt:lpstr>
      <vt:lpstr>The case of 3α and 12C(α,γ)16O</vt:lpstr>
      <vt:lpstr>The (ααα) reaction as two step process</vt:lpstr>
      <vt:lpstr>Example for 8Be equilibrium abundance:</vt:lpstr>
      <vt:lpstr>Resonant capture on 8Be</vt:lpstr>
      <vt:lpstr>The resonance strength</vt:lpstr>
      <vt:lpstr>The 8Be+α reaction rate</vt:lpstr>
      <vt:lpstr>How did they do the experiment?</vt:lpstr>
      <vt:lpstr>The total &lt;ααα&gt; rate</vt:lpstr>
      <vt:lpstr>Energy production in He burning</vt:lpstr>
      <vt:lpstr>Example: ρ=105 g/cm3</vt:lpstr>
      <vt:lpstr>C-burning</vt:lpstr>
      <vt:lpstr>12C(α,γ)16O, the Holy Grail</vt:lpstr>
      <vt:lpstr>Reaction contributions in 12C(α,γ)16O</vt:lpstr>
      <vt:lpstr>12C(α,γ)16O reaction rate</vt:lpstr>
      <vt:lpstr>Consequences of 12C(α,γ)16O</vt:lpstr>
      <vt:lpstr>The role of neutrino-losses</vt:lpstr>
      <vt:lpstr>The role of neutrino-losses</vt:lpstr>
      <vt:lpstr>Ne-burning</vt:lpstr>
      <vt:lpstr>Photodisintegration</vt:lpstr>
      <vt:lpstr>O-burning</vt:lpstr>
      <vt:lpstr>Si-burning</vt:lpstr>
      <vt:lpstr>Stellar evolution</vt:lpstr>
      <vt:lpstr>Summary stellar burning</vt:lpstr>
      <vt:lpstr>… and nucleosynthesis</vt:lpstr>
      <vt:lpstr>Nuclear processes in stars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464</cp:revision>
  <dcterms:created xsi:type="dcterms:W3CDTF">2016-04-06T12:04:03Z</dcterms:created>
  <dcterms:modified xsi:type="dcterms:W3CDTF">2022-11-05T10:07:56Z</dcterms:modified>
</cp:coreProperties>
</file>