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8"/>
  </p:notesMasterIdLst>
  <p:sldIdLst>
    <p:sldId id="272" r:id="rId2"/>
    <p:sldId id="336" r:id="rId3"/>
    <p:sldId id="339" r:id="rId4"/>
    <p:sldId id="337" r:id="rId5"/>
    <p:sldId id="341" r:id="rId6"/>
    <p:sldId id="342" r:id="rId7"/>
    <p:sldId id="343" r:id="rId8"/>
    <p:sldId id="344" r:id="rId9"/>
    <p:sldId id="345" r:id="rId10"/>
    <p:sldId id="349" r:id="rId11"/>
    <p:sldId id="350" r:id="rId12"/>
    <p:sldId id="346" r:id="rId13"/>
    <p:sldId id="348" r:id="rId14"/>
    <p:sldId id="273" r:id="rId15"/>
    <p:sldId id="275" r:id="rId16"/>
    <p:sldId id="276" r:id="rId17"/>
    <p:sldId id="279" r:id="rId18"/>
    <p:sldId id="280" r:id="rId19"/>
    <p:sldId id="281" r:id="rId20"/>
    <p:sldId id="282" r:id="rId21"/>
    <p:sldId id="351" r:id="rId22"/>
    <p:sldId id="352" r:id="rId23"/>
    <p:sldId id="283" r:id="rId24"/>
    <p:sldId id="284" r:id="rId25"/>
    <p:sldId id="327" r:id="rId26"/>
    <p:sldId id="326" r:id="rId27"/>
    <p:sldId id="285" r:id="rId28"/>
    <p:sldId id="286" r:id="rId29"/>
    <p:sldId id="287" r:id="rId30"/>
    <p:sldId id="290" r:id="rId31"/>
    <p:sldId id="291" r:id="rId32"/>
    <p:sldId id="340" r:id="rId33"/>
    <p:sldId id="364" r:id="rId34"/>
    <p:sldId id="292" r:id="rId35"/>
    <p:sldId id="293" r:id="rId36"/>
    <p:sldId id="294" r:id="rId37"/>
    <p:sldId id="353" r:id="rId38"/>
    <p:sldId id="354" r:id="rId39"/>
    <p:sldId id="295" r:id="rId40"/>
    <p:sldId id="329" r:id="rId41"/>
    <p:sldId id="355" r:id="rId42"/>
    <p:sldId id="296" r:id="rId43"/>
    <p:sldId id="297" r:id="rId44"/>
    <p:sldId id="298" r:id="rId45"/>
    <p:sldId id="299" r:id="rId46"/>
    <p:sldId id="300" r:id="rId47"/>
    <p:sldId id="360" r:id="rId48"/>
    <p:sldId id="301" r:id="rId49"/>
    <p:sldId id="328" r:id="rId50"/>
    <p:sldId id="330" r:id="rId51"/>
    <p:sldId id="331" r:id="rId52"/>
    <p:sldId id="332" r:id="rId53"/>
    <p:sldId id="333" r:id="rId54"/>
    <p:sldId id="302" r:id="rId55"/>
    <p:sldId id="356" r:id="rId56"/>
    <p:sldId id="357" r:id="rId57"/>
    <p:sldId id="358" r:id="rId58"/>
    <p:sldId id="359" r:id="rId59"/>
    <p:sldId id="303" r:id="rId60"/>
    <p:sldId id="335" r:id="rId61"/>
    <p:sldId id="334" r:id="rId62"/>
    <p:sldId id="363" r:id="rId63"/>
    <p:sldId id="361" r:id="rId64"/>
    <p:sldId id="362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20" r:id="rId81"/>
    <p:sldId id="321" r:id="rId82"/>
    <p:sldId id="322" r:id="rId83"/>
    <p:sldId id="323" r:id="rId84"/>
    <p:sldId id="319" r:id="rId85"/>
    <p:sldId id="324" r:id="rId86"/>
    <p:sldId id="325" r:id="rId8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0C0C0"/>
    <a:srgbClr val="009999"/>
    <a:srgbClr val="FF0000"/>
    <a:srgbClr val="CC6600"/>
    <a:srgbClr val="008000"/>
    <a:srgbClr val="3333FF"/>
    <a:srgbClr val="99CCFF"/>
    <a:srgbClr val="66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46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23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287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13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948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915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20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62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18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1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6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2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716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15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45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24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727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86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75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96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9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68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95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12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29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245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594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1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932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39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81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5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0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09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993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729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8556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973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3385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018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566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02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8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1633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894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2737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131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629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99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8894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935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411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419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08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429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953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154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962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5456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769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88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0106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12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9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2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7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5" Type="http://schemas.openxmlformats.org/officeDocument/2006/relationships/image" Target="../media/image28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5.emf"/><Relationship Id="rId1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.ed.ac.uk/~maliotta/teaching/movies/novae_accretion.mov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../movies/RhoOnionPsi.fast.m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4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../movies/novae_accretion.mov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../movies/burster.mov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../movies/movie_rp_self.mov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Experimental Nuclear Astrophysics</a:t>
            </a:r>
            <a:r>
              <a:rPr lang="en-US" sz="1800" dirty="0" smtClean="0">
                <a:solidFill>
                  <a:schemeClr val="tx1"/>
                </a:solidFill>
              </a:rPr>
              <a:t> M. </a:t>
            </a:r>
            <a:r>
              <a:rPr lang="en-US" sz="1800" dirty="0" err="1" smtClean="0">
                <a:solidFill>
                  <a:schemeClr val="tx1"/>
                </a:solidFill>
              </a:rPr>
              <a:t>Aliotta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68879" y="5301208"/>
            <a:ext cx="2916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processes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s-process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r-process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closures</a:t>
            </a: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main nuclear processes and astrophysical sites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27088" y="720000"/>
            <a:ext cx="7561262" cy="4105275"/>
            <a:chOff x="476" y="391"/>
            <a:chExt cx="4763" cy="2586"/>
          </a:xfrm>
        </p:grpSpPr>
        <p:pic>
          <p:nvPicPr>
            <p:cNvPr id="5" name="Picture 3" descr="nuclides_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91"/>
              <a:ext cx="4763" cy="2586"/>
            </a:xfrm>
            <a:prstGeom prst="rect">
              <a:avLst/>
            </a:prstGeom>
            <a:noFill/>
            <a:ln w="15875">
              <a:solidFill>
                <a:srgbClr val="33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198" y="2656"/>
              <a:ext cx="19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>
                  <a:solidFill>
                    <a:srgbClr val="800000"/>
                  </a:solidFill>
                </a:rPr>
                <a:t>M.S. Smith and K.E. Rehm,</a:t>
              </a:r>
            </a:p>
            <a:p>
              <a:r>
                <a:rPr lang="en-GB" altLang="de-DE" sz="1200">
                  <a:solidFill>
                    <a:srgbClr val="800000"/>
                  </a:solidFill>
                </a:rPr>
                <a:t>Ann. Rev.  Nucl. Part. Sci, 51 (2001) 91-130</a:t>
              </a: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4213" y="5073179"/>
            <a:ext cx="8129918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vast majority of chemical elements produced during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explosive phenomena</a:t>
            </a:r>
          </a:p>
          <a:p>
            <a:pPr>
              <a:lnSpc>
                <a:spcPct val="130000"/>
              </a:lnSpc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reaction paths involve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GB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</a:p>
          <a:p>
            <a:pPr>
              <a:lnSpc>
                <a:spcPct val="130000"/>
              </a:lnSpc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reactions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by sensitivity of astrophysical models to nuclear inputs</a:t>
            </a:r>
          </a:p>
        </p:txBody>
      </p:sp>
    </p:spTree>
    <p:extLst>
      <p:ext uri="{BB962C8B-B14F-4D97-AF65-F5344CB8AC3E}">
        <p14:creationId xmlns:p14="http://schemas.microsoft.com/office/powerpoint/2010/main" val="14402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reaction processes </a:t>
            </a:r>
            <a:r>
              <a:rPr lang="en-US" sz="1800" dirty="0" err="1">
                <a:solidFill>
                  <a:schemeClr val="tx1"/>
                </a:solidFill>
              </a:rPr>
              <a:t>R</a:t>
            </a:r>
            <a:r>
              <a:rPr lang="en-US" sz="1800" dirty="0" err="1" smtClean="0">
                <a:solidFill>
                  <a:schemeClr val="tx1"/>
                </a:solidFill>
              </a:rPr>
              <a:t>.Reifarth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172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7200" y="6248400"/>
            <a:ext cx="306388" cy="3063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219200" y="5867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743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743200" y="5105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57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219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267200" y="4343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4267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6553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7315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791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4267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8077200" y="1295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8077200" y="91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8458200" y="91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7696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838200" y="624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1219200" y="624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3124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1981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1981200" y="5105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743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2362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1981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>
            <a:off x="1600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5" name="Rectangle 29"/>
          <p:cNvSpPr>
            <a:spLocks noChangeArrowheads="1"/>
          </p:cNvSpPr>
          <p:nvPr/>
        </p:nvSpPr>
        <p:spPr bwMode="auto">
          <a:xfrm>
            <a:off x="5029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6" name="Rectangle 30"/>
          <p:cNvSpPr>
            <a:spLocks noChangeArrowheads="1"/>
          </p:cNvSpPr>
          <p:nvPr/>
        </p:nvSpPr>
        <p:spPr bwMode="auto">
          <a:xfrm>
            <a:off x="3505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" name="Rectangle 31"/>
          <p:cNvSpPr>
            <a:spLocks noChangeArrowheads="1"/>
          </p:cNvSpPr>
          <p:nvPr/>
        </p:nvSpPr>
        <p:spPr bwMode="auto">
          <a:xfrm>
            <a:off x="3505200" y="4343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" name="Rectangle 32"/>
          <p:cNvSpPr>
            <a:spLocks noChangeArrowheads="1"/>
          </p:cNvSpPr>
          <p:nvPr/>
        </p:nvSpPr>
        <p:spPr bwMode="auto">
          <a:xfrm>
            <a:off x="3505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9" name="Rectangle 33"/>
          <p:cNvSpPr>
            <a:spLocks noChangeArrowheads="1"/>
          </p:cNvSpPr>
          <p:nvPr/>
        </p:nvSpPr>
        <p:spPr bwMode="auto">
          <a:xfrm>
            <a:off x="4267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0" name="Rectangle 34"/>
          <p:cNvSpPr>
            <a:spLocks noChangeArrowheads="1"/>
          </p:cNvSpPr>
          <p:nvPr/>
        </p:nvSpPr>
        <p:spPr bwMode="auto">
          <a:xfrm>
            <a:off x="4648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" name="Rectangle 35"/>
          <p:cNvSpPr>
            <a:spLocks noChangeArrowheads="1"/>
          </p:cNvSpPr>
          <p:nvPr/>
        </p:nvSpPr>
        <p:spPr bwMode="auto">
          <a:xfrm>
            <a:off x="5029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Rectangle 36"/>
          <p:cNvSpPr>
            <a:spLocks noChangeArrowheads="1"/>
          </p:cNvSpPr>
          <p:nvPr/>
        </p:nvSpPr>
        <p:spPr bwMode="auto">
          <a:xfrm>
            <a:off x="5029200" y="3581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Rectangle 37"/>
          <p:cNvSpPr>
            <a:spLocks noChangeArrowheads="1"/>
          </p:cNvSpPr>
          <p:nvPr/>
        </p:nvSpPr>
        <p:spPr bwMode="auto">
          <a:xfrm>
            <a:off x="5029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" name="Rectangle 38"/>
          <p:cNvSpPr>
            <a:spLocks noChangeArrowheads="1"/>
          </p:cNvSpPr>
          <p:nvPr/>
        </p:nvSpPr>
        <p:spPr bwMode="auto">
          <a:xfrm>
            <a:off x="5410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5791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" name="Rectangle 40"/>
          <p:cNvSpPr>
            <a:spLocks noChangeArrowheads="1"/>
          </p:cNvSpPr>
          <p:nvPr/>
        </p:nvSpPr>
        <p:spPr bwMode="auto">
          <a:xfrm>
            <a:off x="5791200" y="2819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" name="Rectangle 41"/>
          <p:cNvSpPr>
            <a:spLocks noChangeArrowheads="1"/>
          </p:cNvSpPr>
          <p:nvPr/>
        </p:nvSpPr>
        <p:spPr bwMode="auto">
          <a:xfrm>
            <a:off x="5791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" name="Rectangle 42"/>
          <p:cNvSpPr>
            <a:spLocks noChangeArrowheads="1"/>
          </p:cNvSpPr>
          <p:nvPr/>
        </p:nvSpPr>
        <p:spPr bwMode="auto">
          <a:xfrm>
            <a:off x="6172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" name="Rectangle 43"/>
          <p:cNvSpPr>
            <a:spLocks noChangeArrowheads="1"/>
          </p:cNvSpPr>
          <p:nvPr/>
        </p:nvSpPr>
        <p:spPr bwMode="auto">
          <a:xfrm>
            <a:off x="6553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Rectangle 44"/>
          <p:cNvSpPr>
            <a:spLocks noChangeArrowheads="1"/>
          </p:cNvSpPr>
          <p:nvPr/>
        </p:nvSpPr>
        <p:spPr bwMode="auto">
          <a:xfrm>
            <a:off x="6553200" y="2819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" name="Rectangle 45"/>
          <p:cNvSpPr>
            <a:spLocks noChangeArrowheads="1"/>
          </p:cNvSpPr>
          <p:nvPr/>
        </p:nvSpPr>
        <p:spPr bwMode="auto">
          <a:xfrm>
            <a:off x="6553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" name="Rectangle 46"/>
          <p:cNvSpPr>
            <a:spLocks noChangeArrowheads="1"/>
          </p:cNvSpPr>
          <p:nvPr/>
        </p:nvSpPr>
        <p:spPr bwMode="auto">
          <a:xfrm>
            <a:off x="6934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3" name="Rectangle 47"/>
          <p:cNvSpPr>
            <a:spLocks noChangeArrowheads="1"/>
          </p:cNvSpPr>
          <p:nvPr/>
        </p:nvSpPr>
        <p:spPr bwMode="auto">
          <a:xfrm>
            <a:off x="7315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Rectangle 48"/>
          <p:cNvSpPr>
            <a:spLocks noChangeArrowheads="1"/>
          </p:cNvSpPr>
          <p:nvPr/>
        </p:nvSpPr>
        <p:spPr bwMode="auto">
          <a:xfrm>
            <a:off x="7315200" y="2057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Rectangle 49"/>
          <p:cNvSpPr>
            <a:spLocks noChangeArrowheads="1"/>
          </p:cNvSpPr>
          <p:nvPr/>
        </p:nvSpPr>
        <p:spPr bwMode="auto">
          <a:xfrm>
            <a:off x="7315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Rectangle 50"/>
          <p:cNvSpPr>
            <a:spLocks noChangeArrowheads="1"/>
          </p:cNvSpPr>
          <p:nvPr/>
        </p:nvSpPr>
        <p:spPr bwMode="auto">
          <a:xfrm>
            <a:off x="7696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7" name="Rectangle 51"/>
          <p:cNvSpPr>
            <a:spLocks noChangeArrowheads="1"/>
          </p:cNvSpPr>
          <p:nvPr/>
        </p:nvSpPr>
        <p:spPr bwMode="auto">
          <a:xfrm>
            <a:off x="8077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8" name="Rectangle 52"/>
          <p:cNvSpPr>
            <a:spLocks noChangeArrowheads="1"/>
          </p:cNvSpPr>
          <p:nvPr/>
        </p:nvSpPr>
        <p:spPr bwMode="auto">
          <a:xfrm>
            <a:off x="8077200" y="2057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" name="Rectangle 53"/>
          <p:cNvSpPr>
            <a:spLocks noChangeArrowheads="1"/>
          </p:cNvSpPr>
          <p:nvPr/>
        </p:nvSpPr>
        <p:spPr bwMode="auto">
          <a:xfrm>
            <a:off x="8077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0" name="Text Box 54"/>
          <p:cNvSpPr txBox="1">
            <a:spLocks noChangeArrowheads="1"/>
          </p:cNvSpPr>
          <p:nvPr/>
        </p:nvSpPr>
        <p:spPr bwMode="auto">
          <a:xfrm>
            <a:off x="0" y="6172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Fe</a:t>
            </a:r>
          </a:p>
        </p:txBody>
      </p:sp>
      <p:sp>
        <p:nvSpPr>
          <p:cNvPr id="71" name="Text Box 55"/>
          <p:cNvSpPr txBox="1">
            <a:spLocks noChangeArrowheads="1"/>
          </p:cNvSpPr>
          <p:nvPr/>
        </p:nvSpPr>
        <p:spPr bwMode="auto">
          <a:xfrm>
            <a:off x="0" y="5791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Co</a:t>
            </a:r>
          </a:p>
        </p:txBody>
      </p:sp>
      <p:sp>
        <p:nvSpPr>
          <p:cNvPr id="72" name="Text Box 56"/>
          <p:cNvSpPr txBox="1">
            <a:spLocks noChangeArrowheads="1"/>
          </p:cNvSpPr>
          <p:nvPr/>
        </p:nvSpPr>
        <p:spPr bwMode="auto">
          <a:xfrm>
            <a:off x="0" y="5410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Ni</a:t>
            </a:r>
          </a:p>
        </p:txBody>
      </p:sp>
      <p:sp>
        <p:nvSpPr>
          <p:cNvPr id="73" name="Text Box 57"/>
          <p:cNvSpPr txBox="1">
            <a:spLocks noChangeArrowheads="1"/>
          </p:cNvSpPr>
          <p:nvPr/>
        </p:nvSpPr>
        <p:spPr bwMode="auto">
          <a:xfrm>
            <a:off x="5715000" y="1981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Rb</a:t>
            </a:r>
          </a:p>
        </p:txBody>
      </p:sp>
      <p:sp>
        <p:nvSpPr>
          <p:cNvPr id="74" name="Text Box 58"/>
          <p:cNvSpPr txBox="1">
            <a:spLocks noChangeArrowheads="1"/>
          </p:cNvSpPr>
          <p:nvPr/>
        </p:nvSpPr>
        <p:spPr bwMode="auto">
          <a:xfrm>
            <a:off x="2590800" y="4267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Ga</a:t>
            </a:r>
          </a:p>
        </p:txBody>
      </p:sp>
      <p:sp>
        <p:nvSpPr>
          <p:cNvPr id="75" name="Text Box 59"/>
          <p:cNvSpPr txBox="1">
            <a:spLocks noChangeArrowheads="1"/>
          </p:cNvSpPr>
          <p:nvPr/>
        </p:nvSpPr>
        <p:spPr bwMode="auto">
          <a:xfrm>
            <a:off x="2590800" y="3886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Ge</a:t>
            </a:r>
          </a:p>
        </p:txBody>
      </p:sp>
      <p:sp>
        <p:nvSpPr>
          <p:cNvPr id="76" name="Text Box 60"/>
          <p:cNvSpPr txBox="1">
            <a:spLocks noChangeArrowheads="1"/>
          </p:cNvSpPr>
          <p:nvPr/>
        </p:nvSpPr>
        <p:spPr bwMode="auto">
          <a:xfrm>
            <a:off x="1066800" y="4648200"/>
            <a:ext cx="52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Zn</a:t>
            </a:r>
          </a:p>
        </p:txBody>
      </p:sp>
      <p:sp>
        <p:nvSpPr>
          <p:cNvPr id="77" name="Text Box 61"/>
          <p:cNvSpPr txBox="1">
            <a:spLocks noChangeArrowheads="1"/>
          </p:cNvSpPr>
          <p:nvPr/>
        </p:nvSpPr>
        <p:spPr bwMode="auto">
          <a:xfrm>
            <a:off x="1066800" y="5029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Cu</a:t>
            </a:r>
          </a:p>
        </p:txBody>
      </p:sp>
      <p:sp>
        <p:nvSpPr>
          <p:cNvPr id="78" name="Text Box 62"/>
          <p:cNvSpPr txBox="1">
            <a:spLocks noChangeArrowheads="1"/>
          </p:cNvSpPr>
          <p:nvPr/>
        </p:nvSpPr>
        <p:spPr bwMode="auto">
          <a:xfrm>
            <a:off x="3429000" y="3124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Se</a:t>
            </a:r>
          </a:p>
        </p:txBody>
      </p:sp>
      <p:sp>
        <p:nvSpPr>
          <p:cNvPr id="79" name="Text Box 63"/>
          <p:cNvSpPr txBox="1">
            <a:spLocks noChangeArrowheads="1"/>
          </p:cNvSpPr>
          <p:nvPr/>
        </p:nvSpPr>
        <p:spPr bwMode="auto">
          <a:xfrm>
            <a:off x="4191000" y="2743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Br</a:t>
            </a:r>
          </a:p>
        </p:txBody>
      </p:sp>
      <p:sp>
        <p:nvSpPr>
          <p:cNvPr id="80" name="Text Box 64"/>
          <p:cNvSpPr txBox="1">
            <a:spLocks noChangeArrowheads="1"/>
          </p:cNvSpPr>
          <p:nvPr/>
        </p:nvSpPr>
        <p:spPr bwMode="auto">
          <a:xfrm>
            <a:off x="3429000" y="35052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As</a:t>
            </a:r>
          </a:p>
        </p:txBody>
      </p:sp>
      <p:sp>
        <p:nvSpPr>
          <p:cNvPr id="81" name="Text Box 65"/>
          <p:cNvSpPr txBox="1">
            <a:spLocks noChangeArrowheads="1"/>
          </p:cNvSpPr>
          <p:nvPr/>
        </p:nvSpPr>
        <p:spPr bwMode="auto">
          <a:xfrm>
            <a:off x="7620000" y="838200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Zr</a:t>
            </a:r>
          </a:p>
        </p:txBody>
      </p:sp>
      <p:sp>
        <p:nvSpPr>
          <p:cNvPr id="82" name="Text Box 66"/>
          <p:cNvSpPr txBox="1">
            <a:spLocks noChangeArrowheads="1"/>
          </p:cNvSpPr>
          <p:nvPr/>
        </p:nvSpPr>
        <p:spPr bwMode="auto">
          <a:xfrm>
            <a:off x="7620000" y="1219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83" name="Text Box 67"/>
          <p:cNvSpPr txBox="1">
            <a:spLocks noChangeArrowheads="1"/>
          </p:cNvSpPr>
          <p:nvPr/>
        </p:nvSpPr>
        <p:spPr bwMode="auto">
          <a:xfrm>
            <a:off x="5715000" y="16002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Sr</a:t>
            </a:r>
          </a:p>
        </p:txBody>
      </p:sp>
      <p:sp>
        <p:nvSpPr>
          <p:cNvPr id="84" name="Text Box 68"/>
          <p:cNvSpPr txBox="1">
            <a:spLocks noChangeArrowheads="1"/>
          </p:cNvSpPr>
          <p:nvPr/>
        </p:nvSpPr>
        <p:spPr bwMode="auto">
          <a:xfrm>
            <a:off x="4191000" y="236220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latin typeface="Times New Roman" panose="02020603050405020304" pitchFamily="18" charset="0"/>
              </a:rPr>
              <a:t>Kr</a:t>
            </a:r>
          </a:p>
        </p:txBody>
      </p:sp>
      <p:sp>
        <p:nvSpPr>
          <p:cNvPr id="85" name="Line 69"/>
          <p:cNvSpPr>
            <a:spLocks noChangeShapeType="1"/>
          </p:cNvSpPr>
          <p:nvPr/>
        </p:nvSpPr>
        <p:spPr bwMode="auto">
          <a:xfrm>
            <a:off x="609600" y="640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" name="Line 70"/>
          <p:cNvSpPr>
            <a:spLocks noChangeShapeType="1"/>
          </p:cNvSpPr>
          <p:nvPr/>
        </p:nvSpPr>
        <p:spPr bwMode="auto">
          <a:xfrm>
            <a:off x="990600" y="640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" name="Line 71"/>
          <p:cNvSpPr>
            <a:spLocks noChangeShapeType="1"/>
          </p:cNvSpPr>
          <p:nvPr/>
        </p:nvSpPr>
        <p:spPr bwMode="auto">
          <a:xfrm>
            <a:off x="1371600" y="640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Line 72"/>
          <p:cNvSpPr>
            <a:spLocks noChangeShapeType="1"/>
          </p:cNvSpPr>
          <p:nvPr/>
        </p:nvSpPr>
        <p:spPr bwMode="auto">
          <a:xfrm>
            <a:off x="1371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9" name="Line 73"/>
          <p:cNvSpPr>
            <a:spLocks noChangeShapeType="1"/>
          </p:cNvSpPr>
          <p:nvPr/>
        </p:nvSpPr>
        <p:spPr bwMode="auto">
          <a:xfrm>
            <a:off x="1752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Line 74"/>
          <p:cNvSpPr>
            <a:spLocks noChangeShapeType="1"/>
          </p:cNvSpPr>
          <p:nvPr/>
        </p:nvSpPr>
        <p:spPr bwMode="auto">
          <a:xfrm flipH="1" flipV="1">
            <a:off x="1371600" y="6019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" name="Line 75"/>
          <p:cNvSpPr>
            <a:spLocks noChangeShapeType="1"/>
          </p:cNvSpPr>
          <p:nvPr/>
        </p:nvSpPr>
        <p:spPr bwMode="auto">
          <a:xfrm>
            <a:off x="2133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" name="Line 76"/>
          <p:cNvSpPr>
            <a:spLocks noChangeShapeType="1"/>
          </p:cNvSpPr>
          <p:nvPr/>
        </p:nvSpPr>
        <p:spPr bwMode="auto">
          <a:xfrm>
            <a:off x="3657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" name="Line 77"/>
          <p:cNvSpPr>
            <a:spLocks noChangeShapeType="1"/>
          </p:cNvSpPr>
          <p:nvPr/>
        </p:nvSpPr>
        <p:spPr bwMode="auto">
          <a:xfrm>
            <a:off x="2895600" y="5257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" name="Line 78"/>
          <p:cNvSpPr>
            <a:spLocks noChangeShapeType="1"/>
          </p:cNvSpPr>
          <p:nvPr/>
        </p:nvSpPr>
        <p:spPr bwMode="auto">
          <a:xfrm>
            <a:off x="2895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5" name="Line 79"/>
          <p:cNvSpPr>
            <a:spLocks noChangeShapeType="1"/>
          </p:cNvSpPr>
          <p:nvPr/>
        </p:nvSpPr>
        <p:spPr bwMode="auto">
          <a:xfrm>
            <a:off x="1371600" y="6019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" name="Line 80"/>
          <p:cNvSpPr>
            <a:spLocks noChangeShapeType="1"/>
          </p:cNvSpPr>
          <p:nvPr/>
        </p:nvSpPr>
        <p:spPr bwMode="auto">
          <a:xfrm flipH="1" flipV="1">
            <a:off x="2895600" y="5257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7" name="Line 81"/>
          <p:cNvSpPr>
            <a:spLocks noChangeShapeType="1"/>
          </p:cNvSpPr>
          <p:nvPr/>
        </p:nvSpPr>
        <p:spPr bwMode="auto">
          <a:xfrm flipH="1" flipV="1">
            <a:off x="1371600" y="5638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" name="Line 82"/>
          <p:cNvSpPr>
            <a:spLocks noChangeShapeType="1"/>
          </p:cNvSpPr>
          <p:nvPr/>
        </p:nvSpPr>
        <p:spPr bwMode="auto">
          <a:xfrm flipH="1" flipV="1">
            <a:off x="2895600" y="4876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99" name="Group 83"/>
          <p:cNvGrpSpPr>
            <a:grpSpLocks/>
          </p:cNvGrpSpPr>
          <p:nvPr/>
        </p:nvGrpSpPr>
        <p:grpSpPr bwMode="auto">
          <a:xfrm>
            <a:off x="2133600" y="5257800"/>
            <a:ext cx="762000" cy="381000"/>
            <a:chOff x="1344" y="3312"/>
            <a:chExt cx="480" cy="240"/>
          </a:xfrm>
        </p:grpSpPr>
        <p:sp>
          <p:nvSpPr>
            <p:cNvPr id="100" name="Line 84"/>
            <p:cNvSpPr>
              <a:spLocks noChangeShapeType="1"/>
            </p:cNvSpPr>
            <p:nvPr/>
          </p:nvSpPr>
          <p:spPr bwMode="auto">
            <a:xfrm>
              <a:off x="1584" y="355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Line 85"/>
            <p:cNvSpPr>
              <a:spLocks noChangeShapeType="1"/>
            </p:cNvSpPr>
            <p:nvPr/>
          </p:nvSpPr>
          <p:spPr bwMode="auto">
            <a:xfrm flipH="1" flipV="1">
              <a:off x="1344" y="331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2" name="Line 86"/>
          <p:cNvSpPr>
            <a:spLocks noChangeShapeType="1"/>
          </p:cNvSpPr>
          <p:nvPr/>
        </p:nvSpPr>
        <p:spPr bwMode="auto">
          <a:xfrm>
            <a:off x="4419600" y="4495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" name="Line 87"/>
          <p:cNvSpPr>
            <a:spLocks noChangeShapeType="1"/>
          </p:cNvSpPr>
          <p:nvPr/>
        </p:nvSpPr>
        <p:spPr bwMode="auto">
          <a:xfrm>
            <a:off x="2133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" name="Line 88"/>
          <p:cNvSpPr>
            <a:spLocks noChangeShapeType="1"/>
          </p:cNvSpPr>
          <p:nvPr/>
        </p:nvSpPr>
        <p:spPr bwMode="auto">
          <a:xfrm>
            <a:off x="2133600" y="5257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" name="Line 89"/>
          <p:cNvSpPr>
            <a:spLocks noChangeShapeType="1"/>
          </p:cNvSpPr>
          <p:nvPr/>
        </p:nvSpPr>
        <p:spPr bwMode="auto">
          <a:xfrm>
            <a:off x="3276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" name="Line 90"/>
          <p:cNvSpPr>
            <a:spLocks noChangeShapeType="1"/>
          </p:cNvSpPr>
          <p:nvPr/>
        </p:nvSpPr>
        <p:spPr bwMode="auto">
          <a:xfrm>
            <a:off x="2895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" name="Line 91"/>
          <p:cNvSpPr>
            <a:spLocks noChangeShapeType="1"/>
          </p:cNvSpPr>
          <p:nvPr/>
        </p:nvSpPr>
        <p:spPr bwMode="auto">
          <a:xfrm flipH="1" flipV="1">
            <a:off x="3657600" y="4114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" name="Line 92"/>
          <p:cNvSpPr>
            <a:spLocks noChangeShapeType="1"/>
          </p:cNvSpPr>
          <p:nvPr/>
        </p:nvSpPr>
        <p:spPr bwMode="auto">
          <a:xfrm flipH="1" flipV="1">
            <a:off x="3657600" y="4495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9" name="Line 93"/>
          <p:cNvSpPr>
            <a:spLocks noChangeShapeType="1"/>
          </p:cNvSpPr>
          <p:nvPr/>
        </p:nvSpPr>
        <p:spPr bwMode="auto">
          <a:xfrm flipH="1" flipV="1">
            <a:off x="4038600" y="4114800"/>
            <a:ext cx="381000" cy="381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10" name="Group 94"/>
          <p:cNvGrpSpPr>
            <a:grpSpLocks/>
          </p:cNvGrpSpPr>
          <p:nvPr/>
        </p:nvGrpSpPr>
        <p:grpSpPr bwMode="auto">
          <a:xfrm>
            <a:off x="2133600" y="4876800"/>
            <a:ext cx="762000" cy="762000"/>
            <a:chOff x="1344" y="3072"/>
            <a:chExt cx="480" cy="480"/>
          </a:xfrm>
        </p:grpSpPr>
        <p:sp>
          <p:nvSpPr>
            <p:cNvPr id="111" name="Line 95"/>
            <p:cNvSpPr>
              <a:spLocks noChangeShapeType="1"/>
            </p:cNvSpPr>
            <p:nvPr/>
          </p:nvSpPr>
          <p:spPr bwMode="auto">
            <a:xfrm flipH="1" flipV="1">
              <a:off x="1344" y="30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Line 96"/>
            <p:cNvSpPr>
              <a:spLocks noChangeShapeType="1"/>
            </p:cNvSpPr>
            <p:nvPr/>
          </p:nvSpPr>
          <p:spPr bwMode="auto">
            <a:xfrm flipH="1" flipV="1">
              <a:off x="1584" y="331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3" name="Line 97"/>
          <p:cNvSpPr>
            <a:spLocks noChangeShapeType="1"/>
          </p:cNvSpPr>
          <p:nvPr/>
        </p:nvSpPr>
        <p:spPr bwMode="auto">
          <a:xfrm flipH="1" flipV="1">
            <a:off x="2514600" y="4876800"/>
            <a:ext cx="381000" cy="381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4" name="Line 98"/>
          <p:cNvSpPr>
            <a:spLocks noChangeShapeType="1"/>
          </p:cNvSpPr>
          <p:nvPr/>
        </p:nvSpPr>
        <p:spPr bwMode="auto">
          <a:xfrm>
            <a:off x="5943600" y="2971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5" name="Line 99"/>
          <p:cNvSpPr>
            <a:spLocks noChangeShapeType="1"/>
          </p:cNvSpPr>
          <p:nvPr/>
        </p:nvSpPr>
        <p:spPr bwMode="auto">
          <a:xfrm>
            <a:off x="5181600" y="3733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6" name="Line 100"/>
          <p:cNvSpPr>
            <a:spLocks noChangeShapeType="1"/>
          </p:cNvSpPr>
          <p:nvPr/>
        </p:nvSpPr>
        <p:spPr bwMode="auto">
          <a:xfrm>
            <a:off x="5181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7" name="Line 101"/>
          <p:cNvSpPr>
            <a:spLocks noChangeShapeType="1"/>
          </p:cNvSpPr>
          <p:nvPr/>
        </p:nvSpPr>
        <p:spPr bwMode="auto">
          <a:xfrm>
            <a:off x="4800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8" name="Line 102"/>
          <p:cNvSpPr>
            <a:spLocks noChangeShapeType="1"/>
          </p:cNvSpPr>
          <p:nvPr/>
        </p:nvSpPr>
        <p:spPr bwMode="auto">
          <a:xfrm>
            <a:off x="4419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9" name="Line 103"/>
          <p:cNvSpPr>
            <a:spLocks noChangeShapeType="1"/>
          </p:cNvSpPr>
          <p:nvPr/>
        </p:nvSpPr>
        <p:spPr bwMode="auto">
          <a:xfrm>
            <a:off x="3657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0" name="Line 104"/>
          <p:cNvSpPr>
            <a:spLocks noChangeShapeType="1"/>
          </p:cNvSpPr>
          <p:nvPr/>
        </p:nvSpPr>
        <p:spPr bwMode="auto">
          <a:xfrm>
            <a:off x="3657600" y="4495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1" name="Line 105"/>
          <p:cNvSpPr>
            <a:spLocks noChangeShapeType="1"/>
          </p:cNvSpPr>
          <p:nvPr/>
        </p:nvSpPr>
        <p:spPr bwMode="auto">
          <a:xfrm flipH="1" flipV="1">
            <a:off x="609600" y="3733800"/>
            <a:ext cx="533400" cy="5334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22" name="Group 106"/>
          <p:cNvGrpSpPr>
            <a:grpSpLocks/>
          </p:cNvGrpSpPr>
          <p:nvPr/>
        </p:nvGrpSpPr>
        <p:grpSpPr bwMode="auto">
          <a:xfrm>
            <a:off x="5943600" y="2590800"/>
            <a:ext cx="762000" cy="762000"/>
            <a:chOff x="3744" y="1632"/>
            <a:chExt cx="480" cy="480"/>
          </a:xfrm>
        </p:grpSpPr>
        <p:sp>
          <p:nvSpPr>
            <p:cNvPr id="123" name="Line 107"/>
            <p:cNvSpPr>
              <a:spLocks noChangeShapeType="1"/>
            </p:cNvSpPr>
            <p:nvPr/>
          </p:nvSpPr>
          <p:spPr bwMode="auto">
            <a:xfrm flipH="1" flipV="1">
              <a:off x="3744" y="163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Line 108"/>
            <p:cNvSpPr>
              <a:spLocks noChangeShapeType="1"/>
            </p:cNvSpPr>
            <p:nvPr/>
          </p:nvSpPr>
          <p:spPr bwMode="auto">
            <a:xfrm flipH="1" flipV="1">
              <a:off x="3984" y="187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5" name="Line 109"/>
          <p:cNvSpPr>
            <a:spLocks noChangeShapeType="1"/>
          </p:cNvSpPr>
          <p:nvPr/>
        </p:nvSpPr>
        <p:spPr bwMode="auto">
          <a:xfrm flipH="1" flipV="1">
            <a:off x="6705600" y="2971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6" name="Line 110"/>
          <p:cNvSpPr>
            <a:spLocks noChangeShapeType="1"/>
          </p:cNvSpPr>
          <p:nvPr/>
        </p:nvSpPr>
        <p:spPr bwMode="auto">
          <a:xfrm flipH="1" flipV="1">
            <a:off x="5181600" y="3352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7" name="Line 111"/>
          <p:cNvSpPr>
            <a:spLocks noChangeShapeType="1"/>
          </p:cNvSpPr>
          <p:nvPr/>
        </p:nvSpPr>
        <p:spPr bwMode="auto">
          <a:xfrm flipH="1" flipV="1">
            <a:off x="5181600" y="3733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8" name="Line 112"/>
          <p:cNvSpPr>
            <a:spLocks noChangeShapeType="1"/>
          </p:cNvSpPr>
          <p:nvPr/>
        </p:nvSpPr>
        <p:spPr bwMode="auto">
          <a:xfrm flipH="1" flipV="1">
            <a:off x="4419600" y="4114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29" name="Group 113"/>
          <p:cNvGrpSpPr>
            <a:grpSpLocks/>
          </p:cNvGrpSpPr>
          <p:nvPr/>
        </p:nvGrpSpPr>
        <p:grpSpPr bwMode="auto">
          <a:xfrm>
            <a:off x="5943600" y="2971800"/>
            <a:ext cx="762000" cy="381000"/>
            <a:chOff x="3744" y="1872"/>
            <a:chExt cx="480" cy="240"/>
          </a:xfrm>
        </p:grpSpPr>
        <p:sp>
          <p:nvSpPr>
            <p:cNvPr id="130" name="Line 114"/>
            <p:cNvSpPr>
              <a:spLocks noChangeShapeType="1"/>
            </p:cNvSpPr>
            <p:nvPr/>
          </p:nvSpPr>
          <p:spPr bwMode="auto">
            <a:xfrm flipH="1" flipV="1">
              <a:off x="3744" y="18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1" name="Line 115"/>
            <p:cNvSpPr>
              <a:spLocks noChangeShapeType="1"/>
            </p:cNvSpPr>
            <p:nvPr/>
          </p:nvSpPr>
          <p:spPr bwMode="auto">
            <a:xfrm>
              <a:off x="3984" y="211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2" name="Line 116"/>
          <p:cNvSpPr>
            <a:spLocks noChangeShapeType="1"/>
          </p:cNvSpPr>
          <p:nvPr/>
        </p:nvSpPr>
        <p:spPr bwMode="auto">
          <a:xfrm>
            <a:off x="5943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" name="Line 117"/>
          <p:cNvSpPr>
            <a:spLocks noChangeShapeType="1"/>
          </p:cNvSpPr>
          <p:nvPr/>
        </p:nvSpPr>
        <p:spPr bwMode="auto">
          <a:xfrm>
            <a:off x="5562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Line 118"/>
          <p:cNvSpPr>
            <a:spLocks noChangeShapeType="1"/>
          </p:cNvSpPr>
          <p:nvPr/>
        </p:nvSpPr>
        <p:spPr bwMode="auto">
          <a:xfrm>
            <a:off x="5181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5" name="Line 119"/>
          <p:cNvSpPr>
            <a:spLocks noChangeShapeType="1"/>
          </p:cNvSpPr>
          <p:nvPr/>
        </p:nvSpPr>
        <p:spPr bwMode="auto">
          <a:xfrm>
            <a:off x="5943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6" name="Line 120"/>
          <p:cNvSpPr>
            <a:spLocks noChangeShapeType="1"/>
          </p:cNvSpPr>
          <p:nvPr/>
        </p:nvSpPr>
        <p:spPr bwMode="auto">
          <a:xfrm>
            <a:off x="6324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" name="Line 121"/>
          <p:cNvSpPr>
            <a:spLocks noChangeShapeType="1"/>
          </p:cNvSpPr>
          <p:nvPr/>
        </p:nvSpPr>
        <p:spPr bwMode="auto">
          <a:xfrm>
            <a:off x="6705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8" name="Line 122"/>
          <p:cNvSpPr>
            <a:spLocks noChangeShapeType="1"/>
          </p:cNvSpPr>
          <p:nvPr/>
        </p:nvSpPr>
        <p:spPr bwMode="auto">
          <a:xfrm>
            <a:off x="7467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9" name="Line 123"/>
          <p:cNvSpPr>
            <a:spLocks noChangeShapeType="1"/>
          </p:cNvSpPr>
          <p:nvPr/>
        </p:nvSpPr>
        <p:spPr bwMode="auto">
          <a:xfrm>
            <a:off x="6705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" name="Line 124"/>
          <p:cNvSpPr>
            <a:spLocks noChangeShapeType="1"/>
          </p:cNvSpPr>
          <p:nvPr/>
        </p:nvSpPr>
        <p:spPr bwMode="auto">
          <a:xfrm>
            <a:off x="6705600" y="2971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1" name="Line 125"/>
          <p:cNvSpPr>
            <a:spLocks noChangeShapeType="1"/>
          </p:cNvSpPr>
          <p:nvPr/>
        </p:nvSpPr>
        <p:spPr bwMode="auto">
          <a:xfrm>
            <a:off x="8229600" y="2209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2" name="Line 126"/>
          <p:cNvSpPr>
            <a:spLocks noChangeShapeType="1"/>
          </p:cNvSpPr>
          <p:nvPr/>
        </p:nvSpPr>
        <p:spPr bwMode="auto">
          <a:xfrm>
            <a:off x="8229600" y="182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" name="Line 127"/>
          <p:cNvSpPr>
            <a:spLocks noChangeShapeType="1"/>
          </p:cNvSpPr>
          <p:nvPr/>
        </p:nvSpPr>
        <p:spPr bwMode="auto">
          <a:xfrm>
            <a:off x="7848600" y="182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4" name="Line 128"/>
          <p:cNvSpPr>
            <a:spLocks noChangeShapeType="1"/>
          </p:cNvSpPr>
          <p:nvPr/>
        </p:nvSpPr>
        <p:spPr bwMode="auto">
          <a:xfrm>
            <a:off x="7467600" y="182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" name="Line 129"/>
          <p:cNvSpPr>
            <a:spLocks noChangeShapeType="1"/>
          </p:cNvSpPr>
          <p:nvPr/>
        </p:nvSpPr>
        <p:spPr bwMode="auto">
          <a:xfrm>
            <a:off x="7467600" y="2209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6" name="Line 130"/>
          <p:cNvSpPr>
            <a:spLocks noChangeShapeType="1"/>
          </p:cNvSpPr>
          <p:nvPr/>
        </p:nvSpPr>
        <p:spPr bwMode="auto">
          <a:xfrm>
            <a:off x="8229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7" name="Line 131"/>
          <p:cNvSpPr>
            <a:spLocks noChangeShapeType="1"/>
          </p:cNvSpPr>
          <p:nvPr/>
        </p:nvSpPr>
        <p:spPr bwMode="auto">
          <a:xfrm>
            <a:off x="7086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8" name="Line 132"/>
          <p:cNvSpPr>
            <a:spLocks noChangeShapeType="1"/>
          </p:cNvSpPr>
          <p:nvPr/>
        </p:nvSpPr>
        <p:spPr bwMode="auto">
          <a:xfrm flipH="1" flipV="1">
            <a:off x="8229600" y="2209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49" name="Group 133"/>
          <p:cNvGrpSpPr>
            <a:grpSpLocks/>
          </p:cNvGrpSpPr>
          <p:nvPr/>
        </p:nvGrpSpPr>
        <p:grpSpPr bwMode="auto">
          <a:xfrm>
            <a:off x="7467600" y="2209800"/>
            <a:ext cx="762000" cy="381000"/>
            <a:chOff x="4704" y="1392"/>
            <a:chExt cx="480" cy="240"/>
          </a:xfrm>
        </p:grpSpPr>
        <p:sp>
          <p:nvSpPr>
            <p:cNvPr id="150" name="Line 134"/>
            <p:cNvSpPr>
              <a:spLocks noChangeShapeType="1"/>
            </p:cNvSpPr>
            <p:nvPr/>
          </p:nvSpPr>
          <p:spPr bwMode="auto">
            <a:xfrm>
              <a:off x="4944" y="163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Line 135"/>
            <p:cNvSpPr>
              <a:spLocks noChangeShapeType="1"/>
            </p:cNvSpPr>
            <p:nvPr/>
          </p:nvSpPr>
          <p:spPr bwMode="auto">
            <a:xfrm flipH="1" flipV="1">
              <a:off x="4704" y="139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2" name="Line 136"/>
          <p:cNvSpPr>
            <a:spLocks noChangeShapeType="1"/>
          </p:cNvSpPr>
          <p:nvPr/>
        </p:nvSpPr>
        <p:spPr bwMode="auto">
          <a:xfrm flipH="1" flipV="1">
            <a:off x="6705600" y="2590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" name="Line 137"/>
          <p:cNvSpPr>
            <a:spLocks noChangeShapeType="1"/>
          </p:cNvSpPr>
          <p:nvPr/>
        </p:nvSpPr>
        <p:spPr bwMode="auto">
          <a:xfrm flipH="1" flipV="1">
            <a:off x="533400" y="2895600"/>
            <a:ext cx="533400" cy="533400"/>
          </a:xfrm>
          <a:prstGeom prst="line">
            <a:avLst/>
          </a:prstGeom>
          <a:noFill/>
          <a:ln w="635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4" name="Line 138"/>
          <p:cNvSpPr>
            <a:spLocks noChangeShapeType="1"/>
          </p:cNvSpPr>
          <p:nvPr/>
        </p:nvSpPr>
        <p:spPr bwMode="auto">
          <a:xfrm flipH="1" flipV="1">
            <a:off x="8229600" y="1066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5" name="Line 139"/>
          <p:cNvSpPr>
            <a:spLocks noChangeShapeType="1"/>
          </p:cNvSpPr>
          <p:nvPr/>
        </p:nvSpPr>
        <p:spPr bwMode="auto">
          <a:xfrm flipH="1" flipV="1">
            <a:off x="8229600" y="1447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6" name="Line 140"/>
          <p:cNvSpPr>
            <a:spLocks noChangeShapeType="1"/>
          </p:cNvSpPr>
          <p:nvPr/>
        </p:nvSpPr>
        <p:spPr bwMode="auto">
          <a:xfrm flipH="1" flipV="1">
            <a:off x="8229600" y="1828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7" name="Line 141"/>
          <p:cNvSpPr>
            <a:spLocks noChangeShapeType="1"/>
          </p:cNvSpPr>
          <p:nvPr/>
        </p:nvSpPr>
        <p:spPr bwMode="auto">
          <a:xfrm flipH="1" flipV="1">
            <a:off x="7467600" y="1828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8" name="Line 142"/>
          <p:cNvSpPr>
            <a:spLocks noChangeShapeType="1"/>
          </p:cNvSpPr>
          <p:nvPr/>
        </p:nvSpPr>
        <p:spPr bwMode="auto">
          <a:xfrm>
            <a:off x="8229600" y="106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9" name="Line 143"/>
          <p:cNvSpPr>
            <a:spLocks noChangeShapeType="1"/>
          </p:cNvSpPr>
          <p:nvPr/>
        </p:nvSpPr>
        <p:spPr bwMode="auto">
          <a:xfrm>
            <a:off x="8229600" y="1447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0" name="Line 144"/>
          <p:cNvSpPr>
            <a:spLocks noChangeShapeType="1"/>
          </p:cNvSpPr>
          <p:nvPr/>
        </p:nvSpPr>
        <p:spPr bwMode="auto">
          <a:xfrm>
            <a:off x="8610600" y="10668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1" name="Text Box 145"/>
          <p:cNvSpPr txBox="1">
            <a:spLocks noChangeArrowheads="1"/>
          </p:cNvSpPr>
          <p:nvPr/>
        </p:nvSpPr>
        <p:spPr bwMode="auto">
          <a:xfrm>
            <a:off x="669925" y="1863725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1">
                <a:solidFill>
                  <a:srgbClr val="009900"/>
                </a:solidFill>
                <a:latin typeface="Times New Roman" panose="02020603050405020304" pitchFamily="18" charset="0"/>
              </a:rPr>
              <a:t>(n,</a:t>
            </a:r>
            <a:r>
              <a:rPr lang="en-US" altLang="de-DE" sz="2400" b="1">
                <a:solidFill>
                  <a:srgbClr val="009900"/>
                </a:solidFill>
                <a:latin typeface="Symbol" panose="05050102010706020507" pitchFamily="18" charset="2"/>
              </a:rPr>
              <a:t>g</a:t>
            </a:r>
            <a:r>
              <a:rPr lang="en-US" altLang="de-DE" sz="2400" b="1">
                <a:solidFill>
                  <a:srgbClr val="0099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2" name="Line 146"/>
          <p:cNvSpPr>
            <a:spLocks noChangeShapeType="1"/>
          </p:cNvSpPr>
          <p:nvPr/>
        </p:nvSpPr>
        <p:spPr bwMode="auto">
          <a:xfrm>
            <a:off x="609600" y="2438400"/>
            <a:ext cx="533400" cy="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Text Box 147"/>
          <p:cNvSpPr txBox="1">
            <a:spLocks noChangeArrowheads="1"/>
          </p:cNvSpPr>
          <p:nvPr/>
        </p:nvSpPr>
        <p:spPr bwMode="auto">
          <a:xfrm>
            <a:off x="914400" y="2895600"/>
            <a:ext cx="66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1">
                <a:solidFill>
                  <a:srgbClr val="000099"/>
                </a:solidFill>
                <a:latin typeface="Times New Roman" panose="02020603050405020304" pitchFamily="18" charset="0"/>
              </a:rPr>
              <a:t>(</a:t>
            </a:r>
            <a:r>
              <a:rPr lang="en-US" altLang="de-DE" sz="2400" b="1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US" altLang="de-DE" sz="2400" b="1" baseline="30000">
                <a:solidFill>
                  <a:srgbClr val="000099"/>
                </a:solidFill>
                <a:latin typeface="Symbol" panose="05050102010706020507" pitchFamily="18" charset="2"/>
              </a:rPr>
              <a:t>-</a:t>
            </a:r>
            <a:r>
              <a:rPr lang="en-US" altLang="de-DE" sz="2400" b="1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4" name="Text Box 148"/>
          <p:cNvSpPr txBox="1">
            <a:spLocks noChangeArrowheads="1"/>
          </p:cNvSpPr>
          <p:nvPr/>
        </p:nvSpPr>
        <p:spPr bwMode="auto">
          <a:xfrm>
            <a:off x="914400" y="3581400"/>
            <a:ext cx="66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1">
                <a:solidFill>
                  <a:srgbClr val="CC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de-DE" sz="2400" b="1">
                <a:solidFill>
                  <a:srgbClr val="CC0000"/>
                </a:solidFill>
                <a:latin typeface="Symbol" panose="05050102010706020507" pitchFamily="18" charset="2"/>
              </a:rPr>
              <a:t>b</a:t>
            </a:r>
            <a:r>
              <a:rPr lang="en-US" altLang="de-DE" sz="2400" b="1" baseline="30000">
                <a:solidFill>
                  <a:srgbClr val="CC0000"/>
                </a:solidFill>
                <a:latin typeface="Symbol" panose="05050102010706020507" pitchFamily="18" charset="2"/>
              </a:rPr>
              <a:t>+</a:t>
            </a:r>
            <a:r>
              <a:rPr lang="en-US" altLang="de-DE" sz="2400" b="1">
                <a:solidFill>
                  <a:srgbClr val="CC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165" name="Group 149"/>
          <p:cNvGrpSpPr>
            <a:grpSpLocks/>
          </p:cNvGrpSpPr>
          <p:nvPr/>
        </p:nvGrpSpPr>
        <p:grpSpPr bwMode="auto">
          <a:xfrm>
            <a:off x="4876799" y="3505200"/>
            <a:ext cx="3733800" cy="2362200"/>
            <a:chOff x="3072" y="2208"/>
            <a:chExt cx="2352" cy="1488"/>
          </a:xfrm>
        </p:grpSpPr>
        <p:sp>
          <p:nvSpPr>
            <p:cNvPr id="166" name="Line 150"/>
            <p:cNvSpPr>
              <a:spLocks noChangeShapeType="1"/>
            </p:cNvSpPr>
            <p:nvPr/>
          </p:nvSpPr>
          <p:spPr bwMode="auto">
            <a:xfrm flipH="1" flipV="1">
              <a:off x="3072" y="3360"/>
              <a:ext cx="336" cy="336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Line 151"/>
            <p:cNvSpPr>
              <a:spLocks noChangeShapeType="1"/>
            </p:cNvSpPr>
            <p:nvPr/>
          </p:nvSpPr>
          <p:spPr bwMode="auto">
            <a:xfrm flipH="1" flipV="1">
              <a:off x="3504" y="3120"/>
              <a:ext cx="336" cy="336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Line 152"/>
            <p:cNvSpPr>
              <a:spLocks noChangeShapeType="1"/>
            </p:cNvSpPr>
            <p:nvPr/>
          </p:nvSpPr>
          <p:spPr bwMode="auto">
            <a:xfrm flipH="1" flipV="1">
              <a:off x="3936" y="2880"/>
              <a:ext cx="336" cy="336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Line 153"/>
            <p:cNvSpPr>
              <a:spLocks noChangeShapeType="1"/>
            </p:cNvSpPr>
            <p:nvPr/>
          </p:nvSpPr>
          <p:spPr bwMode="auto">
            <a:xfrm flipH="1" flipV="1">
              <a:off x="4656" y="2448"/>
              <a:ext cx="336" cy="336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Line 154"/>
            <p:cNvSpPr>
              <a:spLocks noChangeShapeType="1"/>
            </p:cNvSpPr>
            <p:nvPr/>
          </p:nvSpPr>
          <p:spPr bwMode="auto">
            <a:xfrm flipH="1" flipV="1">
              <a:off x="5040" y="2208"/>
              <a:ext cx="336" cy="336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Line 155"/>
            <p:cNvSpPr>
              <a:spLocks noChangeShapeType="1"/>
            </p:cNvSpPr>
            <p:nvPr/>
          </p:nvSpPr>
          <p:spPr bwMode="auto">
            <a:xfrm flipH="1" flipV="1">
              <a:off x="4320" y="2640"/>
              <a:ext cx="336" cy="336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2" name="Text Box 156"/>
            <p:cNvSpPr txBox="1">
              <a:spLocks noChangeArrowheads="1"/>
            </p:cNvSpPr>
            <p:nvPr/>
          </p:nvSpPr>
          <p:spPr bwMode="auto">
            <a:xfrm rot="18900000">
              <a:off x="4430" y="3064"/>
              <a:ext cx="99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800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r-</a:t>
              </a:r>
              <a:r>
                <a:rPr lang="de-DE" altLang="de-DE" sz="2800" b="1" dirty="0" err="1">
                  <a:solidFill>
                    <a:srgbClr val="000099"/>
                  </a:solidFill>
                  <a:latin typeface="Times New Roman" panose="02020603050405020304" pitchFamily="18" charset="0"/>
                </a:rPr>
                <a:t>process</a:t>
              </a:r>
              <a:endParaRPr lang="en-US" altLang="de-DE" sz="2800" b="1" dirty="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3" name="Group 157"/>
          <p:cNvGrpSpPr>
            <a:grpSpLocks/>
          </p:cNvGrpSpPr>
          <p:nvPr/>
        </p:nvGrpSpPr>
        <p:grpSpPr bwMode="auto">
          <a:xfrm>
            <a:off x="1828800" y="762000"/>
            <a:ext cx="4495800" cy="2971800"/>
            <a:chOff x="1152" y="480"/>
            <a:chExt cx="2832" cy="1872"/>
          </a:xfrm>
        </p:grpSpPr>
        <p:sp>
          <p:nvSpPr>
            <p:cNvPr id="174" name="Line 158"/>
            <p:cNvSpPr>
              <a:spLocks noChangeShapeType="1"/>
            </p:cNvSpPr>
            <p:nvPr/>
          </p:nvSpPr>
          <p:spPr bwMode="auto">
            <a:xfrm flipH="1" flipV="1">
              <a:off x="1152" y="2016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Line 159"/>
            <p:cNvSpPr>
              <a:spLocks noChangeShapeType="1"/>
            </p:cNvSpPr>
            <p:nvPr/>
          </p:nvSpPr>
          <p:spPr bwMode="auto">
            <a:xfrm flipH="1" flipV="1">
              <a:off x="1536" y="1680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Line 160"/>
            <p:cNvSpPr>
              <a:spLocks noChangeShapeType="1"/>
            </p:cNvSpPr>
            <p:nvPr/>
          </p:nvSpPr>
          <p:spPr bwMode="auto">
            <a:xfrm flipH="1" flipV="1">
              <a:off x="1920" y="1392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Line 161"/>
            <p:cNvSpPr>
              <a:spLocks noChangeShapeType="1"/>
            </p:cNvSpPr>
            <p:nvPr/>
          </p:nvSpPr>
          <p:spPr bwMode="auto">
            <a:xfrm flipH="1" flipV="1">
              <a:off x="2256" y="1152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Line 162"/>
            <p:cNvSpPr>
              <a:spLocks noChangeShapeType="1"/>
            </p:cNvSpPr>
            <p:nvPr/>
          </p:nvSpPr>
          <p:spPr bwMode="auto">
            <a:xfrm flipH="1" flipV="1">
              <a:off x="2736" y="912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Line 163"/>
            <p:cNvSpPr>
              <a:spLocks noChangeShapeType="1"/>
            </p:cNvSpPr>
            <p:nvPr/>
          </p:nvSpPr>
          <p:spPr bwMode="auto">
            <a:xfrm flipH="1" flipV="1">
              <a:off x="3120" y="672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Line 164"/>
            <p:cNvSpPr>
              <a:spLocks noChangeShapeType="1"/>
            </p:cNvSpPr>
            <p:nvPr/>
          </p:nvSpPr>
          <p:spPr bwMode="auto">
            <a:xfrm flipH="1" flipV="1">
              <a:off x="3648" y="480"/>
              <a:ext cx="336" cy="336"/>
            </a:xfrm>
            <a:prstGeom prst="line">
              <a:avLst/>
            </a:prstGeom>
            <a:noFill/>
            <a:ln w="635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Text Box 165"/>
            <p:cNvSpPr txBox="1">
              <a:spLocks noChangeArrowheads="1"/>
            </p:cNvSpPr>
            <p:nvPr/>
          </p:nvSpPr>
          <p:spPr bwMode="auto">
            <a:xfrm rot="18900000">
              <a:off x="1477" y="879"/>
              <a:ext cx="102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800" b="1" dirty="0">
                  <a:solidFill>
                    <a:srgbClr val="CC0000"/>
                  </a:solidFill>
                  <a:latin typeface="Times New Roman" panose="02020603050405020304" pitchFamily="18" charset="0"/>
                </a:rPr>
                <a:t>p-p</a:t>
              </a:r>
              <a:r>
                <a:rPr lang="en-US" altLang="de-DE" sz="2800" b="1" dirty="0">
                  <a:solidFill>
                    <a:srgbClr val="CC0000"/>
                  </a:solidFill>
                  <a:latin typeface="Times New Roman" panose="02020603050405020304" pitchFamily="18" charset="0"/>
                </a:rPr>
                <a:t>r</a:t>
              </a:r>
              <a:r>
                <a:rPr lang="de-DE" altLang="de-DE" sz="2800" b="1" dirty="0" err="1">
                  <a:solidFill>
                    <a:srgbClr val="CC0000"/>
                  </a:solidFill>
                  <a:latin typeface="Times New Roman" panose="02020603050405020304" pitchFamily="18" charset="0"/>
                </a:rPr>
                <a:t>ocess</a:t>
              </a:r>
              <a:endParaRPr lang="en-US" altLang="de-DE" sz="2800" b="1" dirty="0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2" name="Group 166"/>
          <p:cNvGrpSpPr>
            <a:grpSpLocks/>
          </p:cNvGrpSpPr>
          <p:nvPr/>
        </p:nvGrpSpPr>
        <p:grpSpPr bwMode="auto">
          <a:xfrm>
            <a:off x="2667000" y="5791205"/>
            <a:ext cx="2743200" cy="579438"/>
            <a:chOff x="1680" y="3648"/>
            <a:chExt cx="1728" cy="365"/>
          </a:xfrm>
        </p:grpSpPr>
        <p:sp>
          <p:nvSpPr>
            <p:cNvPr id="183" name="Text Box 167"/>
            <p:cNvSpPr txBox="1">
              <a:spLocks noChangeArrowheads="1"/>
            </p:cNvSpPr>
            <p:nvPr/>
          </p:nvSpPr>
          <p:spPr bwMode="auto">
            <a:xfrm>
              <a:off x="2112" y="3719"/>
              <a:ext cx="12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400" baseline="30000">
                  <a:latin typeface="Times New Roman" panose="02020603050405020304" pitchFamily="18" charset="0"/>
                </a:rPr>
                <a:t>63</a:t>
              </a:r>
              <a:r>
                <a:rPr lang="de-DE" altLang="de-DE" sz="2400">
                  <a:latin typeface="Times New Roman" panose="02020603050405020304" pitchFamily="18" charset="0"/>
                </a:rPr>
                <a:t>Ni, t</a:t>
              </a:r>
              <a:r>
                <a:rPr lang="de-DE" altLang="de-DE" sz="2400" baseline="-25000">
                  <a:latin typeface="Times New Roman" panose="02020603050405020304" pitchFamily="18" charset="0"/>
                </a:rPr>
                <a:t>1/2</a:t>
              </a:r>
              <a:r>
                <a:rPr lang="de-DE" altLang="de-DE" sz="2400">
                  <a:latin typeface="Times New Roman" panose="02020603050405020304" pitchFamily="18" charset="0"/>
                </a:rPr>
                <a:t>=100 y</a:t>
              </a:r>
              <a:endParaRPr lang="en-US" altLang="de-DE" sz="2400" baseline="30000">
                <a:latin typeface="Times New Roman" panose="02020603050405020304" pitchFamily="18" charset="0"/>
              </a:endParaRPr>
            </a:p>
          </p:txBody>
        </p:sp>
        <p:sp>
          <p:nvSpPr>
            <p:cNvPr id="184" name="Line 168"/>
            <p:cNvSpPr>
              <a:spLocks noChangeShapeType="1"/>
            </p:cNvSpPr>
            <p:nvPr/>
          </p:nvSpPr>
          <p:spPr bwMode="auto">
            <a:xfrm>
              <a:off x="1680" y="364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5" name="Group 169"/>
          <p:cNvGrpSpPr>
            <a:grpSpLocks/>
          </p:cNvGrpSpPr>
          <p:nvPr/>
        </p:nvGrpSpPr>
        <p:grpSpPr bwMode="auto">
          <a:xfrm>
            <a:off x="2667000" y="5400675"/>
            <a:ext cx="6248400" cy="466725"/>
            <a:chOff x="1680" y="3402"/>
            <a:chExt cx="3936" cy="294"/>
          </a:xfrm>
        </p:grpSpPr>
        <p:sp>
          <p:nvSpPr>
            <p:cNvPr id="186" name="Text Box 170"/>
            <p:cNvSpPr txBox="1">
              <a:spLocks noChangeArrowheads="1"/>
            </p:cNvSpPr>
            <p:nvPr/>
          </p:nvSpPr>
          <p:spPr bwMode="auto">
            <a:xfrm>
              <a:off x="2112" y="3402"/>
              <a:ext cx="3504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400" baseline="30000">
                  <a:latin typeface="Times New Roman" panose="02020603050405020304" pitchFamily="18" charset="0"/>
                </a:rPr>
                <a:t>64</a:t>
              </a:r>
              <a:r>
                <a:rPr lang="de-DE" altLang="de-DE" sz="2400">
                  <a:latin typeface="Times New Roman" panose="02020603050405020304" pitchFamily="18" charset="0"/>
                </a:rPr>
                <a:t>Cu, t</a:t>
              </a:r>
              <a:r>
                <a:rPr lang="de-DE" altLang="de-DE" sz="2400" baseline="-25000">
                  <a:latin typeface="Times New Roman" panose="02020603050405020304" pitchFamily="18" charset="0"/>
                </a:rPr>
                <a:t>1/2</a:t>
              </a:r>
              <a:r>
                <a:rPr lang="de-DE" altLang="de-DE" sz="2400">
                  <a:latin typeface="Times New Roman" panose="02020603050405020304" pitchFamily="18" charset="0"/>
                </a:rPr>
                <a:t>=12 h, </a:t>
              </a:r>
              <a:r>
                <a:rPr lang="de-DE" altLang="de-DE" sz="2400">
                  <a:solidFill>
                    <a:srgbClr val="000099"/>
                  </a:solidFill>
                  <a:latin typeface="Times New Roman" panose="02020603050405020304" pitchFamily="18" charset="0"/>
                </a:rPr>
                <a:t>40% (</a:t>
              </a:r>
              <a:r>
                <a:rPr lang="en-US" altLang="de-DE" sz="2400" b="1">
                  <a:solidFill>
                    <a:srgbClr val="000099"/>
                  </a:solidFill>
                  <a:latin typeface="Symbol" panose="05050102010706020507" pitchFamily="18" charset="2"/>
                </a:rPr>
                <a:t>b</a:t>
              </a:r>
              <a:r>
                <a:rPr lang="en-US" altLang="de-DE" sz="2400" b="1" baseline="30000">
                  <a:solidFill>
                    <a:srgbClr val="000099"/>
                  </a:solidFill>
                  <a:latin typeface="Symbol" panose="05050102010706020507" pitchFamily="18" charset="2"/>
                </a:rPr>
                <a:t>-</a:t>
              </a:r>
              <a:r>
                <a:rPr lang="de-DE" altLang="de-DE" sz="2400" b="1">
                  <a:solidFill>
                    <a:srgbClr val="000099"/>
                  </a:solidFill>
                  <a:latin typeface="Times New Roman" panose="02020603050405020304" pitchFamily="18" charset="0"/>
                </a:rPr>
                <a:t>)</a:t>
              </a:r>
              <a:r>
                <a:rPr lang="de-DE" altLang="de-DE" sz="2400" b="1">
                  <a:latin typeface="Times New Roman" panose="02020603050405020304" pitchFamily="18" charset="0"/>
                </a:rPr>
                <a:t>,</a:t>
              </a:r>
              <a:r>
                <a:rPr lang="de-DE" altLang="de-DE" sz="2400" b="1">
                  <a:solidFill>
                    <a:srgbClr val="000099"/>
                  </a:solidFill>
                  <a:latin typeface="Times New Roman" panose="02020603050405020304" pitchFamily="18" charset="0"/>
                </a:rPr>
                <a:t> </a:t>
              </a:r>
              <a:r>
                <a:rPr lang="de-DE" altLang="de-DE" sz="2400">
                  <a:solidFill>
                    <a:srgbClr val="CC0000"/>
                  </a:solidFill>
                  <a:latin typeface="Times New Roman" panose="02020603050405020304" pitchFamily="18" charset="0"/>
                </a:rPr>
                <a:t>60% (</a:t>
              </a:r>
              <a:r>
                <a:rPr lang="en-US" altLang="de-DE" sz="2400" b="1">
                  <a:solidFill>
                    <a:srgbClr val="CC0000"/>
                  </a:solidFill>
                  <a:latin typeface="Symbol" panose="05050102010706020507" pitchFamily="18" charset="2"/>
                </a:rPr>
                <a:t>b</a:t>
              </a:r>
              <a:r>
                <a:rPr lang="de-DE" altLang="de-DE" sz="2400" b="1" baseline="30000">
                  <a:solidFill>
                    <a:srgbClr val="CC0000"/>
                  </a:solidFill>
                  <a:latin typeface="Symbol" panose="05050102010706020507" pitchFamily="18" charset="2"/>
                </a:rPr>
                <a:t>+</a:t>
              </a:r>
              <a:r>
                <a:rPr lang="de-DE" altLang="de-DE" sz="24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)</a:t>
              </a:r>
              <a:endParaRPr lang="en-US" altLang="de-DE" sz="2400" b="1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7" name="Line 171"/>
            <p:cNvSpPr>
              <a:spLocks noChangeShapeType="1"/>
            </p:cNvSpPr>
            <p:nvPr/>
          </p:nvSpPr>
          <p:spPr bwMode="auto">
            <a:xfrm>
              <a:off x="1680" y="340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8" name="Group 172"/>
          <p:cNvGrpSpPr>
            <a:grpSpLocks/>
          </p:cNvGrpSpPr>
          <p:nvPr/>
        </p:nvGrpSpPr>
        <p:grpSpPr bwMode="auto">
          <a:xfrm>
            <a:off x="6477000" y="3505200"/>
            <a:ext cx="2514600" cy="1152525"/>
            <a:chOff x="4080" y="2208"/>
            <a:chExt cx="1584" cy="726"/>
          </a:xfrm>
        </p:grpSpPr>
        <p:sp>
          <p:nvSpPr>
            <p:cNvPr id="189" name="Text Box 173"/>
            <p:cNvSpPr txBox="1">
              <a:spLocks noChangeArrowheads="1"/>
            </p:cNvSpPr>
            <p:nvPr/>
          </p:nvSpPr>
          <p:spPr bwMode="auto">
            <a:xfrm>
              <a:off x="4368" y="2640"/>
              <a:ext cx="12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400" baseline="30000" dirty="0">
                  <a:latin typeface="Times New Roman" panose="02020603050405020304" pitchFamily="18" charset="0"/>
                </a:rPr>
                <a:t>79</a:t>
              </a:r>
              <a:r>
                <a:rPr lang="de-DE" altLang="de-DE" sz="2400" dirty="0">
                  <a:latin typeface="Times New Roman" panose="02020603050405020304" pitchFamily="18" charset="0"/>
                </a:rPr>
                <a:t>Se, t</a:t>
              </a:r>
              <a:r>
                <a:rPr lang="de-DE" altLang="de-DE" sz="2400" baseline="-25000" dirty="0">
                  <a:latin typeface="Times New Roman" panose="02020603050405020304" pitchFamily="18" charset="0"/>
                </a:rPr>
                <a:t>1/2</a:t>
              </a:r>
              <a:r>
                <a:rPr lang="de-DE" altLang="de-DE" sz="2400" dirty="0">
                  <a:latin typeface="Times New Roman" panose="02020603050405020304" pitchFamily="18" charset="0"/>
                </a:rPr>
                <a:t>=65 </a:t>
              </a:r>
              <a:r>
                <a:rPr lang="de-DE" altLang="de-DE" sz="2400" dirty="0" err="1">
                  <a:latin typeface="Times New Roman" panose="02020603050405020304" pitchFamily="18" charset="0"/>
                </a:rPr>
                <a:t>ky</a:t>
              </a:r>
              <a:endParaRPr lang="en-US" altLang="de-DE" sz="2400" baseline="30000" dirty="0">
                <a:latin typeface="Times New Roman" panose="02020603050405020304" pitchFamily="18" charset="0"/>
              </a:endParaRPr>
            </a:p>
          </p:txBody>
        </p:sp>
        <p:sp>
          <p:nvSpPr>
            <p:cNvPr id="190" name="Line 174"/>
            <p:cNvSpPr>
              <a:spLocks noChangeShapeType="1"/>
            </p:cNvSpPr>
            <p:nvPr/>
          </p:nvSpPr>
          <p:spPr bwMode="auto">
            <a:xfrm>
              <a:off x="4080" y="2208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1" name="Group 175"/>
          <p:cNvGrpSpPr>
            <a:grpSpLocks/>
          </p:cNvGrpSpPr>
          <p:nvPr/>
        </p:nvGrpSpPr>
        <p:grpSpPr bwMode="auto">
          <a:xfrm>
            <a:off x="1295400" y="1143000"/>
            <a:ext cx="5105400" cy="1752600"/>
            <a:chOff x="816" y="720"/>
            <a:chExt cx="3216" cy="1104"/>
          </a:xfrm>
        </p:grpSpPr>
        <p:sp>
          <p:nvSpPr>
            <p:cNvPr id="192" name="Text Box 176"/>
            <p:cNvSpPr txBox="1">
              <a:spLocks noChangeArrowheads="1"/>
            </p:cNvSpPr>
            <p:nvPr/>
          </p:nvSpPr>
          <p:spPr bwMode="auto">
            <a:xfrm>
              <a:off x="816" y="720"/>
              <a:ext cx="30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400" baseline="30000" dirty="0">
                  <a:latin typeface="Times New Roman" panose="02020603050405020304" pitchFamily="18" charset="0"/>
                </a:rPr>
                <a:t>80</a:t>
              </a:r>
              <a:r>
                <a:rPr lang="de-DE" altLang="de-DE" sz="2400" dirty="0">
                  <a:latin typeface="Times New Roman" panose="02020603050405020304" pitchFamily="18" charset="0"/>
                </a:rPr>
                <a:t>Br, t</a:t>
              </a:r>
              <a:r>
                <a:rPr lang="de-DE" altLang="de-DE" sz="2400" baseline="-25000" dirty="0">
                  <a:latin typeface="Times New Roman" panose="02020603050405020304" pitchFamily="18" charset="0"/>
                </a:rPr>
                <a:t>1/2</a:t>
              </a:r>
              <a:r>
                <a:rPr lang="de-DE" altLang="de-DE" sz="2400" dirty="0">
                  <a:latin typeface="Times New Roman" panose="02020603050405020304" pitchFamily="18" charset="0"/>
                </a:rPr>
                <a:t>=17 min, </a:t>
              </a:r>
              <a:r>
                <a:rPr lang="de-DE" altLang="de-DE" sz="2400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92% (</a:t>
              </a:r>
              <a:r>
                <a:rPr lang="en-US" altLang="de-DE" sz="2400" b="1" dirty="0">
                  <a:solidFill>
                    <a:srgbClr val="000099"/>
                  </a:solidFill>
                  <a:latin typeface="Symbol" panose="05050102010706020507" pitchFamily="18" charset="2"/>
                </a:rPr>
                <a:t>b</a:t>
              </a:r>
              <a:r>
                <a:rPr lang="en-US" altLang="de-DE" sz="2400" b="1" baseline="30000" dirty="0">
                  <a:solidFill>
                    <a:srgbClr val="000099"/>
                  </a:solidFill>
                  <a:latin typeface="Symbol" panose="05050102010706020507" pitchFamily="18" charset="2"/>
                </a:rPr>
                <a:t>-</a:t>
              </a:r>
              <a:r>
                <a:rPr lang="de-DE" altLang="de-DE" sz="2400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)</a:t>
              </a:r>
              <a:r>
                <a:rPr lang="de-DE" altLang="de-DE" sz="2400" b="1" dirty="0">
                  <a:latin typeface="Times New Roman" panose="02020603050405020304" pitchFamily="18" charset="0"/>
                </a:rPr>
                <a:t>,</a:t>
              </a:r>
              <a:r>
                <a:rPr lang="de-DE" altLang="de-DE" sz="2400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 </a:t>
              </a:r>
              <a:r>
                <a:rPr lang="de-DE" altLang="de-DE" sz="2400" dirty="0">
                  <a:solidFill>
                    <a:srgbClr val="CC0000"/>
                  </a:solidFill>
                  <a:latin typeface="Times New Roman" panose="02020603050405020304" pitchFamily="18" charset="0"/>
                </a:rPr>
                <a:t>8% (</a:t>
              </a:r>
              <a:r>
                <a:rPr lang="en-US" altLang="de-DE" sz="2400" b="1" dirty="0">
                  <a:solidFill>
                    <a:srgbClr val="CC0000"/>
                  </a:solidFill>
                  <a:latin typeface="Symbol" panose="05050102010706020507" pitchFamily="18" charset="2"/>
                </a:rPr>
                <a:t>b</a:t>
              </a:r>
              <a:r>
                <a:rPr lang="de-DE" altLang="de-DE" sz="2400" b="1" baseline="30000" dirty="0">
                  <a:solidFill>
                    <a:srgbClr val="CC0000"/>
                  </a:solidFill>
                  <a:latin typeface="Symbol" panose="05050102010706020507" pitchFamily="18" charset="2"/>
                </a:rPr>
                <a:t>+</a:t>
              </a:r>
              <a:r>
                <a:rPr lang="de-DE" altLang="de-DE" sz="2400" b="1" dirty="0">
                  <a:solidFill>
                    <a:srgbClr val="CC0000"/>
                  </a:solidFill>
                  <a:latin typeface="Times New Roman" panose="02020603050405020304" pitchFamily="18" charset="0"/>
                </a:rPr>
                <a:t>)</a:t>
              </a:r>
              <a:endParaRPr lang="en-US" altLang="de-DE" sz="2400" b="1" dirty="0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3" name="Line 177"/>
            <p:cNvSpPr>
              <a:spLocks noChangeShapeType="1"/>
            </p:cNvSpPr>
            <p:nvPr/>
          </p:nvSpPr>
          <p:spPr bwMode="auto">
            <a:xfrm>
              <a:off x="3888" y="1008"/>
              <a:ext cx="144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" name="Group 178"/>
          <p:cNvGrpSpPr>
            <a:grpSpLocks/>
          </p:cNvGrpSpPr>
          <p:nvPr/>
        </p:nvGrpSpPr>
        <p:grpSpPr bwMode="auto">
          <a:xfrm>
            <a:off x="6858000" y="2743211"/>
            <a:ext cx="2057400" cy="1304930"/>
            <a:chOff x="4320" y="1728"/>
            <a:chExt cx="1296" cy="822"/>
          </a:xfrm>
        </p:grpSpPr>
        <p:sp>
          <p:nvSpPr>
            <p:cNvPr id="195" name="Text Box 179"/>
            <p:cNvSpPr txBox="1">
              <a:spLocks noChangeArrowheads="1"/>
            </p:cNvSpPr>
            <p:nvPr/>
          </p:nvSpPr>
          <p:spPr bwMode="auto">
            <a:xfrm>
              <a:off x="4320" y="2256"/>
              <a:ext cx="12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400" baseline="30000" dirty="0">
                  <a:latin typeface="Times New Roman" panose="02020603050405020304" pitchFamily="18" charset="0"/>
                </a:rPr>
                <a:t>85</a:t>
              </a:r>
              <a:r>
                <a:rPr lang="de-DE" altLang="de-DE" sz="2400" dirty="0">
                  <a:latin typeface="Times New Roman" panose="02020603050405020304" pitchFamily="18" charset="0"/>
                </a:rPr>
                <a:t>Kr, t</a:t>
              </a:r>
              <a:r>
                <a:rPr lang="de-DE" altLang="de-DE" sz="2400" baseline="-25000" dirty="0">
                  <a:latin typeface="Times New Roman" panose="02020603050405020304" pitchFamily="18" charset="0"/>
                </a:rPr>
                <a:t>1/2</a:t>
              </a:r>
              <a:r>
                <a:rPr lang="de-DE" altLang="de-DE" sz="2400" dirty="0">
                  <a:latin typeface="Times New Roman" panose="02020603050405020304" pitchFamily="18" charset="0"/>
                </a:rPr>
                <a:t>=11 y</a:t>
              </a:r>
              <a:endParaRPr lang="en-US" altLang="de-DE" sz="2400" baseline="30000" dirty="0">
                <a:latin typeface="Times New Roman" panose="02020603050405020304" pitchFamily="18" charset="0"/>
              </a:endParaRPr>
            </a:p>
          </p:txBody>
        </p:sp>
        <p:sp>
          <p:nvSpPr>
            <p:cNvPr id="196" name="Line 180"/>
            <p:cNvSpPr>
              <a:spLocks noChangeShapeType="1"/>
            </p:cNvSpPr>
            <p:nvPr/>
          </p:nvSpPr>
          <p:spPr bwMode="auto">
            <a:xfrm>
              <a:off x="5040" y="1728"/>
              <a:ext cx="57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7" name="Group 181"/>
          <p:cNvGrpSpPr>
            <a:grpSpLocks/>
          </p:cNvGrpSpPr>
          <p:nvPr/>
        </p:nvGrpSpPr>
        <p:grpSpPr bwMode="auto">
          <a:xfrm>
            <a:off x="4267200" y="3200400"/>
            <a:ext cx="3354388" cy="1830388"/>
            <a:chOff x="2784" y="2112"/>
            <a:chExt cx="2113" cy="1153"/>
          </a:xfrm>
        </p:grpSpPr>
        <p:sp>
          <p:nvSpPr>
            <p:cNvPr id="198" name="Rectangle 182"/>
            <p:cNvSpPr>
              <a:spLocks noChangeArrowheads="1"/>
            </p:cNvSpPr>
            <p:nvPr/>
          </p:nvSpPr>
          <p:spPr bwMode="auto">
            <a:xfrm>
              <a:off x="2784" y="307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9" name="Rectangle 183"/>
            <p:cNvSpPr>
              <a:spLocks noChangeArrowheads="1"/>
            </p:cNvSpPr>
            <p:nvPr/>
          </p:nvSpPr>
          <p:spPr bwMode="auto">
            <a:xfrm>
              <a:off x="4704" y="211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0" name="Rectangle 184"/>
            <p:cNvSpPr>
              <a:spLocks noChangeArrowheads="1"/>
            </p:cNvSpPr>
            <p:nvPr/>
          </p:nvSpPr>
          <p:spPr bwMode="auto">
            <a:xfrm>
              <a:off x="3744" y="259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1" name="Text Box 185"/>
          <p:cNvSpPr txBox="1">
            <a:spLocks noChangeArrowheads="1"/>
          </p:cNvSpPr>
          <p:nvPr/>
        </p:nvSpPr>
        <p:spPr bwMode="auto">
          <a:xfrm>
            <a:off x="5638800" y="4648200"/>
            <a:ext cx="11090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r-</a:t>
            </a:r>
            <a:r>
              <a:rPr lang="de-DE" altLang="de-DE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only</a:t>
            </a:r>
            <a:endParaRPr lang="en-US" altLang="de-DE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2" name="Group 186"/>
          <p:cNvGrpSpPr>
            <a:grpSpLocks/>
          </p:cNvGrpSpPr>
          <p:nvPr/>
        </p:nvGrpSpPr>
        <p:grpSpPr bwMode="auto">
          <a:xfrm>
            <a:off x="457200" y="1676400"/>
            <a:ext cx="6402388" cy="4116388"/>
            <a:chOff x="384" y="1152"/>
            <a:chExt cx="4033" cy="2593"/>
          </a:xfrm>
        </p:grpSpPr>
        <p:sp>
          <p:nvSpPr>
            <p:cNvPr id="203" name="Rectangle 187"/>
            <p:cNvSpPr>
              <a:spLocks noChangeArrowheads="1"/>
            </p:cNvSpPr>
            <p:nvPr/>
          </p:nvSpPr>
          <p:spPr bwMode="auto">
            <a:xfrm>
              <a:off x="384" y="355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4" name="Rectangle 188"/>
            <p:cNvSpPr>
              <a:spLocks noChangeArrowheads="1"/>
            </p:cNvSpPr>
            <p:nvPr/>
          </p:nvSpPr>
          <p:spPr bwMode="auto">
            <a:xfrm>
              <a:off x="4224" y="115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" name="Rectangle 189"/>
            <p:cNvSpPr>
              <a:spLocks noChangeArrowheads="1"/>
            </p:cNvSpPr>
            <p:nvPr/>
          </p:nvSpPr>
          <p:spPr bwMode="auto">
            <a:xfrm>
              <a:off x="2784" y="211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" name="Rectangle 190"/>
            <p:cNvSpPr>
              <a:spLocks noChangeArrowheads="1"/>
            </p:cNvSpPr>
            <p:nvPr/>
          </p:nvSpPr>
          <p:spPr bwMode="auto">
            <a:xfrm>
              <a:off x="3264" y="163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7" name="Text Box 191"/>
          <p:cNvSpPr txBox="1">
            <a:spLocks noChangeArrowheads="1"/>
          </p:cNvSpPr>
          <p:nvPr/>
        </p:nvSpPr>
        <p:spPr bwMode="auto">
          <a:xfrm>
            <a:off x="2590800" y="2286000"/>
            <a:ext cx="11641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p-</a:t>
            </a:r>
            <a:r>
              <a:rPr lang="de-DE" altLang="de-DE" sz="2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only</a:t>
            </a:r>
            <a:endParaRPr lang="en-US" altLang="de-DE" sz="2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8" name="Group 192"/>
          <p:cNvGrpSpPr>
            <a:grpSpLocks/>
          </p:cNvGrpSpPr>
          <p:nvPr/>
        </p:nvGrpSpPr>
        <p:grpSpPr bwMode="auto">
          <a:xfrm>
            <a:off x="1981200" y="1676400"/>
            <a:ext cx="6021388" cy="3354388"/>
            <a:chOff x="1344" y="1152"/>
            <a:chExt cx="3793" cy="2113"/>
          </a:xfrm>
        </p:grpSpPr>
        <p:sp>
          <p:nvSpPr>
            <p:cNvPr id="209" name="Rectangle 193"/>
            <p:cNvSpPr>
              <a:spLocks noChangeArrowheads="1"/>
            </p:cNvSpPr>
            <p:nvPr/>
          </p:nvSpPr>
          <p:spPr bwMode="auto">
            <a:xfrm>
              <a:off x="4944" y="115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" name="Rectangle 194"/>
            <p:cNvSpPr>
              <a:spLocks noChangeArrowheads="1"/>
            </p:cNvSpPr>
            <p:nvPr/>
          </p:nvSpPr>
          <p:spPr bwMode="auto">
            <a:xfrm>
              <a:off x="1344" y="307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" name="Rectangle 195"/>
            <p:cNvSpPr>
              <a:spLocks noChangeArrowheads="1"/>
            </p:cNvSpPr>
            <p:nvPr/>
          </p:nvSpPr>
          <p:spPr bwMode="auto">
            <a:xfrm>
              <a:off x="2304" y="259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2" name="Rectangle 196"/>
            <p:cNvSpPr>
              <a:spLocks noChangeArrowheads="1"/>
            </p:cNvSpPr>
            <p:nvPr/>
          </p:nvSpPr>
          <p:spPr bwMode="auto">
            <a:xfrm>
              <a:off x="3264" y="211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3" name="Rectangle 197"/>
            <p:cNvSpPr>
              <a:spLocks noChangeArrowheads="1"/>
            </p:cNvSpPr>
            <p:nvPr/>
          </p:nvSpPr>
          <p:spPr bwMode="auto">
            <a:xfrm>
              <a:off x="3744" y="163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" name="Rectangle 198"/>
            <p:cNvSpPr>
              <a:spLocks noChangeArrowheads="1"/>
            </p:cNvSpPr>
            <p:nvPr/>
          </p:nvSpPr>
          <p:spPr bwMode="auto">
            <a:xfrm>
              <a:off x="4224" y="163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" name="Rectangle 199"/>
            <p:cNvSpPr>
              <a:spLocks noChangeArrowheads="1"/>
            </p:cNvSpPr>
            <p:nvPr/>
          </p:nvSpPr>
          <p:spPr bwMode="auto">
            <a:xfrm>
              <a:off x="4704" y="115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16" name="Text Box 200"/>
          <p:cNvSpPr txBox="1">
            <a:spLocks noChangeArrowheads="1"/>
          </p:cNvSpPr>
          <p:nvPr/>
        </p:nvSpPr>
        <p:spPr bwMode="auto">
          <a:xfrm>
            <a:off x="6248400" y="457508"/>
            <a:ext cx="110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s-</a:t>
            </a:r>
            <a:r>
              <a:rPr lang="de-DE" altLang="de-DE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only</a:t>
            </a:r>
            <a:endParaRPr lang="en-US" altLang="de-DE" sz="2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7" name="Group 201"/>
          <p:cNvGrpSpPr>
            <a:grpSpLocks/>
          </p:cNvGrpSpPr>
          <p:nvPr/>
        </p:nvGrpSpPr>
        <p:grpSpPr bwMode="auto">
          <a:xfrm>
            <a:off x="6781800" y="990600"/>
            <a:ext cx="990600" cy="685800"/>
            <a:chOff x="4272" y="624"/>
            <a:chExt cx="624" cy="432"/>
          </a:xfrm>
        </p:grpSpPr>
        <p:sp>
          <p:nvSpPr>
            <p:cNvPr id="218" name="Line 202"/>
            <p:cNvSpPr>
              <a:spLocks noChangeShapeType="1"/>
            </p:cNvSpPr>
            <p:nvPr/>
          </p:nvSpPr>
          <p:spPr bwMode="auto">
            <a:xfrm>
              <a:off x="4272" y="624"/>
              <a:ext cx="624" cy="4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9" name="Line 203"/>
            <p:cNvSpPr>
              <a:spLocks noChangeShapeType="1"/>
            </p:cNvSpPr>
            <p:nvPr/>
          </p:nvSpPr>
          <p:spPr bwMode="auto">
            <a:xfrm>
              <a:off x="4272" y="624"/>
              <a:ext cx="432" cy="4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0" name="Group 204"/>
          <p:cNvGrpSpPr>
            <a:grpSpLocks/>
          </p:cNvGrpSpPr>
          <p:nvPr/>
        </p:nvGrpSpPr>
        <p:grpSpPr bwMode="auto">
          <a:xfrm>
            <a:off x="12700" y="549277"/>
            <a:ext cx="8996363" cy="6019800"/>
            <a:chOff x="-3" y="338"/>
            <a:chExt cx="5667" cy="3792"/>
          </a:xfrm>
        </p:grpSpPr>
        <p:grpSp>
          <p:nvGrpSpPr>
            <p:cNvPr id="221" name="Group 205"/>
            <p:cNvGrpSpPr>
              <a:grpSpLocks/>
            </p:cNvGrpSpPr>
            <p:nvPr/>
          </p:nvGrpSpPr>
          <p:grpSpPr bwMode="auto">
            <a:xfrm>
              <a:off x="0" y="3830"/>
              <a:ext cx="5664" cy="288"/>
              <a:chOff x="0" y="3830"/>
              <a:chExt cx="5664" cy="288"/>
            </a:xfrm>
          </p:grpSpPr>
          <p:sp>
            <p:nvSpPr>
              <p:cNvPr id="225" name="Line 206"/>
              <p:cNvSpPr>
                <a:spLocks noChangeShapeType="1"/>
              </p:cNvSpPr>
              <p:nvPr/>
            </p:nvSpPr>
            <p:spPr bwMode="auto">
              <a:xfrm>
                <a:off x="0" y="4102"/>
                <a:ext cx="56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" name="Text Box 207"/>
              <p:cNvSpPr txBox="1">
                <a:spLocks noChangeArrowheads="1"/>
              </p:cNvSpPr>
              <p:nvPr/>
            </p:nvSpPr>
            <p:spPr bwMode="auto">
              <a:xfrm>
                <a:off x="2400" y="3830"/>
                <a:ext cx="133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2400" dirty="0" err="1">
                    <a:latin typeface="Times New Roman" panose="02020603050405020304" pitchFamily="18" charset="0"/>
                  </a:rPr>
                  <a:t>neutron</a:t>
                </a:r>
                <a:r>
                  <a:rPr lang="de-DE" altLang="de-DE" sz="2400" dirty="0">
                    <a:latin typeface="Times New Roman" panose="02020603050405020304" pitchFamily="18" charset="0"/>
                  </a:rPr>
                  <a:t> </a:t>
                </a:r>
                <a:r>
                  <a:rPr lang="de-DE" altLang="de-DE" sz="2400" dirty="0" err="1">
                    <a:latin typeface="Times New Roman" panose="02020603050405020304" pitchFamily="18" charset="0"/>
                  </a:rPr>
                  <a:t>number</a:t>
                </a:r>
                <a:endParaRPr lang="en-US" altLang="de-DE" sz="240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2" name="Group 208"/>
            <p:cNvGrpSpPr>
              <a:grpSpLocks/>
            </p:cNvGrpSpPr>
            <p:nvPr/>
          </p:nvGrpSpPr>
          <p:grpSpPr bwMode="auto">
            <a:xfrm>
              <a:off x="-3" y="338"/>
              <a:ext cx="288" cy="3792"/>
              <a:chOff x="-3" y="338"/>
              <a:chExt cx="288" cy="3792"/>
            </a:xfrm>
          </p:grpSpPr>
          <p:sp>
            <p:nvSpPr>
              <p:cNvPr id="223" name="Line 209"/>
              <p:cNvSpPr>
                <a:spLocks noChangeShapeType="1"/>
              </p:cNvSpPr>
              <p:nvPr/>
            </p:nvSpPr>
            <p:spPr bwMode="auto">
              <a:xfrm flipV="1">
                <a:off x="25" y="338"/>
                <a:ext cx="0" cy="37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4" name="Text Box 210"/>
              <p:cNvSpPr txBox="1">
                <a:spLocks noChangeArrowheads="1"/>
              </p:cNvSpPr>
              <p:nvPr/>
            </p:nvSpPr>
            <p:spPr bwMode="auto">
              <a:xfrm rot="16200000">
                <a:off x="-485" y="1962"/>
                <a:ext cx="125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2400">
                    <a:latin typeface="Times New Roman" panose="02020603050405020304" pitchFamily="18" charset="0"/>
                  </a:rPr>
                  <a:t>proton number</a:t>
                </a:r>
                <a:endParaRPr lang="en-US" altLang="de-DE" sz="2400"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7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8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8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18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500"/>
                            </p:stCondLst>
                            <p:childTnLst>
                              <p:par>
                                <p:cTn id="2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00"/>
                            </p:stCondLst>
                            <p:childTnLst>
                              <p:par>
                                <p:cTn id="2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500"/>
                            </p:stCondLst>
                            <p:childTnLst>
                              <p:par>
                                <p:cTn id="2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000"/>
                            </p:stCondLst>
                            <p:childTnLst>
                              <p:par>
                                <p:cTn id="2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500"/>
                            </p:stCondLst>
                            <p:childTnLst>
                              <p:par>
                                <p:cTn id="26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0"/>
                            </p:stCondLst>
                            <p:childTnLst>
                              <p:par>
                                <p:cTn id="2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500"/>
                            </p:stCondLst>
                            <p:childTnLst>
                              <p:par>
                                <p:cTn id="2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0"/>
                            </p:stCondLst>
                            <p:childTnLst>
                              <p:par>
                                <p:cTn id="28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"/>
                            </p:stCondLst>
                            <p:childTnLst>
                              <p:par>
                                <p:cTn id="28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500"/>
                            </p:stCondLst>
                            <p:childTnLst>
                              <p:par>
                                <p:cTn id="2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000"/>
                            </p:stCondLst>
                            <p:childTnLst>
                              <p:par>
                                <p:cTn id="29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00"/>
                            </p:stCondLst>
                            <p:childTnLst>
                              <p:par>
                                <p:cTn id="32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utoUpdateAnimBg="0"/>
      <p:bldP spid="207" grpId="0" autoUpdateAnimBg="0"/>
      <p:bldP spid="21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Neutron-capture processes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4407"/>
            <a:ext cx="4732020" cy="36652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000" y="9000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elements are made 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860000" y="1260000"/>
                <a:ext cx="1938351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&lt;1</m:t>
                        </m:r>
                      </m:e>
                    </m:d>
                  </m:oMath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1260000"/>
                <a:ext cx="1938351" cy="413831"/>
              </a:xfrm>
              <a:prstGeom prst="rect">
                <a:avLst/>
              </a:prstGeom>
              <a:blipFill>
                <a:blip r:embed="rId3"/>
                <a:stretch>
                  <a:fillRect l="-2516" t="-98529" b="-15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860000" y="1980000"/>
                <a:ext cx="1792157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1980000"/>
                <a:ext cx="1792157" cy="413831"/>
              </a:xfrm>
              <a:prstGeom prst="rect">
                <a:avLst/>
              </a:prstGeom>
              <a:blipFill>
                <a:blip r:embed="rId4"/>
                <a:stretch>
                  <a:fillRect l="-2721" t="-98529" b="-15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860000" y="2340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events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9552" y="4500000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Sequences of (n,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reactions and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820495" y="4968000"/>
                <a:ext cx="35030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495" y="4968000"/>
                <a:ext cx="3503010" cy="276999"/>
              </a:xfrm>
              <a:prstGeom prst="rect">
                <a:avLst/>
              </a:prstGeom>
              <a:blipFill>
                <a:blip r:embed="rId5"/>
                <a:stretch>
                  <a:fillRect l="-1220" r="-1045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797521" y="5328000"/>
                <a:ext cx="3753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+1,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521" y="5328000"/>
                <a:ext cx="3753848" cy="276999"/>
              </a:xfrm>
              <a:prstGeom prst="rect">
                <a:avLst/>
              </a:prstGeom>
              <a:blipFill>
                <a:blip r:embed="rId6"/>
                <a:stretch>
                  <a:fillRect l="-325" r="-5195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4860000" y="1620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0000" y="5688000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Closed neutron-shells give rise to the peaks 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at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Pt, Au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860000" y="3420000"/>
                <a:ext cx="2802690" cy="385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𝑙𝑖𝑓𝑒𝑡𝑖𝑚𝑒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𝑎𝑔𝑎𝑖𝑛𝑠𝑡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𝑐𝑎𝑝𝑡𝑢𝑟𝑒</m:t>
                      </m:r>
                    </m:oMath>
                  </m:oMathPara>
                </a14:m>
                <a:endParaRPr lang="de-DE" sz="1200" dirty="0" smtClean="0"/>
              </a:p>
              <a:p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𝑙𝑖𝑓𝑒𝑡𝑖𝑚𝑒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𝑎𝑔𝑎𝑖𝑛𝑠𝑡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𝑑𝑒𝑐𝑎𝑦</m:t>
                    </m:r>
                  </m:oMath>
                </a14:m>
                <a:r>
                  <a:rPr lang="de-DE" sz="1200" dirty="0" smtClean="0"/>
                  <a:t> </a:t>
                </a:r>
                <a:endParaRPr lang="de-DE" sz="12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3420000"/>
                <a:ext cx="2802690" cy="385811"/>
              </a:xfrm>
              <a:prstGeom prst="rect">
                <a:avLst/>
              </a:prstGeom>
              <a:blipFill>
                <a:blip r:embed="rId7"/>
                <a:stretch>
                  <a:fillRect l="-217" t="-1587" b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5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s-only, r-only and p-only isotopes help to disentangle the individual contributions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27" name="Picture 5" descr="n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r="5504" b="5559"/>
          <a:stretch>
            <a:fillRect/>
          </a:stretch>
        </p:blipFill>
        <p:spPr bwMode="auto">
          <a:xfrm>
            <a:off x="971550" y="764704"/>
            <a:ext cx="72739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" name="Freeform 6"/>
          <p:cNvSpPr>
            <a:spLocks/>
          </p:cNvSpPr>
          <p:nvPr/>
        </p:nvSpPr>
        <p:spPr bwMode="auto">
          <a:xfrm>
            <a:off x="2058988" y="1364779"/>
            <a:ext cx="5537200" cy="2130425"/>
          </a:xfrm>
          <a:custGeom>
            <a:avLst/>
            <a:gdLst>
              <a:gd name="T0" fmla="*/ 0 w 2728"/>
              <a:gd name="T1" fmla="*/ 0 h 980"/>
              <a:gd name="T2" fmla="*/ 120 w 2728"/>
              <a:gd name="T3" fmla="*/ 184 h 980"/>
              <a:gd name="T4" fmla="*/ 200 w 2728"/>
              <a:gd name="T5" fmla="*/ 388 h 980"/>
              <a:gd name="T6" fmla="*/ 236 w 2728"/>
              <a:gd name="T7" fmla="*/ 188 h 980"/>
              <a:gd name="T8" fmla="*/ 324 w 2728"/>
              <a:gd name="T9" fmla="*/ 136 h 980"/>
              <a:gd name="T10" fmla="*/ 316 w 2728"/>
              <a:gd name="T11" fmla="*/ 280 h 980"/>
              <a:gd name="T12" fmla="*/ 340 w 2728"/>
              <a:gd name="T13" fmla="*/ 296 h 980"/>
              <a:gd name="T14" fmla="*/ 340 w 2728"/>
              <a:gd name="T15" fmla="*/ 336 h 980"/>
              <a:gd name="T16" fmla="*/ 420 w 2728"/>
              <a:gd name="T17" fmla="*/ 368 h 980"/>
              <a:gd name="T18" fmla="*/ 516 w 2728"/>
              <a:gd name="T19" fmla="*/ 496 h 980"/>
              <a:gd name="T20" fmla="*/ 596 w 2728"/>
              <a:gd name="T21" fmla="*/ 560 h 980"/>
              <a:gd name="T22" fmla="*/ 672 w 2728"/>
              <a:gd name="T23" fmla="*/ 608 h 980"/>
              <a:gd name="T24" fmla="*/ 792 w 2728"/>
              <a:gd name="T25" fmla="*/ 576 h 980"/>
              <a:gd name="T26" fmla="*/ 1036 w 2728"/>
              <a:gd name="T27" fmla="*/ 636 h 980"/>
              <a:gd name="T28" fmla="*/ 1044 w 2728"/>
              <a:gd name="T29" fmla="*/ 760 h 980"/>
              <a:gd name="T30" fmla="*/ 1064 w 2728"/>
              <a:gd name="T31" fmla="*/ 564 h 980"/>
              <a:gd name="T32" fmla="*/ 1148 w 2728"/>
              <a:gd name="T33" fmla="*/ 664 h 980"/>
              <a:gd name="T34" fmla="*/ 1184 w 2728"/>
              <a:gd name="T35" fmla="*/ 580 h 980"/>
              <a:gd name="T36" fmla="*/ 1268 w 2728"/>
              <a:gd name="T37" fmla="*/ 652 h 980"/>
              <a:gd name="T38" fmla="*/ 1304 w 2728"/>
              <a:gd name="T39" fmla="*/ 512 h 980"/>
              <a:gd name="T40" fmla="*/ 1348 w 2728"/>
              <a:gd name="T41" fmla="*/ 248 h 980"/>
              <a:gd name="T42" fmla="*/ 1420 w 2728"/>
              <a:gd name="T43" fmla="*/ 572 h 980"/>
              <a:gd name="T44" fmla="*/ 1540 w 2728"/>
              <a:gd name="T45" fmla="*/ 812 h 980"/>
              <a:gd name="T46" fmla="*/ 1576 w 2728"/>
              <a:gd name="T47" fmla="*/ 860 h 980"/>
              <a:gd name="T48" fmla="*/ 1660 w 2728"/>
              <a:gd name="T49" fmla="*/ 980 h 980"/>
              <a:gd name="T50" fmla="*/ 1772 w 2728"/>
              <a:gd name="T51" fmla="*/ 952 h 980"/>
              <a:gd name="T52" fmla="*/ 1972 w 2728"/>
              <a:gd name="T53" fmla="*/ 972 h 980"/>
              <a:gd name="T54" fmla="*/ 2092 w 2728"/>
              <a:gd name="T55" fmla="*/ 964 h 980"/>
              <a:gd name="T56" fmla="*/ 2288 w 2728"/>
              <a:gd name="T57" fmla="*/ 928 h 980"/>
              <a:gd name="T58" fmla="*/ 2304 w 2728"/>
              <a:gd name="T59" fmla="*/ 964 h 980"/>
              <a:gd name="T60" fmla="*/ 2408 w 2728"/>
              <a:gd name="T61" fmla="*/ 932 h 980"/>
              <a:gd name="T62" fmla="*/ 2528 w 2728"/>
              <a:gd name="T63" fmla="*/ 792 h 980"/>
              <a:gd name="T64" fmla="*/ 2640 w 2728"/>
              <a:gd name="T65" fmla="*/ 728 h 980"/>
              <a:gd name="T66" fmla="*/ 2728 w 2728"/>
              <a:gd name="T67" fmla="*/ 332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28" h="980">
                <a:moveTo>
                  <a:pt x="0" y="0"/>
                </a:moveTo>
                <a:lnTo>
                  <a:pt x="120" y="184"/>
                </a:lnTo>
                <a:lnTo>
                  <a:pt x="200" y="388"/>
                </a:lnTo>
                <a:lnTo>
                  <a:pt x="236" y="188"/>
                </a:lnTo>
                <a:lnTo>
                  <a:pt x="324" y="136"/>
                </a:lnTo>
                <a:lnTo>
                  <a:pt x="316" y="280"/>
                </a:lnTo>
                <a:lnTo>
                  <a:pt x="340" y="296"/>
                </a:lnTo>
                <a:lnTo>
                  <a:pt x="340" y="336"/>
                </a:lnTo>
                <a:lnTo>
                  <a:pt x="420" y="368"/>
                </a:lnTo>
                <a:lnTo>
                  <a:pt x="516" y="496"/>
                </a:lnTo>
                <a:lnTo>
                  <a:pt x="596" y="560"/>
                </a:lnTo>
                <a:lnTo>
                  <a:pt x="672" y="608"/>
                </a:lnTo>
                <a:lnTo>
                  <a:pt x="792" y="576"/>
                </a:lnTo>
                <a:lnTo>
                  <a:pt x="1036" y="636"/>
                </a:lnTo>
                <a:lnTo>
                  <a:pt x="1044" y="760"/>
                </a:lnTo>
                <a:lnTo>
                  <a:pt x="1064" y="564"/>
                </a:lnTo>
                <a:lnTo>
                  <a:pt x="1148" y="664"/>
                </a:lnTo>
                <a:lnTo>
                  <a:pt x="1184" y="580"/>
                </a:lnTo>
                <a:lnTo>
                  <a:pt x="1268" y="652"/>
                </a:lnTo>
                <a:lnTo>
                  <a:pt x="1304" y="512"/>
                </a:lnTo>
                <a:lnTo>
                  <a:pt x="1348" y="248"/>
                </a:lnTo>
                <a:lnTo>
                  <a:pt x="1420" y="572"/>
                </a:lnTo>
                <a:lnTo>
                  <a:pt x="1540" y="812"/>
                </a:lnTo>
                <a:lnTo>
                  <a:pt x="1576" y="860"/>
                </a:lnTo>
                <a:lnTo>
                  <a:pt x="1660" y="980"/>
                </a:lnTo>
                <a:lnTo>
                  <a:pt x="1772" y="952"/>
                </a:lnTo>
                <a:lnTo>
                  <a:pt x="1972" y="972"/>
                </a:lnTo>
                <a:lnTo>
                  <a:pt x="2092" y="964"/>
                </a:lnTo>
                <a:lnTo>
                  <a:pt x="2288" y="928"/>
                </a:lnTo>
                <a:lnTo>
                  <a:pt x="2304" y="964"/>
                </a:lnTo>
                <a:lnTo>
                  <a:pt x="2408" y="932"/>
                </a:lnTo>
                <a:lnTo>
                  <a:pt x="2528" y="792"/>
                </a:lnTo>
                <a:lnTo>
                  <a:pt x="2640" y="728"/>
                </a:lnTo>
                <a:lnTo>
                  <a:pt x="2728" y="332"/>
                </a:lnTo>
              </a:path>
            </a:pathLst>
          </a:custGeom>
          <a:noFill/>
          <a:ln w="28575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9" name="Rectangle 7"/>
          <p:cNvSpPr>
            <a:spLocks noChangeArrowheads="1"/>
          </p:cNvSpPr>
          <p:nvPr/>
        </p:nvSpPr>
        <p:spPr bwMode="auto">
          <a:xfrm>
            <a:off x="4478338" y="1472729"/>
            <a:ext cx="7493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  <a:latin typeface="Times New Roman" panose="02020603050405020304" pitchFamily="18" charset="0"/>
              </a:rPr>
              <a:t>A=140</a:t>
            </a:r>
            <a:endParaRPr lang="en-US" altLang="de-DE" b="1">
              <a:solidFill>
                <a:srgbClr val="33CC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0" name="Rectangle 8"/>
          <p:cNvSpPr>
            <a:spLocks noChangeArrowheads="1"/>
          </p:cNvSpPr>
          <p:nvPr/>
        </p:nvSpPr>
        <p:spPr bwMode="auto">
          <a:xfrm>
            <a:off x="6719888" y="1682279"/>
            <a:ext cx="750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  <a:latin typeface="Times New Roman" panose="02020603050405020304" pitchFamily="18" charset="0"/>
              </a:rPr>
              <a:t>A=208</a:t>
            </a:r>
            <a:endParaRPr lang="en-US" altLang="de-DE" b="1">
              <a:solidFill>
                <a:srgbClr val="33CC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1" name="Rectangle 9"/>
          <p:cNvSpPr>
            <a:spLocks noChangeArrowheads="1"/>
          </p:cNvSpPr>
          <p:nvPr/>
        </p:nvSpPr>
        <p:spPr bwMode="auto">
          <a:xfrm>
            <a:off x="2400300" y="1159992"/>
            <a:ext cx="6477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  <a:latin typeface="Times New Roman" panose="02020603050405020304" pitchFamily="18" charset="0"/>
              </a:rPr>
              <a:t>A=85</a:t>
            </a:r>
            <a:endParaRPr lang="en-US" altLang="de-DE" b="1">
              <a:solidFill>
                <a:srgbClr val="33CC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2" name="Rectangle 11"/>
          <p:cNvSpPr>
            <a:spLocks noChangeArrowheads="1"/>
          </p:cNvSpPr>
          <p:nvPr/>
        </p:nvSpPr>
        <p:spPr bwMode="auto">
          <a:xfrm>
            <a:off x="2703513" y="5689129"/>
            <a:ext cx="4980851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 peaks at </a:t>
            </a:r>
            <a:r>
              <a:rPr lang="en-US" altLang="de-DE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85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</a:t>
            </a:r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0" hangingPunct="0"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explain abundance curve with the s process?</a:t>
            </a:r>
            <a:endParaRPr lang="en-US" altLang="de-DE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Rectangle 13"/>
          <p:cNvSpPr>
            <a:spLocks noChangeArrowheads="1"/>
          </p:cNvSpPr>
          <p:nvPr/>
        </p:nvSpPr>
        <p:spPr bwMode="auto">
          <a:xfrm>
            <a:off x="395288" y="5732577"/>
            <a:ext cx="20692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s-process abundances</a:t>
            </a:r>
          </a:p>
        </p:txBody>
      </p:sp>
    </p:spTree>
    <p:extLst>
      <p:ext uri="{BB962C8B-B14F-4D97-AF65-F5344CB8AC3E}">
        <p14:creationId xmlns:p14="http://schemas.microsoft.com/office/powerpoint/2010/main" val="22669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0" grpId="0"/>
      <p:bldP spid="231" grpId="0"/>
      <p:bldP spid="232" grpId="0"/>
      <p:bldP spid="2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bu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5559" r="11116" b="1668"/>
          <a:stretch>
            <a:fillRect/>
          </a:stretch>
        </p:blipFill>
        <p:spPr bwMode="auto">
          <a:xfrm>
            <a:off x="1619250" y="44624"/>
            <a:ext cx="5576888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35150" y="4292774"/>
            <a:ext cx="1871025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charged-particle </a:t>
            </a:r>
          </a:p>
          <a:p>
            <a:pPr>
              <a:lnSpc>
                <a:spcPct val="110000"/>
              </a:lnSpc>
            </a:pPr>
            <a:r>
              <a:rPr lang="en-GB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induced reaction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84438" y="620886"/>
            <a:ext cx="1150937" cy="3384550"/>
          </a:xfrm>
          <a:prstGeom prst="rect">
            <a:avLst/>
          </a:prstGeom>
          <a:solidFill>
            <a:srgbClr val="FF0000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35375" y="620886"/>
            <a:ext cx="3313113" cy="3384550"/>
          </a:xfrm>
          <a:prstGeom prst="rect">
            <a:avLst/>
          </a:prstGeom>
          <a:solidFill>
            <a:srgbClr val="0000CC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148263" y="4364211"/>
            <a:ext cx="17985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mainly neutron </a:t>
            </a:r>
          </a:p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capture reaction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604327" y="5007149"/>
            <a:ext cx="2396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quiescent stages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stellar evolution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93800" y="5972349"/>
            <a:ext cx="33914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 mainly </a:t>
            </a:r>
            <a:r>
              <a:rPr lang="en-GB" altLang="de-DE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NUCLEI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860925" y="5013499"/>
            <a:ext cx="25506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during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explosive</a:t>
            </a:r>
          </a:p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stellar evolution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573588" y="5972349"/>
            <a:ext cx="3724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 mainly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NUCLEI</a:t>
            </a: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 rot="5400000">
            <a:off x="2520156" y="5696918"/>
            <a:ext cx="358775" cy="144462"/>
          </a:xfrm>
          <a:prstGeom prst="notchedRightArrow">
            <a:avLst>
              <a:gd name="adj1" fmla="val 50556"/>
              <a:gd name="adj2" fmla="val 145516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5400000">
            <a:off x="5833269" y="5696917"/>
            <a:ext cx="358775" cy="144463"/>
          </a:xfrm>
          <a:prstGeom prst="notchedRightArrow">
            <a:avLst>
              <a:gd name="adj1" fmla="val 50556"/>
              <a:gd name="adj2" fmla="val 145515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synthesis of the trans-iron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Nucleosynthesis beyond iron</a:t>
            </a:r>
            <a:endParaRPr lang="en-US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74938" y="4248150"/>
            <a:ext cx="62824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lifetime of nucleus X against destruction by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</a:t>
            </a:r>
            <a:endParaRPr lang="en-US" altLang="de-DE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700338" y="2708275"/>
            <a:ext cx="3751796" cy="1172629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GB" altLang="de-DE" dirty="0"/>
              <a:t> 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</a:rPr>
              <a:t>n</a:t>
            </a:r>
            <a:r>
              <a:rPr lang="en-GB" altLang="de-DE" b="1" dirty="0">
                <a:solidFill>
                  <a:srgbClr val="0000CC"/>
                </a:solidFill>
              </a:rPr>
              <a:t> &gt;&gt; 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dirty="0">
                <a:solidFill>
                  <a:srgbClr val="0000CC"/>
                </a:solidFill>
              </a:rPr>
              <a:t> </a:t>
            </a:r>
            <a:r>
              <a:rPr lang="en-GB" altLang="de-DE" dirty="0">
                <a:sym typeface="Symbol" panose="05050102010706020507" pitchFamily="18" charset="2"/>
              </a:rPr>
              <a:t>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unstable nucleus 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decays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</a:rPr>
              <a:t>n</a:t>
            </a:r>
            <a:r>
              <a:rPr lang="en-GB" altLang="de-DE" b="1" dirty="0">
                <a:solidFill>
                  <a:srgbClr val="0000CC"/>
                </a:solidFill>
              </a:rPr>
              <a:t> </a:t>
            </a:r>
            <a:r>
              <a:rPr lang="en-US" altLang="de-DE" b="1" dirty="0">
                <a:solidFill>
                  <a:srgbClr val="0000CC"/>
                </a:solidFill>
                <a:cs typeface="Arial" panose="020B0604020202020204" pitchFamily="34" charset="0"/>
              </a:rPr>
              <a:t>&lt;&lt;</a:t>
            </a:r>
            <a:r>
              <a:rPr lang="en-GB" altLang="de-DE" b="1" dirty="0">
                <a:solidFill>
                  <a:srgbClr val="0000CC"/>
                </a:solidFill>
              </a:rPr>
              <a:t> 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dirty="0">
                <a:solidFill>
                  <a:srgbClr val="0000CC"/>
                </a:solidFill>
              </a:rPr>
              <a:t> </a:t>
            </a:r>
            <a:r>
              <a:rPr lang="en-GB" altLang="de-DE" dirty="0">
                <a:sym typeface="Symbol" panose="05050102010706020507" pitchFamily="18" charset="2"/>
              </a:rPr>
              <a:t>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unstable 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reacts</a:t>
            </a:r>
          </a:p>
          <a:p>
            <a:pPr>
              <a:lnSpc>
                <a:spcPct val="13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lang="en-US" altLang="de-DE" dirty="0">
                <a:sym typeface="Symbol" panose="05050102010706020507" pitchFamily="18" charset="2"/>
              </a:rPr>
              <a:t> 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</a:rPr>
              <a:t>n</a:t>
            </a:r>
            <a:r>
              <a:rPr lang="en-GB" altLang="de-DE" b="1" dirty="0">
                <a:solidFill>
                  <a:srgbClr val="0000CC"/>
                </a:solidFill>
              </a:rPr>
              <a:t> ~ 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sz="1800" dirty="0">
                <a:solidFill>
                  <a:srgbClr val="0000CC"/>
                </a:solidFill>
              </a:rPr>
              <a:t>   </a:t>
            </a:r>
            <a:r>
              <a:rPr lang="en-GB" altLang="de-DE" dirty="0">
                <a:sym typeface="Symbol" panose="05050102010706020507" pitchFamily="18" charset="2"/>
              </a:rPr>
              <a:t> </a:t>
            </a:r>
            <a:r>
              <a:rPr lang="en-GB" altLang="de-DE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branchings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occur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84213" y="611396"/>
            <a:ext cx="37240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Fe </a:t>
            </a:r>
            <a:r>
              <a:rPr lang="en-GB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seeds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neutron capture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/>
        </p:nvGraphicFramePr>
        <p:xfrm>
          <a:off x="919163" y="4133850"/>
          <a:ext cx="14922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6" name="Formel" r:id="rId4" imgW="1384200" imgH="558720" progId="Equation.3">
                  <p:embed/>
                </p:oleObj>
              </mc:Choice>
              <mc:Fallback>
                <p:oleObj name="Formel" r:id="rId4" imgW="1384200" imgH="558720" progId="Equation.3">
                  <p:embed/>
                  <p:pic>
                    <p:nvPicPr>
                      <p:cNvPr id="2068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4133850"/>
                        <a:ext cx="149225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738188" y="1030288"/>
            <a:ext cx="7141699" cy="148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whenever an unstable species is produced one of the following can happen:</a:t>
            </a:r>
          </a:p>
          <a:p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unstable nucleus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(before reacting)</a:t>
            </a:r>
          </a:p>
          <a:p>
            <a:pPr lvl="1"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unstable nucleus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(before decaying)</a:t>
            </a:r>
          </a:p>
          <a:p>
            <a:pPr lvl="1"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two above processes have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comparable probabilities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095375" y="6109816"/>
            <a:ext cx="70370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ALSO:</a:t>
            </a:r>
            <a:r>
              <a:rPr lang="en-GB" altLang="de-DE" dirty="0"/>
              <a:t> 	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affected too by physical conditions of stellar plasma!  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095375" y="5373216"/>
            <a:ext cx="6885796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b="1" dirty="0" err="1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0000CC"/>
                </a:solidFill>
              </a:rPr>
              <a:t>n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varies depending upon stellar conditions (T, </a:t>
            </a:r>
            <a:r>
              <a:rPr lang="en-GB" altLang="de-DE" dirty="0">
                <a:latin typeface="Symbol" panose="05050102010706020507" pitchFamily="18" charset="2"/>
              </a:rPr>
              <a:t>r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dirty="0"/>
              <a:t>  </a:t>
            </a:r>
          </a:p>
          <a:p>
            <a:pPr>
              <a:lnSpc>
                <a:spcPct val="120000"/>
              </a:lnSpc>
            </a:pPr>
            <a:r>
              <a:rPr lang="en-GB" altLang="de-DE" dirty="0"/>
              <a:t>	 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different processes dominate in different environments</a:t>
            </a: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900113" y="3789363"/>
            <a:ext cx="659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with:</a:t>
            </a:r>
          </a:p>
        </p:txBody>
      </p:sp>
      <p:graphicFrame>
        <p:nvGraphicFramePr>
          <p:cNvPr id="35" name="Object 19"/>
          <p:cNvGraphicFramePr>
            <a:graphicFrameLocks noChangeAspect="1"/>
          </p:cNvGraphicFramePr>
          <p:nvPr/>
        </p:nvGraphicFramePr>
        <p:xfrm>
          <a:off x="971550" y="4767263"/>
          <a:ext cx="57785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7" name="Formel" r:id="rId6" imgW="520560" imgH="304560" progId="Equation.3">
                  <p:embed/>
                </p:oleObj>
              </mc:Choice>
              <mc:Fallback>
                <p:oleObj name="Formel" r:id="rId6" imgW="520560" imgH="304560" progId="Equation.3">
                  <p:embed/>
                  <p:pic>
                    <p:nvPicPr>
                      <p:cNvPr id="20686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767263"/>
                        <a:ext cx="577850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687638" y="4821238"/>
            <a:ext cx="4190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lifetime of nucleus X against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altLang="de-DE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32" grpId="0"/>
      <p:bldP spid="33" grpId="0"/>
      <p:bldP spid="34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9750" y="3702497"/>
            <a:ext cx="7128233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nucleus can only decay by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capture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lifetime:  </a:t>
            </a:r>
            <a:r>
              <a:rPr lang="en-GB" altLang="de-DE" dirty="0"/>
              <a:t>  </a:t>
            </a:r>
            <a:r>
              <a:rPr lang="en-GB" altLang="de-DE" b="1" dirty="0" err="1">
                <a:solidFill>
                  <a:srgbClr val="336699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336699"/>
                </a:solidFill>
              </a:rPr>
              <a:t>EC</a:t>
            </a:r>
            <a:r>
              <a:rPr lang="en-GB" altLang="de-DE" b="1" dirty="0">
                <a:solidFill>
                  <a:srgbClr val="336699"/>
                </a:solidFill>
              </a:rPr>
              <a:t> ~ 77 d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11188" y="635000"/>
            <a:ext cx="5991384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factors influencing the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lifetime of an unstable nucleus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09588" y="1096963"/>
            <a:ext cx="8516690" cy="187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GB" altLang="de-DE" dirty="0"/>
              <a:t>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baseline="30000" dirty="0"/>
              <a:t>-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dirty="0"/>
              <a:t>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baseline="30000" dirty="0"/>
              <a:t>+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are hampered in the presence 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or positron degeneracy</a:t>
            </a:r>
          </a:p>
          <a:p>
            <a:pPr>
              <a:lnSpc>
                <a:spcPct val="6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u="sng" dirty="0">
              <a:solidFill>
                <a:srgbClr val="336699"/>
              </a:solidFill>
            </a:endParaRP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baseline="30000" dirty="0">
                <a:solidFill>
                  <a:srgbClr val="0000CC"/>
                </a:solidFill>
              </a:rPr>
              <a:t>-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baseline="30000" dirty="0">
                <a:solidFill>
                  <a:srgbClr val="0000CC"/>
                </a:solidFill>
              </a:rPr>
              <a:t>+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occur from excited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isomeric states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maintained in equilibrium </a:t>
            </a: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/>
              <a:t>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ground state by radiative transitions</a:t>
            </a:r>
          </a:p>
          <a:p>
            <a:pPr>
              <a:lnSpc>
                <a:spcPct val="6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dirty="0"/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electron-capture rates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affected by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and density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population of 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the K electronic shell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96900" y="3284984"/>
            <a:ext cx="1479892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39750" y="4278759"/>
            <a:ext cx="8304838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Sun,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15x10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kT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~ 1.3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keV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low-Z nuclei almost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completely ionized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e.g. binding energy of innermost K-shell electrons in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</a:t>
            </a:r>
            <a:r>
              <a:rPr lang="en-GB" altLang="de-DE" dirty="0">
                <a:sym typeface="Symbol" panose="05050102010706020507" pitchFamily="18" charset="2"/>
              </a:rPr>
              <a:t>: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0.22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keV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if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 electrons available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u="sng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7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becomes essentially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STABLE!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2843213" y="5718622"/>
            <a:ext cx="1223962" cy="36036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15819" y="3737422"/>
            <a:ext cx="1152525" cy="36036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539750" y="5358259"/>
            <a:ext cx="81681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 fact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free electrons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present in the plasma can be captured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for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solar </a:t>
            </a:r>
            <a:r>
              <a:rPr lang="en-GB" altLang="de-DE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conditions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</a:t>
            </a:r>
            <a:r>
              <a:rPr lang="en-GB" altLang="de-DE" b="1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 smtClean="0">
                <a:solidFill>
                  <a:srgbClr val="0000CC"/>
                </a:solidFill>
              </a:rPr>
              <a:t>EC</a:t>
            </a:r>
            <a:r>
              <a:rPr lang="en-GB" altLang="de-DE" b="1" dirty="0" smtClean="0">
                <a:solidFill>
                  <a:srgbClr val="0000CC"/>
                </a:solidFill>
              </a:rPr>
              <a:t> </a:t>
            </a:r>
            <a:r>
              <a:rPr lang="en-GB" altLang="de-DE" b="1" dirty="0">
                <a:solidFill>
                  <a:srgbClr val="0000CC"/>
                </a:solidFill>
              </a:rPr>
              <a:t>~ 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d</a:t>
            </a:r>
            <a:r>
              <a:rPr lang="en-GB" altLang="de-DE" dirty="0">
                <a:solidFill>
                  <a:srgbClr val="336699"/>
                </a:solidFill>
              </a:rPr>
              <a:t>     </a:t>
            </a:r>
            <a:r>
              <a:rPr lang="en-GB" altLang="de-DE" dirty="0">
                <a:sym typeface="Symbol" panose="05050102010706020507" pitchFamily="18" charset="2"/>
              </a:rPr>
              <a:t>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factor</a:t>
            </a:r>
            <a:r>
              <a:rPr lang="en-GB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</a:t>
            </a:r>
            <a:r>
              <a:rPr lang="en-GB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than</a:t>
            </a:r>
            <a:r>
              <a:rPr lang="en-GB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altLang="de-DE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terrestrial laboratory</a:t>
            </a:r>
            <a:r>
              <a:rPr lang="en-GB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s-process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99792" y="2420888"/>
            <a:ext cx="4537075" cy="139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its astrophysical site(s)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data needs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(experimental equipment and techniques)</a:t>
            </a:r>
          </a:p>
        </p:txBody>
      </p:sp>
    </p:spTree>
    <p:extLst>
      <p:ext uri="{BB962C8B-B14F-4D97-AF65-F5344CB8AC3E}">
        <p14:creationId xmlns:p14="http://schemas.microsoft.com/office/powerpoint/2010/main" val="40654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s-process </a:t>
            </a:r>
            <a:r>
              <a:rPr lang="en-US" sz="1800" dirty="0" smtClean="0">
                <a:solidFill>
                  <a:schemeClr val="tx1"/>
                </a:solidFill>
              </a:rPr>
              <a:t>slow neutron capture 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268538" y="4976788"/>
            <a:ext cx="5327650" cy="1512888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1188" y="657201"/>
            <a:ext cx="5493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unstable nucleus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before capturing another neutron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_pr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79476"/>
            <a:ext cx="5978525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56450" y="657201"/>
            <a:ext cx="871538" cy="34607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solidFill>
                  <a:srgbClr val="800000"/>
                </a:solidFill>
                <a:latin typeface="Symbol" panose="05050102010706020507" pitchFamily="18" charset="2"/>
              </a:rPr>
              <a:t>t</a:t>
            </a:r>
            <a:r>
              <a:rPr lang="en-GB" altLang="de-DE" baseline="-25000">
                <a:solidFill>
                  <a:srgbClr val="800000"/>
                </a:solidFill>
                <a:latin typeface="Symbol" panose="05050102010706020507" pitchFamily="18" charset="2"/>
              </a:rPr>
              <a:t>b</a:t>
            </a:r>
            <a:r>
              <a:rPr lang="en-GB" altLang="de-DE">
                <a:solidFill>
                  <a:srgbClr val="800000"/>
                </a:solidFill>
                <a:latin typeface="Symbol" panose="05050102010706020507" pitchFamily="18" charset="2"/>
              </a:rPr>
              <a:t> </a:t>
            </a:r>
            <a:r>
              <a:rPr lang="en-GB" altLang="de-DE">
                <a:solidFill>
                  <a:srgbClr val="800000"/>
                </a:solidFill>
              </a:rPr>
              <a:t>&lt;&lt; </a:t>
            </a:r>
            <a:r>
              <a:rPr lang="en-GB" altLang="de-DE">
                <a:solidFill>
                  <a:srgbClr val="800000"/>
                </a:solidFill>
                <a:latin typeface="Symbol" panose="05050102010706020507" pitchFamily="18" charset="2"/>
              </a:rPr>
              <a:t>t</a:t>
            </a:r>
            <a:r>
              <a:rPr lang="en-GB" altLang="de-DE" baseline="-25000">
                <a:solidFill>
                  <a:srgbClr val="800000"/>
                </a:solidFill>
              </a:rPr>
              <a:t>n</a:t>
            </a:r>
            <a:endParaRPr lang="en-US" altLang="de-DE" baseline="30000">
              <a:solidFill>
                <a:srgbClr val="8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00788" y="620688"/>
            <a:ext cx="44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>
                <a:solidFill>
                  <a:srgbClr val="336699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1188" y="4425926"/>
            <a:ext cx="8231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lifetimes for unstable nuclei close to the valley of </a:t>
            </a:r>
            <a:r>
              <a:rPr lang="en-GB" altLang="de-DE" u="sng" dirty="0">
                <a:latin typeface="Symbol" panose="05050102010706020507" pitchFamily="18" charset="2"/>
              </a:rPr>
              <a:t>b</a:t>
            </a:r>
            <a:r>
              <a:rPr lang="en-GB" altLang="de-DE" u="sng" dirty="0"/>
              <a:t>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de-DE" dirty="0"/>
              <a:t>	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seconds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years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63575" y="5048226"/>
            <a:ext cx="6448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assuming:</a:t>
            </a:r>
            <a:r>
              <a:rPr lang="en-GB" altLang="de-DE" dirty="0"/>
              <a:t>               </a:t>
            </a:r>
            <a:r>
              <a:rPr lang="en-GB" altLang="de-DE" dirty="0">
                <a:latin typeface="Symbol" panose="05050102010706020507" pitchFamily="18" charset="2"/>
              </a:rPr>
              <a:t>s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0.1 b     @ E = 30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   v = 3x10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cm/s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440918"/>
              </p:ext>
            </p:extLst>
          </p:nvPr>
        </p:nvGraphicFramePr>
        <p:xfrm>
          <a:off x="2484438" y="5513363"/>
          <a:ext cx="1816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8" name="Formel" r:id="rId5" imgW="1815840" imgH="279360" progId="Equation.3">
                  <p:embed/>
                </p:oleObj>
              </mc:Choice>
              <mc:Fallback>
                <p:oleObj name="Formel" r:id="rId5" imgW="1815840" imgH="279360" progId="Equation.3">
                  <p:embed/>
                  <p:pic>
                    <p:nvPicPr>
                      <p:cNvPr id="2150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513363"/>
                        <a:ext cx="18161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500563" y="5440338"/>
            <a:ext cx="44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>
                <a:solidFill>
                  <a:srgbClr val="336699"/>
                </a:solidFill>
                <a:sym typeface="Symbol" panose="05050102010706020507" pitchFamily="18" charset="2"/>
              </a:rPr>
              <a:t></a:t>
            </a: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516198"/>
              </p:ext>
            </p:extLst>
          </p:nvPr>
        </p:nvGraphicFramePr>
        <p:xfrm>
          <a:off x="5076825" y="5368901"/>
          <a:ext cx="2311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Formel" r:id="rId7" imgW="2311200" imgH="545760" progId="Equation.3">
                  <p:embed/>
                </p:oleObj>
              </mc:Choice>
              <mc:Fallback>
                <p:oleObj name="Formel" r:id="rId7" imgW="2311200" imgH="545760" progId="Equation.3">
                  <p:embed/>
                  <p:pic>
                    <p:nvPicPr>
                      <p:cNvPr id="21505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368901"/>
                        <a:ext cx="2311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84213" y="5988026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requiring: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213225" y="5984851"/>
            <a:ext cx="1582738" cy="36036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484438" y="5968976"/>
            <a:ext cx="33505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/>
              <a:t>n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 y      </a:t>
            </a:r>
            <a:r>
              <a:rPr lang="en-GB" altLang="de-DE" dirty="0">
                <a:sym typeface="Symbol" panose="05050102010706020507" pitchFamily="18" charset="2"/>
              </a:rPr>
              <a:t>      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~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n/cm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US" altLang="de-DE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25475" y="3992538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neutrons are needed?</a:t>
            </a:r>
          </a:p>
        </p:txBody>
      </p:sp>
    </p:spTree>
    <p:extLst>
      <p:ext uri="{BB962C8B-B14F-4D97-AF65-F5344CB8AC3E}">
        <p14:creationId xmlns:p14="http://schemas.microsoft.com/office/powerpoint/2010/main" val="4081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approach of the s-process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2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266847"/>
              </p:ext>
            </p:extLst>
          </p:nvPr>
        </p:nvGraphicFramePr>
        <p:xfrm>
          <a:off x="808038" y="1217315"/>
          <a:ext cx="50990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5" name="Formel" r:id="rId4" imgW="5117760" imgH="507960" progId="Equation.3">
                  <p:embed/>
                </p:oleObj>
              </mc:Choice>
              <mc:Fallback>
                <p:oleObj name="Formel" r:id="rId4" imgW="5117760" imgH="507960" progId="Equation.3">
                  <p:embed/>
                  <p:pic>
                    <p:nvPicPr>
                      <p:cNvPr id="2222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1217315"/>
                        <a:ext cx="509905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327400" y="3667646"/>
            <a:ext cx="3422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Maxwellian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averaged cross section</a:t>
            </a:r>
            <a:endParaRPr lang="en-US" altLang="de-D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766718"/>
              </p:ext>
            </p:extLst>
          </p:nvPr>
        </p:nvGraphicFramePr>
        <p:xfrm>
          <a:off x="3419475" y="2564334"/>
          <a:ext cx="2520950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6" name="Formel" r:id="rId6" imgW="2374560" imgH="507960" progId="Equation.3">
                  <p:embed/>
                </p:oleObj>
              </mc:Choice>
              <mc:Fallback>
                <p:oleObj name="Formel" r:id="rId6" imgW="2374560" imgH="507960" progId="Equation.3">
                  <p:embed/>
                  <p:pic>
                    <p:nvPicPr>
                      <p:cNvPr id="22222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564334"/>
                        <a:ext cx="2520950" cy="541337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355085"/>
              </p:ext>
            </p:extLst>
          </p:nvPr>
        </p:nvGraphicFramePr>
        <p:xfrm>
          <a:off x="2951163" y="5899671"/>
          <a:ext cx="30607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7" name="Formel" r:id="rId8" imgW="2692080" imgH="317160" progId="Equation.3">
                  <p:embed/>
                </p:oleObj>
              </mc:Choice>
              <mc:Fallback>
                <p:oleObj name="Formel" r:id="rId8" imgW="2692080" imgH="317160" progId="Equation.3">
                  <p:embed/>
                  <p:pic>
                    <p:nvPicPr>
                      <p:cNvPr id="22222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5899671"/>
                        <a:ext cx="3060700" cy="361950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757824" y="1865015"/>
            <a:ext cx="11849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027031" y="1865015"/>
            <a:ext cx="12105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</a:p>
        </p:txBody>
      </p:sp>
      <p:graphicFrame>
        <p:nvGraphicFramePr>
          <p:cNvPr id="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224769"/>
              </p:ext>
            </p:extLst>
          </p:nvPr>
        </p:nvGraphicFramePr>
        <p:xfrm>
          <a:off x="1835150" y="3539059"/>
          <a:ext cx="10080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8" name="Formel" r:id="rId10" imgW="990360" imgH="596880" progId="Equation.3">
                  <p:embed/>
                </p:oleObj>
              </mc:Choice>
              <mc:Fallback>
                <p:oleObj name="Formel" r:id="rId10" imgW="990360" imgH="596880" progId="Equation.3">
                  <p:embed/>
                  <p:pic>
                    <p:nvPicPr>
                      <p:cNvPr id="22223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539059"/>
                        <a:ext cx="100806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323374"/>
              </p:ext>
            </p:extLst>
          </p:nvPr>
        </p:nvGraphicFramePr>
        <p:xfrm>
          <a:off x="1985963" y="4220096"/>
          <a:ext cx="129063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9" name="Formel" r:id="rId12" imgW="1257120" imgH="558720" progId="Equation.3">
                  <p:embed/>
                </p:oleObj>
              </mc:Choice>
              <mc:Fallback>
                <p:oleObj name="Formel" r:id="rId12" imgW="1257120" imgH="558720" progId="Equation.3">
                  <p:embed/>
                  <p:pic>
                    <p:nvPicPr>
                      <p:cNvPr id="2222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963" y="4220096"/>
                        <a:ext cx="1290637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3340060" y="4364559"/>
            <a:ext cx="1781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exposure</a:t>
            </a:r>
          </a:p>
        </p:txBody>
      </p:sp>
      <p:graphicFrame>
        <p:nvGraphicFramePr>
          <p:cNvPr id="2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636166"/>
              </p:ext>
            </p:extLst>
          </p:nvPr>
        </p:nvGraphicFramePr>
        <p:xfrm>
          <a:off x="1116013" y="5804421"/>
          <a:ext cx="7921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0" name="Formel" r:id="rId14" imgW="749160" imgH="507960" progId="Equation.3">
                  <p:embed/>
                </p:oleObj>
              </mc:Choice>
              <mc:Fallback>
                <p:oleObj name="Formel" r:id="rId14" imgW="749160" imgH="507960" progId="Equation.3">
                  <p:embed/>
                  <p:pic>
                    <p:nvPicPr>
                      <p:cNvPr id="2222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804421"/>
                        <a:ext cx="792162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92126" y="5085284"/>
            <a:ext cx="6594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steady state condition (so-called </a:t>
            </a:r>
            <a:r>
              <a:rPr lang="en-US" altLang="de-DE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equilibrium approximation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aphicFrame>
        <p:nvGraphicFramePr>
          <p:cNvPr id="3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572838"/>
              </p:ext>
            </p:extLst>
          </p:nvPr>
        </p:nvGraphicFramePr>
        <p:xfrm>
          <a:off x="6948488" y="5809184"/>
          <a:ext cx="100806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1" name="Formel" r:id="rId16" imgW="952200" imgH="583920" progId="Equation.3">
                  <p:embed/>
                </p:oleObj>
              </mc:Choice>
              <mc:Fallback>
                <p:oleObj name="Formel" r:id="rId16" imgW="952200" imgH="583920" progId="Equation.3">
                  <p:embed/>
                  <p:pic>
                    <p:nvPicPr>
                      <p:cNvPr id="22224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809184"/>
                        <a:ext cx="1008062" cy="623887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755650" y="568027"/>
            <a:ext cx="42879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dependence of abundance N</a:t>
            </a:r>
            <a:r>
              <a:rPr lang="en-US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given by:</a:t>
            </a:r>
            <a:endParaRPr lang="de-DE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36"/>
          <p:cNvSpPr>
            <a:spLocks/>
          </p:cNvSpPr>
          <p:nvPr/>
        </p:nvSpPr>
        <p:spPr bwMode="auto">
          <a:xfrm rot="16200000">
            <a:off x="2323306" y="965696"/>
            <a:ext cx="144463" cy="1654175"/>
          </a:xfrm>
          <a:prstGeom prst="leftBrace">
            <a:avLst>
              <a:gd name="adj1" fmla="val 95421"/>
              <a:gd name="adj2" fmla="val 50042"/>
            </a:avLst>
          </a:prstGeom>
          <a:noFill/>
          <a:ln w="9525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GB" altLang="de-DE">
              <a:solidFill>
                <a:srgbClr val="336699"/>
              </a:solidFill>
            </a:endParaRPr>
          </a:p>
        </p:txBody>
      </p:sp>
      <p:sp>
        <p:nvSpPr>
          <p:cNvPr id="34" name="AutoShape 37"/>
          <p:cNvSpPr>
            <a:spLocks/>
          </p:cNvSpPr>
          <p:nvPr/>
        </p:nvSpPr>
        <p:spPr bwMode="auto">
          <a:xfrm rot="16200000">
            <a:off x="4618831" y="522784"/>
            <a:ext cx="144463" cy="2540000"/>
          </a:xfrm>
          <a:prstGeom prst="leftBrace">
            <a:avLst>
              <a:gd name="adj1" fmla="val 146520"/>
              <a:gd name="adj2" fmla="val 50042"/>
            </a:avLst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7019925" y="1072852"/>
            <a:ext cx="409575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7019925" y="1606252"/>
            <a:ext cx="409575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7575550" y="1606252"/>
            <a:ext cx="3937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8086725" y="1604665"/>
            <a:ext cx="381000" cy="382587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9" name="Freeform 50"/>
          <p:cNvSpPr>
            <a:spLocks/>
          </p:cNvSpPr>
          <p:nvPr/>
        </p:nvSpPr>
        <p:spPr bwMode="auto">
          <a:xfrm rot="5400000">
            <a:off x="7431881" y="1522909"/>
            <a:ext cx="1587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336699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40" name="Freeform 51"/>
          <p:cNvSpPr>
            <a:spLocks/>
          </p:cNvSpPr>
          <p:nvPr/>
        </p:nvSpPr>
        <p:spPr bwMode="auto">
          <a:xfrm rot="10800000">
            <a:off x="7307263" y="1290340"/>
            <a:ext cx="468312" cy="468312"/>
          </a:xfrm>
          <a:custGeom>
            <a:avLst/>
            <a:gdLst>
              <a:gd name="T0" fmla="*/ 0 w 96"/>
              <a:gd name="T1" fmla="*/ 0 h 96"/>
              <a:gd name="T2" fmla="*/ 96 w 96"/>
              <a:gd name="T3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96">
                <a:moveTo>
                  <a:pt x="0" y="0"/>
                </a:moveTo>
                <a:lnTo>
                  <a:pt x="96" y="96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41" name="Freeform 52"/>
          <p:cNvSpPr>
            <a:spLocks/>
          </p:cNvSpPr>
          <p:nvPr/>
        </p:nvSpPr>
        <p:spPr bwMode="auto">
          <a:xfrm rot="5400000">
            <a:off x="8080375" y="1593552"/>
            <a:ext cx="76200" cy="4635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2" name="Text Box 53"/>
          <p:cNvSpPr txBox="1">
            <a:spLocks noChangeArrowheads="1"/>
          </p:cNvSpPr>
          <p:nvPr/>
        </p:nvSpPr>
        <p:spPr bwMode="auto">
          <a:xfrm>
            <a:off x="7859713" y="2136477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N</a:t>
            </a:r>
          </a:p>
        </p:txBody>
      </p:sp>
      <p:sp>
        <p:nvSpPr>
          <p:cNvPr id="43" name="Freeform 54"/>
          <p:cNvSpPr>
            <a:spLocks/>
          </p:cNvSpPr>
          <p:nvPr/>
        </p:nvSpPr>
        <p:spPr bwMode="auto">
          <a:xfrm rot="5400000">
            <a:off x="8206581" y="1880096"/>
            <a:ext cx="1588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44" name="Rectangle 57"/>
          <p:cNvSpPr>
            <a:spLocks noChangeArrowheads="1"/>
          </p:cNvSpPr>
          <p:nvPr/>
        </p:nvSpPr>
        <p:spPr bwMode="auto">
          <a:xfrm>
            <a:off x="1568450" y="1288752"/>
            <a:ext cx="1690688" cy="431800"/>
          </a:xfrm>
          <a:prstGeom prst="rect">
            <a:avLst/>
          </a:prstGeom>
          <a:solidFill>
            <a:schemeClr val="accent2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5" name="Rectangle 58"/>
          <p:cNvSpPr>
            <a:spLocks noChangeArrowheads="1"/>
          </p:cNvSpPr>
          <p:nvPr/>
        </p:nvSpPr>
        <p:spPr bwMode="auto">
          <a:xfrm>
            <a:off x="3405188" y="1288752"/>
            <a:ext cx="2555875" cy="431800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6" name="Text Box 61"/>
          <p:cNvSpPr txBox="1">
            <a:spLocks noChangeArrowheads="1"/>
          </p:cNvSpPr>
          <p:nvPr/>
        </p:nvSpPr>
        <p:spPr bwMode="auto">
          <a:xfrm>
            <a:off x="755650" y="2492896"/>
            <a:ext cx="1120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assuming:</a:t>
            </a:r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755650" y="3688284"/>
            <a:ext cx="659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with:</a:t>
            </a:r>
          </a:p>
        </p:txBody>
      </p:sp>
      <p:sp>
        <p:nvSpPr>
          <p:cNvPr id="48" name="Text Box 67"/>
          <p:cNvSpPr txBox="1">
            <a:spLocks noChangeArrowheads="1"/>
          </p:cNvSpPr>
          <p:nvPr/>
        </p:nvSpPr>
        <p:spPr bwMode="auto">
          <a:xfrm>
            <a:off x="7643813" y="1720552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A</a:t>
            </a:r>
          </a:p>
        </p:txBody>
      </p:sp>
      <p:sp>
        <p:nvSpPr>
          <p:cNvPr id="49" name="Text Box 68"/>
          <p:cNvSpPr txBox="1">
            <a:spLocks noChangeArrowheads="1"/>
          </p:cNvSpPr>
          <p:nvPr/>
        </p:nvSpPr>
        <p:spPr bwMode="auto">
          <a:xfrm>
            <a:off x="6564313" y="1649115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Z</a:t>
            </a:r>
          </a:p>
        </p:txBody>
      </p:sp>
      <p:sp>
        <p:nvSpPr>
          <p:cNvPr id="50" name="Freeform 69"/>
          <p:cNvSpPr>
            <a:spLocks/>
          </p:cNvSpPr>
          <p:nvPr/>
        </p:nvSpPr>
        <p:spPr bwMode="auto">
          <a:xfrm>
            <a:off x="6804025" y="1325265"/>
            <a:ext cx="1588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51" name="Text Box 70"/>
          <p:cNvSpPr txBox="1">
            <a:spLocks noChangeArrowheads="1"/>
          </p:cNvSpPr>
          <p:nvPr/>
        </p:nvSpPr>
        <p:spPr bwMode="auto">
          <a:xfrm>
            <a:off x="1835150" y="2535759"/>
            <a:ext cx="12849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~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Symbol" panose="05050102010706020507" pitchFamily="18" charset="2"/>
              </a:rPr>
              <a:t> 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/>
              <a:t>n</a:t>
            </a:r>
            <a:r>
              <a:rPr lang="en-GB" altLang="de-DE" dirty="0"/>
              <a:t> &gt;&gt; 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>
                <a:latin typeface="Symbol" panose="05050102010706020507" pitchFamily="18" charset="2"/>
              </a:rPr>
              <a:t>b</a:t>
            </a:r>
            <a:endParaRPr lang="en-GB" altLang="de-DE" baseline="-25000" dirty="0">
              <a:latin typeface="Symbol" panose="05050102010706020507" pitchFamily="18" charset="2"/>
            </a:endParaRPr>
          </a:p>
        </p:txBody>
      </p:sp>
      <p:sp>
        <p:nvSpPr>
          <p:cNvPr id="52" name="AutoShape 71"/>
          <p:cNvSpPr>
            <a:spLocks noChangeArrowheads="1"/>
          </p:cNvSpPr>
          <p:nvPr/>
        </p:nvSpPr>
        <p:spPr bwMode="auto">
          <a:xfrm>
            <a:off x="2197100" y="6001271"/>
            <a:ext cx="358775" cy="144463"/>
          </a:xfrm>
          <a:prstGeom prst="notchedRightArrow">
            <a:avLst>
              <a:gd name="adj1" fmla="val 50556"/>
              <a:gd name="adj2" fmla="val 145515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AutoShape 72"/>
          <p:cNvSpPr>
            <a:spLocks noChangeArrowheads="1"/>
          </p:cNvSpPr>
          <p:nvPr/>
        </p:nvSpPr>
        <p:spPr bwMode="auto">
          <a:xfrm>
            <a:off x="6373813" y="6001271"/>
            <a:ext cx="358775" cy="144463"/>
          </a:xfrm>
          <a:prstGeom prst="notchedRightArrow">
            <a:avLst>
              <a:gd name="adj1" fmla="val 50556"/>
              <a:gd name="adj2" fmla="val 145515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46" grpId="0"/>
      <p:bldP spid="47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Abundances beyond Fe</a:t>
            </a:r>
            <a:endParaRPr lang="en-US" dirty="0"/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7339013" y="2962350"/>
            <a:ext cx="1641475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H   30 000</a:t>
            </a:r>
          </a:p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C         10</a:t>
            </a:r>
          </a:p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Fe         1</a:t>
            </a:r>
          </a:p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Au   2 10</a:t>
            </a:r>
            <a:r>
              <a:rPr lang="de-DE" sz="2000" b="1" baseline="30000">
                <a:solidFill>
                  <a:schemeClr val="bg1"/>
                </a:solidFill>
                <a:latin typeface="Comic Sans MS" pitchFamily="66" charset="0"/>
              </a:rPr>
              <a:t>-7</a:t>
            </a:r>
          </a:p>
        </p:txBody>
      </p:sp>
      <p:sp>
        <p:nvSpPr>
          <p:cNvPr id="34" name="Rectangle 22"/>
          <p:cNvSpPr/>
          <p:nvPr/>
        </p:nvSpPr>
        <p:spPr>
          <a:xfrm>
            <a:off x="0" y="961220"/>
            <a:ext cx="9144000" cy="5132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116"/>
          <p:cNvSpPr>
            <a:spLocks noChangeShapeType="1"/>
          </p:cNvSpPr>
          <p:nvPr/>
        </p:nvSpPr>
        <p:spPr bwMode="auto">
          <a:xfrm flipH="1">
            <a:off x="7153274" y="3443957"/>
            <a:ext cx="9525" cy="12207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6" name="Picture 97" descr="solab_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70821"/>
            <a:ext cx="8864600" cy="4368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Line 98"/>
          <p:cNvSpPr>
            <a:spLocks noChangeShapeType="1"/>
          </p:cNvSpPr>
          <p:nvPr/>
        </p:nvSpPr>
        <p:spPr bwMode="auto">
          <a:xfrm>
            <a:off x="1708150" y="1621507"/>
            <a:ext cx="0" cy="1384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99"/>
          <p:cNvSpPr txBox="1">
            <a:spLocks noChangeArrowheads="1"/>
          </p:cNvSpPr>
          <p:nvPr/>
        </p:nvSpPr>
        <p:spPr bwMode="auto">
          <a:xfrm>
            <a:off x="1065213" y="1091282"/>
            <a:ext cx="764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b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B,Be,Li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102"/>
          <p:cNvSpPr>
            <a:spLocks noChangeShapeType="1"/>
          </p:cNvSpPr>
          <p:nvPr/>
        </p:nvSpPr>
        <p:spPr bwMode="auto">
          <a:xfrm flipH="1">
            <a:off x="1820863" y="1465932"/>
            <a:ext cx="201612" cy="1249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103"/>
          <p:cNvSpPr>
            <a:spLocks noChangeShapeType="1"/>
          </p:cNvSpPr>
          <p:nvPr/>
        </p:nvSpPr>
        <p:spPr bwMode="auto">
          <a:xfrm flipH="1">
            <a:off x="1946275" y="1377032"/>
            <a:ext cx="349250" cy="12350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04"/>
          <p:cNvSpPr>
            <a:spLocks noChangeShapeType="1"/>
          </p:cNvSpPr>
          <p:nvPr/>
        </p:nvSpPr>
        <p:spPr bwMode="auto">
          <a:xfrm flipH="1">
            <a:off x="2057400" y="1423069"/>
            <a:ext cx="673100" cy="13414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105"/>
          <p:cNvSpPr>
            <a:spLocks noChangeShapeType="1"/>
          </p:cNvSpPr>
          <p:nvPr/>
        </p:nvSpPr>
        <p:spPr bwMode="auto">
          <a:xfrm flipH="1">
            <a:off x="2182813" y="1442119"/>
            <a:ext cx="955675" cy="14874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106"/>
          <p:cNvSpPr>
            <a:spLocks noChangeShapeType="1"/>
          </p:cNvSpPr>
          <p:nvPr/>
        </p:nvSpPr>
        <p:spPr bwMode="auto">
          <a:xfrm flipH="1">
            <a:off x="2605088" y="1473869"/>
            <a:ext cx="1263650" cy="18367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107"/>
          <p:cNvSpPr>
            <a:spLocks noChangeShapeType="1"/>
          </p:cNvSpPr>
          <p:nvPr/>
        </p:nvSpPr>
        <p:spPr bwMode="auto">
          <a:xfrm>
            <a:off x="3106738" y="3986882"/>
            <a:ext cx="0" cy="6858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Text Box 108"/>
          <p:cNvSpPr txBox="1">
            <a:spLocks noChangeArrowheads="1"/>
          </p:cNvSpPr>
          <p:nvPr/>
        </p:nvSpPr>
        <p:spPr bwMode="auto">
          <a:xfrm>
            <a:off x="2700338" y="4637757"/>
            <a:ext cx="960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</a:t>
            </a:r>
            <a:r>
              <a:rPr lang="en-US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endParaRPr lang="en-US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ine 111"/>
          <p:cNvSpPr>
            <a:spLocks noChangeShapeType="1"/>
          </p:cNvSpPr>
          <p:nvPr/>
        </p:nvSpPr>
        <p:spPr bwMode="auto">
          <a:xfrm>
            <a:off x="4033838" y="3893219"/>
            <a:ext cx="0" cy="30956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112"/>
          <p:cNvSpPr>
            <a:spLocks noChangeShapeType="1"/>
          </p:cNvSpPr>
          <p:nvPr/>
        </p:nvSpPr>
        <p:spPr bwMode="auto">
          <a:xfrm>
            <a:off x="5540375" y="3878932"/>
            <a:ext cx="0" cy="52546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113"/>
          <p:cNvSpPr>
            <a:spLocks noChangeShapeType="1"/>
          </p:cNvSpPr>
          <p:nvPr/>
        </p:nvSpPr>
        <p:spPr bwMode="auto">
          <a:xfrm>
            <a:off x="7556500" y="3866232"/>
            <a:ext cx="0" cy="604837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Line 115"/>
          <p:cNvSpPr>
            <a:spLocks noChangeShapeType="1"/>
          </p:cNvSpPr>
          <p:nvPr/>
        </p:nvSpPr>
        <p:spPr bwMode="auto">
          <a:xfrm flipH="1">
            <a:off x="5253038" y="3443957"/>
            <a:ext cx="4762" cy="10144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Text Box 114"/>
          <p:cNvSpPr txBox="1">
            <a:spLocks noChangeArrowheads="1"/>
          </p:cNvSpPr>
          <p:nvPr/>
        </p:nvSpPr>
        <p:spPr bwMode="auto">
          <a:xfrm>
            <a:off x="4032000" y="3580482"/>
            <a:ext cx="3589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s-process peaks (nuclear shell closures)</a:t>
            </a:r>
          </a:p>
        </p:txBody>
      </p:sp>
      <p:sp>
        <p:nvSpPr>
          <p:cNvPr id="51" name="Line 109"/>
          <p:cNvSpPr>
            <a:spLocks noChangeShapeType="1"/>
          </p:cNvSpPr>
          <p:nvPr/>
        </p:nvSpPr>
        <p:spPr bwMode="auto">
          <a:xfrm>
            <a:off x="4033838" y="3891632"/>
            <a:ext cx="3535362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Line 117"/>
          <p:cNvSpPr>
            <a:spLocks noChangeShapeType="1"/>
          </p:cNvSpPr>
          <p:nvPr/>
        </p:nvSpPr>
        <p:spPr bwMode="auto">
          <a:xfrm>
            <a:off x="5245100" y="3443957"/>
            <a:ext cx="19081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4464000" y="3137669"/>
            <a:ext cx="3593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 peaks (nuclear shell closures)</a:t>
            </a:r>
          </a:p>
        </p:txBody>
      </p:sp>
      <p:sp>
        <p:nvSpPr>
          <p:cNvPr id="54" name="Text Box 119"/>
          <p:cNvSpPr txBox="1">
            <a:spLocks noChangeArrowheads="1"/>
          </p:cNvSpPr>
          <p:nvPr/>
        </p:nvSpPr>
        <p:spPr bwMode="auto">
          <a:xfrm>
            <a:off x="7005638" y="5109557"/>
            <a:ext cx="420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</a:p>
        </p:txBody>
      </p:sp>
      <p:sp>
        <p:nvSpPr>
          <p:cNvPr id="55" name="Text Box 121"/>
          <p:cNvSpPr txBox="1">
            <a:spLocks noChangeArrowheads="1"/>
          </p:cNvSpPr>
          <p:nvPr/>
        </p:nvSpPr>
        <p:spPr bwMode="auto">
          <a:xfrm>
            <a:off x="7315200" y="5109557"/>
            <a:ext cx="393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7999413" y="4582194"/>
            <a:ext cx="6848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</a:t>
            </a:r>
            <a:endParaRPr lang="en-US" sz="1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Left-Right Arrow 46"/>
          <p:cNvSpPr/>
          <p:nvPr/>
        </p:nvSpPr>
        <p:spPr>
          <a:xfrm>
            <a:off x="3200400" y="2834357"/>
            <a:ext cx="4419600" cy="30480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Box 118"/>
          <p:cNvSpPr txBox="1">
            <a:spLocks noChangeArrowheads="1"/>
          </p:cNvSpPr>
          <p:nvPr/>
        </p:nvSpPr>
        <p:spPr bwMode="auto">
          <a:xfrm>
            <a:off x="4495800" y="2453357"/>
            <a:ext cx="161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2"/>
          <p:cNvSpPr>
            <a:spLocks noChangeArrowheads="1"/>
          </p:cNvSpPr>
          <p:nvPr/>
        </p:nvSpPr>
        <p:spPr bwMode="auto">
          <a:xfrm>
            <a:off x="4114800" y="1412776"/>
            <a:ext cx="4953000" cy="6858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762000" eaLnBrk="1" hangingPunct="1"/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Elements heavier than </a:t>
            </a:r>
            <a:r>
              <a:rPr lang="de-DE" sz="1600" b="1" dirty="0" smtClean="0">
                <a:solidFill>
                  <a:srgbClr val="FFFF00"/>
                </a:solidFill>
                <a:latin typeface="Verdana" pitchFamily="34" charset="0"/>
              </a:rPr>
              <a:t>Fe are 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the result of </a:t>
            </a:r>
            <a:r>
              <a:rPr lang="de-DE" sz="1600" b="1" dirty="0" smtClean="0">
                <a:solidFill>
                  <a:srgbClr val="FFFF00"/>
                </a:solidFill>
                <a:latin typeface="Verdana" pitchFamily="34" charset="0"/>
              </a:rPr>
              <a:t>neutron capture 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processes</a:t>
            </a:r>
            <a:r>
              <a:rPr lang="de-DE" sz="20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60" name="Text Box 101"/>
          <p:cNvSpPr txBox="1">
            <a:spLocks noChangeArrowheads="1"/>
          </p:cNvSpPr>
          <p:nvPr/>
        </p:nvSpPr>
        <p:spPr bwMode="auto">
          <a:xfrm>
            <a:off x="1891035" y="908720"/>
            <a:ext cx="2230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Symbol" pitchFamily="18" charset="2"/>
              </a:rPr>
              <a:t>a</a:t>
            </a:r>
            <a:r>
              <a:rPr lang="en-US" sz="1400" b="1" dirty="0">
                <a:solidFill>
                  <a:schemeClr val="accent2"/>
                </a:solidFill>
              </a:rPr>
              <a:t>-</a:t>
            </a:r>
            <a:r>
              <a:rPr lang="en-US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en-US" sz="1400" b="1" dirty="0">
                <a:solidFill>
                  <a:schemeClr val="accent2"/>
                </a:solidFill>
              </a:rPr>
              <a:t/>
            </a:r>
            <a:br>
              <a:rPr lang="en-US" sz="1400" b="1" dirty="0">
                <a:solidFill>
                  <a:schemeClr val="accent2"/>
                </a:solidFill>
              </a:rPr>
            </a:br>
            <a:r>
              <a:rPr lang="en-US" sz="14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n-US" sz="14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</a:t>
            </a:r>
            <a:r>
              <a:rPr lang="en-US" sz="14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</a:t>
            </a:r>
            <a:r>
              <a:rPr lang="en-US" sz="14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 …. </a:t>
            </a:r>
            <a:r>
              <a:rPr lang="en-US" sz="14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</a:p>
        </p:txBody>
      </p:sp>
      <p:sp>
        <p:nvSpPr>
          <p:cNvPr id="61" name="Line 115"/>
          <p:cNvSpPr>
            <a:spLocks noChangeShapeType="1"/>
          </p:cNvSpPr>
          <p:nvPr/>
        </p:nvSpPr>
        <p:spPr bwMode="auto">
          <a:xfrm flipH="1">
            <a:off x="7145338" y="3443957"/>
            <a:ext cx="4762" cy="10144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Text Box 119"/>
          <p:cNvSpPr txBox="1">
            <a:spLocks noChangeArrowheads="1"/>
          </p:cNvSpPr>
          <p:nvPr/>
        </p:nvSpPr>
        <p:spPr bwMode="auto">
          <a:xfrm>
            <a:off x="5076056" y="5108400"/>
            <a:ext cx="6639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Ba-La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119"/>
          <p:cNvSpPr txBox="1">
            <a:spLocks noChangeArrowheads="1"/>
          </p:cNvSpPr>
          <p:nvPr/>
        </p:nvSpPr>
        <p:spPr bwMode="auto">
          <a:xfrm>
            <a:off x="3528000" y="5108400"/>
            <a:ext cx="6172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Sr-Zr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/>
      <p:bldP spid="57" grpId="0" animBg="1"/>
      <p:bldP spid="58" grpId="0"/>
      <p:bldP spid="59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4" name="Picture 32" descr="cross_sec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484784"/>
            <a:ext cx="3795712" cy="46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7258050" y="4642322"/>
            <a:ext cx="78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</a:rPr>
              <a:t>A=140</a:t>
            </a:r>
            <a:endParaRPr lang="en-US" altLang="de-DE" b="1">
              <a:solidFill>
                <a:srgbClr val="33CC33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8066088" y="5023322"/>
            <a:ext cx="78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</a:rPr>
              <a:t>A=208</a:t>
            </a:r>
            <a:endParaRPr lang="en-US" altLang="de-DE" b="1">
              <a:solidFill>
                <a:srgbClr val="33CC33"/>
              </a:solidFill>
            </a:endParaRP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6640513" y="4413722"/>
            <a:ext cx="67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</a:rPr>
              <a:t>A=85</a:t>
            </a:r>
            <a:endParaRPr lang="en-US" altLang="de-DE" b="1">
              <a:solidFill>
                <a:srgbClr val="33CC33"/>
              </a:solidFill>
            </a:endParaRPr>
          </a:p>
        </p:txBody>
      </p:sp>
      <p:graphicFrame>
        <p:nvGraphicFramePr>
          <p:cNvPr id="58" name="Object 23"/>
          <p:cNvGraphicFramePr>
            <a:graphicFrameLocks noChangeAspect="1"/>
          </p:cNvGraphicFramePr>
          <p:nvPr/>
        </p:nvGraphicFramePr>
        <p:xfrm>
          <a:off x="755650" y="692150"/>
          <a:ext cx="1008063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2" name="Formel" r:id="rId5" imgW="952200" imgH="583920" progId="Equation.3">
                  <p:embed/>
                </p:oleObj>
              </mc:Choice>
              <mc:Fallback>
                <p:oleObj name="Formel" r:id="rId5" imgW="952200" imgH="583920" progId="Equation.3">
                  <p:embed/>
                  <p:pic>
                    <p:nvPicPr>
                      <p:cNvPr id="2416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92150"/>
                        <a:ext cx="1008063" cy="623888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25"/>
          <p:cNvSpPr>
            <a:spLocks noChangeArrowheads="1"/>
          </p:cNvSpPr>
          <p:nvPr/>
        </p:nvSpPr>
        <p:spPr bwMode="auto">
          <a:xfrm>
            <a:off x="2816225" y="620713"/>
            <a:ext cx="5275803" cy="72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capture cross section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neutron magic numbers </a:t>
            </a:r>
          </a:p>
          <a:p>
            <a:pPr eaLnBrk="0" hangingPunct="0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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pronounced abundance peaks</a:t>
            </a:r>
          </a:p>
        </p:txBody>
      </p:sp>
      <p:grpSp>
        <p:nvGrpSpPr>
          <p:cNvPr id="60" name="Group 26"/>
          <p:cNvGrpSpPr>
            <a:grpSpLocks/>
          </p:cNvGrpSpPr>
          <p:nvPr/>
        </p:nvGrpSpPr>
        <p:grpSpPr bwMode="auto">
          <a:xfrm>
            <a:off x="34925" y="2132484"/>
            <a:ext cx="5040313" cy="3816350"/>
            <a:chOff x="1008" y="1336"/>
            <a:chExt cx="3584" cy="2219"/>
          </a:xfrm>
        </p:grpSpPr>
        <p:pic>
          <p:nvPicPr>
            <p:cNvPr id="61" name="Picture 27" descr="n2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9" r="5504" b="5559"/>
            <a:stretch>
              <a:fillRect/>
            </a:stretch>
          </p:blipFill>
          <p:spPr bwMode="auto">
            <a:xfrm>
              <a:off x="1008" y="1336"/>
              <a:ext cx="3584" cy="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1544" y="1612"/>
              <a:ext cx="2728" cy="980"/>
            </a:xfrm>
            <a:custGeom>
              <a:avLst/>
              <a:gdLst>
                <a:gd name="T0" fmla="*/ 0 w 2728"/>
                <a:gd name="T1" fmla="*/ 0 h 980"/>
                <a:gd name="T2" fmla="*/ 120 w 2728"/>
                <a:gd name="T3" fmla="*/ 184 h 980"/>
                <a:gd name="T4" fmla="*/ 200 w 2728"/>
                <a:gd name="T5" fmla="*/ 388 h 980"/>
                <a:gd name="T6" fmla="*/ 236 w 2728"/>
                <a:gd name="T7" fmla="*/ 188 h 980"/>
                <a:gd name="T8" fmla="*/ 324 w 2728"/>
                <a:gd name="T9" fmla="*/ 136 h 980"/>
                <a:gd name="T10" fmla="*/ 316 w 2728"/>
                <a:gd name="T11" fmla="*/ 280 h 980"/>
                <a:gd name="T12" fmla="*/ 340 w 2728"/>
                <a:gd name="T13" fmla="*/ 296 h 980"/>
                <a:gd name="T14" fmla="*/ 340 w 2728"/>
                <a:gd name="T15" fmla="*/ 336 h 980"/>
                <a:gd name="T16" fmla="*/ 420 w 2728"/>
                <a:gd name="T17" fmla="*/ 368 h 980"/>
                <a:gd name="T18" fmla="*/ 516 w 2728"/>
                <a:gd name="T19" fmla="*/ 496 h 980"/>
                <a:gd name="T20" fmla="*/ 596 w 2728"/>
                <a:gd name="T21" fmla="*/ 560 h 980"/>
                <a:gd name="T22" fmla="*/ 672 w 2728"/>
                <a:gd name="T23" fmla="*/ 608 h 980"/>
                <a:gd name="T24" fmla="*/ 792 w 2728"/>
                <a:gd name="T25" fmla="*/ 576 h 980"/>
                <a:gd name="T26" fmla="*/ 1036 w 2728"/>
                <a:gd name="T27" fmla="*/ 636 h 980"/>
                <a:gd name="T28" fmla="*/ 1044 w 2728"/>
                <a:gd name="T29" fmla="*/ 760 h 980"/>
                <a:gd name="T30" fmla="*/ 1064 w 2728"/>
                <a:gd name="T31" fmla="*/ 564 h 980"/>
                <a:gd name="T32" fmla="*/ 1148 w 2728"/>
                <a:gd name="T33" fmla="*/ 664 h 980"/>
                <a:gd name="T34" fmla="*/ 1184 w 2728"/>
                <a:gd name="T35" fmla="*/ 580 h 980"/>
                <a:gd name="T36" fmla="*/ 1268 w 2728"/>
                <a:gd name="T37" fmla="*/ 652 h 980"/>
                <a:gd name="T38" fmla="*/ 1304 w 2728"/>
                <a:gd name="T39" fmla="*/ 512 h 980"/>
                <a:gd name="T40" fmla="*/ 1348 w 2728"/>
                <a:gd name="T41" fmla="*/ 248 h 980"/>
                <a:gd name="T42" fmla="*/ 1420 w 2728"/>
                <a:gd name="T43" fmla="*/ 572 h 980"/>
                <a:gd name="T44" fmla="*/ 1540 w 2728"/>
                <a:gd name="T45" fmla="*/ 812 h 980"/>
                <a:gd name="T46" fmla="*/ 1576 w 2728"/>
                <a:gd name="T47" fmla="*/ 860 h 980"/>
                <a:gd name="T48" fmla="*/ 1660 w 2728"/>
                <a:gd name="T49" fmla="*/ 980 h 980"/>
                <a:gd name="T50" fmla="*/ 1772 w 2728"/>
                <a:gd name="T51" fmla="*/ 952 h 980"/>
                <a:gd name="T52" fmla="*/ 1972 w 2728"/>
                <a:gd name="T53" fmla="*/ 972 h 980"/>
                <a:gd name="T54" fmla="*/ 2092 w 2728"/>
                <a:gd name="T55" fmla="*/ 964 h 980"/>
                <a:gd name="T56" fmla="*/ 2288 w 2728"/>
                <a:gd name="T57" fmla="*/ 928 h 980"/>
                <a:gd name="T58" fmla="*/ 2304 w 2728"/>
                <a:gd name="T59" fmla="*/ 964 h 980"/>
                <a:gd name="T60" fmla="*/ 2408 w 2728"/>
                <a:gd name="T61" fmla="*/ 932 h 980"/>
                <a:gd name="T62" fmla="*/ 2528 w 2728"/>
                <a:gd name="T63" fmla="*/ 792 h 980"/>
                <a:gd name="T64" fmla="*/ 2640 w 2728"/>
                <a:gd name="T65" fmla="*/ 728 h 980"/>
                <a:gd name="T66" fmla="*/ 2728 w 2728"/>
                <a:gd name="T67" fmla="*/ 332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28" h="980">
                  <a:moveTo>
                    <a:pt x="0" y="0"/>
                  </a:moveTo>
                  <a:lnTo>
                    <a:pt x="120" y="184"/>
                  </a:lnTo>
                  <a:lnTo>
                    <a:pt x="200" y="388"/>
                  </a:lnTo>
                  <a:lnTo>
                    <a:pt x="236" y="188"/>
                  </a:lnTo>
                  <a:lnTo>
                    <a:pt x="324" y="136"/>
                  </a:lnTo>
                  <a:lnTo>
                    <a:pt x="316" y="280"/>
                  </a:lnTo>
                  <a:lnTo>
                    <a:pt x="340" y="296"/>
                  </a:lnTo>
                  <a:lnTo>
                    <a:pt x="340" y="336"/>
                  </a:lnTo>
                  <a:lnTo>
                    <a:pt x="420" y="368"/>
                  </a:lnTo>
                  <a:lnTo>
                    <a:pt x="516" y="496"/>
                  </a:lnTo>
                  <a:lnTo>
                    <a:pt x="596" y="560"/>
                  </a:lnTo>
                  <a:lnTo>
                    <a:pt x="672" y="608"/>
                  </a:lnTo>
                  <a:lnTo>
                    <a:pt x="792" y="576"/>
                  </a:lnTo>
                  <a:lnTo>
                    <a:pt x="1036" y="636"/>
                  </a:lnTo>
                  <a:lnTo>
                    <a:pt x="1044" y="760"/>
                  </a:lnTo>
                  <a:lnTo>
                    <a:pt x="1064" y="564"/>
                  </a:lnTo>
                  <a:lnTo>
                    <a:pt x="1148" y="664"/>
                  </a:lnTo>
                  <a:lnTo>
                    <a:pt x="1184" y="580"/>
                  </a:lnTo>
                  <a:lnTo>
                    <a:pt x="1268" y="652"/>
                  </a:lnTo>
                  <a:lnTo>
                    <a:pt x="1304" y="512"/>
                  </a:lnTo>
                  <a:lnTo>
                    <a:pt x="1348" y="248"/>
                  </a:lnTo>
                  <a:lnTo>
                    <a:pt x="1420" y="572"/>
                  </a:lnTo>
                  <a:lnTo>
                    <a:pt x="1540" y="812"/>
                  </a:lnTo>
                  <a:lnTo>
                    <a:pt x="1576" y="860"/>
                  </a:lnTo>
                  <a:lnTo>
                    <a:pt x="1660" y="980"/>
                  </a:lnTo>
                  <a:lnTo>
                    <a:pt x="1772" y="952"/>
                  </a:lnTo>
                  <a:lnTo>
                    <a:pt x="1972" y="972"/>
                  </a:lnTo>
                  <a:lnTo>
                    <a:pt x="2092" y="964"/>
                  </a:lnTo>
                  <a:lnTo>
                    <a:pt x="2288" y="928"/>
                  </a:lnTo>
                  <a:lnTo>
                    <a:pt x="2304" y="964"/>
                  </a:lnTo>
                  <a:lnTo>
                    <a:pt x="2408" y="932"/>
                  </a:lnTo>
                  <a:lnTo>
                    <a:pt x="2528" y="792"/>
                  </a:lnTo>
                  <a:lnTo>
                    <a:pt x="2640" y="728"/>
                  </a:lnTo>
                  <a:lnTo>
                    <a:pt x="2728" y="332"/>
                  </a:lnTo>
                </a:path>
              </a:pathLst>
            </a:custGeom>
            <a:noFill/>
            <a:ln w="2857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Rectangle 29"/>
            <p:cNvSpPr>
              <a:spLocks noChangeArrowheads="1"/>
            </p:cNvSpPr>
            <p:nvPr/>
          </p:nvSpPr>
          <p:spPr bwMode="auto">
            <a:xfrm>
              <a:off x="2655" y="1662"/>
              <a:ext cx="53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de-DE" b="1">
                  <a:solidFill>
                    <a:srgbClr val="33CC33"/>
                  </a:solidFill>
                  <a:latin typeface="Times New Roman" panose="02020603050405020304" pitchFamily="18" charset="0"/>
                </a:rPr>
                <a:t>A=140</a:t>
              </a:r>
              <a:endParaRPr lang="en-US" altLang="de-DE" b="1">
                <a:solidFill>
                  <a:srgbClr val="33CC33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3759" y="1758"/>
              <a:ext cx="53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de-DE" b="1">
                  <a:solidFill>
                    <a:srgbClr val="33CC33"/>
                  </a:solidFill>
                  <a:latin typeface="Times New Roman" panose="02020603050405020304" pitchFamily="18" charset="0"/>
                </a:rPr>
                <a:t>A=208</a:t>
              </a:r>
              <a:endParaRPr lang="en-US" altLang="de-DE" b="1">
                <a:solidFill>
                  <a:srgbClr val="33CC33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641" y="1518"/>
              <a:ext cx="46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de-DE" b="1">
                  <a:solidFill>
                    <a:srgbClr val="33CC33"/>
                  </a:solidFill>
                  <a:latin typeface="Times New Roman" panose="02020603050405020304" pitchFamily="18" charset="0"/>
                </a:rPr>
                <a:t>A=85</a:t>
              </a:r>
              <a:endParaRPr lang="en-US" altLang="de-DE" b="1">
                <a:solidFill>
                  <a:srgbClr val="33CC33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6" name="Text Box 33"/>
          <p:cNvSpPr txBox="1">
            <a:spLocks noChangeArrowheads="1"/>
          </p:cNvSpPr>
          <p:nvPr/>
        </p:nvSpPr>
        <p:spPr bwMode="auto">
          <a:xfrm>
            <a:off x="4932363" y="6220297"/>
            <a:ext cx="37192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Rolfs &amp; Rodney: Cauldrons in the Cosmos, 1988</a:t>
            </a:r>
          </a:p>
        </p:txBody>
      </p:sp>
    </p:spTree>
    <p:extLst>
      <p:ext uri="{BB962C8B-B14F-4D97-AF65-F5344CB8AC3E}">
        <p14:creationId xmlns:p14="http://schemas.microsoft.com/office/powerpoint/2010/main" val="2579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Capture cross section measurements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84525" y="663575"/>
            <a:ext cx="251690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55650" y="1188684"/>
            <a:ext cx="54726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to all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nuclei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neutron source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determination via TOF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2723" y="2132856"/>
            <a:ext cx="3880229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signature for neutron capture events </a:t>
            </a:r>
          </a:p>
          <a:p>
            <a:pPr algn="ctr">
              <a:lnSpc>
                <a:spcPct val="120000"/>
              </a:lnSpc>
            </a:pP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total energy of </a:t>
            </a:r>
            <a:r>
              <a:rPr lang="en-GB" altLang="de-DE" dirty="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cascade to ground state</a:t>
            </a: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>
            <a:fillRect/>
          </a:stretch>
        </p:blipFill>
        <p:spPr bwMode="auto">
          <a:xfrm>
            <a:off x="684213" y="3329831"/>
            <a:ext cx="3671887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52069"/>
            <a:ext cx="446087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932363" y="2137619"/>
            <a:ext cx="3466526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4</a:t>
            </a:r>
            <a:r>
              <a:rPr lang="en-GB" altLang="de-DE" dirty="0">
                <a:latin typeface="Symbol" panose="05050102010706020507" pitchFamily="18" charset="2"/>
              </a:rPr>
              <a:t>p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efficiency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932363" y="3169494"/>
            <a:ext cx="309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Karlsruhe: 42 individual BaF</a:t>
            </a:r>
            <a:r>
              <a:rPr lang="en-GB" altLang="de-DE" sz="1400" baseline="-25000"/>
              <a:t>2 </a:t>
            </a:r>
            <a:r>
              <a:rPr lang="en-GB" altLang="de-DE" sz="1400"/>
              <a:t>crystals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 rot="5400000">
            <a:off x="2021681" y="2459088"/>
            <a:ext cx="395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279650" y="6165304"/>
            <a:ext cx="39950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Kaeppeler: Rep.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52 (1989) 945 – 1013</a:t>
            </a:r>
          </a:p>
        </p:txBody>
      </p:sp>
    </p:spTree>
    <p:extLst>
      <p:ext uri="{BB962C8B-B14F-4D97-AF65-F5344CB8AC3E}">
        <p14:creationId xmlns:p14="http://schemas.microsoft.com/office/powerpoint/2010/main" val="31430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Capture cross section measurements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39750" y="2995885"/>
            <a:ext cx="4951997" cy="19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en-GB" altLang="de-DE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de-DE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endParaRPr lang="en-GB" altLang="de-DE" sz="800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  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tiny samples are enough 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              for </a:t>
            </a:r>
            <a:r>
              <a:rPr lang="en-GB" altLang="de-DE" dirty="0">
                <a:sym typeface="Symbol" panose="05050102010706020507" pitchFamily="18" charset="2"/>
              </a:rPr>
              <a:t>(</a:t>
            </a:r>
            <a:r>
              <a:rPr lang="en-GB" altLang="de-DE" dirty="0" err="1">
                <a:sym typeface="Symbol" panose="05050102010706020507" pitchFamily="18" charset="2"/>
              </a:rPr>
              <a:t>n,</a:t>
            </a:r>
            <a:r>
              <a:rPr lang="en-GB" altLang="de-DE" dirty="0" err="1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GB" altLang="de-DE" dirty="0">
                <a:sym typeface="Symbol" panose="05050102010706020507" pitchFamily="18" charset="2"/>
              </a:rPr>
              <a:t>)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mesurements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              good for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RIBs</a:t>
            </a:r>
          </a:p>
          <a:p>
            <a:pPr>
              <a:lnSpc>
                <a:spcPct val="60000"/>
              </a:lnSpc>
            </a:pPr>
            <a:endParaRPr lang="en-GB" altLang="de-DE" sz="800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high selectivity  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samples 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natural composition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              can be used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750" y="4940572"/>
            <a:ext cx="4454233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limitations: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GB" altLang="de-DE" dirty="0"/>
              <a:t>(</a:t>
            </a:r>
            <a:r>
              <a:rPr lang="en-GB" altLang="de-DE" dirty="0" err="1"/>
              <a:t>n,</a:t>
            </a:r>
            <a:r>
              <a:rPr lang="en-GB" altLang="de-DE" dirty="0" err="1">
                <a:latin typeface="Symbol" panose="05050102010706020507" pitchFamily="18" charset="2"/>
              </a:rPr>
              <a:t>g</a:t>
            </a:r>
            <a:r>
              <a:rPr lang="en-GB" altLang="de-DE" dirty="0"/>
              <a:t>)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 must produce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cross section measurements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at 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E= 25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(and 52)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only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39750" y="1195660"/>
            <a:ext cx="4339650" cy="168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Li(</a:t>
            </a:r>
            <a:r>
              <a:rPr lang="en-GB" altLang="de-DE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He)</a:t>
            </a:r>
          </a:p>
          <a:p>
            <a:pPr>
              <a:lnSpc>
                <a:spcPct val="80000"/>
              </a:lnSpc>
            </a:pPr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angle-integrated spectrum closely resembles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MB distribution at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(52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measured in such spectrum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gives proper stellar cross section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379538" y="6211019"/>
            <a:ext cx="6432550" cy="31432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applications with RIA type facilities: R. Reifarth et al.: NIMA 524 (2004) 215-226</a:t>
            </a: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11460"/>
            <a:ext cx="27908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9" b="13338"/>
          <a:stretch>
            <a:fillRect/>
          </a:stretch>
        </p:blipFill>
        <p:spPr bwMode="auto">
          <a:xfrm>
            <a:off x="5457825" y="3356992"/>
            <a:ext cx="321945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305175" y="611396"/>
            <a:ext cx="205056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technique</a:t>
            </a:r>
          </a:p>
        </p:txBody>
      </p:sp>
    </p:spTree>
    <p:extLst>
      <p:ext uri="{BB962C8B-B14F-4D97-AF65-F5344CB8AC3E}">
        <p14:creationId xmlns:p14="http://schemas.microsoft.com/office/powerpoint/2010/main" val="241933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4" name="Picture 12664" descr="abund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8060" b="4684"/>
          <a:stretch>
            <a:fillRect/>
          </a:stretch>
        </p:blipFill>
        <p:spPr bwMode="auto">
          <a:xfrm>
            <a:off x="3348038" y="572343"/>
            <a:ext cx="5580062" cy="34559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" name="Freeform 12665"/>
          <p:cNvSpPr>
            <a:spLocks/>
          </p:cNvSpPr>
          <p:nvPr/>
        </p:nvSpPr>
        <p:spPr bwMode="auto">
          <a:xfrm>
            <a:off x="3902075" y="1834406"/>
            <a:ext cx="4797425" cy="1754187"/>
          </a:xfrm>
          <a:custGeom>
            <a:avLst/>
            <a:gdLst>
              <a:gd name="T0" fmla="*/ 0 w 2476"/>
              <a:gd name="T1" fmla="*/ 0 h 936"/>
              <a:gd name="T2" fmla="*/ 68 w 2476"/>
              <a:gd name="T3" fmla="*/ 80 h 936"/>
              <a:gd name="T4" fmla="*/ 152 w 2476"/>
              <a:gd name="T5" fmla="*/ 128 h 936"/>
              <a:gd name="T6" fmla="*/ 220 w 2476"/>
              <a:gd name="T7" fmla="*/ 172 h 936"/>
              <a:gd name="T8" fmla="*/ 312 w 2476"/>
              <a:gd name="T9" fmla="*/ 208 h 936"/>
              <a:gd name="T10" fmla="*/ 396 w 2476"/>
              <a:gd name="T11" fmla="*/ 220 h 936"/>
              <a:gd name="T12" fmla="*/ 468 w 2476"/>
              <a:gd name="T13" fmla="*/ 240 h 936"/>
              <a:gd name="T14" fmla="*/ 472 w 2476"/>
              <a:gd name="T15" fmla="*/ 280 h 936"/>
              <a:gd name="T16" fmla="*/ 508 w 2476"/>
              <a:gd name="T17" fmla="*/ 288 h 936"/>
              <a:gd name="T18" fmla="*/ 520 w 2476"/>
              <a:gd name="T19" fmla="*/ 364 h 936"/>
              <a:gd name="T20" fmla="*/ 532 w 2476"/>
              <a:gd name="T21" fmla="*/ 392 h 936"/>
              <a:gd name="T22" fmla="*/ 560 w 2476"/>
              <a:gd name="T23" fmla="*/ 400 h 936"/>
              <a:gd name="T24" fmla="*/ 596 w 2476"/>
              <a:gd name="T25" fmla="*/ 432 h 936"/>
              <a:gd name="T26" fmla="*/ 628 w 2476"/>
              <a:gd name="T27" fmla="*/ 452 h 936"/>
              <a:gd name="T28" fmla="*/ 716 w 2476"/>
              <a:gd name="T29" fmla="*/ 456 h 936"/>
              <a:gd name="T30" fmla="*/ 900 w 2476"/>
              <a:gd name="T31" fmla="*/ 472 h 936"/>
              <a:gd name="T32" fmla="*/ 984 w 2476"/>
              <a:gd name="T33" fmla="*/ 480 h 936"/>
              <a:gd name="T34" fmla="*/ 1040 w 2476"/>
              <a:gd name="T35" fmla="*/ 508 h 936"/>
              <a:gd name="T36" fmla="*/ 1096 w 2476"/>
              <a:gd name="T37" fmla="*/ 512 h 936"/>
              <a:gd name="T38" fmla="*/ 1196 w 2476"/>
              <a:gd name="T39" fmla="*/ 528 h 936"/>
              <a:gd name="T40" fmla="*/ 1304 w 2476"/>
              <a:gd name="T41" fmla="*/ 544 h 936"/>
              <a:gd name="T42" fmla="*/ 1360 w 2476"/>
              <a:gd name="T43" fmla="*/ 660 h 936"/>
              <a:gd name="T44" fmla="*/ 1392 w 2476"/>
              <a:gd name="T45" fmla="*/ 696 h 936"/>
              <a:gd name="T46" fmla="*/ 1444 w 2476"/>
              <a:gd name="T47" fmla="*/ 704 h 936"/>
              <a:gd name="T48" fmla="*/ 1580 w 2476"/>
              <a:gd name="T49" fmla="*/ 716 h 936"/>
              <a:gd name="T50" fmla="*/ 1732 w 2476"/>
              <a:gd name="T51" fmla="*/ 716 h 936"/>
              <a:gd name="T52" fmla="*/ 1880 w 2476"/>
              <a:gd name="T53" fmla="*/ 728 h 936"/>
              <a:gd name="T54" fmla="*/ 2104 w 2476"/>
              <a:gd name="T55" fmla="*/ 744 h 936"/>
              <a:gd name="T56" fmla="*/ 2288 w 2476"/>
              <a:gd name="T57" fmla="*/ 756 h 936"/>
              <a:gd name="T58" fmla="*/ 2328 w 2476"/>
              <a:gd name="T59" fmla="*/ 756 h 936"/>
              <a:gd name="T60" fmla="*/ 2428 w 2476"/>
              <a:gd name="T61" fmla="*/ 808 h 936"/>
              <a:gd name="T62" fmla="*/ 2448 w 2476"/>
              <a:gd name="T63" fmla="*/ 848 h 936"/>
              <a:gd name="T64" fmla="*/ 2476 w 2476"/>
              <a:gd name="T65" fmla="*/ 936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76" h="936">
                <a:moveTo>
                  <a:pt x="0" y="0"/>
                </a:moveTo>
                <a:lnTo>
                  <a:pt x="68" y="80"/>
                </a:lnTo>
                <a:lnTo>
                  <a:pt x="152" y="128"/>
                </a:lnTo>
                <a:lnTo>
                  <a:pt x="220" y="172"/>
                </a:lnTo>
                <a:lnTo>
                  <a:pt x="312" y="208"/>
                </a:lnTo>
                <a:lnTo>
                  <a:pt x="396" y="220"/>
                </a:lnTo>
                <a:lnTo>
                  <a:pt x="468" y="240"/>
                </a:lnTo>
                <a:lnTo>
                  <a:pt x="472" y="280"/>
                </a:lnTo>
                <a:lnTo>
                  <a:pt x="508" y="288"/>
                </a:lnTo>
                <a:lnTo>
                  <a:pt x="520" y="364"/>
                </a:lnTo>
                <a:lnTo>
                  <a:pt x="532" y="392"/>
                </a:lnTo>
                <a:lnTo>
                  <a:pt x="560" y="400"/>
                </a:lnTo>
                <a:lnTo>
                  <a:pt x="596" y="432"/>
                </a:lnTo>
                <a:lnTo>
                  <a:pt x="628" y="452"/>
                </a:lnTo>
                <a:lnTo>
                  <a:pt x="716" y="456"/>
                </a:lnTo>
                <a:lnTo>
                  <a:pt x="900" y="472"/>
                </a:lnTo>
                <a:lnTo>
                  <a:pt x="984" y="480"/>
                </a:lnTo>
                <a:lnTo>
                  <a:pt x="1040" y="508"/>
                </a:lnTo>
                <a:lnTo>
                  <a:pt x="1096" y="512"/>
                </a:lnTo>
                <a:lnTo>
                  <a:pt x="1196" y="528"/>
                </a:lnTo>
                <a:lnTo>
                  <a:pt x="1304" y="544"/>
                </a:lnTo>
                <a:lnTo>
                  <a:pt x="1360" y="660"/>
                </a:lnTo>
                <a:lnTo>
                  <a:pt x="1392" y="696"/>
                </a:lnTo>
                <a:lnTo>
                  <a:pt x="1444" y="704"/>
                </a:lnTo>
                <a:lnTo>
                  <a:pt x="1580" y="716"/>
                </a:lnTo>
                <a:lnTo>
                  <a:pt x="1732" y="716"/>
                </a:lnTo>
                <a:lnTo>
                  <a:pt x="1880" y="728"/>
                </a:lnTo>
                <a:lnTo>
                  <a:pt x="2104" y="744"/>
                </a:lnTo>
                <a:lnTo>
                  <a:pt x="2288" y="756"/>
                </a:lnTo>
                <a:lnTo>
                  <a:pt x="2328" y="756"/>
                </a:lnTo>
                <a:lnTo>
                  <a:pt x="2428" y="808"/>
                </a:lnTo>
                <a:lnTo>
                  <a:pt x="2448" y="848"/>
                </a:lnTo>
                <a:lnTo>
                  <a:pt x="2476" y="936"/>
                </a:lnTo>
              </a:path>
            </a:pathLst>
          </a:custGeom>
          <a:noFill/>
          <a:ln w="28575" cmpd="sng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" name="Freeform 12666"/>
          <p:cNvSpPr>
            <a:spLocks/>
          </p:cNvSpPr>
          <p:nvPr/>
        </p:nvSpPr>
        <p:spPr bwMode="auto">
          <a:xfrm>
            <a:off x="3910013" y="889843"/>
            <a:ext cx="984250" cy="1476375"/>
          </a:xfrm>
          <a:custGeom>
            <a:avLst/>
            <a:gdLst>
              <a:gd name="T0" fmla="*/ 0 w 508"/>
              <a:gd name="T1" fmla="*/ 0 h 788"/>
              <a:gd name="T2" fmla="*/ 24 w 508"/>
              <a:gd name="T3" fmla="*/ 72 h 788"/>
              <a:gd name="T4" fmla="*/ 28 w 508"/>
              <a:gd name="T5" fmla="*/ 156 h 788"/>
              <a:gd name="T6" fmla="*/ 48 w 508"/>
              <a:gd name="T7" fmla="*/ 244 h 788"/>
              <a:gd name="T8" fmla="*/ 88 w 508"/>
              <a:gd name="T9" fmla="*/ 344 h 788"/>
              <a:gd name="T10" fmla="*/ 156 w 508"/>
              <a:gd name="T11" fmla="*/ 416 h 788"/>
              <a:gd name="T12" fmla="*/ 196 w 508"/>
              <a:gd name="T13" fmla="*/ 492 h 788"/>
              <a:gd name="T14" fmla="*/ 212 w 508"/>
              <a:gd name="T15" fmla="*/ 548 h 788"/>
              <a:gd name="T16" fmla="*/ 288 w 508"/>
              <a:gd name="T17" fmla="*/ 608 h 788"/>
              <a:gd name="T18" fmla="*/ 348 w 508"/>
              <a:gd name="T19" fmla="*/ 660 h 788"/>
              <a:gd name="T20" fmla="*/ 428 w 508"/>
              <a:gd name="T21" fmla="*/ 692 h 788"/>
              <a:gd name="T22" fmla="*/ 464 w 508"/>
              <a:gd name="T23" fmla="*/ 712 h 788"/>
              <a:gd name="T24" fmla="*/ 492 w 508"/>
              <a:gd name="T25" fmla="*/ 756 h 788"/>
              <a:gd name="T26" fmla="*/ 508 w 508"/>
              <a:gd name="T27" fmla="*/ 788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8" h="788">
                <a:moveTo>
                  <a:pt x="0" y="0"/>
                </a:moveTo>
                <a:lnTo>
                  <a:pt x="24" y="72"/>
                </a:lnTo>
                <a:lnTo>
                  <a:pt x="28" y="156"/>
                </a:lnTo>
                <a:lnTo>
                  <a:pt x="48" y="244"/>
                </a:lnTo>
                <a:lnTo>
                  <a:pt x="88" y="344"/>
                </a:lnTo>
                <a:lnTo>
                  <a:pt x="156" y="416"/>
                </a:lnTo>
                <a:lnTo>
                  <a:pt x="196" y="492"/>
                </a:lnTo>
                <a:lnTo>
                  <a:pt x="212" y="548"/>
                </a:lnTo>
                <a:lnTo>
                  <a:pt x="288" y="608"/>
                </a:lnTo>
                <a:lnTo>
                  <a:pt x="348" y="660"/>
                </a:lnTo>
                <a:lnTo>
                  <a:pt x="428" y="692"/>
                </a:lnTo>
                <a:lnTo>
                  <a:pt x="464" y="712"/>
                </a:lnTo>
                <a:lnTo>
                  <a:pt x="492" y="756"/>
                </a:lnTo>
                <a:lnTo>
                  <a:pt x="508" y="788"/>
                </a:lnTo>
              </a:path>
            </a:pathLst>
          </a:custGeom>
          <a:noFill/>
          <a:ln w="28575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" name="Freeform 12667"/>
          <p:cNvSpPr>
            <a:spLocks/>
          </p:cNvSpPr>
          <p:nvPr/>
        </p:nvSpPr>
        <p:spPr bwMode="auto">
          <a:xfrm>
            <a:off x="4886325" y="2350343"/>
            <a:ext cx="3851275" cy="1238250"/>
          </a:xfrm>
          <a:custGeom>
            <a:avLst/>
            <a:gdLst>
              <a:gd name="T0" fmla="*/ 0 w 1988"/>
              <a:gd name="T1" fmla="*/ 0 h 660"/>
              <a:gd name="T2" fmla="*/ 28 w 1988"/>
              <a:gd name="T3" fmla="*/ 72 h 660"/>
              <a:gd name="T4" fmla="*/ 72 w 1988"/>
              <a:gd name="T5" fmla="*/ 124 h 660"/>
              <a:gd name="T6" fmla="*/ 144 w 1988"/>
              <a:gd name="T7" fmla="*/ 160 h 660"/>
              <a:gd name="T8" fmla="*/ 248 w 1988"/>
              <a:gd name="T9" fmla="*/ 164 h 660"/>
              <a:gd name="T10" fmla="*/ 444 w 1988"/>
              <a:gd name="T11" fmla="*/ 180 h 660"/>
              <a:gd name="T12" fmla="*/ 536 w 1988"/>
              <a:gd name="T13" fmla="*/ 204 h 660"/>
              <a:gd name="T14" fmla="*/ 744 w 1988"/>
              <a:gd name="T15" fmla="*/ 240 h 660"/>
              <a:gd name="T16" fmla="*/ 820 w 1988"/>
              <a:gd name="T17" fmla="*/ 244 h 660"/>
              <a:gd name="T18" fmla="*/ 888 w 1988"/>
              <a:gd name="T19" fmla="*/ 400 h 660"/>
              <a:gd name="T20" fmla="*/ 928 w 1988"/>
              <a:gd name="T21" fmla="*/ 408 h 660"/>
              <a:gd name="T22" fmla="*/ 1160 w 1988"/>
              <a:gd name="T23" fmla="*/ 416 h 660"/>
              <a:gd name="T24" fmla="*/ 1496 w 1988"/>
              <a:gd name="T25" fmla="*/ 440 h 660"/>
              <a:gd name="T26" fmla="*/ 1800 w 1988"/>
              <a:gd name="T27" fmla="*/ 464 h 660"/>
              <a:gd name="T28" fmla="*/ 1836 w 1988"/>
              <a:gd name="T29" fmla="*/ 460 h 660"/>
              <a:gd name="T30" fmla="*/ 1932 w 1988"/>
              <a:gd name="T31" fmla="*/ 512 h 660"/>
              <a:gd name="T32" fmla="*/ 1988 w 1988"/>
              <a:gd name="T33" fmla="*/ 660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88" h="660">
                <a:moveTo>
                  <a:pt x="0" y="0"/>
                </a:moveTo>
                <a:lnTo>
                  <a:pt x="28" y="72"/>
                </a:lnTo>
                <a:lnTo>
                  <a:pt x="72" y="124"/>
                </a:lnTo>
                <a:lnTo>
                  <a:pt x="144" y="160"/>
                </a:lnTo>
                <a:lnTo>
                  <a:pt x="248" y="164"/>
                </a:lnTo>
                <a:lnTo>
                  <a:pt x="444" y="180"/>
                </a:lnTo>
                <a:lnTo>
                  <a:pt x="536" y="204"/>
                </a:lnTo>
                <a:lnTo>
                  <a:pt x="744" y="240"/>
                </a:lnTo>
                <a:lnTo>
                  <a:pt x="820" y="244"/>
                </a:lnTo>
                <a:lnTo>
                  <a:pt x="888" y="400"/>
                </a:lnTo>
                <a:lnTo>
                  <a:pt x="928" y="408"/>
                </a:lnTo>
                <a:lnTo>
                  <a:pt x="1160" y="416"/>
                </a:lnTo>
                <a:lnTo>
                  <a:pt x="1496" y="440"/>
                </a:lnTo>
                <a:lnTo>
                  <a:pt x="1800" y="464"/>
                </a:lnTo>
                <a:lnTo>
                  <a:pt x="1836" y="460"/>
                </a:lnTo>
                <a:lnTo>
                  <a:pt x="1932" y="512"/>
                </a:lnTo>
                <a:lnTo>
                  <a:pt x="1988" y="660"/>
                </a:lnTo>
              </a:path>
            </a:pathLst>
          </a:custGeom>
          <a:noFill/>
          <a:ln w="28575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63158"/>
              </p:ext>
            </p:extLst>
          </p:nvPr>
        </p:nvGraphicFramePr>
        <p:xfrm>
          <a:off x="611188" y="788243"/>
          <a:ext cx="183356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6" name="Formel" r:id="rId5" imgW="1587240" imgH="317160" progId="Equation.3">
                  <p:embed/>
                </p:oleObj>
              </mc:Choice>
              <mc:Fallback>
                <p:oleObj name="Formel" r:id="rId5" imgW="1587240" imgH="317160" progId="Equation.3">
                  <p:embed/>
                  <p:pic>
                    <p:nvPicPr>
                      <p:cNvPr id="2345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88243"/>
                        <a:ext cx="1833562" cy="368300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6528"/>
          <p:cNvSpPr>
            <a:spLocks noChangeArrowheads="1"/>
          </p:cNvSpPr>
          <p:nvPr/>
        </p:nvSpPr>
        <p:spPr bwMode="auto">
          <a:xfrm rot="16200000">
            <a:off x="3663950" y="4224586"/>
            <a:ext cx="549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ctr" eaLnBrk="0" hangingPunct="0"/>
            <a:endParaRPr lang="en-GB" altLang="de-DE" sz="360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Line 12650"/>
          <p:cNvSpPr>
            <a:spLocks noChangeShapeType="1"/>
          </p:cNvSpPr>
          <p:nvPr/>
        </p:nvSpPr>
        <p:spPr bwMode="auto">
          <a:xfrm>
            <a:off x="4859338" y="2517031"/>
            <a:ext cx="0" cy="64770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" name="Line 12651"/>
          <p:cNvSpPr>
            <a:spLocks noChangeShapeType="1"/>
          </p:cNvSpPr>
          <p:nvPr/>
        </p:nvSpPr>
        <p:spPr bwMode="auto">
          <a:xfrm>
            <a:off x="6443663" y="2948831"/>
            <a:ext cx="0" cy="503237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" name="Rectangle 12653"/>
          <p:cNvSpPr>
            <a:spLocks noChangeArrowheads="1"/>
          </p:cNvSpPr>
          <p:nvPr/>
        </p:nvSpPr>
        <p:spPr bwMode="auto">
          <a:xfrm>
            <a:off x="8167688" y="2324943"/>
            <a:ext cx="78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</a:rPr>
              <a:t>A~208</a:t>
            </a:r>
            <a:endParaRPr lang="en-US" altLang="de-DE" b="1">
              <a:solidFill>
                <a:srgbClr val="33CC33"/>
              </a:solidFill>
            </a:endParaRPr>
          </a:p>
        </p:txBody>
      </p:sp>
      <p:sp>
        <p:nvSpPr>
          <p:cNvPr id="63" name="Line 12655"/>
          <p:cNvSpPr>
            <a:spLocks noChangeShapeType="1"/>
          </p:cNvSpPr>
          <p:nvPr/>
        </p:nvSpPr>
        <p:spPr bwMode="auto">
          <a:xfrm>
            <a:off x="8675688" y="2804368"/>
            <a:ext cx="0" cy="468313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4" name="Text Box 12656"/>
          <p:cNvSpPr txBox="1">
            <a:spLocks noChangeArrowheads="1"/>
          </p:cNvSpPr>
          <p:nvPr/>
        </p:nvSpPr>
        <p:spPr bwMode="auto">
          <a:xfrm>
            <a:off x="611188" y="4197598"/>
            <a:ext cx="7848600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superposition of many neutron irradiations is needed to correctly reproduce the abundance curve</a:t>
            </a:r>
          </a:p>
        </p:txBody>
      </p:sp>
      <p:sp>
        <p:nvSpPr>
          <p:cNvPr id="65" name="Rectangle 12657"/>
          <p:cNvSpPr>
            <a:spLocks noChangeArrowheads="1"/>
          </p:cNvSpPr>
          <p:nvPr/>
        </p:nvSpPr>
        <p:spPr bwMode="auto">
          <a:xfrm>
            <a:off x="3124200" y="4725144"/>
            <a:ext cx="3294492" cy="77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main component  (A=88-209)</a:t>
            </a:r>
          </a:p>
          <a:p>
            <a:pPr eaLnBrk="0" hangingPunct="0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component  (A&lt;90)</a:t>
            </a:r>
            <a:endParaRPr lang="en-US" altLang="de-DE" b="1" dirty="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2654"/>
          <p:cNvSpPr>
            <a:spLocks noChangeArrowheads="1"/>
          </p:cNvSpPr>
          <p:nvPr/>
        </p:nvSpPr>
        <p:spPr bwMode="auto">
          <a:xfrm>
            <a:off x="4551363" y="3188543"/>
            <a:ext cx="67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</a:rPr>
              <a:t>A~85</a:t>
            </a:r>
            <a:endParaRPr lang="en-US" altLang="de-DE" b="1">
              <a:solidFill>
                <a:srgbClr val="33CC33"/>
              </a:solidFill>
            </a:endParaRPr>
          </a:p>
        </p:txBody>
      </p:sp>
      <p:sp>
        <p:nvSpPr>
          <p:cNvPr id="67" name="Rectangle 12652"/>
          <p:cNvSpPr>
            <a:spLocks noChangeArrowheads="1"/>
          </p:cNvSpPr>
          <p:nvPr/>
        </p:nvSpPr>
        <p:spPr bwMode="auto">
          <a:xfrm>
            <a:off x="6151563" y="2301131"/>
            <a:ext cx="78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altLang="de-DE" b="1">
                <a:solidFill>
                  <a:srgbClr val="33CC33"/>
                </a:solidFill>
              </a:rPr>
              <a:t>A~140</a:t>
            </a:r>
            <a:endParaRPr lang="en-US" altLang="de-DE" b="1">
              <a:solidFill>
                <a:srgbClr val="33CC33"/>
              </a:solidFill>
            </a:endParaRPr>
          </a:p>
        </p:txBody>
      </p:sp>
      <p:sp>
        <p:nvSpPr>
          <p:cNvPr id="68" name="Text Box 12669"/>
          <p:cNvSpPr txBox="1">
            <a:spLocks noChangeArrowheads="1"/>
          </p:cNvSpPr>
          <p:nvPr/>
        </p:nvSpPr>
        <p:spPr bwMode="auto">
          <a:xfrm>
            <a:off x="539750" y="1653431"/>
            <a:ext cx="2704587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fulfilled between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magic numbers of neutrons</a:t>
            </a:r>
          </a:p>
        </p:txBody>
      </p:sp>
      <p:sp>
        <p:nvSpPr>
          <p:cNvPr id="69" name="Rectangle 12670"/>
          <p:cNvSpPr>
            <a:spLocks noChangeArrowheads="1"/>
          </p:cNvSpPr>
          <p:nvPr/>
        </p:nvSpPr>
        <p:spPr bwMode="auto">
          <a:xfrm>
            <a:off x="611188" y="2877393"/>
            <a:ext cx="2582758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drops observed at </a:t>
            </a:r>
          </a:p>
          <a:p>
            <a:pPr eaLnBrk="0" hangingPunct="0"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magic numbers</a:t>
            </a:r>
          </a:p>
        </p:txBody>
      </p:sp>
      <p:sp>
        <p:nvSpPr>
          <p:cNvPr id="70" name="Text Box 12671"/>
          <p:cNvSpPr txBox="1">
            <a:spLocks noChangeArrowheads="1"/>
          </p:cNvSpPr>
          <p:nvPr/>
        </p:nvSpPr>
        <p:spPr bwMode="auto">
          <a:xfrm>
            <a:off x="611188" y="3861048"/>
            <a:ext cx="800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</a:p>
        </p:txBody>
      </p:sp>
      <p:sp>
        <p:nvSpPr>
          <p:cNvPr id="71" name="Text Box 12672"/>
          <p:cNvSpPr txBox="1">
            <a:spLocks noChangeArrowheads="1"/>
          </p:cNvSpPr>
          <p:nvPr/>
        </p:nvSpPr>
        <p:spPr bwMode="auto">
          <a:xfrm>
            <a:off x="684213" y="5661248"/>
            <a:ext cx="742382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s-process: best understood nucleosynthesis process from nuclear point of view</a:t>
            </a:r>
          </a:p>
        </p:txBody>
      </p:sp>
      <p:sp>
        <p:nvSpPr>
          <p:cNvPr id="72" name="Text Box 12673"/>
          <p:cNvSpPr txBox="1">
            <a:spLocks noChangeArrowheads="1"/>
          </p:cNvSpPr>
          <p:nvPr/>
        </p:nvSpPr>
        <p:spPr bwMode="auto">
          <a:xfrm>
            <a:off x="2987675" y="6164485"/>
            <a:ext cx="3300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 the astrophysical site?</a:t>
            </a:r>
          </a:p>
        </p:txBody>
      </p:sp>
    </p:spTree>
    <p:extLst>
      <p:ext uri="{BB962C8B-B14F-4D97-AF65-F5344CB8AC3E}">
        <p14:creationId xmlns:p14="http://schemas.microsoft.com/office/powerpoint/2010/main" val="5902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6" grpId="0"/>
      <p:bldP spid="67" grpId="0"/>
      <p:bldP spid="70" grpId="0"/>
      <p:bldP spid="71" grpId="0" animBg="1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does the s-process happen?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4" name="Picture 3" descr="betelge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85850"/>
            <a:ext cx="6672262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Line 4"/>
          <p:cNvSpPr>
            <a:spLocks noChangeShapeType="1"/>
          </p:cNvSpPr>
          <p:nvPr/>
        </p:nvSpPr>
        <p:spPr bwMode="auto">
          <a:xfrm flipH="1">
            <a:off x="4572000" y="1600200"/>
            <a:ext cx="344805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7620000" y="1143000"/>
            <a:ext cx="1038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1" dirty="0">
                <a:latin typeface="Times New Roman" panose="02020603050405020304" pitchFamily="18" charset="0"/>
              </a:rPr>
              <a:t>there !</a:t>
            </a: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927750" y="5807005"/>
            <a:ext cx="5979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</a:rPr>
              <a:t>in red giants – and it takes several million years 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</a:rPr>
              <a:t>(or, more correctly, low mass </a:t>
            </a:r>
            <a:r>
              <a:rPr lang="en-US" altLang="de-DE" sz="1800" dirty="0" smtClean="0">
                <a:latin typeface="Times New Roman" panose="02020603050405020304" pitchFamily="18" charset="0"/>
              </a:rPr>
              <a:t>TP-A</a:t>
            </a:r>
            <a:r>
              <a:rPr lang="en-US" altLang="de-DE" sz="1400" dirty="0" smtClean="0">
                <a:latin typeface="Times New Roman" panose="02020603050405020304" pitchFamily="18" charset="0"/>
              </a:rPr>
              <a:t>symmetric</a:t>
            </a:r>
            <a:r>
              <a:rPr lang="en-US" altLang="de-DE" sz="1800" dirty="0" smtClean="0">
                <a:latin typeface="Times New Roman" panose="02020603050405020304" pitchFamily="18" charset="0"/>
              </a:rPr>
              <a:t> G</a:t>
            </a:r>
            <a:r>
              <a:rPr lang="en-US" altLang="de-DE" sz="1400" dirty="0" smtClean="0">
                <a:latin typeface="Times New Roman" panose="02020603050405020304" pitchFamily="18" charset="0"/>
              </a:rPr>
              <a:t>iant</a:t>
            </a:r>
            <a:r>
              <a:rPr lang="en-US" altLang="de-DE" sz="1800" dirty="0" smtClean="0">
                <a:latin typeface="Times New Roman" panose="02020603050405020304" pitchFamily="18" charset="0"/>
              </a:rPr>
              <a:t> B</a:t>
            </a:r>
            <a:r>
              <a:rPr lang="en-US" altLang="de-DE" sz="1400" dirty="0" smtClean="0">
                <a:latin typeface="Times New Roman" panose="02020603050405020304" pitchFamily="18" charset="0"/>
              </a:rPr>
              <a:t>ranch</a:t>
            </a:r>
            <a:r>
              <a:rPr lang="en-US" altLang="de-DE" sz="1800" dirty="0" smtClean="0">
                <a:latin typeface="Times New Roman" panose="02020603050405020304" pitchFamily="18" charset="0"/>
              </a:rPr>
              <a:t> </a:t>
            </a:r>
            <a:r>
              <a:rPr lang="en-US" altLang="de-DE" sz="1800" dirty="0">
                <a:latin typeface="Times New Roman" panose="02020603050405020304" pitchFamily="18" charset="0"/>
              </a:rPr>
              <a:t>stars)</a:t>
            </a:r>
          </a:p>
        </p:txBody>
      </p:sp>
    </p:spTree>
    <p:extLst>
      <p:ext uri="{BB962C8B-B14F-4D97-AF65-F5344CB8AC3E}">
        <p14:creationId xmlns:p14="http://schemas.microsoft.com/office/powerpoint/2010/main" val="195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we tell?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4" descr="pagel_1_8_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530350"/>
            <a:ext cx="528955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17888" y="4868863"/>
            <a:ext cx="469900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latin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562475" y="4865688"/>
            <a:ext cx="469900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latin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40000" y="900000"/>
            <a:ext cx="3982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dirty="0">
                <a:latin typeface="Times New Roman" panose="02020603050405020304" pitchFamily="18" charset="0"/>
              </a:rPr>
              <a:t>Analyze light from a red giant: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53584" y="5638800"/>
            <a:ext cx="51626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>
                <a:latin typeface="Times New Roman" panose="02020603050405020304" pitchFamily="18" charset="0"/>
              </a:rPr>
              <a:t>Star contains Technetium (Tc) !!!</a:t>
            </a:r>
            <a:br>
              <a:rPr lang="en-US" altLang="de-DE" sz="1800" dirty="0">
                <a:latin typeface="Times New Roman" panose="02020603050405020304" pitchFamily="18" charset="0"/>
              </a:rPr>
            </a:br>
            <a:r>
              <a:rPr lang="en-US" altLang="de-DE" sz="1800" dirty="0">
                <a:latin typeface="Times New Roman" panose="02020603050405020304" pitchFamily="18" charset="0"/>
              </a:rPr>
              <a:t>(heavy element Z=43, T</a:t>
            </a:r>
            <a:r>
              <a:rPr lang="en-US" altLang="de-DE" sz="1800" baseline="-25000" dirty="0">
                <a:latin typeface="Times New Roman" panose="02020603050405020304" pitchFamily="18" charset="0"/>
              </a:rPr>
              <a:t>1/2</a:t>
            </a:r>
            <a:r>
              <a:rPr lang="en-US" altLang="de-DE" sz="1800" dirty="0">
                <a:latin typeface="Times New Roman" panose="02020603050405020304" pitchFamily="18" charset="0"/>
              </a:rPr>
              <a:t> 4 Mio years, Merrill 1952</a:t>
            </a:r>
            <a:r>
              <a:rPr lang="en-US" altLang="de-DE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4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s-process site(s) and conditions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60400" y="565993"/>
            <a:ext cx="6885218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neutrons are unstable  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they must be produced in situ</a:t>
            </a: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US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principle many </a:t>
            </a:r>
            <a:r>
              <a:rPr lang="en-US" altLang="de-DE" dirty="0"/>
              <a:t>(</a:t>
            </a:r>
            <a:r>
              <a:rPr lang="en-US" altLang="de-DE" dirty="0" err="1">
                <a:latin typeface="Symbol" panose="05050102010706020507" pitchFamily="18" charset="2"/>
              </a:rPr>
              <a:t>a</a:t>
            </a:r>
            <a:r>
              <a:rPr lang="en-US" altLang="de-DE" dirty="0" err="1"/>
              <a:t>,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reactions can contribute</a:t>
            </a: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practice, one needs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suitable reaction rate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abundant nuclear species</a:t>
            </a: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US" altLang="de-DE" sz="800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likely candidates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neutron source are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e-DE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5430838" y="2117998"/>
            <a:ext cx="1301750" cy="34607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aseline="30000" dirty="0"/>
              <a:t>13</a:t>
            </a:r>
            <a:r>
              <a:rPr lang="de-DE" altLang="de-DE" dirty="0"/>
              <a:t>C(</a:t>
            </a:r>
            <a:r>
              <a:rPr lang="de-DE" altLang="de-DE" dirty="0" err="1">
                <a:latin typeface="Symbol" panose="05050102010706020507" pitchFamily="18" charset="2"/>
              </a:rPr>
              <a:t>a</a:t>
            </a:r>
            <a:r>
              <a:rPr lang="de-DE" altLang="de-DE" dirty="0" err="1"/>
              <a:t>,n</a:t>
            </a:r>
            <a:r>
              <a:rPr lang="de-DE" altLang="de-DE" dirty="0"/>
              <a:t>)</a:t>
            </a:r>
            <a:r>
              <a:rPr lang="de-DE" altLang="de-DE" baseline="30000" dirty="0"/>
              <a:t>16</a:t>
            </a:r>
            <a:r>
              <a:rPr lang="de-DE" altLang="de-DE" dirty="0"/>
              <a:t>O </a:t>
            </a:r>
            <a:endParaRPr lang="en-GB" altLang="de-DE" dirty="0"/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755650" y="2060848"/>
            <a:ext cx="1481138" cy="34607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/>
              <a:t>22</a:t>
            </a:r>
            <a:r>
              <a:rPr lang="en-GB" altLang="de-DE"/>
              <a:t>Ne(</a:t>
            </a:r>
            <a:r>
              <a:rPr lang="en-GB" altLang="de-DE">
                <a:latin typeface="Symbol" panose="05050102010706020507" pitchFamily="18" charset="2"/>
              </a:rPr>
              <a:t>a</a:t>
            </a:r>
            <a:r>
              <a:rPr lang="en-GB" altLang="de-DE"/>
              <a:t>,n)</a:t>
            </a:r>
            <a:r>
              <a:rPr lang="en-GB" altLang="de-DE" baseline="30000"/>
              <a:t>25</a:t>
            </a:r>
            <a:r>
              <a:rPr lang="en-GB" altLang="de-DE"/>
              <a:t>Mg</a:t>
            </a:r>
          </a:p>
        </p:txBody>
      </p:sp>
      <p:grpSp>
        <p:nvGrpSpPr>
          <p:cNvPr id="25" name="Group 51"/>
          <p:cNvGrpSpPr>
            <a:grpSpLocks/>
          </p:cNvGrpSpPr>
          <p:nvPr/>
        </p:nvGrpSpPr>
        <p:grpSpPr bwMode="auto">
          <a:xfrm>
            <a:off x="1225550" y="2117998"/>
            <a:ext cx="2698750" cy="2305050"/>
            <a:chOff x="2731" y="1208"/>
            <a:chExt cx="1692" cy="1406"/>
          </a:xfrm>
        </p:grpSpPr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3894" y="1710"/>
              <a:ext cx="222" cy="21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200" b="1" baseline="30000">
                  <a:solidFill>
                    <a:srgbClr val="336699"/>
                  </a:solidFill>
                </a:rPr>
                <a:t>22</a:t>
              </a:r>
              <a:r>
                <a:rPr lang="en-GB" altLang="de-DE" sz="1200" b="1">
                  <a:solidFill>
                    <a:srgbClr val="336699"/>
                  </a:solidFill>
                </a:rPr>
                <a:t>Ne</a:t>
              </a:r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3452" y="2212"/>
              <a:ext cx="222" cy="21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200" baseline="30000"/>
                <a:t>18</a:t>
              </a:r>
              <a:r>
                <a:rPr lang="en-GB" altLang="de-DE" sz="1200"/>
                <a:t>O</a:t>
              </a:r>
            </a:p>
          </p:txBody>
        </p:sp>
        <p:sp>
          <p:nvSpPr>
            <p:cNvPr id="28" name="Text Box 33"/>
            <p:cNvSpPr txBox="1">
              <a:spLocks noChangeArrowheads="1"/>
            </p:cNvSpPr>
            <p:nvPr/>
          </p:nvSpPr>
          <p:spPr bwMode="auto">
            <a:xfrm>
              <a:off x="3026" y="2259"/>
              <a:ext cx="308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de-DE" sz="1200"/>
                <a:t>(</a:t>
              </a:r>
              <a:r>
                <a:rPr lang="en-GB" altLang="de-DE" sz="1200">
                  <a:latin typeface="Symbol" panose="05050102010706020507" pitchFamily="18" charset="2"/>
                </a:rPr>
                <a:t>a</a:t>
              </a:r>
              <a:r>
                <a:rPr lang="en-GB" altLang="de-DE" sz="1200"/>
                <a:t>,</a:t>
              </a:r>
              <a:r>
                <a:rPr lang="en-GB" altLang="de-DE" sz="1200">
                  <a:latin typeface="Symbol" panose="05050102010706020507" pitchFamily="18" charset="2"/>
                </a:rPr>
                <a:t>g</a:t>
              </a:r>
              <a:r>
                <a:rPr lang="en-GB" altLang="de-DE" sz="1200"/>
                <a:t>)</a:t>
              </a:r>
            </a:p>
          </p:txBody>
        </p:sp>
        <p:sp>
          <p:nvSpPr>
            <p:cNvPr id="29" name="Text Box 34"/>
            <p:cNvSpPr txBox="1">
              <a:spLocks noChangeArrowheads="1"/>
            </p:cNvSpPr>
            <p:nvPr/>
          </p:nvSpPr>
          <p:spPr bwMode="auto">
            <a:xfrm>
              <a:off x="3392" y="2025"/>
              <a:ext cx="26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>
                  <a:latin typeface="Symbol" panose="05050102010706020507" pitchFamily="18" charset="2"/>
                </a:rPr>
                <a:t>(b</a:t>
              </a:r>
              <a:r>
                <a:rPr lang="en-GB" altLang="de-DE" sz="1200" baseline="30000"/>
                <a:t>+</a:t>
              </a:r>
              <a:r>
                <a:rPr lang="en-GB" altLang="de-DE" sz="1200"/>
                <a:t>)</a:t>
              </a:r>
              <a:endParaRPr lang="en-GB" altLang="de-DE" sz="1200" baseline="30000">
                <a:latin typeface="Symbol" panose="05050102010706020507" pitchFamily="18" charset="2"/>
              </a:endParaRPr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2731" y="2402"/>
              <a:ext cx="222" cy="21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200" baseline="30000"/>
                <a:t>14</a:t>
              </a:r>
              <a:r>
                <a:rPr lang="en-GB" altLang="de-DE" sz="1200"/>
                <a:t>N</a:t>
              </a: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3170" y="1911"/>
              <a:ext cx="222" cy="211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200" baseline="30000"/>
                <a:t>18</a:t>
              </a:r>
              <a:r>
                <a:rPr lang="en-GB" altLang="de-DE" sz="1200"/>
                <a:t>F</a:t>
              </a:r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3356" y="2079"/>
              <a:ext cx="16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V="1">
              <a:off x="2920" y="2078"/>
              <a:ext cx="314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Text Box 41"/>
            <p:cNvSpPr txBox="1">
              <a:spLocks noChangeArrowheads="1"/>
            </p:cNvSpPr>
            <p:nvPr/>
          </p:nvSpPr>
          <p:spPr bwMode="auto">
            <a:xfrm>
              <a:off x="3742" y="2071"/>
              <a:ext cx="306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/>
                <a:t>(</a:t>
              </a:r>
              <a:r>
                <a:rPr lang="en-GB" altLang="de-DE" sz="1200">
                  <a:latin typeface="Symbol" panose="05050102010706020507" pitchFamily="18" charset="2"/>
                </a:rPr>
                <a:t>a</a:t>
              </a:r>
              <a:r>
                <a:rPr lang="en-GB" altLang="de-DE" sz="1200"/>
                <a:t>,</a:t>
              </a:r>
              <a:r>
                <a:rPr lang="en-GB" altLang="de-DE" sz="1200">
                  <a:latin typeface="Symbol" panose="05050102010706020507" pitchFamily="18" charset="2"/>
                </a:rPr>
                <a:t>g</a:t>
              </a:r>
              <a:r>
                <a:rPr lang="en-GB" altLang="de-DE" sz="1200"/>
                <a:t>)</a:t>
              </a:r>
            </a:p>
          </p:txBody>
        </p:sp>
        <p:sp>
          <p:nvSpPr>
            <p:cNvPr id="35" name="Line 42"/>
            <p:cNvSpPr>
              <a:spLocks noChangeShapeType="1"/>
            </p:cNvSpPr>
            <p:nvPr/>
          </p:nvSpPr>
          <p:spPr bwMode="auto">
            <a:xfrm flipV="1">
              <a:off x="3642" y="1877"/>
              <a:ext cx="314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Rectangle 45"/>
            <p:cNvSpPr>
              <a:spLocks noChangeArrowheads="1"/>
            </p:cNvSpPr>
            <p:nvPr/>
          </p:nvSpPr>
          <p:spPr bwMode="auto">
            <a:xfrm>
              <a:off x="4146" y="1208"/>
              <a:ext cx="221" cy="21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200" b="1" baseline="30000">
                  <a:solidFill>
                    <a:srgbClr val="336699"/>
                  </a:solidFill>
                </a:rPr>
                <a:t>25</a:t>
              </a:r>
              <a:r>
                <a:rPr lang="en-GB" altLang="de-DE" sz="1200" b="1">
                  <a:solidFill>
                    <a:srgbClr val="336699"/>
                  </a:solidFill>
                </a:rPr>
                <a:t>Mg</a:t>
              </a:r>
            </a:p>
          </p:txBody>
        </p:sp>
        <p:sp>
          <p:nvSpPr>
            <p:cNvPr id="37" name="Line 44"/>
            <p:cNvSpPr>
              <a:spLocks noChangeShapeType="1"/>
            </p:cNvSpPr>
            <p:nvPr/>
          </p:nvSpPr>
          <p:spPr bwMode="auto">
            <a:xfrm flipV="1">
              <a:off x="4083" y="1376"/>
              <a:ext cx="94" cy="368"/>
            </a:xfrm>
            <a:prstGeom prst="line">
              <a:avLst/>
            </a:prstGeom>
            <a:noFill/>
            <a:ln w="9525">
              <a:solidFill>
                <a:srgbClr val="3366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Text Box 46"/>
            <p:cNvSpPr txBox="1">
              <a:spLocks noChangeArrowheads="1"/>
            </p:cNvSpPr>
            <p:nvPr/>
          </p:nvSpPr>
          <p:spPr bwMode="auto">
            <a:xfrm>
              <a:off x="4104" y="1527"/>
              <a:ext cx="319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>
                  <a:solidFill>
                    <a:srgbClr val="336699"/>
                  </a:solidFill>
                </a:rPr>
                <a:t>(</a:t>
              </a:r>
              <a:r>
                <a:rPr lang="en-GB" altLang="de-DE" sz="1200">
                  <a:solidFill>
                    <a:srgbClr val="336699"/>
                  </a:solidFill>
                  <a:latin typeface="Symbol" panose="05050102010706020507" pitchFamily="18" charset="2"/>
                </a:rPr>
                <a:t>a</a:t>
              </a:r>
              <a:r>
                <a:rPr lang="en-GB" altLang="de-DE" sz="1200">
                  <a:solidFill>
                    <a:srgbClr val="336699"/>
                  </a:solidFill>
                </a:rPr>
                <a:t>,n)</a:t>
              </a:r>
            </a:p>
          </p:txBody>
        </p:sp>
      </p:grp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011863" y="2622823"/>
            <a:ext cx="1800225" cy="1223963"/>
            <a:chOff x="158" y="1434"/>
            <a:chExt cx="1134" cy="771"/>
          </a:xfrm>
        </p:grpSpPr>
        <p:sp>
          <p:nvSpPr>
            <p:cNvPr id="40" name="Rectangle 15"/>
            <p:cNvSpPr>
              <a:spLocks noChangeArrowheads="1"/>
            </p:cNvSpPr>
            <p:nvPr/>
          </p:nvSpPr>
          <p:spPr bwMode="auto">
            <a:xfrm>
              <a:off x="478" y="1699"/>
              <a:ext cx="210" cy="2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400" baseline="30000"/>
                <a:t>13</a:t>
              </a:r>
              <a:r>
                <a:rPr lang="en-GB" altLang="de-DE" sz="1400"/>
                <a:t>N</a:t>
              </a:r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auto">
            <a:xfrm>
              <a:off x="1043" y="1434"/>
              <a:ext cx="209" cy="2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400" b="1" baseline="30000">
                  <a:solidFill>
                    <a:srgbClr val="336699"/>
                  </a:solidFill>
                </a:rPr>
                <a:t>16</a:t>
              </a:r>
              <a:r>
                <a:rPr lang="en-GB" altLang="de-DE" sz="1400" b="1">
                  <a:solidFill>
                    <a:srgbClr val="336699"/>
                  </a:solidFill>
                </a:rPr>
                <a:t>O</a:t>
              </a:r>
            </a:p>
          </p:txBody>
        </p:sp>
        <p:sp>
          <p:nvSpPr>
            <p:cNvPr id="42" name="Rectangle 17"/>
            <p:cNvSpPr>
              <a:spLocks noChangeArrowheads="1"/>
            </p:cNvSpPr>
            <p:nvPr/>
          </p:nvSpPr>
          <p:spPr bwMode="auto">
            <a:xfrm>
              <a:off x="745" y="1996"/>
              <a:ext cx="210" cy="2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400" b="1" baseline="30000">
                  <a:solidFill>
                    <a:srgbClr val="336699"/>
                  </a:solidFill>
                </a:rPr>
                <a:t>13</a:t>
              </a:r>
              <a:r>
                <a:rPr lang="en-GB" altLang="de-DE" sz="1400" b="1">
                  <a:solidFill>
                    <a:srgbClr val="336699"/>
                  </a:solidFill>
                </a:rPr>
                <a:t>C</a:t>
              </a:r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>
              <a:off x="657" y="1864"/>
              <a:ext cx="151" cy="1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938" y="1752"/>
              <a:ext cx="3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>
                  <a:solidFill>
                    <a:srgbClr val="336699"/>
                  </a:solidFill>
                </a:rPr>
                <a:t>(</a:t>
              </a:r>
              <a:r>
                <a:rPr lang="en-GB" altLang="de-DE" sz="1400">
                  <a:solidFill>
                    <a:srgbClr val="336699"/>
                  </a:solidFill>
                  <a:latin typeface="Symbol" panose="05050102010706020507" pitchFamily="18" charset="2"/>
                </a:rPr>
                <a:t>a</a:t>
              </a:r>
              <a:r>
                <a:rPr lang="en-GB" altLang="de-DE" sz="1400">
                  <a:solidFill>
                    <a:srgbClr val="336699"/>
                  </a:solidFill>
                </a:rPr>
                <a:t>,n)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657" y="1752"/>
              <a:ext cx="29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>
                  <a:latin typeface="Symbol" panose="05050102010706020507" pitchFamily="18" charset="2"/>
                </a:rPr>
                <a:t>(b</a:t>
              </a:r>
              <a:r>
                <a:rPr lang="en-GB" altLang="de-DE" sz="1400" baseline="30000"/>
                <a:t>+</a:t>
              </a:r>
              <a:r>
                <a:rPr lang="en-GB" altLang="de-DE" sz="1400"/>
                <a:t>)</a:t>
              </a:r>
              <a:endParaRPr lang="en-GB" altLang="de-DE" sz="1400" baseline="30000">
                <a:latin typeface="Symbol" panose="05050102010706020507" pitchFamily="18" charset="2"/>
              </a:endParaRPr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480" y="1986"/>
              <a:ext cx="210" cy="20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de-DE" sz="1400" baseline="30000"/>
                <a:t>12</a:t>
              </a:r>
              <a:r>
                <a:rPr lang="en-GB" altLang="de-DE" sz="1400"/>
                <a:t>C</a:t>
              </a:r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 flipV="1">
              <a:off x="568" y="1831"/>
              <a:ext cx="0" cy="1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 flipV="1">
              <a:off x="894" y="1577"/>
              <a:ext cx="210" cy="452"/>
            </a:xfrm>
            <a:prstGeom prst="line">
              <a:avLst/>
            </a:prstGeom>
            <a:noFill/>
            <a:ln w="9525">
              <a:solidFill>
                <a:srgbClr val="3366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Text Box 48"/>
            <p:cNvSpPr txBox="1">
              <a:spLocks noChangeArrowheads="1"/>
            </p:cNvSpPr>
            <p:nvPr/>
          </p:nvSpPr>
          <p:spPr bwMode="auto">
            <a:xfrm>
              <a:off x="158" y="1827"/>
              <a:ext cx="3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(p,</a:t>
              </a:r>
              <a:r>
                <a:rPr lang="en-GB" altLang="de-DE" sz="1400">
                  <a:latin typeface="Symbol" panose="05050102010706020507" pitchFamily="18" charset="2"/>
                </a:rPr>
                <a:t>g</a:t>
              </a:r>
              <a:r>
                <a:rPr lang="en-GB" altLang="de-DE" sz="1400"/>
                <a:t>)</a:t>
              </a:r>
            </a:p>
          </p:txBody>
        </p:sp>
      </p:grpSp>
      <p:sp>
        <p:nvSpPr>
          <p:cNvPr id="50" name="Text Box 54"/>
          <p:cNvSpPr txBox="1">
            <a:spLocks noChangeArrowheads="1"/>
          </p:cNvSpPr>
          <p:nvPr/>
        </p:nvSpPr>
        <p:spPr bwMode="auto">
          <a:xfrm>
            <a:off x="755650" y="4484043"/>
            <a:ext cx="378821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site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de-DE" sz="800" dirty="0"/>
          </a:p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He burning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(and shell C-burning) 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massive stars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 25 solar masses)</a:t>
            </a:r>
          </a:p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2.2 – 3.5</a:t>
            </a:r>
          </a:p>
        </p:txBody>
      </p:sp>
      <p:sp>
        <p:nvSpPr>
          <p:cNvPr id="51" name="Text Box 55"/>
          <p:cNvSpPr txBox="1">
            <a:spLocks noChangeArrowheads="1"/>
          </p:cNvSpPr>
          <p:nvPr/>
        </p:nvSpPr>
        <p:spPr bwMode="auto">
          <a:xfrm>
            <a:off x="5430838" y="4149080"/>
            <a:ext cx="372153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site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He-flashes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followed by H mixing 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enriched zones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low-mass (1.5 - 3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TP-AGB stars</a:t>
            </a:r>
          </a:p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0.9 – 2.7</a:t>
            </a:r>
          </a:p>
        </p:txBody>
      </p:sp>
      <p:sp>
        <p:nvSpPr>
          <p:cNvPr id="52" name="AutoShape 56"/>
          <p:cNvSpPr>
            <a:spLocks noChangeArrowheads="1"/>
          </p:cNvSpPr>
          <p:nvPr/>
        </p:nvSpPr>
        <p:spPr bwMode="auto">
          <a:xfrm rot="5400000">
            <a:off x="2343944" y="5888186"/>
            <a:ext cx="358775" cy="144463"/>
          </a:xfrm>
          <a:prstGeom prst="notchedRightArrow">
            <a:avLst>
              <a:gd name="adj1" fmla="val 50556"/>
              <a:gd name="adj2" fmla="val 145515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Text Box 57"/>
          <p:cNvSpPr txBox="1">
            <a:spLocks noChangeArrowheads="1"/>
          </p:cNvSpPr>
          <p:nvPr/>
        </p:nvSpPr>
        <p:spPr bwMode="auto">
          <a:xfrm>
            <a:off x="774700" y="6163618"/>
            <a:ext cx="3012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to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s-process</a:t>
            </a:r>
          </a:p>
        </p:txBody>
      </p:sp>
      <p:sp>
        <p:nvSpPr>
          <p:cNvPr id="73" name="Text Box 58"/>
          <p:cNvSpPr txBox="1">
            <a:spLocks noChangeArrowheads="1"/>
          </p:cNvSpPr>
          <p:nvPr/>
        </p:nvSpPr>
        <p:spPr bwMode="auto">
          <a:xfrm>
            <a:off x="5453063" y="6163618"/>
            <a:ext cx="2986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to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s-process</a:t>
            </a:r>
          </a:p>
        </p:txBody>
      </p:sp>
      <p:sp>
        <p:nvSpPr>
          <p:cNvPr id="74" name="AutoShape 59"/>
          <p:cNvSpPr>
            <a:spLocks noChangeArrowheads="1"/>
          </p:cNvSpPr>
          <p:nvPr/>
        </p:nvSpPr>
        <p:spPr bwMode="auto">
          <a:xfrm rot="5400000">
            <a:off x="6619081" y="5888187"/>
            <a:ext cx="358775" cy="144462"/>
          </a:xfrm>
          <a:prstGeom prst="notchedRightArrow">
            <a:avLst>
              <a:gd name="adj1" fmla="val 50556"/>
              <a:gd name="adj2" fmla="val 145516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50" grpId="0"/>
      <p:bldP spid="51" grpId="0"/>
      <p:bldP spid="53" grpId="0"/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54" name="Group 11"/>
          <p:cNvGrpSpPr>
            <a:grpSpLocks/>
          </p:cNvGrpSpPr>
          <p:nvPr/>
        </p:nvGrpSpPr>
        <p:grpSpPr bwMode="auto">
          <a:xfrm>
            <a:off x="4284663" y="907455"/>
            <a:ext cx="4824412" cy="2274887"/>
            <a:chOff x="295" y="397"/>
            <a:chExt cx="3039" cy="1433"/>
          </a:xfrm>
        </p:grpSpPr>
        <p:pic>
          <p:nvPicPr>
            <p:cNvPr id="55" name="Picture 6" descr="s_pro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397"/>
              <a:ext cx="3039" cy="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1564" y="1071"/>
              <a:ext cx="363" cy="318"/>
            </a:xfrm>
            <a:prstGeom prst="rect">
              <a:avLst/>
            </a:prstGeom>
            <a:noFill/>
            <a:ln w="5715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Line 8"/>
            <p:cNvSpPr>
              <a:spLocks noChangeShapeType="1"/>
            </p:cNvSpPr>
            <p:nvPr/>
          </p:nvSpPr>
          <p:spPr bwMode="auto">
            <a:xfrm flipH="1" flipV="1">
              <a:off x="1337" y="822"/>
              <a:ext cx="317" cy="317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9"/>
            <p:cNvSpPr>
              <a:spLocks noChangeShapeType="1"/>
            </p:cNvSpPr>
            <p:nvPr/>
          </p:nvSpPr>
          <p:spPr bwMode="auto">
            <a:xfrm>
              <a:off x="1837" y="1235"/>
              <a:ext cx="363" cy="0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2124075" y="5075892"/>
            <a:ext cx="431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branching points can be used to determine </a:t>
            </a: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593725" y="548680"/>
            <a:ext cx="7345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cases:        </a:t>
            </a:r>
            <a:r>
              <a:rPr lang="en-GB" altLang="de-DE" b="1" dirty="0" err="1">
                <a:solidFill>
                  <a:srgbClr val="336699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336699"/>
                </a:solidFill>
                <a:latin typeface="Symbol" panose="05050102010706020507" pitchFamily="18" charset="2"/>
              </a:rPr>
              <a:t>b</a:t>
            </a:r>
            <a:r>
              <a:rPr lang="en-GB" altLang="de-DE" b="1" dirty="0">
                <a:solidFill>
                  <a:srgbClr val="336699"/>
                </a:solidFill>
                <a:latin typeface="Symbol" panose="05050102010706020507" pitchFamily="18" charset="2"/>
              </a:rPr>
              <a:t> </a:t>
            </a:r>
            <a:r>
              <a:rPr lang="en-GB" altLang="de-DE" b="1" dirty="0">
                <a:solidFill>
                  <a:srgbClr val="336699"/>
                </a:solidFill>
              </a:rPr>
              <a:t>~ </a:t>
            </a:r>
            <a:r>
              <a:rPr lang="en-GB" altLang="de-DE" b="1" dirty="0" err="1">
                <a:solidFill>
                  <a:srgbClr val="336699"/>
                </a:solidFill>
                <a:latin typeface="Symbol" panose="05050102010706020507" pitchFamily="18" charset="2"/>
              </a:rPr>
              <a:t>t</a:t>
            </a:r>
            <a:r>
              <a:rPr lang="en-GB" altLang="de-DE" b="1" baseline="-25000" dirty="0" err="1">
                <a:solidFill>
                  <a:srgbClr val="336699"/>
                </a:solidFill>
              </a:rPr>
              <a:t>n</a:t>
            </a:r>
            <a:r>
              <a:rPr lang="en-GB" altLang="de-DE" baseline="-25000" dirty="0"/>
              <a:t> </a:t>
            </a:r>
            <a:r>
              <a:rPr lang="en-GB" altLang="de-DE" dirty="0"/>
              <a:t> 	 </a:t>
            </a:r>
            <a:r>
              <a:rPr lang="en-GB" altLang="de-DE" dirty="0">
                <a:sym typeface="Symbol" panose="05050102010706020507" pitchFamily="18" charset="2"/>
              </a:rPr>
              <a:t>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branching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occurs in nucleosynthesis path</a:t>
            </a:r>
            <a:endParaRPr lang="en-GB" altLang="de-DE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611188" y="1250032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/>
              <a:t>176</a:t>
            </a:r>
            <a:r>
              <a:rPr lang="en-GB" altLang="de-DE"/>
              <a:t>Lu</a:t>
            </a:r>
            <a:r>
              <a:rPr lang="en-GB" altLang="de-DE" baseline="30000"/>
              <a:t>gs</a:t>
            </a:r>
            <a:r>
              <a:rPr lang="en-GB" altLang="de-DE"/>
              <a:t>  </a:t>
            </a:r>
            <a:r>
              <a:rPr lang="en-GB" altLang="de-DE">
                <a:sym typeface="Symbol" panose="05050102010706020507" pitchFamily="18" charset="2"/>
              </a:rPr>
              <a:t>  </a:t>
            </a:r>
            <a:r>
              <a:rPr lang="en-GB" altLang="de-DE" baseline="30000">
                <a:sym typeface="Symbol" panose="05050102010706020507" pitchFamily="18" charset="2"/>
              </a:rPr>
              <a:t>176</a:t>
            </a:r>
            <a:r>
              <a:rPr lang="en-GB" altLang="de-DE">
                <a:sym typeface="Symbol" panose="05050102010706020507" pitchFamily="18" charset="2"/>
              </a:rPr>
              <a:t>Hf 	</a:t>
            </a:r>
            <a:r>
              <a:rPr lang="en-GB" altLang="de-DE">
                <a:solidFill>
                  <a:srgbClr val="3366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t</a:t>
            </a:r>
            <a:r>
              <a:rPr lang="en-GB" altLang="de-DE" baseline="-25000">
                <a:solidFill>
                  <a:srgbClr val="3366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b</a:t>
            </a:r>
            <a:r>
              <a:rPr lang="en-GB" altLang="de-DE">
                <a:solidFill>
                  <a:srgbClr val="336699"/>
                </a:solidFill>
                <a:sym typeface="Symbol" panose="05050102010706020507" pitchFamily="18" charset="2"/>
              </a:rPr>
              <a:t> ~ 5x10</a:t>
            </a:r>
            <a:r>
              <a:rPr lang="en-GB" altLang="de-DE" baseline="30000">
                <a:solidFill>
                  <a:srgbClr val="336699"/>
                </a:solidFill>
                <a:sym typeface="Symbol" panose="05050102010706020507" pitchFamily="18" charset="2"/>
              </a:rPr>
              <a:t>10</a:t>
            </a:r>
            <a:r>
              <a:rPr lang="en-GB" altLang="de-DE">
                <a:solidFill>
                  <a:srgbClr val="336699"/>
                </a:solidFill>
                <a:sym typeface="Symbol" panose="05050102010706020507" pitchFamily="18" charset="2"/>
              </a:rPr>
              <a:t> y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611188" y="1537370"/>
            <a:ext cx="286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/>
              <a:t>176</a:t>
            </a:r>
            <a:r>
              <a:rPr lang="en-GB" altLang="de-DE"/>
              <a:t>Lu</a:t>
            </a:r>
            <a:r>
              <a:rPr lang="en-GB" altLang="de-DE" baseline="30000"/>
              <a:t>m</a:t>
            </a:r>
            <a:r>
              <a:rPr lang="en-GB" altLang="de-DE"/>
              <a:t>  </a:t>
            </a:r>
            <a:r>
              <a:rPr lang="en-GB" altLang="de-DE">
                <a:sym typeface="Symbol" panose="05050102010706020507" pitchFamily="18" charset="2"/>
              </a:rPr>
              <a:t>  </a:t>
            </a:r>
            <a:r>
              <a:rPr lang="en-GB" altLang="de-DE" baseline="30000">
                <a:sym typeface="Symbol" panose="05050102010706020507" pitchFamily="18" charset="2"/>
              </a:rPr>
              <a:t>176</a:t>
            </a:r>
            <a:r>
              <a:rPr lang="en-GB" altLang="de-DE">
                <a:sym typeface="Symbol" panose="05050102010706020507" pitchFamily="18" charset="2"/>
              </a:rPr>
              <a:t>Hf 	</a:t>
            </a:r>
            <a:r>
              <a:rPr lang="en-GB" altLang="de-DE">
                <a:solidFill>
                  <a:srgbClr val="3366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t</a:t>
            </a:r>
            <a:r>
              <a:rPr lang="en-GB" altLang="de-DE" baseline="-25000">
                <a:solidFill>
                  <a:srgbClr val="3366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b</a:t>
            </a:r>
            <a:r>
              <a:rPr lang="en-GB" altLang="de-DE">
                <a:solidFill>
                  <a:srgbClr val="336699"/>
                </a:solidFill>
                <a:sym typeface="Symbol" panose="05050102010706020507" pitchFamily="18" charset="2"/>
              </a:rPr>
              <a:t> ~ 5.3 h</a:t>
            </a:r>
          </a:p>
        </p:txBody>
      </p:sp>
      <p:sp>
        <p:nvSpPr>
          <p:cNvPr id="63" name="Text Box 14"/>
          <p:cNvSpPr txBox="1">
            <a:spLocks noChangeArrowheads="1"/>
          </p:cNvSpPr>
          <p:nvPr/>
        </p:nvSpPr>
        <p:spPr bwMode="auto">
          <a:xfrm>
            <a:off x="728663" y="1826295"/>
            <a:ext cx="3007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altLang="de-DE" dirty="0">
                <a:sym typeface="Symbol" panose="05050102010706020507" pitchFamily="18" charset="2"/>
              </a:rPr>
              <a:t>   </a:t>
            </a:r>
            <a:r>
              <a:rPr lang="en-GB" altLang="de-DE" dirty="0" err="1">
                <a:solidFill>
                  <a:srgbClr val="3366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t</a:t>
            </a:r>
            <a:r>
              <a:rPr lang="en-GB" altLang="de-DE" baseline="-25000" dirty="0" err="1">
                <a:solidFill>
                  <a:srgbClr val="336699"/>
                </a:solidFill>
                <a:sym typeface="Symbol" panose="05050102010706020507" pitchFamily="18" charset="2"/>
              </a:rPr>
              <a:t>n</a:t>
            </a:r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 ~ 1 y</a:t>
            </a:r>
            <a:endParaRPr lang="en-GB" altLang="de-DE" baseline="30000" dirty="0">
              <a:solidFill>
                <a:srgbClr val="336699"/>
              </a:solidFill>
              <a:sym typeface="Symbol" panose="05050102010706020507" pitchFamily="18" charset="2"/>
            </a:endParaRPr>
          </a:p>
        </p:txBody>
      </p:sp>
      <p:sp>
        <p:nvSpPr>
          <p:cNvPr id="64" name="AutoShape 15"/>
          <p:cNvSpPr>
            <a:spLocks noChangeArrowheads="1"/>
          </p:cNvSpPr>
          <p:nvPr/>
        </p:nvSpPr>
        <p:spPr bwMode="auto">
          <a:xfrm rot="5400000">
            <a:off x="2015331" y="2341439"/>
            <a:ext cx="358775" cy="144462"/>
          </a:xfrm>
          <a:prstGeom prst="notchedRightArrow">
            <a:avLst>
              <a:gd name="adj1" fmla="val 50556"/>
              <a:gd name="adj2" fmla="val 145516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Text Box 16"/>
          <p:cNvSpPr txBox="1">
            <a:spLocks noChangeArrowheads="1"/>
          </p:cNvSpPr>
          <p:nvPr/>
        </p:nvSpPr>
        <p:spPr bwMode="auto">
          <a:xfrm>
            <a:off x="661988" y="2567657"/>
            <a:ext cx="3143809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baseline="30000" dirty="0"/>
              <a:t>176</a:t>
            </a:r>
            <a:r>
              <a:rPr lang="en-GB" altLang="de-DE" dirty="0"/>
              <a:t>Lu</a:t>
            </a:r>
            <a:r>
              <a:rPr lang="en-GB" altLang="de-DE" baseline="30000" dirty="0"/>
              <a:t>gs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essentially STABLE</a:t>
            </a:r>
          </a:p>
          <a:p>
            <a:pPr>
              <a:lnSpc>
                <a:spcPct val="110000"/>
              </a:lnSpc>
            </a:pPr>
            <a:r>
              <a:rPr lang="en-GB" altLang="de-DE" baseline="30000" dirty="0"/>
              <a:t>176</a:t>
            </a:r>
            <a:r>
              <a:rPr lang="en-GB" altLang="de-DE" dirty="0"/>
              <a:t>Lu</a:t>
            </a:r>
            <a:r>
              <a:rPr lang="en-GB" altLang="de-DE" baseline="30000" dirty="0"/>
              <a:t>m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decays into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</a:p>
        </p:txBody>
      </p:sp>
      <p:sp>
        <p:nvSpPr>
          <p:cNvPr id="66" name="Text Box 17"/>
          <p:cNvSpPr txBox="1">
            <a:spLocks noChangeArrowheads="1"/>
          </p:cNvSpPr>
          <p:nvPr/>
        </p:nvSpPr>
        <p:spPr bwMode="auto">
          <a:xfrm>
            <a:off x="684213" y="4286101"/>
            <a:ext cx="8109912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amount of s-process branching from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is required</a:t>
            </a:r>
          </a:p>
          <a:p>
            <a:pPr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need temperatures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GB" altLang="de-DE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 1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 guarantee that isomeric state is significantly populated</a:t>
            </a: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684213" y="3379639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abundance determinations:</a:t>
            </a:r>
          </a:p>
        </p:txBody>
      </p:sp>
      <p:graphicFrame>
        <p:nvGraphicFramePr>
          <p:cNvPr id="6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31234"/>
              </p:ext>
            </p:extLst>
          </p:nvPr>
        </p:nvGraphicFramePr>
        <p:xfrm>
          <a:off x="755650" y="3789214"/>
          <a:ext cx="939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2" name="Formel" r:id="rId5" imgW="939600" imgH="533160" progId="Equation.3">
                  <p:embed/>
                </p:oleObj>
              </mc:Choice>
              <mc:Fallback>
                <p:oleObj name="Formel" r:id="rId5" imgW="939600" imgH="533160" progId="Equation.3">
                  <p:embed/>
                  <p:pic>
                    <p:nvPicPr>
                      <p:cNvPr id="21813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789214"/>
                        <a:ext cx="939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2289175" y="3884464"/>
            <a:ext cx="57477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(note: 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 = p-only nucleus, i.e. not affected by s-process</a:t>
            </a:r>
            <a:r>
              <a:rPr lang="en-GB" altLang="de-DE" dirty="0"/>
              <a:t>)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592138" y="908720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71" name="Rectangle 25"/>
          <p:cNvSpPr>
            <a:spLocks noChangeArrowheads="1"/>
          </p:cNvSpPr>
          <p:nvPr/>
        </p:nvSpPr>
        <p:spPr bwMode="auto">
          <a:xfrm>
            <a:off x="2124075" y="6207546"/>
            <a:ext cx="29931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star during the s process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26"/>
          <p:cNvSpPr>
            <a:spLocks noChangeArrowheads="1"/>
          </p:cNvSpPr>
          <p:nvPr/>
        </p:nvSpPr>
        <p:spPr bwMode="auto">
          <a:xfrm>
            <a:off x="2411413" y="620117"/>
            <a:ext cx="720725" cy="28892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5651500" y="5839246"/>
            <a:ext cx="2422458" cy="646331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15-20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branchings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to s process</a:t>
            </a:r>
          </a:p>
        </p:txBody>
      </p:sp>
      <p:sp>
        <p:nvSpPr>
          <p:cNvPr id="76" name="Text Box 28"/>
          <p:cNvSpPr txBox="1">
            <a:spLocks noChangeArrowheads="1"/>
          </p:cNvSpPr>
          <p:nvPr/>
        </p:nvSpPr>
        <p:spPr bwMode="auto">
          <a:xfrm>
            <a:off x="2124075" y="5352070"/>
            <a:ext cx="1406154" cy="88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dirty="0"/>
              <a:t>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</a:t>
            </a:r>
          </a:p>
        </p:txBody>
      </p:sp>
      <p:sp>
        <p:nvSpPr>
          <p:cNvPr id="77" name="Oval 29"/>
          <p:cNvSpPr>
            <a:spLocks noChangeArrowheads="1"/>
          </p:cNvSpPr>
          <p:nvPr/>
        </p:nvSpPr>
        <p:spPr bwMode="auto">
          <a:xfrm>
            <a:off x="4533900" y="1269405"/>
            <a:ext cx="863600" cy="792162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8" name="Oval 30"/>
          <p:cNvSpPr>
            <a:spLocks noChangeArrowheads="1"/>
          </p:cNvSpPr>
          <p:nvPr/>
        </p:nvSpPr>
        <p:spPr bwMode="auto">
          <a:xfrm>
            <a:off x="5580063" y="1269405"/>
            <a:ext cx="863600" cy="792162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0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6" grpId="0"/>
      <p:bldP spid="67" grpId="0"/>
      <p:bldP spid="69" grpId="0"/>
      <p:bldP spid="71" grpId="0"/>
      <p:bldP spid="75" grpId="0" animBg="1"/>
      <p:bldP spid="7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09763"/>
            <a:ext cx="5949950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627313" y="5356225"/>
            <a:ext cx="43429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Kaeppeler: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43 (1999) 419 – 483</a:t>
            </a: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1095437" y="774700"/>
            <a:ext cx="7275390" cy="679673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stellar enhancement of decay (stellar decay rate/terrestrial rate)</a:t>
            </a:r>
          </a:p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some important branching-point nuclei in s-process path @ 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5219700" y="1916113"/>
            <a:ext cx="1152525" cy="792162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7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requirements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2888" y="548680"/>
            <a:ext cx="596990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cross sections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unstable isotopes</a:t>
            </a: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≤ A ≤ 210     and         10 ≤ </a:t>
            </a:r>
            <a:r>
              <a:rPr lang="en-US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100 </a:t>
            </a:r>
            <a:r>
              <a:rPr lang="en-US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1/10 of</a:t>
            </a:r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solidFill>
                  <a:srgbClr val="336699"/>
                </a:solidFill>
                <a:latin typeface="Symbol" panose="05050102010706020507" pitchFamily="18" charset="2"/>
              </a:rPr>
              <a:t>s</a:t>
            </a:r>
            <a:r>
              <a:rPr lang="en-US" altLang="de-DE" dirty="0"/>
              <a:t>(</a:t>
            </a:r>
            <a:r>
              <a:rPr lang="en-US" altLang="de-DE" dirty="0" err="1"/>
              <a:t>n,</a:t>
            </a:r>
            <a:r>
              <a:rPr lang="en-US" altLang="de-DE" dirty="0" err="1">
                <a:latin typeface="Symbol" panose="05050102010706020507" pitchFamily="18" charset="2"/>
              </a:rPr>
              <a:t>g</a:t>
            </a:r>
            <a:r>
              <a:rPr lang="en-US" altLang="de-DE" dirty="0"/>
              <a:t>)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isotopes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so far</a:t>
            </a: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Char char="Ø"/>
            </a:pPr>
            <a:endParaRPr lang="en-US" altLang="de-DE" sz="800" dirty="0"/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(</a:t>
            </a:r>
            <a:r>
              <a:rPr lang="en-US" altLang="de-DE" dirty="0" err="1"/>
              <a:t>n,</a:t>
            </a:r>
            <a:r>
              <a:rPr lang="en-US" altLang="de-DE" dirty="0" err="1">
                <a:latin typeface="Symbol" panose="05050102010706020507" pitchFamily="18" charset="2"/>
              </a:rPr>
              <a:t>g</a:t>
            </a:r>
            <a:r>
              <a:rPr lang="en-US" altLang="de-DE" dirty="0"/>
              <a:t>)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on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long-lived branching point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</a:p>
          <a:p>
            <a:pPr eaLnBrk="0" hangingPunct="0"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mass region:	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≤ A ≤ 204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71775" y="5733256"/>
            <a:ext cx="4559903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(</a:t>
            </a:r>
            <a:r>
              <a:rPr lang="en-GB" altLang="de-DE" dirty="0" err="1"/>
              <a:t>n,</a:t>
            </a:r>
            <a:r>
              <a:rPr lang="en-GB" altLang="de-DE" dirty="0" err="1">
                <a:latin typeface="Symbol" panose="05050102010706020507" pitchFamily="18" charset="2"/>
              </a:rPr>
              <a:t>g</a:t>
            </a:r>
            <a:r>
              <a:rPr lang="en-GB" altLang="de-DE" dirty="0"/>
              <a:t>)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(TOF)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 technique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0.5 y)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2300" y="634405"/>
            <a:ext cx="189026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needs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39750" y="5850731"/>
            <a:ext cx="197361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(</a:t>
            </a:r>
            <a:r>
              <a:rPr lang="en-US" altLang="de-DE" dirty="0" err="1"/>
              <a:t>n,</a:t>
            </a:r>
            <a:r>
              <a:rPr lang="en-US" altLang="de-DE" dirty="0" err="1">
                <a:latin typeface="Symbol" panose="05050102010706020507" pitchFamily="18" charset="2"/>
              </a:rPr>
              <a:t>g</a:t>
            </a:r>
            <a:r>
              <a:rPr lang="en-US" altLang="de-DE" dirty="0"/>
              <a:t>)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31913" y="2320752"/>
            <a:ext cx="127470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771775" y="2204864"/>
            <a:ext cx="49135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stellar models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s-process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temperature, density and neutron flux conditions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galactic nucleosynthesis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-chronometry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738438" y="3754264"/>
            <a:ext cx="6214843" cy="19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Be,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(Karlsruhe, Tokyo)</a:t>
            </a:r>
          </a:p>
          <a:p>
            <a:pPr>
              <a:lnSpc>
                <a:spcPct val="6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</a:rPr>
              <a:t>(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u="sng" dirty="0" err="1">
                <a:solidFill>
                  <a:srgbClr val="0000CC"/>
                </a:solidFill>
              </a:rPr>
              <a:t>,n</a:t>
            </a:r>
            <a:r>
              <a:rPr lang="en-GB" altLang="de-DE" u="sng" dirty="0">
                <a:solidFill>
                  <a:srgbClr val="0000CC"/>
                </a:solidFill>
              </a:rPr>
              <a:t>)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energetic electrons on heavy metal targets 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(ORELA @ Oak Ridge, Tennessee  and GELINA @ </a:t>
            </a:r>
            <a:r>
              <a:rPr lang="en-GB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Belgium)</a:t>
            </a:r>
          </a:p>
          <a:p>
            <a:pPr>
              <a:lnSpc>
                <a:spcPct val="7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spallation reactions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energetic particle beams 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(LANSCE @ Los Alamos, n-TOF @ CERN)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1188" y="3882852"/>
            <a:ext cx="2005677" cy="679673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production </a:t>
            </a:r>
          </a:p>
          <a:p>
            <a:pPr>
              <a:lnSpc>
                <a:spcPct val="11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neutron capture processes for the synthesis of heavy elements?</a:t>
            </a:r>
            <a:endParaRPr lang="en-US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57225" y="836712"/>
            <a:ext cx="4370748" cy="48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exponential abundance decrease up to Fe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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exponential decrease in tunnelling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probability for charged-particle reactions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almost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abundances beyond Fe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 non-charged-particle reactions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binding energy curve  fusion reactions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beyond iron are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endothermic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characteristic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abundance peaks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at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magic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neutron numbers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neutron capture cross sections for heavy 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elements increasingly larger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large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neutron fluxes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can be made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available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during certain stellar stages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/>
          </p:nvPr>
        </p:nvGraphicFramePr>
        <p:xfrm>
          <a:off x="5435600" y="1001812"/>
          <a:ext cx="3382963" cy="444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6" name="CorelPhotoPaint.Image.9" r:id="rId4" imgW="3233934" imgH="3840163" progId="CorelPhotoPaint.Image.9">
                  <p:embed/>
                </p:oleObj>
              </mc:Choice>
              <mc:Fallback>
                <p:oleObj name="CorelPhotoPaint.Image.9" r:id="rId4" imgW="3233934" imgH="3840163" progId="CorelPhotoPaint.Image.9">
                  <p:embed/>
                  <p:pic>
                    <p:nvPicPr>
                      <p:cNvPr id="2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40" r="8905" b="2812"/>
                      <a:stretch>
                        <a:fillRect/>
                      </a:stretch>
                    </p:blipFill>
                    <p:spPr bwMode="auto">
                      <a:xfrm>
                        <a:off x="5435600" y="1001812"/>
                        <a:ext cx="3382963" cy="444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4787900" y="1679675"/>
            <a:ext cx="4248150" cy="2922587"/>
            <a:chOff x="3016" y="1453"/>
            <a:chExt cx="2676" cy="1841"/>
          </a:xfrm>
        </p:grpSpPr>
        <p:graphicFrame>
          <p:nvGraphicFramePr>
            <p:cNvPr id="22" name="Object 12"/>
            <p:cNvGraphicFramePr>
              <a:graphicFrameLocks noChangeAspect="1"/>
            </p:cNvGraphicFramePr>
            <p:nvPr/>
          </p:nvGraphicFramePr>
          <p:xfrm>
            <a:off x="3016" y="1453"/>
            <a:ext cx="317" cy="1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07" name="Corel PHOTO-PAINT 8.0 Image" r:id="rId6" imgW="3727396" imgH="2444501" progId="CorelPhotoPaint.Image.8">
                    <p:embed/>
                  </p:oleObj>
                </mc:Choice>
                <mc:Fallback>
                  <p:oleObj name="Corel PHOTO-PAINT 8.0 Image" r:id="rId6" imgW="3727396" imgH="2444501" progId="CorelPhotoPaint.Image.8">
                    <p:embed/>
                    <p:pic>
                      <p:nvPicPr>
                        <p:cNvPr id="2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88855" b="2945"/>
                        <a:stretch>
                          <a:fillRect/>
                        </a:stretch>
                      </p:blipFill>
                      <p:spPr bwMode="auto">
                        <a:xfrm>
                          <a:off x="3016" y="1453"/>
                          <a:ext cx="317" cy="18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3"/>
            <p:cNvGraphicFramePr>
              <a:graphicFrameLocks noChangeAspect="1"/>
            </p:cNvGraphicFramePr>
            <p:nvPr/>
          </p:nvGraphicFramePr>
          <p:xfrm>
            <a:off x="3271" y="1453"/>
            <a:ext cx="2421" cy="1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08" name="Corel PHOTO-PAINT 7.0 Image" r:id="rId8" imgW="3727396" imgH="2444501" progId="CorelPhotoPaint.Image.7">
                    <p:embed/>
                  </p:oleObj>
                </mc:Choice>
                <mc:Fallback>
                  <p:oleObj name="Corel PHOTO-PAINT 7.0 Image" r:id="rId8" imgW="3727396" imgH="2444501" progId="CorelPhotoPaint.Image.7">
                    <p:embed/>
                    <p:pic>
                      <p:nvPicPr>
                        <p:cNvPr id="23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4487" t="1472" r="966" b="1472"/>
                        <a:stretch>
                          <a:fillRect/>
                        </a:stretch>
                      </p:blipFill>
                      <p:spPr bwMode="auto">
                        <a:xfrm>
                          <a:off x="3271" y="1453"/>
                          <a:ext cx="2421" cy="18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AutoShape 14"/>
            <p:cNvSpPr>
              <a:spLocks noChangeArrowheads="1"/>
            </p:cNvSpPr>
            <p:nvPr/>
          </p:nvSpPr>
          <p:spPr bwMode="auto">
            <a:xfrm rot="18300000">
              <a:off x="3401" y="1999"/>
              <a:ext cx="827" cy="147"/>
            </a:xfrm>
            <a:prstGeom prst="curvedDownArrow">
              <a:avLst>
                <a:gd name="adj1" fmla="val 46101"/>
                <a:gd name="adj2" fmla="val 172682"/>
                <a:gd name="adj3" fmla="val 43403"/>
              </a:avLst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3745" y="1991"/>
              <a:ext cx="3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>
                  <a:solidFill>
                    <a:srgbClr val="006600"/>
                  </a:solidFill>
                  <a:latin typeface="Comic Sans MS" panose="030F0702030302020204" pitchFamily="66" charset="0"/>
                </a:rPr>
                <a:t>Q &gt; 0</a:t>
              </a:r>
              <a:endParaRPr lang="en-US" altLang="de-DE" sz="100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 rot="22250145">
              <a:off x="4498" y="1803"/>
              <a:ext cx="922" cy="147"/>
            </a:xfrm>
            <a:prstGeom prst="curvedDownArrow">
              <a:avLst>
                <a:gd name="adj1" fmla="val 51396"/>
                <a:gd name="adj2" fmla="val 192519"/>
                <a:gd name="adj3" fmla="val 50773"/>
              </a:avLst>
            </a:prstGeom>
            <a:solidFill>
              <a:srgbClr val="99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de-DE" sz="1400">
                <a:solidFill>
                  <a:srgbClr val="FFFF99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4662" y="1825"/>
              <a:ext cx="3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>
                  <a:solidFill>
                    <a:srgbClr val="993300"/>
                  </a:solidFill>
                  <a:latin typeface="Comic Sans MS" panose="030F0702030302020204" pitchFamily="66" charset="0"/>
                </a:rPr>
                <a:t>Q &lt; 0</a:t>
              </a:r>
              <a:endParaRPr lang="en-US" altLang="de-DE" sz="1000">
                <a:solidFill>
                  <a:srgbClr val="99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4014" y="1639"/>
              <a:ext cx="91" cy="1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4195" y="1570"/>
              <a:ext cx="137" cy="1452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30" name="Picture 6" descr="abundanc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r="3387" b="981"/>
          <a:stretch>
            <a:fillRect/>
          </a:stretch>
        </p:blipFill>
        <p:spPr bwMode="auto">
          <a:xfrm>
            <a:off x="5003800" y="1001812"/>
            <a:ext cx="39846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3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s-process in a nutshell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3888" y="1052513"/>
            <a:ext cx="762000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		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– 3.5x10</a:t>
            </a:r>
            <a:r>
              <a:rPr lang="en-US" altLang="de-DE" sz="16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altLang="de-DE" sz="16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0.9x10</a:t>
            </a:r>
            <a:r>
              <a:rPr lang="en-US" altLang="de-DE" sz="16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density		</a:t>
            </a: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7x10</a:t>
            </a:r>
            <a:r>
              <a:rPr lang="en-US" altLang="de-DE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de-DE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de-DE" sz="1600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</a:t>
            </a:r>
            <a:r>
              <a:rPr lang="en-US" altLang="de-DE" sz="1600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4x10</a:t>
            </a:r>
            <a:r>
              <a:rPr lang="en-US" altLang="de-DE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de-DE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en-US" altLang="de-DE" sz="1600" baseline="30000" dirty="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</a:t>
            </a:r>
            <a:r>
              <a:rPr lang="de-DE" altLang="de-DE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altLang="de-DE" sz="1600" dirty="0"/>
              <a:t>	</a:t>
            </a:r>
            <a:r>
              <a:rPr lang="de-DE" altLang="de-DE" sz="1600" baseline="30000" dirty="0">
                <a:solidFill>
                  <a:srgbClr val="0000CC"/>
                </a:solidFill>
              </a:rPr>
              <a:t>22</a:t>
            </a:r>
            <a:r>
              <a:rPr lang="de-DE" altLang="de-DE" sz="1600" dirty="0">
                <a:solidFill>
                  <a:srgbClr val="0000CC"/>
                </a:solidFill>
              </a:rPr>
              <a:t>Ne(</a:t>
            </a:r>
            <a:r>
              <a:rPr lang="de-DE" altLang="de-DE" sz="1600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de-DE" altLang="de-DE" sz="1600" dirty="0" err="1">
                <a:solidFill>
                  <a:srgbClr val="0000CC"/>
                </a:solidFill>
              </a:rPr>
              <a:t>,n</a:t>
            </a:r>
            <a:r>
              <a:rPr lang="de-DE" altLang="de-DE" sz="1600" dirty="0">
                <a:solidFill>
                  <a:srgbClr val="0000CC"/>
                </a:solidFill>
              </a:rPr>
              <a:t>)</a:t>
            </a:r>
            <a:r>
              <a:rPr lang="de-DE" altLang="de-DE" sz="1600" dirty="0">
                <a:solidFill>
                  <a:srgbClr val="336699"/>
                </a:solidFill>
              </a:rPr>
              <a:t>			</a:t>
            </a:r>
            <a:r>
              <a:rPr lang="de-DE" altLang="de-DE" sz="1600" baseline="30000" dirty="0">
                <a:solidFill>
                  <a:srgbClr val="0000CC"/>
                </a:solidFill>
              </a:rPr>
              <a:t>13</a:t>
            </a:r>
            <a:r>
              <a:rPr lang="de-DE" altLang="de-DE" sz="1600" dirty="0">
                <a:solidFill>
                  <a:srgbClr val="0000CC"/>
                </a:solidFill>
              </a:rPr>
              <a:t>C(</a:t>
            </a:r>
            <a:r>
              <a:rPr lang="de-DE" altLang="de-DE" sz="1600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de-DE" altLang="de-DE" sz="1600" dirty="0" err="1">
                <a:solidFill>
                  <a:srgbClr val="0000CC"/>
                </a:solidFill>
              </a:rPr>
              <a:t>,n</a:t>
            </a:r>
            <a:r>
              <a:rPr lang="de-DE" altLang="de-DE" sz="1600" dirty="0">
                <a:solidFill>
                  <a:srgbClr val="0000CC"/>
                </a:solidFill>
              </a:rPr>
              <a:t>)  </a:t>
            </a:r>
            <a:r>
              <a:rPr lang="de-DE" altLang="de-DE" sz="1600" dirty="0"/>
              <a:t>&amp;</a:t>
            </a:r>
            <a:r>
              <a:rPr lang="de-DE" altLang="de-DE" sz="1600" dirty="0">
                <a:solidFill>
                  <a:srgbClr val="0000CC"/>
                </a:solidFill>
              </a:rPr>
              <a:t>  </a:t>
            </a:r>
            <a:r>
              <a:rPr lang="de-DE" altLang="de-DE" sz="1600" baseline="30000" dirty="0">
                <a:solidFill>
                  <a:srgbClr val="0000CC"/>
                </a:solidFill>
              </a:rPr>
              <a:t>22</a:t>
            </a:r>
            <a:r>
              <a:rPr lang="de-DE" altLang="de-DE" sz="1600" dirty="0">
                <a:solidFill>
                  <a:srgbClr val="0000CC"/>
                </a:solidFill>
              </a:rPr>
              <a:t>Ne(</a:t>
            </a:r>
            <a:r>
              <a:rPr lang="de-DE" altLang="de-DE" sz="1600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de-DE" altLang="de-DE" sz="1600" dirty="0" err="1">
                <a:solidFill>
                  <a:srgbClr val="0000CC"/>
                </a:solidFill>
              </a:rPr>
              <a:t>,n</a:t>
            </a:r>
            <a:r>
              <a:rPr lang="de-DE" altLang="de-DE" sz="1600" dirty="0">
                <a:solidFill>
                  <a:srgbClr val="0000CC"/>
                </a:solidFill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stellar site		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core 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burning</a:t>
            </a:r>
            <a:r>
              <a:rPr lang="en-US" altLang="de-DE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TP-AGB stars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massive stars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32138" y="620713"/>
            <a:ext cx="178843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component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829300" y="620713"/>
            <a:ext cx="1755609" cy="3416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component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692275" y="2852738"/>
            <a:ext cx="6319359" cy="1421928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800000"/>
                </a:solidFill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path </a:t>
            </a:r>
            <a:r>
              <a:rPr lang="en-GB" altLang="de-DE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en-GB" altLang="de-DE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valley of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up to </a:t>
            </a:r>
            <a:r>
              <a:rPr lang="en-GB" altLang="de-DE" baseline="30000" dirty="0">
                <a:solidFill>
                  <a:srgbClr val="0000CC"/>
                </a:solidFill>
              </a:rPr>
              <a:t>209</a:t>
            </a:r>
            <a:r>
              <a:rPr lang="en-GB" altLang="de-DE" dirty="0">
                <a:solidFill>
                  <a:srgbClr val="0000CC"/>
                </a:solidFill>
              </a:rPr>
              <a:t>Bi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800000"/>
                </a:solidFill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n-source:</a:t>
            </a:r>
            <a:r>
              <a:rPr lang="en-GB" altLang="de-DE" dirty="0"/>
              <a:t>  </a:t>
            </a:r>
            <a:r>
              <a:rPr lang="en-GB" altLang="de-DE" baseline="30000" dirty="0">
                <a:solidFill>
                  <a:srgbClr val="0000CC"/>
                </a:solidFill>
              </a:rPr>
              <a:t>13</a:t>
            </a:r>
            <a:r>
              <a:rPr lang="en-GB" altLang="de-DE" dirty="0">
                <a:solidFill>
                  <a:srgbClr val="0000CC"/>
                </a:solidFill>
              </a:rPr>
              <a:t>C(</a:t>
            </a:r>
            <a:r>
              <a:rPr lang="en-GB" altLang="de-DE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en-GB" altLang="de-DE" dirty="0" err="1">
                <a:solidFill>
                  <a:srgbClr val="0000CC"/>
                </a:solidFill>
              </a:rPr>
              <a:t>,n</a:t>
            </a:r>
            <a:r>
              <a:rPr lang="en-GB" altLang="de-DE" dirty="0">
                <a:solidFill>
                  <a:srgbClr val="0000CC"/>
                </a:solidFill>
              </a:rPr>
              <a:t>)</a:t>
            </a:r>
            <a:r>
              <a:rPr lang="en-GB" altLang="de-DE" baseline="30000" dirty="0">
                <a:solidFill>
                  <a:srgbClr val="0000CC"/>
                </a:solidFill>
              </a:rPr>
              <a:t>16</a:t>
            </a:r>
            <a:r>
              <a:rPr lang="en-GB" altLang="de-DE" dirty="0">
                <a:solidFill>
                  <a:srgbClr val="0000CC"/>
                </a:solidFill>
              </a:rPr>
              <a:t>O</a:t>
            </a:r>
            <a:r>
              <a:rPr lang="en-GB" altLang="de-DE" dirty="0"/>
              <a:t>  and/or </a:t>
            </a:r>
            <a:r>
              <a:rPr lang="en-GB" altLang="de-DE" baseline="30000" dirty="0">
                <a:solidFill>
                  <a:srgbClr val="0000CC"/>
                </a:solidFill>
              </a:rPr>
              <a:t>22</a:t>
            </a:r>
            <a:r>
              <a:rPr lang="en-GB" altLang="de-DE" dirty="0">
                <a:solidFill>
                  <a:srgbClr val="0000CC"/>
                </a:solidFill>
              </a:rPr>
              <a:t>Ne(</a:t>
            </a:r>
            <a:r>
              <a:rPr lang="en-GB" altLang="de-DE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en-GB" altLang="de-DE" dirty="0" err="1">
                <a:solidFill>
                  <a:srgbClr val="0000CC"/>
                </a:solidFill>
              </a:rPr>
              <a:t>,n</a:t>
            </a:r>
            <a:r>
              <a:rPr lang="en-GB" altLang="de-DE" dirty="0">
                <a:solidFill>
                  <a:srgbClr val="0000CC"/>
                </a:solidFill>
              </a:rPr>
              <a:t>)</a:t>
            </a:r>
            <a:r>
              <a:rPr lang="en-GB" altLang="de-DE" baseline="30000" dirty="0">
                <a:solidFill>
                  <a:srgbClr val="0000CC"/>
                </a:solidFill>
              </a:rPr>
              <a:t>25</a:t>
            </a:r>
            <a:r>
              <a:rPr lang="en-GB" altLang="de-DE" dirty="0">
                <a:solidFill>
                  <a:srgbClr val="0000CC"/>
                </a:solidFill>
              </a:rPr>
              <a:t>Mg</a:t>
            </a:r>
            <a:r>
              <a:rPr lang="en-GB" altLang="de-DE" dirty="0"/>
              <a:t>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800000"/>
                </a:solidFill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quiescent scenarios</a:t>
            </a:r>
            <a:r>
              <a:rPr lang="en-GB" altLang="de-DE" dirty="0"/>
              <a:t>: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He burning  (T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 – 4;   E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30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800000"/>
                </a:solidFill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branching points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if </a:t>
            </a:r>
            <a:r>
              <a:rPr lang="en-US" altLang="de-DE" dirty="0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</a:t>
            </a:r>
            <a:r>
              <a:rPr lang="en-US" altLang="de-DE" baseline="-25000" dirty="0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</a:t>
            </a:r>
            <a:r>
              <a:rPr lang="en-US" altLang="de-DE" dirty="0">
                <a:solidFill>
                  <a:srgbClr val="0000CC"/>
                </a:solidFill>
                <a:sym typeface="Symbol" panose="05050102010706020507" pitchFamily="18" charset="2"/>
              </a:rPr>
              <a:t> ~</a:t>
            </a:r>
            <a:r>
              <a:rPr lang="en-US" altLang="de-DE" dirty="0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 </a:t>
            </a:r>
            <a:r>
              <a:rPr lang="en-US" altLang="de-DE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n   </a:t>
            </a:r>
            <a:r>
              <a:rPr lang="en-US" altLang="de-DE" dirty="0">
                <a:sym typeface="Symbol" panose="05050102010706020507" pitchFamily="18" charset="2"/>
              </a:rPr>
              <a:t>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several paths possible 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84213" y="4649788"/>
            <a:ext cx="805220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needs:</a:t>
            </a:r>
            <a:r>
              <a:rPr lang="en-GB" altLang="de-DE" dirty="0"/>
              <a:t>	(</a:t>
            </a:r>
            <a:r>
              <a:rPr lang="en-GB" altLang="de-DE" dirty="0" err="1"/>
              <a:t>n,</a:t>
            </a:r>
            <a:r>
              <a:rPr lang="en-GB" altLang="de-DE" dirty="0" err="1">
                <a:latin typeface="Symbol" panose="05050102010706020507" pitchFamily="18" charset="2"/>
              </a:rPr>
              <a:t>g</a:t>
            </a:r>
            <a:r>
              <a:rPr lang="en-GB" altLang="de-DE" dirty="0"/>
              <a:t>)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on unstable nuclei along stability valley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capture data at branching points</a:t>
            </a:r>
          </a:p>
          <a:p>
            <a:endParaRPr lang="en-GB" altLang="de-DE" sz="800" dirty="0"/>
          </a:p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s-process stellar models; physical conditions of astrophysical site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974850" y="6192838"/>
            <a:ext cx="4971297" cy="307777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review:  F. Kaeppeler: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43 (1999) 419 – 483</a:t>
            </a:r>
          </a:p>
        </p:txBody>
      </p:sp>
    </p:spTree>
    <p:extLst>
      <p:ext uri="{BB962C8B-B14F-4D97-AF65-F5344CB8AC3E}">
        <p14:creationId xmlns:p14="http://schemas.microsoft.com/office/powerpoint/2010/main" val="7293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01460" y="2420888"/>
            <a:ext cx="2541080" cy="10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its astrophysical site(s)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data needs</a:t>
            </a:r>
          </a:p>
        </p:txBody>
      </p:sp>
    </p:spTree>
    <p:extLst>
      <p:ext uri="{BB962C8B-B14F-4D97-AF65-F5344CB8AC3E}">
        <p14:creationId xmlns:p14="http://schemas.microsoft.com/office/powerpoint/2010/main" val="36833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r-process?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620688"/>
            <a:ext cx="74888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Rapid neutron-capture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process through which elements heavier than iron are formed (also s-process or slow neutron capture)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exact site of r-process is still unconfirmed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 due to the conditions necessary (high neutron density, high temperature) core collapse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mergers are the most likely candidates.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2968983"/>
            <a:ext cx="1829733" cy="180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915816" y="4472688"/>
            <a:ext cx="1741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core-collapse supernovae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20272" y="4472688"/>
            <a:ext cx="147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mergers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0000" y="4940688"/>
                <a:ext cx="4464047" cy="84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explosion of massive stars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≥9∙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site: neutrino-winds from cooling of hot proto-neutron star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frequency (~ 0.3 yr</a:t>
                </a:r>
                <a:r>
                  <a:rPr lang="en-US" sz="1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low yield ejecta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de-DE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Observations: not every supernovae produces r-process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940688"/>
                <a:ext cx="4464047" cy="845168"/>
              </a:xfrm>
              <a:prstGeom prst="rect">
                <a:avLst/>
              </a:prstGeom>
              <a:blipFill>
                <a:blip r:embed="rId4"/>
                <a:stretch>
                  <a:fillRect b="-4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680000" y="4940688"/>
                <a:ext cx="4464047" cy="1204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mergers eject around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0.01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very neutron-rich material (Ye~0.01). Similar amount of less neutron-rich matter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0.2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ejected from accretion disk.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frequency, high yield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observational signature: electromagnetic transient from radioactive decay of r-process nuclei</a:t>
                </a: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0" y="4940688"/>
                <a:ext cx="4464047" cy="1204240"/>
              </a:xfrm>
              <a:prstGeom prst="rect">
                <a:avLst/>
              </a:prstGeom>
              <a:blipFill>
                <a:blip r:embed="rId5"/>
                <a:stretch>
                  <a:fillRect r="-273" b="-30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6228000"/>
            <a:ext cx="6530442" cy="30777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supernovae I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no hydrogen lines in spectrum, </a:t>
            </a:r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supernovae II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hydrogen lines in spectrum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Model4Novae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3392" y="2968983"/>
            <a:ext cx="228722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1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classification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440000"/>
            <a:ext cx="3467572" cy="3600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276000" y="1916832"/>
            <a:ext cx="486278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de-DE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75856" y="2348880"/>
            <a:ext cx="465439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II</a:t>
            </a:r>
            <a:endParaRPr 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83768" y="3501008"/>
            <a:ext cx="495896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de-DE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</a:t>
            </a:r>
            <a:endParaRPr 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76000" y="2848695"/>
            <a:ext cx="486278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de-DE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endParaRPr 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320000" y="720000"/>
            <a:ext cx="3600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I: no hydrogen lines in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II: hydrogen lines in spectrum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320000" y="1800000"/>
            <a:ext cx="47164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thermonuclear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degenerate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star/black hole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no longer 1 to 1 → confusion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 lines): thermonuclear explosion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dwarf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 Si; He or no He): core collapse of He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II-P: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core collapse of a massive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 with hydrogen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II-L: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 with linear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curve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thermonuclear explosion of intermediate-mass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star?   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probably not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320000" y="4437112"/>
            <a:ext cx="47164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supernovae like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1987A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IIb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supernovae that change type,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1993J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(Type </a:t>
            </a:r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</a:t>
            </a:r>
            <a:r>
              <a:rPr lang="de-DE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</a:t>
            </a:r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"types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(e.g., </a:t>
            </a:r>
            <a:r>
              <a:rPr lang="en-US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IIn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 for both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explosion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phenomenon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type; also see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types: thermonuclear explosion of He star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(Type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Iab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2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54138" y="549994"/>
            <a:ext cx="6408357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r-process abundances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obtained as the difference between </a:t>
            </a:r>
          </a:p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abundances </a:t>
            </a:r>
            <a:r>
              <a:rPr lang="de-DE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calculated s-process abundances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420882"/>
              </p:ext>
            </p:extLst>
          </p:nvPr>
        </p:nvGraphicFramePr>
        <p:xfrm>
          <a:off x="3563938" y="1553294"/>
          <a:ext cx="1712912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3" name="Formel" r:id="rId4" imgW="1320480" imgH="279360" progId="Equation.3">
                  <p:embed/>
                </p:oleObj>
              </mc:Choice>
              <mc:Fallback>
                <p:oleObj name="Formel" r:id="rId4" imgW="1320480" imgH="279360" progId="Equation.3">
                  <p:embed/>
                  <p:pic>
                    <p:nvPicPr>
                      <p:cNvPr id="263175" name="Object 7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553294"/>
                        <a:ext cx="1712912" cy="363538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289050" y="2132435"/>
            <a:ext cx="6451600" cy="4248150"/>
            <a:chOff x="86" y="1480"/>
            <a:chExt cx="3610" cy="2356"/>
          </a:xfrm>
        </p:grpSpPr>
        <p:pic>
          <p:nvPicPr>
            <p:cNvPr id="7" name="Picture 9" descr="n222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4" t="7249" r="3670" b="5559"/>
            <a:stretch>
              <a:fillRect/>
            </a:stretch>
          </p:blipFill>
          <p:spPr bwMode="auto">
            <a:xfrm>
              <a:off x="86" y="1480"/>
              <a:ext cx="3610" cy="2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549" y="1902"/>
              <a:ext cx="2668" cy="769"/>
            </a:xfrm>
            <a:custGeom>
              <a:avLst/>
              <a:gdLst>
                <a:gd name="T0" fmla="*/ 0 w 1844"/>
                <a:gd name="T1" fmla="*/ 12 h 552"/>
                <a:gd name="T2" fmla="*/ 88 w 1844"/>
                <a:gd name="T3" fmla="*/ 0 h 552"/>
                <a:gd name="T4" fmla="*/ 136 w 1844"/>
                <a:gd name="T5" fmla="*/ 44 h 552"/>
                <a:gd name="T6" fmla="*/ 168 w 1844"/>
                <a:gd name="T7" fmla="*/ 36 h 552"/>
                <a:gd name="T8" fmla="*/ 364 w 1844"/>
                <a:gd name="T9" fmla="*/ 308 h 552"/>
                <a:gd name="T10" fmla="*/ 420 w 1844"/>
                <a:gd name="T11" fmla="*/ 328 h 552"/>
                <a:gd name="T12" fmla="*/ 472 w 1844"/>
                <a:gd name="T13" fmla="*/ 300 h 552"/>
                <a:gd name="T14" fmla="*/ 560 w 1844"/>
                <a:gd name="T15" fmla="*/ 368 h 552"/>
                <a:gd name="T16" fmla="*/ 636 w 1844"/>
                <a:gd name="T17" fmla="*/ 396 h 552"/>
                <a:gd name="T18" fmla="*/ 724 w 1844"/>
                <a:gd name="T19" fmla="*/ 356 h 552"/>
                <a:gd name="T20" fmla="*/ 732 w 1844"/>
                <a:gd name="T21" fmla="*/ 388 h 552"/>
                <a:gd name="T22" fmla="*/ 792 w 1844"/>
                <a:gd name="T23" fmla="*/ 216 h 552"/>
                <a:gd name="T24" fmla="*/ 804 w 1844"/>
                <a:gd name="T25" fmla="*/ 188 h 552"/>
                <a:gd name="T26" fmla="*/ 828 w 1844"/>
                <a:gd name="T27" fmla="*/ 160 h 552"/>
                <a:gd name="T28" fmla="*/ 844 w 1844"/>
                <a:gd name="T29" fmla="*/ 212 h 552"/>
                <a:gd name="T30" fmla="*/ 884 w 1844"/>
                <a:gd name="T31" fmla="*/ 276 h 552"/>
                <a:gd name="T32" fmla="*/ 912 w 1844"/>
                <a:gd name="T33" fmla="*/ 296 h 552"/>
                <a:gd name="T34" fmla="*/ 996 w 1844"/>
                <a:gd name="T35" fmla="*/ 396 h 552"/>
                <a:gd name="T36" fmla="*/ 1060 w 1844"/>
                <a:gd name="T37" fmla="*/ 500 h 552"/>
                <a:gd name="T38" fmla="*/ 1076 w 1844"/>
                <a:gd name="T39" fmla="*/ 480 h 552"/>
                <a:gd name="T40" fmla="*/ 1120 w 1844"/>
                <a:gd name="T41" fmla="*/ 488 h 552"/>
                <a:gd name="T42" fmla="*/ 1144 w 1844"/>
                <a:gd name="T43" fmla="*/ 476 h 552"/>
                <a:gd name="T44" fmla="*/ 1172 w 1844"/>
                <a:gd name="T45" fmla="*/ 488 h 552"/>
                <a:gd name="T46" fmla="*/ 1196 w 1844"/>
                <a:gd name="T47" fmla="*/ 484 h 552"/>
                <a:gd name="T48" fmla="*/ 1224 w 1844"/>
                <a:gd name="T49" fmla="*/ 468 h 552"/>
                <a:gd name="T50" fmla="*/ 1240 w 1844"/>
                <a:gd name="T51" fmla="*/ 444 h 552"/>
                <a:gd name="T52" fmla="*/ 1284 w 1844"/>
                <a:gd name="T53" fmla="*/ 416 h 552"/>
                <a:gd name="T54" fmla="*/ 1308 w 1844"/>
                <a:gd name="T55" fmla="*/ 436 h 552"/>
                <a:gd name="T56" fmla="*/ 1336 w 1844"/>
                <a:gd name="T57" fmla="*/ 472 h 552"/>
                <a:gd name="T58" fmla="*/ 1376 w 1844"/>
                <a:gd name="T59" fmla="*/ 504 h 552"/>
                <a:gd name="T60" fmla="*/ 1460 w 1844"/>
                <a:gd name="T61" fmla="*/ 520 h 552"/>
                <a:gd name="T62" fmla="*/ 1616 w 1844"/>
                <a:gd name="T63" fmla="*/ 512 h 552"/>
                <a:gd name="T64" fmla="*/ 1640 w 1844"/>
                <a:gd name="T65" fmla="*/ 408 h 552"/>
                <a:gd name="T66" fmla="*/ 1664 w 1844"/>
                <a:gd name="T67" fmla="*/ 336 h 552"/>
                <a:gd name="T68" fmla="*/ 1696 w 1844"/>
                <a:gd name="T69" fmla="*/ 288 h 552"/>
                <a:gd name="T70" fmla="*/ 1724 w 1844"/>
                <a:gd name="T71" fmla="*/ 284 h 552"/>
                <a:gd name="T72" fmla="*/ 1748 w 1844"/>
                <a:gd name="T73" fmla="*/ 360 h 552"/>
                <a:gd name="T74" fmla="*/ 1764 w 1844"/>
                <a:gd name="T75" fmla="*/ 420 h 552"/>
                <a:gd name="T76" fmla="*/ 1844 w 1844"/>
                <a:gd name="T7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4" h="552">
                  <a:moveTo>
                    <a:pt x="0" y="12"/>
                  </a:moveTo>
                  <a:lnTo>
                    <a:pt x="88" y="0"/>
                  </a:lnTo>
                  <a:lnTo>
                    <a:pt x="136" y="44"/>
                  </a:lnTo>
                  <a:lnTo>
                    <a:pt x="168" y="36"/>
                  </a:lnTo>
                  <a:lnTo>
                    <a:pt x="364" y="308"/>
                  </a:lnTo>
                  <a:lnTo>
                    <a:pt x="420" y="328"/>
                  </a:lnTo>
                  <a:lnTo>
                    <a:pt x="472" y="300"/>
                  </a:lnTo>
                  <a:lnTo>
                    <a:pt x="560" y="368"/>
                  </a:lnTo>
                  <a:lnTo>
                    <a:pt x="636" y="396"/>
                  </a:lnTo>
                  <a:lnTo>
                    <a:pt x="724" y="356"/>
                  </a:lnTo>
                  <a:lnTo>
                    <a:pt x="732" y="388"/>
                  </a:lnTo>
                  <a:lnTo>
                    <a:pt x="792" y="216"/>
                  </a:lnTo>
                  <a:lnTo>
                    <a:pt x="804" y="188"/>
                  </a:lnTo>
                  <a:lnTo>
                    <a:pt x="828" y="160"/>
                  </a:lnTo>
                  <a:lnTo>
                    <a:pt x="844" y="212"/>
                  </a:lnTo>
                  <a:lnTo>
                    <a:pt x="884" y="276"/>
                  </a:lnTo>
                  <a:lnTo>
                    <a:pt x="912" y="296"/>
                  </a:lnTo>
                  <a:lnTo>
                    <a:pt x="996" y="396"/>
                  </a:lnTo>
                  <a:lnTo>
                    <a:pt x="1060" y="500"/>
                  </a:lnTo>
                  <a:lnTo>
                    <a:pt x="1076" y="480"/>
                  </a:lnTo>
                  <a:lnTo>
                    <a:pt x="1120" y="488"/>
                  </a:lnTo>
                  <a:lnTo>
                    <a:pt x="1144" y="476"/>
                  </a:lnTo>
                  <a:lnTo>
                    <a:pt x="1172" y="488"/>
                  </a:lnTo>
                  <a:lnTo>
                    <a:pt x="1196" y="484"/>
                  </a:lnTo>
                  <a:lnTo>
                    <a:pt x="1224" y="468"/>
                  </a:lnTo>
                  <a:lnTo>
                    <a:pt x="1240" y="444"/>
                  </a:lnTo>
                  <a:lnTo>
                    <a:pt x="1284" y="416"/>
                  </a:lnTo>
                  <a:lnTo>
                    <a:pt x="1308" y="436"/>
                  </a:lnTo>
                  <a:lnTo>
                    <a:pt x="1336" y="472"/>
                  </a:lnTo>
                  <a:lnTo>
                    <a:pt x="1376" y="504"/>
                  </a:lnTo>
                  <a:lnTo>
                    <a:pt x="1460" y="520"/>
                  </a:lnTo>
                  <a:lnTo>
                    <a:pt x="1616" y="512"/>
                  </a:lnTo>
                  <a:lnTo>
                    <a:pt x="1640" y="408"/>
                  </a:lnTo>
                  <a:lnTo>
                    <a:pt x="1664" y="336"/>
                  </a:lnTo>
                  <a:lnTo>
                    <a:pt x="1696" y="288"/>
                  </a:lnTo>
                  <a:lnTo>
                    <a:pt x="1724" y="284"/>
                  </a:lnTo>
                  <a:lnTo>
                    <a:pt x="1748" y="360"/>
                  </a:lnTo>
                  <a:lnTo>
                    <a:pt x="1764" y="420"/>
                  </a:lnTo>
                  <a:lnTo>
                    <a:pt x="1844" y="55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83" y="1626"/>
              <a:ext cx="719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altLang="de-DE" b="1">
                  <a:solidFill>
                    <a:srgbClr val="FF0000"/>
                  </a:solidFill>
                </a:rPr>
                <a:t>A=80</a:t>
              </a:r>
              <a:endParaRPr lang="en-US" altLang="de-DE" b="1">
                <a:solidFill>
                  <a:srgbClr val="FF0000"/>
                </a:solidFill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1292" y="1866"/>
              <a:ext cx="846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altLang="de-DE" b="1">
                  <a:solidFill>
                    <a:srgbClr val="FF0000"/>
                  </a:solidFill>
                </a:rPr>
                <a:t>A=130</a:t>
              </a:r>
              <a:endParaRPr lang="en-US" altLang="de-DE" b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2632" y="1933"/>
              <a:ext cx="75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de-DE" altLang="de-DE" b="1">
                  <a:solidFill>
                    <a:srgbClr val="FF0000"/>
                  </a:solidFill>
                </a:rPr>
                <a:t>A=195</a:t>
              </a:r>
              <a:endParaRPr lang="en-US" altLang="de-DE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2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Constraints from elemental abundances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H="1">
            <a:off x="2005013" y="1935559"/>
            <a:ext cx="333375" cy="1857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66763" y="1152922"/>
            <a:ext cx="1088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792163" y="576659"/>
            <a:ext cx="740459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ltra </a:t>
            </a:r>
            <a:r>
              <a:rPr lang="en-GB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etal </a:t>
            </a:r>
            <a:r>
              <a:rPr lang="en-GB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oor giant halo stars give info on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nucleosynthesis in Galaxy</a:t>
            </a:r>
          </a:p>
        </p:txBody>
      </p:sp>
      <p:pic>
        <p:nvPicPr>
          <p:cNvPr id="16" name="Picture 29" descr="halo_s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5251" r="2968" b="1900"/>
          <a:stretch>
            <a:fillRect/>
          </a:stretch>
        </p:blipFill>
        <p:spPr bwMode="auto">
          <a:xfrm>
            <a:off x="3924300" y="1008459"/>
            <a:ext cx="4752975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30"/>
          <p:cNvSpPr>
            <a:spLocks noChangeArrowheads="1"/>
          </p:cNvSpPr>
          <p:nvPr/>
        </p:nvSpPr>
        <p:spPr bwMode="auto">
          <a:xfrm>
            <a:off x="5133975" y="2729309"/>
            <a:ext cx="719138" cy="871538"/>
          </a:xfrm>
          <a:prstGeom prst="ellipse">
            <a:avLst/>
          </a:prstGeom>
          <a:noFill/>
          <a:ln w="28575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3275013" y="4753372"/>
            <a:ext cx="157145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r-process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3"/>
          <p:cNvSpPr>
            <a:spLocks/>
          </p:cNvSpPr>
          <p:nvPr/>
        </p:nvSpPr>
        <p:spPr bwMode="auto">
          <a:xfrm rot="16200000">
            <a:off x="5291138" y="3384947"/>
            <a:ext cx="144462" cy="1008062"/>
          </a:xfrm>
          <a:prstGeom prst="leftBrace">
            <a:avLst>
              <a:gd name="adj1" fmla="val 58150"/>
              <a:gd name="adj2" fmla="val 50000"/>
            </a:avLst>
          </a:prstGeom>
          <a:noFill/>
          <a:ln w="28575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5245100" y="4753372"/>
            <a:ext cx="154580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r-process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5"/>
          <p:cNvSpPr>
            <a:spLocks/>
          </p:cNvSpPr>
          <p:nvPr/>
        </p:nvSpPr>
        <p:spPr bwMode="auto">
          <a:xfrm rot="16200000">
            <a:off x="7271543" y="3061891"/>
            <a:ext cx="144463" cy="1943100"/>
          </a:xfrm>
          <a:prstGeom prst="leftBrace">
            <a:avLst>
              <a:gd name="adj1" fmla="val 112088"/>
              <a:gd name="adj2" fmla="val 50000"/>
            </a:avLst>
          </a:prstGeom>
          <a:noFill/>
          <a:ln w="28575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 flipH="1">
            <a:off x="4356100" y="4032647"/>
            <a:ext cx="1008063" cy="649287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38"/>
          <p:cNvSpPr>
            <a:spLocks noChangeShapeType="1"/>
          </p:cNvSpPr>
          <p:nvPr/>
        </p:nvSpPr>
        <p:spPr bwMode="auto">
          <a:xfrm flipH="1">
            <a:off x="6829425" y="4177109"/>
            <a:ext cx="476250" cy="64770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755650" y="5157192"/>
            <a:ext cx="7803034" cy="13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≥ 130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solar-like abundances even for stars originating from very different 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regions of Galactic halo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main r-process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independent of astrophysical site</a:t>
            </a:r>
          </a:p>
          <a:p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for 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 ≤ 130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under-abundances </a:t>
            </a:r>
            <a:r>
              <a:rPr lang="en-GB" altLang="de-DE" b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weak r-process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738188" y="3240484"/>
            <a:ext cx="293541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recall: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[X/Y]=log(X/Y)-log(X/Y)</a:t>
            </a:r>
            <a:r>
              <a:rPr lang="en-US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766763" y="1584722"/>
            <a:ext cx="3191899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CS22892-052</a:t>
            </a:r>
            <a:r>
              <a:rPr lang="en-US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de-DE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giant located in galactic halo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[Fe/H]= -3.0</a:t>
            </a:r>
          </a:p>
          <a:p>
            <a:pPr>
              <a:lnSpc>
                <a:spcPct val="120000"/>
              </a:lnSpc>
            </a:pP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de-DE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/Fe]= +1.7</a:t>
            </a:r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6300788" y="1152922"/>
            <a:ext cx="2087562" cy="3168650"/>
          </a:xfrm>
          <a:prstGeom prst="rect">
            <a:avLst/>
          </a:prstGeom>
          <a:solidFill>
            <a:schemeClr val="accent2">
              <a:alpha val="1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auto">
          <a:xfrm>
            <a:off x="4716463" y="1152922"/>
            <a:ext cx="1223962" cy="3168650"/>
          </a:xfrm>
          <a:prstGeom prst="rect">
            <a:avLst/>
          </a:prstGeom>
          <a:solidFill>
            <a:schemeClr val="accent2">
              <a:alpha val="1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4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0" grpId="0" animBg="1"/>
      <p:bldP spid="24" grpId="0" build="allAtOnce"/>
      <p:bldP spid="25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r-process </a:t>
            </a:r>
            <a:r>
              <a:rPr lang="en-US" sz="1800" dirty="0" smtClean="0">
                <a:solidFill>
                  <a:schemeClr val="tx1"/>
                </a:solidFill>
              </a:rPr>
              <a:t>rapid neutron capture 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11188" y="657201"/>
            <a:ext cx="44871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unstable nucleus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reacts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capturing decay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003925" y="657201"/>
            <a:ext cx="871538" cy="346075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solidFill>
                  <a:srgbClr val="800000"/>
                </a:solidFill>
                <a:latin typeface="Symbol" panose="05050102010706020507" pitchFamily="18" charset="2"/>
              </a:rPr>
              <a:t>t</a:t>
            </a:r>
            <a:r>
              <a:rPr lang="en-GB" altLang="de-DE" baseline="-25000">
                <a:solidFill>
                  <a:srgbClr val="800000"/>
                </a:solidFill>
              </a:rPr>
              <a:t>n</a:t>
            </a:r>
            <a:r>
              <a:rPr lang="en-GB" altLang="de-DE">
                <a:solidFill>
                  <a:srgbClr val="800000"/>
                </a:solidFill>
                <a:latin typeface="Symbol" panose="05050102010706020507" pitchFamily="18" charset="2"/>
              </a:rPr>
              <a:t> </a:t>
            </a:r>
            <a:r>
              <a:rPr lang="en-GB" altLang="de-DE">
                <a:solidFill>
                  <a:srgbClr val="800000"/>
                </a:solidFill>
              </a:rPr>
              <a:t>&lt;&lt; </a:t>
            </a:r>
            <a:r>
              <a:rPr lang="en-GB" altLang="de-DE">
                <a:solidFill>
                  <a:srgbClr val="800000"/>
                </a:solidFill>
                <a:latin typeface="Symbol" panose="05050102010706020507" pitchFamily="18" charset="2"/>
              </a:rPr>
              <a:t>t</a:t>
            </a:r>
            <a:r>
              <a:rPr lang="en-GB" altLang="de-DE" baseline="-25000">
                <a:solidFill>
                  <a:srgbClr val="800000"/>
                </a:solidFill>
                <a:latin typeface="Symbol" panose="05050102010706020507" pitchFamily="18" charset="2"/>
              </a:rPr>
              <a:t>b</a:t>
            </a:r>
            <a:endParaRPr lang="en-US" altLang="de-DE" baseline="30000">
              <a:solidFill>
                <a:srgbClr val="800000"/>
              </a:solidFill>
              <a:latin typeface="Symbol" panose="05050102010706020507" pitchFamily="18" charset="2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148263" y="620688"/>
            <a:ext cx="44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>
                <a:solidFill>
                  <a:srgbClr val="336699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11188" y="5192688"/>
            <a:ext cx="77300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lifetimes for unstable nuclei far from the valley of </a:t>
            </a:r>
            <a:r>
              <a:rPr lang="en-GB" altLang="de-DE" u="sng" dirty="0">
                <a:latin typeface="Symbol" panose="05050102010706020507" pitchFamily="18" charset="2"/>
              </a:rPr>
              <a:t>b</a:t>
            </a:r>
            <a:r>
              <a:rPr lang="en-GB" altLang="de-DE" u="sng" dirty="0"/>
              <a:t>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611188" y="5672113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requiring: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4213225" y="5672113"/>
            <a:ext cx="1871663" cy="360363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2484438" y="5656238"/>
            <a:ext cx="35301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/>
              <a:t>n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     </a:t>
            </a:r>
            <a:r>
              <a:rPr lang="en-GB" altLang="de-DE" dirty="0">
                <a:sym typeface="Symbol" panose="05050102010706020507" pitchFamily="18" charset="2"/>
              </a:rPr>
              <a:t>      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~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n/cm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US" altLang="de-DE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64242"/>
              </p:ext>
            </p:extLst>
          </p:nvPr>
        </p:nvGraphicFramePr>
        <p:xfrm>
          <a:off x="827088" y="1162026"/>
          <a:ext cx="6697662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" name="CorelPhotoPaint.Image.9" r:id="rId4" imgW="6196072" imgH="3593599" progId="CorelPhotoPaint.Image.9">
                  <p:embed/>
                </p:oleObj>
              </mc:Choice>
              <mc:Fallback>
                <p:oleObj name="CorelPhotoPaint.Image.9" r:id="rId4" imgW="6196072" imgH="3593599" progId="CorelPhotoPaint.Image.9">
                  <p:embed/>
                  <p:pic>
                    <p:nvPicPr>
                      <p:cNvPr id="26421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3" t="2003" r="2905" b="2003"/>
                      <a:stretch>
                        <a:fillRect/>
                      </a:stretch>
                    </p:blipFill>
                    <p:spPr bwMode="auto">
                      <a:xfrm>
                        <a:off x="827088" y="1162026"/>
                        <a:ext cx="6697662" cy="388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156325" y="2435201"/>
            <a:ext cx="2808287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termination point: 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of very 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</a:t>
            </a:r>
            <a:r>
              <a:rPr lang="en-GB" altLang="de-DE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</a:t>
            </a:r>
            <a:endParaRPr lang="en-GB" altLang="de-DE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611188" y="6153126"/>
            <a:ext cx="64940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explosive scenarios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 to account for such high neutron fluxes</a:t>
            </a:r>
            <a:endParaRPr lang="en-GB" altLang="de-DE" b="1" u="sng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3995738" y="3970313"/>
            <a:ext cx="1499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points</a:t>
            </a: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V="1">
            <a:off x="6948488" y="1881163"/>
            <a:ext cx="144462" cy="5048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>
            <a:off x="2411413" y="4257651"/>
            <a:ext cx="1584325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 flipH="1" flipV="1">
            <a:off x="3563938" y="3609951"/>
            <a:ext cx="431800" cy="50323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Line 27"/>
          <p:cNvSpPr>
            <a:spLocks noChangeShapeType="1"/>
          </p:cNvSpPr>
          <p:nvPr/>
        </p:nvSpPr>
        <p:spPr bwMode="auto">
          <a:xfrm flipV="1">
            <a:off x="4572000" y="2889226"/>
            <a:ext cx="647700" cy="100806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5508625" y="4257651"/>
            <a:ext cx="195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000"/>
              <a:t>Rolfs &amp; Rodney: </a:t>
            </a:r>
          </a:p>
          <a:p>
            <a:r>
              <a:rPr lang="en-GB" altLang="de-DE" sz="1000"/>
              <a:t>Cauldrons in the Cosmos, 1988</a:t>
            </a:r>
          </a:p>
        </p:txBody>
      </p:sp>
    </p:spTree>
    <p:extLst>
      <p:ext uri="{BB962C8B-B14F-4D97-AF65-F5344CB8AC3E}">
        <p14:creationId xmlns:p14="http://schemas.microsoft.com/office/powerpoint/2010/main" val="39834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Mechanisms of r-process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0" y="720000"/>
            <a:ext cx="4886092" cy="2251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0000" y="2520000"/>
                <a:ext cx="7776864" cy="3832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T (T &gt; 10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K)</a:t>
                </a: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neutron density (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baseline="-250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10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Nuclei are bombarded with neutrons</a:t>
                </a: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Neutrons can be absorbed until the neutron separation energy is less than zero. This is the neutron drip line</a:t>
                </a: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rich isotopes are unstable to beta decay</a:t>
                </a: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beta decay the new nucleus will have a new neutron drip line and in most cases be able to capture more neutrons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2520000"/>
                <a:ext cx="7776864" cy="3832524"/>
              </a:xfrm>
              <a:prstGeom prst="rect">
                <a:avLst/>
              </a:prstGeom>
              <a:blipFill>
                <a:blip r:embed="rId3"/>
                <a:stretch>
                  <a:fillRect l="-470" t="-795" r="-627" b="-19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85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(n,</a:t>
            </a:r>
            <a:r>
              <a:rPr lang="el-GR" dirty="0" smtClean="0"/>
              <a:t>γ</a:t>
            </a:r>
            <a:r>
              <a:rPr lang="en-US" dirty="0" smtClean="0"/>
              <a:t>) and (</a:t>
            </a:r>
            <a:r>
              <a:rPr lang="el-GR" dirty="0" smtClean="0"/>
              <a:t>γ</a:t>
            </a:r>
            <a:r>
              <a:rPr lang="en-US" dirty="0" smtClean="0"/>
              <a:t>,n) equilibrium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000" y="2880000"/>
            <a:ext cx="4169664" cy="26246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720000"/>
            <a:ext cx="6793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Photodisintegration can play an important role in the r-process path. In very these hot environments there will be high energy photons.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location of “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in r-process are points where an equilibrium between neutron capture rates and photodisintegration has been reached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0" y="2700000"/>
            <a:ext cx="5960745" cy="29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approach of 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60000" y="1268760"/>
            <a:ext cx="83888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</a:t>
            </a: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</a:rPr>
              <a:t>(</a:t>
            </a:r>
            <a:r>
              <a:rPr lang="en-GB" altLang="de-DE" u="sng" dirty="0" err="1">
                <a:solidFill>
                  <a:srgbClr val="0000CC"/>
                </a:solidFill>
              </a:rPr>
              <a:t>n,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u="sng" dirty="0">
                <a:solidFill>
                  <a:srgbClr val="0000CC"/>
                </a:solidFill>
              </a:rPr>
              <a:t>) </a:t>
            </a:r>
            <a:r>
              <a:rPr lang="en-GB" altLang="de-DE" u="sng" dirty="0">
                <a:solidFill>
                  <a:srgbClr val="0000CC"/>
                </a:solidFill>
                <a:cs typeface="Times New Roman" panose="02020603050405020304" pitchFamily="18" charset="0"/>
              </a:rPr>
              <a:t>↔ </a:t>
            </a:r>
            <a:r>
              <a:rPr lang="en-GB" altLang="de-DE" u="sng" dirty="0">
                <a:solidFill>
                  <a:srgbClr val="0000CC"/>
                </a:solidFill>
              </a:rPr>
              <a:t>(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u="sng" dirty="0" err="1">
                <a:solidFill>
                  <a:srgbClr val="0000CC"/>
                </a:solidFill>
              </a:rPr>
              <a:t>,n</a:t>
            </a:r>
            <a:r>
              <a:rPr lang="en-GB" altLang="de-DE" u="sng" dirty="0">
                <a:solidFill>
                  <a:srgbClr val="0000CC"/>
                </a:solidFill>
              </a:rPr>
              <a:t>)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equilibrium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isotopic chain, and </a:t>
            </a: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Symbol" panose="05050102010706020507" pitchFamily="18" charset="2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dirty="0">
                <a:solidFill>
                  <a:srgbClr val="0000CC"/>
                </a:solidFill>
              </a:rPr>
              <a:t>-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equilibrium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hangingPunct="0"/>
            <a:r>
              <a:rPr lang="en-GB" altLang="de-DE" dirty="0">
                <a:latin typeface="Symbol" panose="05050102010706020507" pitchFamily="18" charset="2"/>
              </a:rPr>
              <a:t>    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of nuclei from each Z-chain to (Z+1) is equal to the flow from (Z+1) to (Z+2)</a:t>
            </a: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540000" y="720000"/>
            <a:ext cx="281359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 approximation</a:t>
            </a:r>
          </a:p>
        </p:txBody>
      </p:sp>
      <p:sp>
        <p:nvSpPr>
          <p:cNvPr id="21" name="Text Box 69"/>
          <p:cNvSpPr txBox="1">
            <a:spLocks noChangeArrowheads="1"/>
          </p:cNvSpPr>
          <p:nvPr/>
        </p:nvSpPr>
        <p:spPr bwMode="auto">
          <a:xfrm>
            <a:off x="360000" y="5301208"/>
            <a:ext cx="80778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nucleus with maximum abundance in each isotopic chain must wait for the longer</a:t>
            </a:r>
          </a:p>
          <a:p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time scales</a:t>
            </a:r>
          </a:p>
        </p:txBody>
      </p:sp>
      <p:grpSp>
        <p:nvGrpSpPr>
          <p:cNvPr id="22" name="Group 84"/>
          <p:cNvGrpSpPr>
            <a:grpSpLocks/>
          </p:cNvGrpSpPr>
          <p:nvPr/>
        </p:nvGrpSpPr>
        <p:grpSpPr bwMode="auto">
          <a:xfrm>
            <a:off x="1835150" y="2636912"/>
            <a:ext cx="5400675" cy="2592388"/>
            <a:chOff x="1156" y="1539"/>
            <a:chExt cx="3402" cy="1633"/>
          </a:xfrm>
        </p:grpSpPr>
        <p:grpSp>
          <p:nvGrpSpPr>
            <p:cNvPr id="23" name="Group 66"/>
            <p:cNvGrpSpPr>
              <a:grpSpLocks/>
            </p:cNvGrpSpPr>
            <p:nvPr/>
          </p:nvGrpSpPr>
          <p:grpSpPr bwMode="auto">
            <a:xfrm>
              <a:off x="1416" y="1539"/>
              <a:ext cx="2779" cy="1633"/>
              <a:chOff x="1638" y="1919"/>
              <a:chExt cx="2557" cy="1498"/>
            </a:xfrm>
          </p:grpSpPr>
          <p:sp>
            <p:nvSpPr>
              <p:cNvPr id="28" name="Rectangle 43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343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2480" y="2552"/>
                <a:ext cx="343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3166" y="2552"/>
                <a:ext cx="343" cy="336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852" y="2552"/>
                <a:ext cx="343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47"/>
              <p:cNvSpPr>
                <a:spLocks noChangeShapeType="1"/>
              </p:cNvSpPr>
              <p:nvPr/>
            </p:nvSpPr>
            <p:spPr bwMode="auto">
              <a:xfrm>
                <a:off x="2823" y="2031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48"/>
              <p:cNvSpPr>
                <a:spLocks noChangeShapeType="1"/>
              </p:cNvSpPr>
              <p:nvPr/>
            </p:nvSpPr>
            <p:spPr bwMode="auto">
              <a:xfrm>
                <a:off x="2823" y="2143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>
                <a:off x="3509" y="2776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>
                <a:off x="2823" y="2776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51"/>
              <p:cNvSpPr>
                <a:spLocks noChangeShapeType="1"/>
              </p:cNvSpPr>
              <p:nvPr/>
            </p:nvSpPr>
            <p:spPr bwMode="auto">
              <a:xfrm>
                <a:off x="2137" y="2776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52"/>
              <p:cNvSpPr>
                <a:spLocks noChangeShapeType="1"/>
              </p:cNvSpPr>
              <p:nvPr/>
            </p:nvSpPr>
            <p:spPr bwMode="auto">
              <a:xfrm>
                <a:off x="2308" y="2776"/>
                <a:ext cx="69" cy="335"/>
              </a:xfrm>
              <a:prstGeom prst="line">
                <a:avLst/>
              </a:prstGeom>
              <a:noFill/>
              <a:ln w="12700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Text Box 53"/>
              <p:cNvSpPr txBox="1">
                <a:spLocks noChangeArrowheads="1"/>
              </p:cNvSpPr>
              <p:nvPr/>
            </p:nvSpPr>
            <p:spPr bwMode="auto">
              <a:xfrm>
                <a:off x="2004" y="3094"/>
                <a:ext cx="718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C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de-DE" sz="1400" dirty="0">
                    <a:solidFill>
                      <a:srgbClr val="CC6600"/>
                    </a:solidFill>
                  </a:rPr>
                  <a:t>(</a:t>
                </a:r>
                <a:r>
                  <a:rPr lang="en-US" altLang="de-DE" sz="1400" dirty="0" err="1">
                    <a:solidFill>
                      <a:srgbClr val="CC66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de-DE" sz="1400" dirty="0" err="1">
                    <a:solidFill>
                      <a:srgbClr val="CC6600"/>
                    </a:solidFill>
                  </a:rPr>
                  <a:t>,n</a:t>
                </a:r>
                <a:r>
                  <a:rPr lang="en-US" altLang="de-DE" sz="1400" dirty="0">
                    <a:solidFill>
                      <a:srgbClr val="CC6600"/>
                    </a:solidFill>
                  </a:rPr>
                  <a:t>) photo-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de-DE" sz="1400" dirty="0">
                    <a:solidFill>
                      <a:srgbClr val="CC6600"/>
                    </a:solidFill>
                  </a:rPr>
                  <a:t>disintegration</a:t>
                </a:r>
              </a:p>
            </p:txBody>
          </p:sp>
          <p:sp>
            <p:nvSpPr>
              <p:cNvPr id="55" name="Text Box 55"/>
              <p:cNvSpPr txBox="1">
                <a:spLocks noChangeArrowheads="1"/>
              </p:cNvSpPr>
              <p:nvPr/>
            </p:nvSpPr>
            <p:spPr bwMode="auto">
              <a:xfrm>
                <a:off x="2951" y="2964"/>
                <a:ext cx="912" cy="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de-DE" sz="1400">
                    <a:solidFill>
                      <a:srgbClr val="CC0000"/>
                    </a:solidFill>
                  </a:rPr>
                  <a:t>equilibrium favors</a:t>
                </a:r>
                <a:br>
                  <a:rPr lang="en-US" altLang="de-DE" sz="1400">
                    <a:solidFill>
                      <a:srgbClr val="CC0000"/>
                    </a:solidFill>
                  </a:rPr>
                </a:br>
                <a:r>
                  <a:rPr lang="en-US" altLang="de-DE" sz="1400">
                    <a:solidFill>
                      <a:srgbClr val="CC0000"/>
                    </a:solidFill>
                  </a:rPr>
                  <a:t>“waiting point”</a:t>
                </a:r>
              </a:p>
            </p:txBody>
          </p:sp>
          <p:sp>
            <p:nvSpPr>
              <p:cNvPr id="56" name="Rectangle 56"/>
              <p:cNvSpPr>
                <a:spLocks noChangeArrowheads="1"/>
              </p:cNvSpPr>
              <p:nvPr/>
            </p:nvSpPr>
            <p:spPr bwMode="auto">
              <a:xfrm>
                <a:off x="2480" y="1919"/>
                <a:ext cx="343" cy="3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Line 57"/>
              <p:cNvSpPr>
                <a:spLocks noChangeShapeType="1"/>
              </p:cNvSpPr>
              <p:nvPr/>
            </p:nvSpPr>
            <p:spPr bwMode="auto">
              <a:xfrm flipH="1" flipV="1">
                <a:off x="2823" y="2254"/>
                <a:ext cx="343" cy="298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Text Box 58"/>
              <p:cNvSpPr txBox="1">
                <a:spLocks noChangeArrowheads="1"/>
              </p:cNvSpPr>
              <p:nvPr/>
            </p:nvSpPr>
            <p:spPr bwMode="auto">
              <a:xfrm>
                <a:off x="2994" y="2258"/>
                <a:ext cx="471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99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 sz="1400">
                    <a:solidFill>
                      <a:srgbClr val="CC0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altLang="de-DE" sz="1400">
                    <a:solidFill>
                      <a:srgbClr val="CC0000"/>
                    </a:solidFill>
                  </a:rPr>
                  <a:t>-decay</a:t>
                </a:r>
              </a:p>
            </p:txBody>
          </p:sp>
          <p:sp>
            <p:nvSpPr>
              <p:cNvPr id="59" name="Text Box 59"/>
              <p:cNvSpPr txBox="1">
                <a:spLocks noChangeArrowheads="1"/>
              </p:cNvSpPr>
              <p:nvPr/>
            </p:nvSpPr>
            <p:spPr bwMode="auto">
              <a:xfrm>
                <a:off x="1791" y="2622"/>
                <a:ext cx="329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 sz="1400"/>
                  <a:t>seed</a:t>
                </a:r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>
                <a:off x="2137" y="2664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61"/>
              <p:cNvSpPr>
                <a:spLocks noChangeShapeType="1"/>
              </p:cNvSpPr>
              <p:nvPr/>
            </p:nvSpPr>
            <p:spPr bwMode="auto">
              <a:xfrm>
                <a:off x="2823" y="2664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62"/>
              <p:cNvSpPr>
                <a:spLocks noChangeShapeType="1"/>
              </p:cNvSpPr>
              <p:nvPr/>
            </p:nvSpPr>
            <p:spPr bwMode="auto">
              <a:xfrm>
                <a:off x="3509" y="2664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63"/>
              <p:cNvSpPr>
                <a:spLocks noChangeShapeType="1"/>
              </p:cNvSpPr>
              <p:nvPr/>
            </p:nvSpPr>
            <p:spPr bwMode="auto">
              <a:xfrm flipH="1" flipV="1">
                <a:off x="2063" y="2379"/>
                <a:ext cx="245" cy="285"/>
              </a:xfrm>
              <a:prstGeom prst="line">
                <a:avLst/>
              </a:prstGeom>
              <a:noFill/>
              <a:ln w="12700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Text Box 64"/>
              <p:cNvSpPr txBox="1">
                <a:spLocks noChangeArrowheads="1"/>
              </p:cNvSpPr>
              <p:nvPr/>
            </p:nvSpPr>
            <p:spPr bwMode="auto">
              <a:xfrm>
                <a:off x="1638" y="2053"/>
                <a:ext cx="712" cy="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de-DE" sz="1400">
                    <a:solidFill>
                      <a:srgbClr val="336699"/>
                    </a:solidFill>
                  </a:rPr>
                  <a:t>rapid neutron</a:t>
                </a:r>
                <a:br>
                  <a:rPr lang="en-US" altLang="de-DE" sz="1400">
                    <a:solidFill>
                      <a:srgbClr val="336699"/>
                    </a:solidFill>
                  </a:rPr>
                </a:br>
                <a:r>
                  <a:rPr lang="en-US" altLang="de-DE" sz="1400">
                    <a:solidFill>
                      <a:srgbClr val="336699"/>
                    </a:solidFill>
                  </a:rPr>
                  <a:t>capture</a:t>
                </a:r>
              </a:p>
            </p:txBody>
          </p:sp>
        </p:grpSp>
        <p:sp>
          <p:nvSpPr>
            <p:cNvPr id="24" name="Text Box 79"/>
            <p:cNvSpPr txBox="1">
              <a:spLocks noChangeArrowheads="1"/>
            </p:cNvSpPr>
            <p:nvPr/>
          </p:nvSpPr>
          <p:spPr bwMode="auto">
            <a:xfrm>
              <a:off x="4169" y="2750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="1"/>
                <a:t>N</a:t>
              </a:r>
            </a:p>
          </p:txBody>
        </p:sp>
        <p:sp>
          <p:nvSpPr>
            <p:cNvPr id="25" name="Freeform 80"/>
            <p:cNvSpPr>
              <a:spLocks/>
            </p:cNvSpPr>
            <p:nvPr/>
          </p:nvSpPr>
          <p:spPr bwMode="auto">
            <a:xfrm rot="5400000">
              <a:off x="4387" y="2589"/>
              <a:ext cx="1" cy="340"/>
            </a:xfrm>
            <a:custGeom>
              <a:avLst/>
              <a:gdLst>
                <a:gd name="T0" fmla="*/ 0 w 1"/>
                <a:gd name="T1" fmla="*/ 93 h 93"/>
                <a:gd name="T2" fmla="*/ 0 w 1"/>
                <a:gd name="T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3">
                  <a:moveTo>
                    <a:pt x="0" y="93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26" name="Text Box 82"/>
            <p:cNvSpPr txBox="1">
              <a:spLocks noChangeArrowheads="1"/>
            </p:cNvSpPr>
            <p:nvPr/>
          </p:nvSpPr>
          <p:spPr bwMode="auto">
            <a:xfrm>
              <a:off x="1156" y="2422"/>
              <a:ext cx="1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="1"/>
                <a:t>Z</a:t>
              </a:r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auto">
            <a:xfrm>
              <a:off x="1307" y="2218"/>
              <a:ext cx="1" cy="340"/>
            </a:xfrm>
            <a:custGeom>
              <a:avLst/>
              <a:gdLst>
                <a:gd name="T0" fmla="*/ 0 w 1"/>
                <a:gd name="T1" fmla="*/ 93 h 93"/>
                <a:gd name="T2" fmla="*/ 0 w 1"/>
                <a:gd name="T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3">
                  <a:moveTo>
                    <a:pt x="0" y="93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  <p:sp>
        <p:nvSpPr>
          <p:cNvPr id="65" name="Text Box 97"/>
          <p:cNvSpPr txBox="1">
            <a:spLocks noChangeArrowheads="1"/>
          </p:cNvSpPr>
          <p:nvPr/>
        </p:nvSpPr>
        <p:spPr bwMode="auto">
          <a:xfrm>
            <a:off x="360000" y="6165304"/>
            <a:ext cx="80084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approximation for parameter studies, BUT steady-flow approximation is not always valid</a:t>
            </a:r>
          </a:p>
        </p:txBody>
      </p:sp>
      <p:pic>
        <p:nvPicPr>
          <p:cNvPr id="35" name="Picture 3" descr="C:\My Documents\ISP205\L25\traffic_wav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6752"/>
            <a:ext cx="73152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stellar nucleosynthesis</a:t>
            </a:r>
            <a:endParaRPr lang="en-US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32000" y="5040000"/>
            <a:ext cx="4143375" cy="125572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s-process</a:t>
            </a:r>
            <a:r>
              <a:rPr kumimoji="1"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(slow process)</a:t>
            </a:r>
            <a:r>
              <a:rPr kumimoji="1"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1"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times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relative to decay time</a:t>
            </a: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Involves mostly </a:t>
            </a: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isotopes</a:t>
            </a: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kumimoji="1" lang="en-US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 – 90 </a:t>
            </a:r>
            <a:r>
              <a:rPr kumimoji="1"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1" lang="en-US" sz="16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680000" y="5040000"/>
            <a:ext cx="4286250" cy="125572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</a:t>
            </a:r>
            <a:r>
              <a:rPr kumimoji="1"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(rapid process):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times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relative to decay times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Produces </a:t>
            </a: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isotopes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(neutron-rich)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20-30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en-US" sz="16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po 15"/>
          <p:cNvGrpSpPr/>
          <p:nvPr/>
        </p:nvGrpSpPr>
        <p:grpSpPr>
          <a:xfrm>
            <a:off x="714348" y="703660"/>
            <a:ext cx="6215106" cy="4180959"/>
            <a:chOff x="714348" y="214290"/>
            <a:chExt cx="6215106" cy="418095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uppo 14"/>
            <p:cNvGrpSpPr/>
            <p:nvPr/>
          </p:nvGrpSpPr>
          <p:grpSpPr>
            <a:xfrm>
              <a:off x="1785918" y="285728"/>
              <a:ext cx="5143536" cy="3214710"/>
              <a:chOff x="1785918" y="285728"/>
              <a:chExt cx="5143536" cy="3214710"/>
            </a:xfrm>
          </p:grpSpPr>
          <p:sp>
            <p:nvSpPr>
              <p:cNvPr id="16" name="Ovale 5"/>
              <p:cNvSpPr/>
              <p:nvPr/>
            </p:nvSpPr>
            <p:spPr>
              <a:xfrm rot="19692899">
                <a:off x="3100882" y="1605131"/>
                <a:ext cx="1615568" cy="430534"/>
              </a:xfrm>
              <a:prstGeom prst="ellipse">
                <a:avLst/>
              </a:prstGeom>
              <a:solidFill>
                <a:srgbClr val="FFDE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s-process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(Red Giants)</a:t>
                </a: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ttangolo 6"/>
              <p:cNvSpPr/>
              <p:nvPr/>
            </p:nvSpPr>
            <p:spPr>
              <a:xfrm>
                <a:off x="1785918" y="285728"/>
                <a:ext cx="4572032" cy="2143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7"/>
              <p:cNvSpPr/>
              <p:nvPr/>
            </p:nvSpPr>
            <p:spPr>
              <a:xfrm>
                <a:off x="5214942" y="2857496"/>
                <a:ext cx="1714512" cy="642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8"/>
              <p:cNvSpPr/>
              <p:nvPr/>
            </p:nvSpPr>
            <p:spPr>
              <a:xfrm rot="19782956">
                <a:off x="4893138" y="1851868"/>
                <a:ext cx="1458341" cy="301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0" name="Connettore 2 10"/>
              <p:cNvCxnSpPr/>
              <p:nvPr/>
            </p:nvCxnSpPr>
            <p:spPr>
              <a:xfrm rot="16200000" flipV="1">
                <a:off x="4221188" y="2792436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11"/>
              <p:cNvCxnSpPr/>
              <p:nvPr/>
            </p:nvCxnSpPr>
            <p:spPr>
              <a:xfrm rot="16200000" flipV="1">
                <a:off x="4721254" y="2418833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12"/>
              <p:cNvCxnSpPr/>
              <p:nvPr/>
            </p:nvCxnSpPr>
            <p:spPr>
              <a:xfrm rot="16200000" flipV="1">
                <a:off x="5221320" y="2061644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3"/>
              <p:cNvCxnSpPr/>
              <p:nvPr/>
            </p:nvCxnSpPr>
            <p:spPr>
              <a:xfrm rot="16200000" flipV="1">
                <a:off x="5721386" y="1792304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e 4"/>
              <p:cNvSpPr/>
              <p:nvPr/>
            </p:nvSpPr>
            <p:spPr>
              <a:xfrm rot="19428228">
                <a:off x="4447220" y="2584287"/>
                <a:ext cx="2164991" cy="57226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r-process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(Supernovae)</a:t>
                </a: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CasellaDiTesto 16"/>
          <p:cNvSpPr txBox="1"/>
          <p:nvPr/>
        </p:nvSpPr>
        <p:spPr>
          <a:xfrm>
            <a:off x="5857884" y="2098537"/>
            <a:ext cx="2628989" cy="369332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beam facilities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ttangolo 24"/>
          <p:cNvSpPr/>
          <p:nvPr/>
        </p:nvSpPr>
        <p:spPr>
          <a:xfrm>
            <a:off x="1714480" y="1384157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3"/>
          <p:cNvSpPr txBox="1"/>
          <p:nvPr/>
        </p:nvSpPr>
        <p:spPr>
          <a:xfrm>
            <a:off x="2071670" y="1669909"/>
            <a:ext cx="16428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beams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bldLvl="2" animBg="1" autoUpdateAnimBg="0"/>
      <p:bldP spid="12" grpId="0" build="allAtOnce" bldLvl="2" animBg="1" autoUpdateAnimBg="0"/>
      <p:bldP spid="25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Imprints of shell effects in r-process?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34" name="Group 2"/>
          <p:cNvGrpSpPr>
            <a:grpSpLocks/>
          </p:cNvGrpSpPr>
          <p:nvPr/>
        </p:nvGrpSpPr>
        <p:grpSpPr bwMode="auto">
          <a:xfrm>
            <a:off x="4572000" y="1944688"/>
            <a:ext cx="4451350" cy="2901950"/>
            <a:chOff x="2836" y="1117"/>
            <a:chExt cx="2804" cy="2086"/>
          </a:xfrm>
        </p:grpSpPr>
        <p:pic>
          <p:nvPicPr>
            <p:cNvPr id="35" name="Picture 3" descr="wp-s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" y="1117"/>
              <a:ext cx="2383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517" y="1945"/>
              <a:ext cx="116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de-DE">
                <a:cs typeface="Arial" panose="020B0604020202020204" pitchFamily="34" charset="0"/>
              </a:endParaRPr>
            </a:p>
          </p:txBody>
        </p:sp>
        <p:graphicFrame>
          <p:nvGraphicFramePr>
            <p:cNvPr id="37" name="Object 5"/>
            <p:cNvGraphicFramePr>
              <a:graphicFrameLocks noChangeAspect="1"/>
            </p:cNvGraphicFramePr>
            <p:nvPr/>
          </p:nvGraphicFramePr>
          <p:xfrm>
            <a:off x="2836" y="2076"/>
            <a:ext cx="88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58" name="Equation" r:id="rId5" imgW="139579" imgH="266469" progId="Equation.3">
                    <p:embed/>
                  </p:oleObj>
                </mc:Choice>
                <mc:Fallback>
                  <p:oleObj name="Equation" r:id="rId5" imgW="139579" imgH="266469" progId="Equation.3">
                    <p:embed/>
                    <p:pic>
                      <p:nvPicPr>
                        <p:cNvPr id="4814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6" y="2076"/>
                          <a:ext cx="88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4556" y="2144"/>
              <a:ext cx="160" cy="15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4556" y="2416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>
              <a:off x="4552" y="2692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4548" y="2964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>
              <a:off x="5104" y="1880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4564" y="1876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44" name="Group 12"/>
            <p:cNvGrpSpPr>
              <a:grpSpLocks/>
            </p:cNvGrpSpPr>
            <p:nvPr/>
          </p:nvGrpSpPr>
          <p:grpSpPr bwMode="auto">
            <a:xfrm>
              <a:off x="4754" y="2163"/>
              <a:ext cx="873" cy="306"/>
              <a:chOff x="4754" y="2172"/>
              <a:chExt cx="873" cy="306"/>
            </a:xfrm>
          </p:grpSpPr>
          <p:sp>
            <p:nvSpPr>
              <p:cNvPr id="68" name="Text Box 13"/>
              <p:cNvSpPr txBox="1">
                <a:spLocks noChangeArrowheads="1"/>
              </p:cNvSpPr>
              <p:nvPr/>
            </p:nvSpPr>
            <p:spPr bwMode="auto">
              <a:xfrm>
                <a:off x="5053" y="2175"/>
                <a:ext cx="535" cy="220"/>
              </a:xfrm>
              <a:prstGeom prst="rect">
                <a:avLst/>
              </a:prstGeom>
              <a:solidFill>
                <a:srgbClr val="FFFF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baseline="30000">
                    <a:cs typeface="Arial" panose="020B0604020202020204" pitchFamily="34" charset="0"/>
                  </a:rPr>
                  <a:t>130</a:t>
                </a:r>
                <a:r>
                  <a:rPr lang="de-DE" altLang="de-DE" sz="1400">
                    <a:cs typeface="Arial" panose="020B0604020202020204" pitchFamily="34" charset="0"/>
                  </a:rPr>
                  <a:t>Cd</a:t>
                </a:r>
                <a:endParaRPr lang="de-DE" altLang="de-DE" sz="1400" baseline="-25000">
                  <a:cs typeface="Arial" panose="020B0604020202020204" pitchFamily="34" charset="0"/>
                </a:endParaRPr>
              </a:p>
            </p:txBody>
          </p:sp>
          <p:grpSp>
            <p:nvGrpSpPr>
              <p:cNvPr id="69" name="Group 14"/>
              <p:cNvGrpSpPr>
                <a:grpSpLocks/>
              </p:cNvGrpSpPr>
              <p:nvPr/>
            </p:nvGrpSpPr>
            <p:grpSpPr bwMode="auto">
              <a:xfrm>
                <a:off x="4754" y="2172"/>
                <a:ext cx="873" cy="306"/>
                <a:chOff x="4754" y="2172"/>
                <a:chExt cx="873" cy="306"/>
              </a:xfrm>
            </p:grpSpPr>
            <p:sp>
              <p:nvSpPr>
                <p:cNvPr id="70" name="Line 15"/>
                <p:cNvSpPr>
                  <a:spLocks noChangeShapeType="1"/>
                </p:cNvSpPr>
                <p:nvPr/>
              </p:nvSpPr>
              <p:spPr bwMode="auto">
                <a:xfrm>
                  <a:off x="4754" y="2240"/>
                  <a:ext cx="311" cy="82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 type="triangle" w="sm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069" y="2314"/>
                  <a:ext cx="558" cy="16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de-DE" altLang="de-DE" sz="1400" baseline="30000">
                      <a:cs typeface="Arial" panose="020B0604020202020204" pitchFamily="34" charset="0"/>
                    </a:rPr>
                    <a:t> 48       82</a:t>
                  </a:r>
                </a:p>
              </p:txBody>
            </p:sp>
            <p:sp>
              <p:nvSpPr>
                <p:cNvPr id="72" name="Rectangle 17"/>
                <p:cNvSpPr>
                  <a:spLocks noChangeArrowheads="1"/>
                </p:cNvSpPr>
                <p:nvPr/>
              </p:nvSpPr>
              <p:spPr bwMode="auto">
                <a:xfrm>
                  <a:off x="5064" y="2172"/>
                  <a:ext cx="416" cy="248"/>
                </a:xfrm>
                <a:prstGeom prst="rect">
                  <a:avLst/>
                </a:prstGeom>
                <a:noFill/>
                <a:ln w="31750">
                  <a:solidFill>
                    <a:srgbClr val="CC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</p:grpSp>
        </p:grpSp>
        <p:sp>
          <p:nvSpPr>
            <p:cNvPr id="66" name="Rectangle 18"/>
            <p:cNvSpPr>
              <a:spLocks noChangeArrowheads="1"/>
            </p:cNvSpPr>
            <p:nvPr/>
          </p:nvSpPr>
          <p:spPr bwMode="auto">
            <a:xfrm>
              <a:off x="5492" y="2128"/>
              <a:ext cx="148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7" name="Rectangle 19"/>
            <p:cNvSpPr>
              <a:spLocks noChangeArrowheads="1"/>
            </p:cNvSpPr>
            <p:nvPr/>
          </p:nvSpPr>
          <p:spPr bwMode="auto">
            <a:xfrm>
              <a:off x="5032" y="2432"/>
              <a:ext cx="508" cy="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73" name="Picture 20" descr="wit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502761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21"/>
          <p:cNvSpPr txBox="1">
            <a:spLocks noChangeArrowheads="1"/>
          </p:cNvSpPr>
          <p:nvPr/>
        </p:nvSpPr>
        <p:spPr bwMode="auto">
          <a:xfrm>
            <a:off x="1608138" y="809625"/>
            <a:ext cx="2185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-</a:t>
            </a:r>
            <a:r>
              <a:rPr lang="en-US" altLang="de-DE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abundances</a:t>
            </a:r>
            <a:endParaRPr lang="en-US" alt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Line 22"/>
          <p:cNvSpPr>
            <a:spLocks noChangeShapeType="1"/>
          </p:cNvSpPr>
          <p:nvPr/>
        </p:nvSpPr>
        <p:spPr bwMode="auto">
          <a:xfrm>
            <a:off x="4068000" y="1128713"/>
            <a:ext cx="900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23"/>
          <p:cNvSpPr>
            <a:spLocks noChangeShapeType="1"/>
          </p:cNvSpPr>
          <p:nvPr/>
        </p:nvSpPr>
        <p:spPr bwMode="auto">
          <a:xfrm rot="10800000">
            <a:off x="4032000" y="919163"/>
            <a:ext cx="9000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24"/>
          <p:cNvSpPr txBox="1">
            <a:spLocks noChangeArrowheads="1"/>
          </p:cNvSpPr>
          <p:nvPr/>
        </p:nvSpPr>
        <p:spPr bwMode="auto">
          <a:xfrm>
            <a:off x="360363" y="5292000"/>
            <a:ext cx="4498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“..the calculated r-abundance ‘hole‘ in the A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 120 region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reflects ... </a:t>
            </a:r>
            <a:r>
              <a:rPr lang="en-US" altLang="de-DE" sz="16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weakening of the shell strength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below </a:t>
            </a:r>
            <a:r>
              <a:rPr lang="en-US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altLang="de-DE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                                             </a:t>
            </a:r>
            <a:r>
              <a:rPr lang="en-US" alt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K-L </a:t>
            </a:r>
            <a:r>
              <a:rPr lang="en-US" alt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Kratz</a:t>
            </a:r>
            <a:endParaRPr lang="en-US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8699500" y="6376988"/>
            <a:ext cx="334963" cy="23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9" name="Rectangle 26"/>
          <p:cNvSpPr>
            <a:spLocks noChangeArrowheads="1"/>
          </p:cNvSpPr>
          <p:nvPr/>
        </p:nvSpPr>
        <p:spPr bwMode="auto">
          <a:xfrm>
            <a:off x="5037138" y="2989263"/>
            <a:ext cx="231775" cy="281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5316538" y="854075"/>
            <a:ext cx="368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nuclear properties</a:t>
            </a:r>
            <a:endParaRPr lang="en-US" alt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 Box 24"/>
          <p:cNvSpPr txBox="1">
            <a:spLocks noChangeArrowheads="1"/>
          </p:cNvSpPr>
          <p:nvPr/>
        </p:nvSpPr>
        <p:spPr bwMode="auto">
          <a:xfrm>
            <a:off x="5940000" y="5292000"/>
            <a:ext cx="3144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bottleneck at N=82 waiting point near stability? </a:t>
            </a:r>
            <a:endParaRPr lang="en-US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„waiting-point“ concept in astrophysics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Saha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equation: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603256" y="1089332"/>
                <a:ext cx="3716274" cy="533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simplified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</m:d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𝑒𝑥𝑝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256" y="1089332"/>
                <a:ext cx="3716274" cy="533544"/>
              </a:xfrm>
              <a:prstGeom prst="rect">
                <a:avLst/>
              </a:prstGeom>
              <a:blipFill>
                <a:blip r:embed="rId2"/>
                <a:stretch>
                  <a:fillRect l="-492" t="-100000" r="-12131" b="-1471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1980000"/>
                <a:ext cx="56777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“waiting-point” shifted to higher masses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“waiting-point” shifted to lower masses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“waiting-point” shifted to higher masses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980000"/>
                <a:ext cx="5677773" cy="923330"/>
              </a:xfrm>
              <a:prstGeom prst="rect">
                <a:avLst/>
              </a:prstGeom>
              <a:blipFill>
                <a:blip r:embed="rId3"/>
                <a:stretch>
                  <a:fillRect l="-644" t="-3974" r="-107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3240000"/>
            <a:ext cx="37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Equilibrium-flow along r-process path: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449848" y="3793998"/>
                <a:ext cx="4244303" cy="628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−1,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−1,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848" y="3793998"/>
                <a:ext cx="4244303" cy="628505"/>
              </a:xfrm>
              <a:prstGeom prst="rect">
                <a:avLst/>
              </a:prstGeom>
              <a:blipFill>
                <a:blip r:embed="rId4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2449848" y="4589311"/>
            <a:ext cx="47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governed by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–decays from isotopic chain Z to (Z+1)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ach unten gekrümmter Pfeil 9"/>
          <p:cNvSpPr/>
          <p:nvPr/>
        </p:nvSpPr>
        <p:spPr>
          <a:xfrm>
            <a:off x="1980000" y="2052000"/>
            <a:ext cx="288000" cy="180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Nach unten gekrümmter Pfeil 10"/>
          <p:cNvSpPr/>
          <p:nvPr/>
        </p:nvSpPr>
        <p:spPr>
          <a:xfrm>
            <a:off x="1980000" y="2340000"/>
            <a:ext cx="288000" cy="180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Nach unten gekrümmter Pfeil 11"/>
          <p:cNvSpPr/>
          <p:nvPr/>
        </p:nvSpPr>
        <p:spPr>
          <a:xfrm>
            <a:off x="1980000" y="2628000"/>
            <a:ext cx="288000" cy="180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Nach unten gekrümmter Pfeil 12"/>
          <p:cNvSpPr/>
          <p:nvPr/>
        </p:nvSpPr>
        <p:spPr>
          <a:xfrm>
            <a:off x="2570314" y="5073928"/>
            <a:ext cx="288000" cy="18000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9102" y="4979262"/>
            <a:ext cx="523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-decay flow equilibrium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implies (n,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(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,n) equilibrium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448000" y="5580000"/>
            <a:ext cx="318080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(“waiting-point“) ↔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952232" y="5282683"/>
                <a:ext cx="1083565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32" y="5282683"/>
                <a:ext cx="1083565" cy="234616"/>
              </a:xfrm>
              <a:prstGeom prst="rect">
                <a:avLst/>
              </a:prstGeom>
              <a:blipFill>
                <a:blip r:embed="rId5"/>
                <a:stretch>
                  <a:fillRect l="-2260" b="-26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9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4" grpId="0"/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approach of 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418869"/>
              </p:ext>
            </p:extLst>
          </p:nvPr>
        </p:nvGraphicFramePr>
        <p:xfrm>
          <a:off x="3295650" y="1285081"/>
          <a:ext cx="220345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6" name="Formel" r:id="rId4" imgW="2120760" imgH="545760" progId="Equation.3">
                  <p:embed/>
                </p:oleObj>
              </mc:Choice>
              <mc:Fallback>
                <p:oleObj name="Formel" r:id="rId4" imgW="2120760" imgH="545760" progId="Equation.3">
                  <p:embed/>
                  <p:pic>
                    <p:nvPicPr>
                      <p:cNvPr id="26830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285081"/>
                        <a:ext cx="2203450" cy="565150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1322388" y="2276872"/>
            <a:ext cx="6329169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rates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relevant role in most of r-process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23850" y="594568"/>
            <a:ext cx="716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abundance ratios 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neighbouring isotopes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depends on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and S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603250" y="2307034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6972300" y="1442244"/>
            <a:ext cx="409575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7527925" y="1442244"/>
            <a:ext cx="3937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8039100" y="1440656"/>
            <a:ext cx="381000" cy="38258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 rot="5400000">
            <a:off x="7384256" y="1358900"/>
            <a:ext cx="1588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336699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42" name="Freeform 37"/>
          <p:cNvSpPr>
            <a:spLocks/>
          </p:cNvSpPr>
          <p:nvPr/>
        </p:nvSpPr>
        <p:spPr bwMode="auto">
          <a:xfrm rot="5400000">
            <a:off x="8032750" y="1429544"/>
            <a:ext cx="76200" cy="4635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336699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7812088" y="1988344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N</a:t>
            </a:r>
          </a:p>
        </p:txBody>
      </p:sp>
      <p:sp>
        <p:nvSpPr>
          <p:cNvPr id="44" name="Freeform 39"/>
          <p:cNvSpPr>
            <a:spLocks/>
          </p:cNvSpPr>
          <p:nvPr/>
        </p:nvSpPr>
        <p:spPr bwMode="auto">
          <a:xfrm rot="5400000">
            <a:off x="8158956" y="1716088"/>
            <a:ext cx="1587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6" name="Text Box 40"/>
          <p:cNvSpPr txBox="1">
            <a:spLocks noChangeArrowheads="1"/>
          </p:cNvSpPr>
          <p:nvPr/>
        </p:nvSpPr>
        <p:spPr bwMode="auto">
          <a:xfrm>
            <a:off x="7596188" y="1124744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A</a:t>
            </a:r>
          </a:p>
        </p:txBody>
      </p:sp>
      <p:sp>
        <p:nvSpPr>
          <p:cNvPr id="67" name="Text Box 41"/>
          <p:cNvSpPr txBox="1">
            <a:spLocks noChangeArrowheads="1"/>
          </p:cNvSpPr>
          <p:nvPr/>
        </p:nvSpPr>
        <p:spPr bwMode="auto">
          <a:xfrm>
            <a:off x="6516688" y="1485106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Z</a:t>
            </a:r>
          </a:p>
        </p:txBody>
      </p:sp>
      <p:sp>
        <p:nvSpPr>
          <p:cNvPr id="68" name="Freeform 42"/>
          <p:cNvSpPr>
            <a:spLocks/>
          </p:cNvSpPr>
          <p:nvPr/>
        </p:nvSpPr>
        <p:spPr bwMode="auto">
          <a:xfrm>
            <a:off x="6756400" y="1161256"/>
            <a:ext cx="1588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9" name="Text Box 55"/>
          <p:cNvSpPr txBox="1">
            <a:spLocks noChangeArrowheads="1"/>
          </p:cNvSpPr>
          <p:nvPr/>
        </p:nvSpPr>
        <p:spPr bwMode="auto">
          <a:xfrm>
            <a:off x="8027988" y="1124744"/>
            <a:ext cx="514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A+1</a:t>
            </a:r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395288" y="3068960"/>
            <a:ext cx="7405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 flow from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neighbouring isotopic chains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governed by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graphicFrame>
        <p:nvGraphicFramePr>
          <p:cNvPr id="71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168665"/>
              </p:ext>
            </p:extLst>
          </p:nvPr>
        </p:nvGraphicFramePr>
        <p:xfrm>
          <a:off x="4284663" y="3932560"/>
          <a:ext cx="1460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7" name="Formel" r:id="rId6" imgW="1460160" imgH="393480" progId="Equation.3">
                  <p:embed/>
                </p:oleObj>
              </mc:Choice>
              <mc:Fallback>
                <p:oleObj name="Formel" r:id="rId6" imgW="1460160" imgH="393480" progId="Equation.3">
                  <p:embed/>
                  <p:pic>
                    <p:nvPicPr>
                      <p:cNvPr id="26836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3932560"/>
                        <a:ext cx="1460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 Box 73"/>
          <p:cNvSpPr txBox="1">
            <a:spLocks noChangeArrowheads="1"/>
          </p:cNvSpPr>
          <p:nvPr/>
        </p:nvSpPr>
        <p:spPr bwMode="auto">
          <a:xfrm>
            <a:off x="611188" y="3572198"/>
            <a:ext cx="3704860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define: 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abundance in each isotopic chain</a:t>
            </a:r>
          </a:p>
        </p:txBody>
      </p:sp>
      <p:sp>
        <p:nvSpPr>
          <p:cNvPr id="73" name="Rectangle 77"/>
          <p:cNvSpPr>
            <a:spLocks noChangeArrowheads="1"/>
          </p:cNvSpPr>
          <p:nvPr/>
        </p:nvSpPr>
        <p:spPr bwMode="auto">
          <a:xfrm>
            <a:off x="7075488" y="3643635"/>
            <a:ext cx="409575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4" name="Rectangle 78"/>
          <p:cNvSpPr>
            <a:spLocks noChangeArrowheads="1"/>
          </p:cNvSpPr>
          <p:nvPr/>
        </p:nvSpPr>
        <p:spPr bwMode="auto">
          <a:xfrm>
            <a:off x="7075488" y="4177035"/>
            <a:ext cx="409575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5" name="Rectangle 79"/>
          <p:cNvSpPr>
            <a:spLocks noChangeArrowheads="1"/>
          </p:cNvSpPr>
          <p:nvPr/>
        </p:nvSpPr>
        <p:spPr bwMode="auto">
          <a:xfrm>
            <a:off x="7631113" y="4177035"/>
            <a:ext cx="3937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6" name="Freeform 80"/>
          <p:cNvSpPr>
            <a:spLocks/>
          </p:cNvSpPr>
          <p:nvPr/>
        </p:nvSpPr>
        <p:spPr bwMode="auto">
          <a:xfrm rot="5400000">
            <a:off x="7487444" y="4093692"/>
            <a:ext cx="1587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336699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77" name="Freeform 81"/>
          <p:cNvSpPr>
            <a:spLocks/>
          </p:cNvSpPr>
          <p:nvPr/>
        </p:nvSpPr>
        <p:spPr bwMode="auto">
          <a:xfrm rot="10800000">
            <a:off x="7362825" y="3861123"/>
            <a:ext cx="468313" cy="468312"/>
          </a:xfrm>
          <a:custGeom>
            <a:avLst/>
            <a:gdLst>
              <a:gd name="T0" fmla="*/ 0 w 96"/>
              <a:gd name="T1" fmla="*/ 0 h 96"/>
              <a:gd name="T2" fmla="*/ 96 w 96"/>
              <a:gd name="T3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96">
                <a:moveTo>
                  <a:pt x="0" y="0"/>
                </a:moveTo>
                <a:lnTo>
                  <a:pt x="96" y="96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78" name="Text Box 82"/>
          <p:cNvSpPr txBox="1">
            <a:spLocks noChangeArrowheads="1"/>
          </p:cNvSpPr>
          <p:nvPr/>
        </p:nvSpPr>
        <p:spPr bwMode="auto">
          <a:xfrm>
            <a:off x="7915275" y="4707260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N</a:t>
            </a:r>
          </a:p>
        </p:txBody>
      </p:sp>
      <p:sp>
        <p:nvSpPr>
          <p:cNvPr id="79" name="Freeform 83"/>
          <p:cNvSpPr>
            <a:spLocks/>
          </p:cNvSpPr>
          <p:nvPr/>
        </p:nvSpPr>
        <p:spPr bwMode="auto">
          <a:xfrm rot="5400000">
            <a:off x="8262144" y="4450879"/>
            <a:ext cx="1588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80" name="Text Box 84"/>
          <p:cNvSpPr txBox="1">
            <a:spLocks noChangeArrowheads="1"/>
          </p:cNvSpPr>
          <p:nvPr/>
        </p:nvSpPr>
        <p:spPr bwMode="auto">
          <a:xfrm>
            <a:off x="7699375" y="4291335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A</a:t>
            </a:r>
          </a:p>
        </p:txBody>
      </p:sp>
      <p:sp>
        <p:nvSpPr>
          <p:cNvPr id="81" name="Text Box 85"/>
          <p:cNvSpPr txBox="1">
            <a:spLocks noChangeArrowheads="1"/>
          </p:cNvSpPr>
          <p:nvPr/>
        </p:nvSpPr>
        <p:spPr bwMode="auto">
          <a:xfrm>
            <a:off x="6619875" y="421989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Z</a:t>
            </a:r>
          </a:p>
        </p:txBody>
      </p:sp>
      <p:sp>
        <p:nvSpPr>
          <p:cNvPr id="82" name="Freeform 86"/>
          <p:cNvSpPr>
            <a:spLocks/>
          </p:cNvSpPr>
          <p:nvPr/>
        </p:nvSpPr>
        <p:spPr bwMode="auto">
          <a:xfrm>
            <a:off x="6859588" y="3896048"/>
            <a:ext cx="1587" cy="539750"/>
          </a:xfrm>
          <a:custGeom>
            <a:avLst/>
            <a:gdLst>
              <a:gd name="T0" fmla="*/ 0 w 1"/>
              <a:gd name="T1" fmla="*/ 93 h 93"/>
              <a:gd name="T2" fmla="*/ 0 w 1"/>
              <a:gd name="T3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3">
                <a:moveTo>
                  <a:pt x="0" y="93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83" name="Text Box 87"/>
          <p:cNvSpPr txBox="1">
            <a:spLocks noChangeArrowheads="1"/>
          </p:cNvSpPr>
          <p:nvPr/>
        </p:nvSpPr>
        <p:spPr bwMode="auto">
          <a:xfrm>
            <a:off x="7580313" y="3697610"/>
            <a:ext cx="493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="1"/>
              <a:t>Z+1</a:t>
            </a:r>
          </a:p>
        </p:txBody>
      </p: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684213" y="5445224"/>
            <a:ext cx="8390481" cy="4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masses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/>
              <a:t>(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>
                <a:latin typeface="Symbol" panose="05050102010706020507" pitchFamily="18" charset="2"/>
              </a:rPr>
              <a:t>b</a:t>
            </a:r>
            <a:r>
              <a:rPr lang="en-GB" altLang="de-DE" dirty="0"/>
              <a:t>)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together with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conditions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T)</a:t>
            </a:r>
          </a:p>
        </p:txBody>
      </p:sp>
      <p:graphicFrame>
        <p:nvGraphicFramePr>
          <p:cNvPr id="85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278619"/>
              </p:ext>
            </p:extLst>
          </p:nvPr>
        </p:nvGraphicFramePr>
        <p:xfrm>
          <a:off x="3779838" y="4509120"/>
          <a:ext cx="152082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8" name="Formel" r:id="rId8" imgW="1523880" imgH="583920" progId="Equation.3">
                  <p:embed/>
                </p:oleObj>
              </mc:Choice>
              <mc:Fallback>
                <p:oleObj name="Formel" r:id="rId8" imgW="1523880" imgH="583920" progId="Equation.3">
                  <p:embed/>
                  <p:pic>
                    <p:nvPicPr>
                      <p:cNvPr id="268377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509120"/>
                        <a:ext cx="1520825" cy="585788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14999"/>
                        </a:schemeClr>
                      </a:solidFill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91"/>
          <p:cNvSpPr>
            <a:spLocks noChangeArrowheads="1"/>
          </p:cNvSpPr>
          <p:nvPr/>
        </p:nvSpPr>
        <p:spPr bwMode="auto">
          <a:xfrm>
            <a:off x="684213" y="6046887"/>
            <a:ext cx="8280275" cy="3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captures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modify final abundance distribution mainly in region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&gt; 140</a:t>
            </a:r>
          </a:p>
        </p:txBody>
      </p:sp>
    </p:spTree>
    <p:extLst>
      <p:ext uri="{BB962C8B-B14F-4D97-AF65-F5344CB8AC3E}">
        <p14:creationId xmlns:p14="http://schemas.microsoft.com/office/powerpoint/2010/main" val="2069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78" grpId="0"/>
      <p:bldP spid="80" grpId="0"/>
      <p:bldP spid="81" grpId="0"/>
      <p:bldP spid="83" grpId="0"/>
      <p:bldP spid="84" grpId="0"/>
      <p:bldP spid="8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Timescale of 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rproc_2b_decay_selfconta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1412776"/>
            <a:ext cx="9144000" cy="4492625"/>
          </a:xfrm>
          <a:prstGeom prst="rect">
            <a:avLst/>
          </a:prstGeom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3419475" y="644525"/>
            <a:ext cx="5266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summing up time spent at waiting points: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0.5 – 10 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38" y="4365104"/>
            <a:ext cx="2780062" cy="21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19271" y="584662"/>
            <a:ext cx="7875297" cy="684098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present very little is known for neutron-rich nuclei very far away from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</a:p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must rely on theoretical calculations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936625" y="5576888"/>
            <a:ext cx="7007046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ISOLDE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sz="1600" dirty="0"/>
              <a:t>	</a:t>
            </a:r>
            <a:r>
              <a:rPr lang="en-GB" altLang="de-DE" sz="1600" dirty="0">
                <a:latin typeface="Symbol" panose="05050102010706020507" pitchFamily="18" charset="2"/>
              </a:rPr>
              <a:t>b</a:t>
            </a:r>
            <a:r>
              <a:rPr lang="en-GB" altLang="de-DE" sz="1600" dirty="0"/>
              <a:t>-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 for ~ 30 neutron-rich nuclei have been determined </a:t>
            </a:r>
          </a:p>
          <a:p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including N=82 waiting points </a:t>
            </a:r>
            <a:r>
              <a:rPr lang="en-GB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&amp; </a:t>
            </a:r>
            <a:r>
              <a:rPr lang="en-GB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</a:p>
          <a:p>
            <a:pPr>
              <a:lnSpc>
                <a:spcPct val="80000"/>
              </a:lnSpc>
            </a:pPr>
            <a:endParaRPr lang="en-GB" altLang="de-DE" sz="400" dirty="0"/>
          </a:p>
          <a:p>
            <a:r>
              <a:rPr lang="en-GB" altLang="de-DE" sz="1600" dirty="0">
                <a:solidFill>
                  <a:srgbClr val="FF0000"/>
                </a:solidFill>
              </a:rPr>
              <a:t>GSI</a:t>
            </a:r>
            <a:r>
              <a:rPr lang="en-GB" altLang="de-DE" sz="1600" dirty="0"/>
              <a:t>		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70 new masses determined recently in region N=50 &amp; 82</a:t>
            </a: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79513"/>
            <a:ext cx="676910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827088" y="1616075"/>
            <a:ext cx="18357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NuPECC</a:t>
            </a:r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Range Plan 2004</a:t>
            </a:r>
          </a:p>
        </p:txBody>
      </p:sp>
    </p:spTree>
    <p:extLst>
      <p:ext uri="{BB962C8B-B14F-4D97-AF65-F5344CB8AC3E}">
        <p14:creationId xmlns:p14="http://schemas.microsoft.com/office/powerpoint/2010/main" val="42102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Time-dependent r-process calculations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01158" y="3658989"/>
            <a:ext cx="1618392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1.35x10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358775" y="692448"/>
            <a:ext cx="4068763" cy="2879725"/>
            <a:chOff x="2925" y="482"/>
            <a:chExt cx="2563" cy="1814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925" y="482"/>
              <a:ext cx="2563" cy="1814"/>
              <a:chOff x="2925" y="482"/>
              <a:chExt cx="2563" cy="1814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" y="482"/>
                <a:ext cx="2550" cy="1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06"/>
              <a:stretch>
                <a:fillRect/>
              </a:stretch>
            </p:blipFill>
            <p:spPr bwMode="auto">
              <a:xfrm>
                <a:off x="3094" y="2127"/>
                <a:ext cx="2394" cy="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241" y="663"/>
              <a:ext cx="880" cy="198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N</a:t>
              </a:r>
              <a:r>
                <a:rPr lang="en-GB" altLang="de-DE" sz="1400" baseline="-25000"/>
                <a:t>n</a:t>
              </a:r>
              <a:r>
                <a:rPr lang="en-GB" altLang="de-DE" sz="1400"/>
                <a:t> = 10</a:t>
              </a:r>
              <a:r>
                <a:rPr lang="en-GB" altLang="de-DE" sz="1400" baseline="30000"/>
                <a:t>20</a:t>
              </a:r>
              <a:r>
                <a:rPr lang="en-GB" altLang="de-DE" sz="1400"/>
                <a:t> gcm</a:t>
              </a:r>
              <a:r>
                <a:rPr lang="en-GB" altLang="de-DE" sz="1400" baseline="30000"/>
                <a:t>-3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241" y="890"/>
              <a:ext cx="522" cy="198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t = 1.2 s</a:t>
              </a:r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4716463" y="692448"/>
            <a:ext cx="4052887" cy="2881313"/>
            <a:chOff x="385" y="2341"/>
            <a:chExt cx="2553" cy="1815"/>
          </a:xfrm>
        </p:grpSpPr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385" y="2341"/>
              <a:ext cx="2553" cy="1815"/>
              <a:chOff x="385" y="2341"/>
              <a:chExt cx="2553" cy="1815"/>
            </a:xfrm>
          </p:grpSpPr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" y="2341"/>
                <a:ext cx="2514" cy="1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06"/>
              <a:stretch>
                <a:fillRect/>
              </a:stretch>
            </p:blipFill>
            <p:spPr bwMode="auto">
              <a:xfrm>
                <a:off x="544" y="3987"/>
                <a:ext cx="2394" cy="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1728" y="2523"/>
              <a:ext cx="880" cy="198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N</a:t>
              </a:r>
              <a:r>
                <a:rPr lang="en-GB" altLang="de-DE" sz="1400" baseline="-25000"/>
                <a:t>n</a:t>
              </a:r>
              <a:r>
                <a:rPr lang="en-GB" altLang="de-DE" sz="1400"/>
                <a:t> = 10</a:t>
              </a:r>
              <a:r>
                <a:rPr lang="en-GB" altLang="de-DE" sz="1400" baseline="30000"/>
                <a:t>22</a:t>
              </a:r>
              <a:r>
                <a:rPr lang="en-GB" altLang="de-DE" sz="1400"/>
                <a:t> gcm</a:t>
              </a:r>
              <a:r>
                <a:rPr lang="en-GB" altLang="de-DE" sz="1400" baseline="30000"/>
                <a:t>-3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728" y="2749"/>
              <a:ext cx="522" cy="198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t = 1.7 s</a:t>
              </a:r>
            </a:p>
          </p:txBody>
        </p:sp>
      </p:grp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468313" y="3657898"/>
            <a:ext cx="4048125" cy="2867025"/>
            <a:chOff x="2961" y="2350"/>
            <a:chExt cx="2550" cy="1806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2350"/>
              <a:ext cx="2550" cy="1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286" y="2506"/>
              <a:ext cx="880" cy="198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N</a:t>
              </a:r>
              <a:r>
                <a:rPr lang="en-GB" altLang="de-DE" sz="1400" baseline="-25000"/>
                <a:t>n</a:t>
              </a:r>
              <a:r>
                <a:rPr lang="en-GB" altLang="de-DE" sz="1400"/>
                <a:t> = 10</a:t>
              </a:r>
              <a:r>
                <a:rPr lang="en-GB" altLang="de-DE" sz="1400" baseline="30000"/>
                <a:t>24</a:t>
              </a:r>
              <a:r>
                <a:rPr lang="en-GB" altLang="de-DE" sz="1400"/>
                <a:t> gcm</a:t>
              </a:r>
              <a:r>
                <a:rPr lang="en-GB" altLang="de-DE" sz="1400" baseline="30000"/>
                <a:t>-3</a:t>
              </a: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4286" y="2733"/>
              <a:ext cx="522" cy="198"/>
            </a:xfrm>
            <a:prstGeom prst="rect">
              <a:avLst/>
            </a:prstGeom>
            <a:solidFill>
              <a:schemeClr val="accent2">
                <a:alpha val="14999"/>
              </a:schemeClr>
            </a:solidFill>
            <a:ln w="9525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/>
                <a:t>t = 2.1 s</a:t>
              </a:r>
            </a:p>
          </p:txBody>
        </p:sp>
      </p:grp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924425" y="4127798"/>
            <a:ext cx="4111062" cy="98437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full fit to the solar r-process abundances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a superposition of different stellar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(not necessarily different sites)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4911725" y="5085061"/>
            <a:ext cx="38501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Pfeiffer et al.: </a:t>
            </a:r>
            <a:r>
              <a:rPr lang="en-GB" altLang="de-DE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alt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693 (2001) 282 – 324 </a:t>
            </a:r>
          </a:p>
        </p:txBody>
      </p:sp>
    </p:spTree>
    <p:extLst>
      <p:ext uri="{BB962C8B-B14F-4D97-AF65-F5344CB8AC3E}">
        <p14:creationId xmlns:p14="http://schemas.microsoft.com/office/powerpoint/2010/main" val="6761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Time-dependent r-process calculations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43" y="1249827"/>
            <a:ext cx="7326476" cy="524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960438" y="568325"/>
            <a:ext cx="7438896" cy="701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de-DE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values from four different mass models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constant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parameters;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and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calculated according to respective mass values</a:t>
            </a:r>
          </a:p>
        </p:txBody>
      </p:sp>
    </p:spTree>
    <p:extLst>
      <p:ext uri="{BB962C8B-B14F-4D97-AF65-F5344CB8AC3E}">
        <p14:creationId xmlns:p14="http://schemas.microsoft.com/office/powerpoint/2010/main" val="2766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r-process: fission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64904"/>
            <a:ext cx="5628778" cy="34647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0000" y="720000"/>
            <a:ext cx="84964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 it is possible to make a bigger nucleus. Trying to pack too many protons in a nucleus results in instability to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fission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well as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induced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in the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175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typically fission and terminate the r-process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fission fragments from the heavy nucleus will re-seed the r-process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-900000">
            <a:off x="3893933" y="3680904"/>
            <a:ext cx="148168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 path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6480000" y="3960000"/>
          <a:ext cx="1872208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1129556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390151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de-D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de-D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45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de-D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e-D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42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de-D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D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697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de-DE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2·10</a:t>
                      </a:r>
                      <a:r>
                        <a:rPr lang="de-DE" baseline="30000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de-DE" baseline="30000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09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0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Astrophysical site(s) for 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92275" y="1284288"/>
            <a:ext cx="5214376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possible candidates for 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site: </a:t>
            </a:r>
          </a:p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endParaRPr lang="en-GB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 supernovae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merging neutron stars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driven wind of proto-neutron star 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shell of exploding massive star merging neutron stars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others?...</a:t>
            </a:r>
          </a:p>
        </p:txBody>
      </p:sp>
      <p:pic>
        <p:nvPicPr>
          <p:cNvPr id="6" name="Picture 7" descr="crab_vlt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61371"/>
            <a:ext cx="232410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neutron_merger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61371"/>
            <a:ext cx="3662363" cy="23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059113" y="635000"/>
            <a:ext cx="267893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site(s) still unknown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311275" y="3501008"/>
            <a:ext cx="14414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II supernova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292725" y="3502596"/>
            <a:ext cx="17475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merging neutron stars</a:t>
            </a:r>
          </a:p>
        </p:txBody>
      </p:sp>
    </p:spTree>
    <p:extLst>
      <p:ext uri="{BB962C8B-B14F-4D97-AF65-F5344CB8AC3E}">
        <p14:creationId xmlns:p14="http://schemas.microsoft.com/office/powerpoint/2010/main" val="327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Astrophysical site(s) for 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059113" y="635000"/>
            <a:ext cx="267893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site(s) still unknown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68760"/>
            <a:ext cx="7696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de-DE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 related to environments with</a:t>
            </a:r>
          </a:p>
          <a:p>
            <a:pPr>
              <a:buFontTx/>
              <a:buNone/>
            </a:pPr>
            <a:r>
              <a:rPr lang="en-US" altLang="de-DE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high-neutron density and high temperature.</a:t>
            </a:r>
          </a:p>
        </p:txBody>
      </p:sp>
      <p:pic>
        <p:nvPicPr>
          <p:cNvPr id="12" name="Picture 4" descr="supernova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35560"/>
            <a:ext cx="30480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8200" y="2640360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II supernovae prime suspects…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81000" y="3326160"/>
            <a:ext cx="4981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mergers and accretion disks in g-ray bursts promising alternatives. </a:t>
            </a:r>
          </a:p>
        </p:txBody>
      </p:sp>
      <p:pic>
        <p:nvPicPr>
          <p:cNvPr id="15" name="Picture 7" descr="binary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032598"/>
            <a:ext cx="2895600" cy="22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923928" y="5428863"/>
            <a:ext cx="48965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enough is known at </a:t>
            </a:r>
            <a:r>
              <a:rPr lang="en-US" alt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en-US" altLang="de-D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the physics </a:t>
            </a:r>
            <a:r>
              <a:rPr lang="en-US" alt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de-D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realistic models </a:t>
            </a:r>
          </a:p>
        </p:txBody>
      </p:sp>
    </p:spTree>
    <p:extLst>
      <p:ext uri="{BB962C8B-B14F-4D97-AF65-F5344CB8AC3E}">
        <p14:creationId xmlns:p14="http://schemas.microsoft.com/office/powerpoint/2010/main" val="3385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neutrons can a proton bind?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8496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limit of nuclear existence is characterized by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driplines</a:t>
            </a:r>
          </a:p>
          <a:p>
            <a:endParaRPr 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Jonson: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“The driplines are the limits of the nuclear landscape where additional protons or neutrons can no longer be kept in the nucleus – they literally drip out.”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P.G. Hansen &amp; J.A.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Tostevin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“(the dripline is) where the nucleon separation energy goes to zero.”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1512000"/>
            <a:ext cx="1045029" cy="6449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5" y="2492896"/>
            <a:ext cx="5862066" cy="40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Supernovae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3" descr="supernova-star-gala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00000"/>
            <a:ext cx="2689225" cy="269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20000" y="900000"/>
            <a:ext cx="5544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evolved star can burn no more, it collapses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core compresses until it becomes the most dense substance known: a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rest of the star violently explodes, including even more nuclear burning and spreading all the elements into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material can then form a new solar system, like ours!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8783" y="4869160"/>
            <a:ext cx="8046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released = 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Joules (in a matter of seconds)          (cup of tea ~600 Joules)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30,000 trillion, trillion *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U.S. Energy Consumption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outshine the entire Galaxy it occurs in!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energy than our sun will generate in its lifetime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Supernovae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2" descr="SN1987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/>
          <a:stretch>
            <a:fillRect/>
          </a:stretch>
        </p:blipFill>
        <p:spPr bwMode="auto">
          <a:xfrm>
            <a:off x="457200" y="673248"/>
            <a:ext cx="8077200" cy="5780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7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Supernovae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2" descr="SN1987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00" r="5000" b="12000"/>
          <a:stretch>
            <a:fillRect/>
          </a:stretch>
        </p:blipFill>
        <p:spPr bwMode="auto">
          <a:xfrm>
            <a:off x="1923256" y="554399"/>
            <a:ext cx="5266944" cy="59984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Supernovae </a:t>
            </a:r>
            <a:r>
              <a:rPr lang="en-US" sz="1800" dirty="0" smtClean="0">
                <a:solidFill>
                  <a:schemeClr val="tx1"/>
                </a:solidFill>
              </a:rPr>
              <a:t>SN1987A in 2004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2" descr="SN198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72163" cy="4591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5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r-process in </a:t>
            </a:r>
            <a:r>
              <a:rPr lang="en-US" smtClean="0"/>
              <a:t>a nutshell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90725" y="582314"/>
            <a:ext cx="4929188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		</a:t>
            </a:r>
            <a:r>
              <a:rPr lang="en-US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1-2x10</a:t>
            </a:r>
            <a:r>
              <a:rPr lang="en-US" altLang="de-DE" sz="16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timescale			</a:t>
            </a:r>
            <a:r>
              <a:rPr lang="en-US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seconds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density		</a:t>
            </a:r>
            <a:r>
              <a:rPr lang="en-US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sz="16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de-DE" sz="16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de-DE" sz="16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</a:t>
            </a:r>
            <a:r>
              <a:rPr lang="en-GB" altLang="de-DE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unknown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stellar site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type 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supernovae?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neutron star mergers?</a:t>
            </a:r>
            <a:endParaRPr lang="en-US" altLang="de-DE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76375" y="3645024"/>
            <a:ext cx="630172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needs: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separation energies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/>
              <a:t>S</a:t>
            </a:r>
            <a:r>
              <a:rPr lang="en-GB" altLang="de-DE" baseline="-25000" dirty="0"/>
              <a:t>n</a:t>
            </a:r>
            <a:r>
              <a:rPr lang="en-GB" altLang="de-DE" dirty="0"/>
              <a:t> </a:t>
            </a:r>
          </a:p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(model dependent)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masses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 away from stability</a:t>
            </a:r>
          </a:p>
          <a:p>
            <a:r>
              <a:rPr lang="en-GB" altLang="de-DE" dirty="0"/>
              <a:t>		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dirty="0">
                <a:solidFill>
                  <a:srgbClr val="0000CC"/>
                </a:solidFill>
              </a:rPr>
              <a:t>-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lifetimes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neutron rich nuclei</a:t>
            </a:r>
          </a:p>
          <a:p>
            <a:r>
              <a:rPr lang="en-GB" altLang="de-DE" dirty="0"/>
              <a:t>		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cross sections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key isotopes</a:t>
            </a:r>
          </a:p>
          <a:p>
            <a:endParaRPr lang="en-GB" altLang="de-DE" sz="800" dirty="0"/>
          </a:p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synthesis of heavy elements up to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U, Pu</a:t>
            </a:r>
          </a:p>
          <a:p>
            <a:r>
              <a:rPr lang="en-GB" altLang="de-DE" dirty="0"/>
              <a:t>	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r-process path(s)</a:t>
            </a:r>
          </a:p>
          <a:p>
            <a:r>
              <a:rPr lang="en-GB" altLang="de-DE" dirty="0"/>
              <a:t>	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 pattern</a:t>
            </a:r>
          </a:p>
          <a:p>
            <a:r>
              <a:rPr lang="en-GB" altLang="de-DE" dirty="0"/>
              <a:t>	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for waiting point approximation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51013" y="6165304"/>
            <a:ext cx="570778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review:  Pfeiffer et al.: </a:t>
            </a:r>
            <a:r>
              <a:rPr lang="en-GB" altLang="de-DE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693 (2001) 282 – 324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011238" y="2348880"/>
            <a:ext cx="7362978" cy="1172629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path far from valley of </a:t>
            </a:r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en-GB" altLang="de-DE" dirty="0"/>
              <a:t> </a:t>
            </a: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n-rich nuclei</a:t>
            </a: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points: </a:t>
            </a:r>
            <a:r>
              <a:rPr lang="en-US" altLang="de-DE" dirty="0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</a:t>
            </a:r>
            <a:r>
              <a:rPr lang="en-US" altLang="de-DE" baseline="-25000" dirty="0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</a:t>
            </a:r>
            <a:r>
              <a:rPr lang="en-US" altLang="de-DE" dirty="0">
                <a:solidFill>
                  <a:srgbClr val="0000CC"/>
                </a:solidFill>
                <a:sym typeface="Symbol" panose="05050102010706020507" pitchFamily="18" charset="2"/>
              </a:rPr>
              <a:t> &lt;&lt; </a:t>
            </a:r>
            <a:r>
              <a:rPr lang="en-US" altLang="de-DE" dirty="0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</a:t>
            </a:r>
            <a:r>
              <a:rPr lang="en-US" altLang="de-DE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n 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at </a:t>
            </a:r>
            <a:r>
              <a:rPr lang="en-US" altLang="de-DE" u="sng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closed shells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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abundance peaks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(after </a:t>
            </a:r>
            <a:r>
              <a:rPr lang="en-GB" altLang="de-DE" dirty="0" err="1">
                <a:latin typeface="Symbol" panose="05050102010706020507" pitchFamily="18" charset="2"/>
              </a:rPr>
              <a:t>f</a:t>
            </a:r>
            <a:r>
              <a:rPr lang="en-GB" altLang="de-DE" baseline="-25000" dirty="0" err="1"/>
              <a:t>n</a:t>
            </a:r>
            <a:r>
              <a:rPr lang="en-GB" altLang="de-DE" dirty="0"/>
              <a:t> </a:t>
            </a:r>
            <a:r>
              <a:rPr lang="en-GB" altLang="de-DE" dirty="0">
                <a:sym typeface="Symbol" panose="05050102010706020507" pitchFamily="18" charset="2"/>
              </a:rPr>
              <a:t> </a:t>
            </a:r>
            <a:r>
              <a:rPr lang="en-GB" altLang="de-DE" dirty="0">
                <a:sym typeface="Wingdings" panose="05000000000000000000" pitchFamily="2" charset="2"/>
              </a:rPr>
              <a:t>0)</a:t>
            </a:r>
            <a:endParaRPr lang="en-US" altLang="de-DE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schematic representation of the s- and </a:t>
            </a:r>
            <a:r>
              <a:rPr lang="en-US" dirty="0"/>
              <a:t>r</a:t>
            </a:r>
            <a:r>
              <a:rPr lang="en-US" dirty="0" smtClean="0"/>
              <a:t>-process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900000"/>
            <a:ext cx="810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the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rates are low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enough then nuclei have time to beta decay before being hit by another neutron (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s-process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the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rates are high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then once an equilibrium between neutron capture and photodisintegration has been reached beta decay will occur (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852936"/>
            <a:ext cx="7837714" cy="35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schematic representation of the s- and r-process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852936"/>
            <a:ext cx="7837714" cy="350247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908800"/>
            <a:ext cx="7740000" cy="3389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720000"/>
                <a:ext cx="5367688" cy="64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 neutron-capture process: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  <m:r>
                      <a:rPr lang="de-DE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sup>
                    </m:sSup>
                    <m:r>
                      <a:rPr lang="de-DE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de-DE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~ 1−3∙</m:t>
                    </m:r>
                    <m:sSup>
                      <m:sSupPr>
                        <m:ctrlP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𝑖𝑟𝑟</m:t>
                        </m:r>
                      </m:sub>
                    </m:sSub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10−</m:t>
                    </m:r>
                    <m:sSup>
                      <m:sSupPr>
                        <m:ctrlP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𝑦𝑟</m:t>
                    </m:r>
                  </m:oMath>
                </a14:m>
                <a:endPara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5367688" cy="645882"/>
              </a:xfrm>
              <a:prstGeom prst="rect">
                <a:avLst/>
              </a:prstGeom>
              <a:blipFill>
                <a:blip r:embed="rId4"/>
                <a:stretch>
                  <a:fillRect l="-908" t="-4717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1620000"/>
                <a:ext cx="4124655" cy="64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Rapid neutron-capture process;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sup>
                    </m:sSup>
                    <m:r>
                      <a:rPr lang="de-DE" sz="16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de-DE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~ 1−2∙</m:t>
                    </m:r>
                    <m:sSup>
                      <m:sSupPr>
                        <m:ctrlP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𝑖𝑟𝑟</m:t>
                        </m:r>
                      </m:sub>
                    </m:sSub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4124655" cy="645882"/>
              </a:xfrm>
              <a:prstGeom prst="rect">
                <a:avLst/>
              </a:prstGeom>
              <a:blipFill>
                <a:blip r:embed="rId5"/>
                <a:stretch>
                  <a:fillRect l="-1182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300000" y="720000"/>
                <a:ext cx="2802690" cy="385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𝑙𝑖𝑓𝑒𝑡𝑖𝑚𝑒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𝑎𝑔𝑎𝑖𝑛𝑠𝑡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𝑐𝑎𝑝𝑡𝑢𝑟𝑒</m:t>
                      </m:r>
                    </m:oMath>
                  </m:oMathPara>
                </a14:m>
                <a:endParaRPr lang="de-DE" sz="1200" dirty="0" smtClean="0"/>
              </a:p>
              <a:p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𝑙𝑖𝑓𝑒𝑡𝑖𝑚𝑒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𝑎𝑔𝑎𝑖𝑛𝑠𝑡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𝑑𝑒𝑐𝑎𝑦</m:t>
                    </m:r>
                  </m:oMath>
                </a14:m>
                <a:r>
                  <a:rPr lang="de-DE" sz="1200" dirty="0" smtClean="0"/>
                  <a:t> </a:t>
                </a:r>
                <a:endParaRPr lang="de-DE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000" y="720000"/>
                <a:ext cx="2802690" cy="385811"/>
              </a:xfrm>
              <a:prstGeom prst="rect">
                <a:avLst/>
              </a:prstGeom>
              <a:blipFill>
                <a:blip r:embed="rId6"/>
                <a:stretch>
                  <a:fillRect l="-217" t="-1587" b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9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schematic representation of the s- and r-process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852936"/>
            <a:ext cx="7837714" cy="35024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2818800"/>
            <a:ext cx="7869174" cy="350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720000"/>
                <a:ext cx="5179238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 neutron-capture process: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  <m:r>
                      <a:rPr lang="de-DE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  <m:r>
                      <a:rPr lang="de-DE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~1−3∙</m:t>
                    </m:r>
                    <m:sSup>
                      <m:sSupPr>
                        <m:ctrlP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𝑖𝑟𝑟</m:t>
                        </m:r>
                      </m:sub>
                    </m:sSub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10−</m:t>
                    </m:r>
                    <m:sSup>
                      <m:sSupPr>
                        <m:ctrlP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𝑦𝑟</m:t>
                    </m:r>
                  </m:oMath>
                </a14:m>
                <a:endPara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5179238" cy="640303"/>
              </a:xfrm>
              <a:prstGeom prst="rect">
                <a:avLst/>
              </a:prstGeom>
              <a:blipFill>
                <a:blip r:embed="rId4"/>
                <a:stretch>
                  <a:fillRect l="-941" t="-4762" b="-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1620000"/>
                <a:ext cx="3963008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Rapid neutron-capture process;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p>
                    </m:sSup>
                    <m:r>
                      <a:rPr lang="de-DE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~1−2∙</m:t>
                    </m:r>
                    <m:sSup>
                      <m:sSupPr>
                        <m:ctrlP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16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𝑖𝑟𝑟</m:t>
                        </m:r>
                      </m:sub>
                    </m:sSub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lang="de-DE" sz="16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3963008" cy="640303"/>
              </a:xfrm>
              <a:prstGeom prst="rect">
                <a:avLst/>
              </a:prstGeom>
              <a:blipFill>
                <a:blip r:embed="rId5"/>
                <a:stretch>
                  <a:fillRect l="-1231" t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300000" y="720000"/>
                <a:ext cx="2802690" cy="385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𝑙𝑖𝑓𝑒𝑡𝑖𝑚𝑒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𝑎𝑔𝑎𝑖𝑛𝑠𝑡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𝑐𝑎𝑝𝑡𝑢𝑟𝑒</m:t>
                      </m:r>
                    </m:oMath>
                  </m:oMathPara>
                </a14:m>
                <a:endParaRPr lang="de-DE" sz="1200" dirty="0" smtClean="0"/>
              </a:p>
              <a:p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𝑙𝑖𝑓𝑒𝑡𝑖𝑚𝑒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𝑎𝑔𝑎𝑖𝑛𝑠𝑡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𝑑𝑒𝑐𝑎𝑦</m:t>
                    </m:r>
                  </m:oMath>
                </a14:m>
                <a:r>
                  <a:rPr lang="de-DE" sz="1200" dirty="0" smtClean="0"/>
                  <a:t> </a:t>
                </a:r>
                <a:endParaRPr lang="de-DE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000" y="720000"/>
                <a:ext cx="2802690" cy="385811"/>
              </a:xfrm>
              <a:prstGeom prst="rect">
                <a:avLst/>
              </a:prstGeom>
              <a:blipFill>
                <a:blip r:embed="rId6"/>
                <a:stretch>
                  <a:fillRect l="-217" t="-1587" b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43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schematic representation of the s- and r-process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484784"/>
            <a:ext cx="6915150" cy="47815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00000" y="720000"/>
            <a:ext cx="632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Closed shells at magic numbers N = 50, 82, 126 → slow n-capture</a:t>
            </a:r>
            <a:endParaRPr lang="en-US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Explosive hydrogen burning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01460" y="2420888"/>
            <a:ext cx="268054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novae and X-ray bursts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alt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p-processes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neutrons can a proton bind?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8496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limit of nuclear existence is characterized by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driplines</a:t>
            </a:r>
          </a:p>
          <a:p>
            <a:endParaRPr 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Jonson: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“The driplines are the limits of the nuclear landscape where additional protons or neutrons can no longer be kept in the nucleus – they literally drip out.”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P.G. Hansen &amp; J.A.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Tostevin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“(the dripline is) where the nucleon separation energy goes to zero.”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1512000"/>
            <a:ext cx="1045029" cy="6449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04" y="2931188"/>
            <a:ext cx="5073287" cy="35820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4209" y="2716891"/>
            <a:ext cx="2595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 isotopes (Z=40, N varies) </a:t>
            </a:r>
            <a:endParaRPr lang="de-DE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Cosmic X-rays: </a:t>
            </a:r>
            <a:r>
              <a:rPr lang="en-US" sz="1800" dirty="0" smtClean="0">
                <a:solidFill>
                  <a:schemeClr val="tx1"/>
                </a:solidFill>
              </a:rPr>
              <a:t>discovered end of 1960´s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7" descr="C:\My Documents\Meet\SNIT02\bright_binari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00"/>
            <a:ext cx="914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chandra.harvard.edu/chronicle/0402/nobel/giacconi_b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6"/>
            <a:ext cx="2006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38496" y="2500626"/>
            <a:ext cx="366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 – 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 = E/k = 6 – 60 *10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25269" y="5720685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Price 2002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Riccardo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Giacconi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X-ray burst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 descr="xrau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4572000" cy="3086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ur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996000"/>
            <a:ext cx="3908425" cy="2509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62474" y="98072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stars in binary system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220000" y="720000"/>
            <a:ext cx="356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has very strong gravitational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and densities reach much higher than novae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set of nuclear reactions occur in thermonuclear runaway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cannot escape!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220000" y="5040000"/>
            <a:ext cx="367248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bursts are very interesting: the observations don’t quite agree with the theory yet; they are extremely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no-one quite knows what the composition of the neutron star is!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x-raybinaries_burst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4140000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structure of neutron stars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908720"/>
            <a:ext cx="6919912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08000" y="6248345"/>
            <a:ext cx="34877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Weber  </a:t>
            </a:r>
            <a:r>
              <a:rPr lang="en-US" alt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J.Phys</a:t>
            </a:r>
            <a:r>
              <a:rPr lang="en-US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G27 (2001) 465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69963" y="5090195"/>
            <a:ext cx="7273925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2400" b="1">
                <a:solidFill>
                  <a:srgbClr val="FF0000"/>
                </a:solidFill>
                <a:latin typeface="Tahoma" panose="020B0604030504040204" pitchFamily="34" charset="0"/>
              </a:rPr>
              <a:t>Open questions:</a:t>
            </a:r>
          </a:p>
          <a:p>
            <a:pPr algn="ctr"/>
            <a:r>
              <a:rPr lang="en-US" altLang="de-DE" sz="2400">
                <a:solidFill>
                  <a:srgbClr val="FF0000"/>
                </a:solidFill>
                <a:latin typeface="Tahoma" panose="020B0604030504040204" pitchFamily="34" charset="0"/>
              </a:rPr>
              <a:t>Compressibility of nuclear matter?</a:t>
            </a:r>
          </a:p>
          <a:p>
            <a:pPr algn="ctr"/>
            <a:r>
              <a:rPr lang="en-US" altLang="de-DE" sz="2400">
                <a:solidFill>
                  <a:srgbClr val="FF0000"/>
                </a:solidFill>
                <a:latin typeface="Tahoma" panose="020B0604030504040204" pitchFamily="34" charset="0"/>
              </a:rPr>
              <a:t>How strange is dense matter ?</a:t>
            </a:r>
          </a:p>
        </p:txBody>
      </p:sp>
    </p:spTree>
    <p:extLst>
      <p:ext uri="{BB962C8B-B14F-4D97-AF65-F5344CB8AC3E}">
        <p14:creationId xmlns:p14="http://schemas.microsoft.com/office/powerpoint/2010/main" val="17596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fate of matter in the neutron star crust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6" name="Picture 3" descr="ec_char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2743200"/>
            <a:ext cx="8262937" cy="32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7" name="Freeform 4"/>
          <p:cNvSpPr>
            <a:spLocks/>
          </p:cNvSpPr>
          <p:nvPr/>
        </p:nvSpPr>
        <p:spPr bwMode="auto">
          <a:xfrm>
            <a:off x="3911600" y="3060700"/>
            <a:ext cx="4132263" cy="2747963"/>
          </a:xfrm>
          <a:custGeom>
            <a:avLst/>
            <a:gdLst>
              <a:gd name="T0" fmla="*/ 0 w 2603"/>
              <a:gd name="T1" fmla="*/ 1731 h 1731"/>
              <a:gd name="T2" fmla="*/ 3 w 2603"/>
              <a:gd name="T3" fmla="*/ 1555 h 1731"/>
              <a:gd name="T4" fmla="*/ 513 w 2603"/>
              <a:gd name="T5" fmla="*/ 1555 h 1731"/>
              <a:gd name="T6" fmla="*/ 516 w 2603"/>
              <a:gd name="T7" fmla="*/ 1292 h 1731"/>
              <a:gd name="T8" fmla="*/ 689 w 2603"/>
              <a:gd name="T9" fmla="*/ 1292 h 1731"/>
              <a:gd name="T10" fmla="*/ 692 w 2603"/>
              <a:gd name="T11" fmla="*/ 1202 h 1731"/>
              <a:gd name="T12" fmla="*/ 779 w 2603"/>
              <a:gd name="T13" fmla="*/ 1202 h 1731"/>
              <a:gd name="T14" fmla="*/ 862 w 2603"/>
              <a:gd name="T15" fmla="*/ 1202 h 1731"/>
              <a:gd name="T16" fmla="*/ 862 w 2603"/>
              <a:gd name="T17" fmla="*/ 1118 h 1731"/>
              <a:gd name="T18" fmla="*/ 949 w 2603"/>
              <a:gd name="T19" fmla="*/ 1118 h 1731"/>
              <a:gd name="T20" fmla="*/ 949 w 2603"/>
              <a:gd name="T21" fmla="*/ 1039 h 1731"/>
              <a:gd name="T22" fmla="*/ 1125 w 2603"/>
              <a:gd name="T23" fmla="*/ 1039 h 1731"/>
              <a:gd name="T24" fmla="*/ 1125 w 2603"/>
              <a:gd name="T25" fmla="*/ 949 h 1731"/>
              <a:gd name="T26" fmla="*/ 1208 w 2603"/>
              <a:gd name="T27" fmla="*/ 945 h 1731"/>
              <a:gd name="T28" fmla="*/ 1208 w 2603"/>
              <a:gd name="T29" fmla="*/ 869 h 1731"/>
              <a:gd name="T30" fmla="*/ 1385 w 2603"/>
              <a:gd name="T31" fmla="*/ 869 h 1731"/>
              <a:gd name="T32" fmla="*/ 1385 w 2603"/>
              <a:gd name="T33" fmla="*/ 776 h 1731"/>
              <a:gd name="T34" fmla="*/ 1561 w 2603"/>
              <a:gd name="T35" fmla="*/ 772 h 1731"/>
              <a:gd name="T36" fmla="*/ 1561 w 2603"/>
              <a:gd name="T37" fmla="*/ 686 h 1731"/>
              <a:gd name="T38" fmla="*/ 1731 w 2603"/>
              <a:gd name="T39" fmla="*/ 686 h 1731"/>
              <a:gd name="T40" fmla="*/ 1731 w 2603"/>
              <a:gd name="T41" fmla="*/ 592 h 1731"/>
              <a:gd name="T42" fmla="*/ 1901 w 2603"/>
              <a:gd name="T43" fmla="*/ 592 h 1731"/>
              <a:gd name="T44" fmla="*/ 1901 w 2603"/>
              <a:gd name="T45" fmla="*/ 509 h 1731"/>
              <a:gd name="T46" fmla="*/ 2084 w 2603"/>
              <a:gd name="T47" fmla="*/ 509 h 1731"/>
              <a:gd name="T48" fmla="*/ 2084 w 2603"/>
              <a:gd name="T49" fmla="*/ 423 h 1731"/>
              <a:gd name="T50" fmla="*/ 2254 w 2603"/>
              <a:gd name="T51" fmla="*/ 419 h 1731"/>
              <a:gd name="T52" fmla="*/ 2254 w 2603"/>
              <a:gd name="T53" fmla="*/ 249 h 1731"/>
              <a:gd name="T54" fmla="*/ 2427 w 2603"/>
              <a:gd name="T55" fmla="*/ 249 h 1731"/>
              <a:gd name="T56" fmla="*/ 2427 w 2603"/>
              <a:gd name="T57" fmla="*/ 163 h 1731"/>
              <a:gd name="T58" fmla="*/ 2514 w 2603"/>
              <a:gd name="T59" fmla="*/ 163 h 1731"/>
              <a:gd name="T60" fmla="*/ 2514 w 2603"/>
              <a:gd name="T61" fmla="*/ 76 h 1731"/>
              <a:gd name="T62" fmla="*/ 2600 w 2603"/>
              <a:gd name="T63" fmla="*/ 73 h 1731"/>
              <a:gd name="T64" fmla="*/ 2603 w 2603"/>
              <a:gd name="T65" fmla="*/ 0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03" h="1731">
                <a:moveTo>
                  <a:pt x="0" y="1731"/>
                </a:moveTo>
                <a:lnTo>
                  <a:pt x="3" y="1555"/>
                </a:lnTo>
                <a:lnTo>
                  <a:pt x="513" y="1555"/>
                </a:lnTo>
                <a:lnTo>
                  <a:pt x="516" y="1292"/>
                </a:lnTo>
                <a:lnTo>
                  <a:pt x="689" y="1292"/>
                </a:lnTo>
                <a:lnTo>
                  <a:pt x="692" y="1202"/>
                </a:lnTo>
                <a:lnTo>
                  <a:pt x="779" y="1202"/>
                </a:lnTo>
                <a:lnTo>
                  <a:pt x="862" y="1202"/>
                </a:lnTo>
                <a:lnTo>
                  <a:pt x="862" y="1118"/>
                </a:lnTo>
                <a:lnTo>
                  <a:pt x="949" y="1118"/>
                </a:lnTo>
                <a:lnTo>
                  <a:pt x="949" y="1039"/>
                </a:lnTo>
                <a:lnTo>
                  <a:pt x="1125" y="1039"/>
                </a:lnTo>
                <a:lnTo>
                  <a:pt x="1125" y="949"/>
                </a:lnTo>
                <a:lnTo>
                  <a:pt x="1208" y="945"/>
                </a:lnTo>
                <a:lnTo>
                  <a:pt x="1208" y="869"/>
                </a:lnTo>
                <a:lnTo>
                  <a:pt x="1385" y="869"/>
                </a:lnTo>
                <a:lnTo>
                  <a:pt x="1385" y="776"/>
                </a:lnTo>
                <a:lnTo>
                  <a:pt x="1561" y="772"/>
                </a:lnTo>
                <a:lnTo>
                  <a:pt x="1561" y="686"/>
                </a:lnTo>
                <a:lnTo>
                  <a:pt x="1731" y="686"/>
                </a:lnTo>
                <a:lnTo>
                  <a:pt x="1731" y="592"/>
                </a:lnTo>
                <a:lnTo>
                  <a:pt x="1901" y="592"/>
                </a:lnTo>
                <a:lnTo>
                  <a:pt x="1901" y="509"/>
                </a:lnTo>
                <a:lnTo>
                  <a:pt x="2084" y="509"/>
                </a:lnTo>
                <a:lnTo>
                  <a:pt x="2084" y="423"/>
                </a:lnTo>
                <a:lnTo>
                  <a:pt x="2254" y="419"/>
                </a:lnTo>
                <a:lnTo>
                  <a:pt x="2254" y="249"/>
                </a:lnTo>
                <a:lnTo>
                  <a:pt x="2427" y="249"/>
                </a:lnTo>
                <a:lnTo>
                  <a:pt x="2427" y="163"/>
                </a:lnTo>
                <a:lnTo>
                  <a:pt x="2514" y="163"/>
                </a:lnTo>
                <a:lnTo>
                  <a:pt x="2514" y="76"/>
                </a:lnTo>
                <a:lnTo>
                  <a:pt x="2600" y="73"/>
                </a:lnTo>
                <a:lnTo>
                  <a:pt x="2603" y="0"/>
                </a:ln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8" name="Group 5"/>
          <p:cNvGrpSpPr>
            <a:grpSpLocks/>
          </p:cNvGrpSpPr>
          <p:nvPr/>
        </p:nvGrpSpPr>
        <p:grpSpPr bwMode="auto">
          <a:xfrm>
            <a:off x="3076575" y="2763838"/>
            <a:ext cx="4691063" cy="3167062"/>
            <a:chOff x="1125" y="3249"/>
            <a:chExt cx="2955" cy="1995"/>
          </a:xfrm>
        </p:grpSpPr>
        <p:sp>
          <p:nvSpPr>
            <p:cNvPr id="129" name="Freeform 6"/>
            <p:cNvSpPr>
              <a:spLocks/>
            </p:cNvSpPr>
            <p:nvPr/>
          </p:nvSpPr>
          <p:spPr bwMode="auto">
            <a:xfrm>
              <a:off x="1125" y="4374"/>
              <a:ext cx="1044" cy="870"/>
            </a:xfrm>
            <a:custGeom>
              <a:avLst/>
              <a:gdLst>
                <a:gd name="T0" fmla="*/ 0 w 1044"/>
                <a:gd name="T1" fmla="*/ 870 h 870"/>
                <a:gd name="T2" fmla="*/ 0 w 1044"/>
                <a:gd name="T3" fmla="*/ 786 h 870"/>
                <a:gd name="T4" fmla="*/ 174 w 1044"/>
                <a:gd name="T5" fmla="*/ 780 h 870"/>
                <a:gd name="T6" fmla="*/ 174 w 1044"/>
                <a:gd name="T7" fmla="*/ 696 h 870"/>
                <a:gd name="T8" fmla="*/ 264 w 1044"/>
                <a:gd name="T9" fmla="*/ 699 h 870"/>
                <a:gd name="T10" fmla="*/ 261 w 1044"/>
                <a:gd name="T11" fmla="*/ 609 h 870"/>
                <a:gd name="T12" fmla="*/ 438 w 1044"/>
                <a:gd name="T13" fmla="*/ 612 h 870"/>
                <a:gd name="T14" fmla="*/ 441 w 1044"/>
                <a:gd name="T15" fmla="*/ 522 h 870"/>
                <a:gd name="T16" fmla="*/ 525 w 1044"/>
                <a:gd name="T17" fmla="*/ 525 h 870"/>
                <a:gd name="T18" fmla="*/ 525 w 1044"/>
                <a:gd name="T19" fmla="*/ 435 h 870"/>
                <a:gd name="T20" fmla="*/ 699 w 1044"/>
                <a:gd name="T21" fmla="*/ 438 h 870"/>
                <a:gd name="T22" fmla="*/ 699 w 1044"/>
                <a:gd name="T23" fmla="*/ 351 h 870"/>
                <a:gd name="T24" fmla="*/ 786 w 1044"/>
                <a:gd name="T25" fmla="*/ 351 h 870"/>
                <a:gd name="T26" fmla="*/ 786 w 1044"/>
                <a:gd name="T27" fmla="*/ 261 h 870"/>
                <a:gd name="T28" fmla="*/ 873 w 1044"/>
                <a:gd name="T29" fmla="*/ 264 h 870"/>
                <a:gd name="T30" fmla="*/ 873 w 1044"/>
                <a:gd name="T31" fmla="*/ 174 h 870"/>
                <a:gd name="T32" fmla="*/ 960 w 1044"/>
                <a:gd name="T33" fmla="*/ 174 h 870"/>
                <a:gd name="T34" fmla="*/ 960 w 1044"/>
                <a:gd name="T35" fmla="*/ 90 h 870"/>
                <a:gd name="T36" fmla="*/ 1044 w 1044"/>
                <a:gd name="T37" fmla="*/ 90 h 870"/>
                <a:gd name="T38" fmla="*/ 1044 w 1044"/>
                <a:gd name="T39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44" h="870">
                  <a:moveTo>
                    <a:pt x="0" y="870"/>
                  </a:moveTo>
                  <a:lnTo>
                    <a:pt x="0" y="786"/>
                  </a:lnTo>
                  <a:lnTo>
                    <a:pt x="174" y="780"/>
                  </a:lnTo>
                  <a:lnTo>
                    <a:pt x="174" y="696"/>
                  </a:lnTo>
                  <a:lnTo>
                    <a:pt x="264" y="699"/>
                  </a:lnTo>
                  <a:lnTo>
                    <a:pt x="261" y="609"/>
                  </a:lnTo>
                  <a:lnTo>
                    <a:pt x="438" y="612"/>
                  </a:lnTo>
                  <a:lnTo>
                    <a:pt x="441" y="522"/>
                  </a:lnTo>
                  <a:lnTo>
                    <a:pt x="525" y="525"/>
                  </a:lnTo>
                  <a:lnTo>
                    <a:pt x="525" y="435"/>
                  </a:lnTo>
                  <a:lnTo>
                    <a:pt x="699" y="438"/>
                  </a:lnTo>
                  <a:lnTo>
                    <a:pt x="699" y="351"/>
                  </a:lnTo>
                  <a:lnTo>
                    <a:pt x="786" y="351"/>
                  </a:lnTo>
                  <a:lnTo>
                    <a:pt x="786" y="261"/>
                  </a:lnTo>
                  <a:lnTo>
                    <a:pt x="873" y="264"/>
                  </a:lnTo>
                  <a:lnTo>
                    <a:pt x="873" y="174"/>
                  </a:lnTo>
                  <a:lnTo>
                    <a:pt x="960" y="174"/>
                  </a:lnTo>
                  <a:lnTo>
                    <a:pt x="960" y="90"/>
                  </a:lnTo>
                  <a:lnTo>
                    <a:pt x="1044" y="90"/>
                  </a:lnTo>
                  <a:lnTo>
                    <a:pt x="1044" y="0"/>
                  </a:lnTo>
                </a:path>
              </a:pathLst>
            </a:custGeom>
            <a:noFill/>
            <a:ln w="381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7"/>
            <p:cNvSpPr>
              <a:spLocks/>
            </p:cNvSpPr>
            <p:nvPr/>
          </p:nvSpPr>
          <p:spPr bwMode="auto">
            <a:xfrm>
              <a:off x="2172" y="3858"/>
              <a:ext cx="864" cy="519"/>
            </a:xfrm>
            <a:custGeom>
              <a:avLst/>
              <a:gdLst>
                <a:gd name="T0" fmla="*/ 0 w 864"/>
                <a:gd name="T1" fmla="*/ 519 h 519"/>
                <a:gd name="T2" fmla="*/ 87 w 864"/>
                <a:gd name="T3" fmla="*/ 519 h 519"/>
                <a:gd name="T4" fmla="*/ 87 w 864"/>
                <a:gd name="T5" fmla="*/ 432 h 519"/>
                <a:gd name="T6" fmla="*/ 258 w 864"/>
                <a:gd name="T7" fmla="*/ 429 h 519"/>
                <a:gd name="T8" fmla="*/ 258 w 864"/>
                <a:gd name="T9" fmla="*/ 345 h 519"/>
                <a:gd name="T10" fmla="*/ 345 w 864"/>
                <a:gd name="T11" fmla="*/ 342 h 519"/>
                <a:gd name="T12" fmla="*/ 348 w 864"/>
                <a:gd name="T13" fmla="*/ 258 h 519"/>
                <a:gd name="T14" fmla="*/ 432 w 864"/>
                <a:gd name="T15" fmla="*/ 258 h 519"/>
                <a:gd name="T16" fmla="*/ 432 w 864"/>
                <a:gd name="T17" fmla="*/ 171 h 519"/>
                <a:gd name="T18" fmla="*/ 519 w 864"/>
                <a:gd name="T19" fmla="*/ 171 h 519"/>
                <a:gd name="T20" fmla="*/ 519 w 864"/>
                <a:gd name="T21" fmla="*/ 81 h 519"/>
                <a:gd name="T22" fmla="*/ 690 w 864"/>
                <a:gd name="T23" fmla="*/ 84 h 519"/>
                <a:gd name="T24" fmla="*/ 693 w 864"/>
                <a:gd name="T25" fmla="*/ 0 h 519"/>
                <a:gd name="T26" fmla="*/ 864 w 864"/>
                <a:gd name="T27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4" h="519">
                  <a:moveTo>
                    <a:pt x="0" y="519"/>
                  </a:moveTo>
                  <a:lnTo>
                    <a:pt x="87" y="519"/>
                  </a:lnTo>
                  <a:lnTo>
                    <a:pt x="87" y="432"/>
                  </a:lnTo>
                  <a:lnTo>
                    <a:pt x="258" y="429"/>
                  </a:lnTo>
                  <a:lnTo>
                    <a:pt x="258" y="345"/>
                  </a:lnTo>
                  <a:lnTo>
                    <a:pt x="345" y="342"/>
                  </a:lnTo>
                  <a:lnTo>
                    <a:pt x="348" y="258"/>
                  </a:lnTo>
                  <a:lnTo>
                    <a:pt x="432" y="258"/>
                  </a:lnTo>
                  <a:lnTo>
                    <a:pt x="432" y="171"/>
                  </a:lnTo>
                  <a:lnTo>
                    <a:pt x="519" y="171"/>
                  </a:lnTo>
                  <a:lnTo>
                    <a:pt x="519" y="81"/>
                  </a:lnTo>
                  <a:lnTo>
                    <a:pt x="690" y="84"/>
                  </a:lnTo>
                  <a:lnTo>
                    <a:pt x="693" y="0"/>
                  </a:lnTo>
                  <a:lnTo>
                    <a:pt x="864" y="0"/>
                  </a:lnTo>
                </a:path>
              </a:pathLst>
            </a:custGeom>
            <a:noFill/>
            <a:ln w="381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8"/>
            <p:cNvSpPr>
              <a:spLocks/>
            </p:cNvSpPr>
            <p:nvPr/>
          </p:nvSpPr>
          <p:spPr bwMode="auto">
            <a:xfrm>
              <a:off x="3036" y="3333"/>
              <a:ext cx="957" cy="528"/>
            </a:xfrm>
            <a:custGeom>
              <a:avLst/>
              <a:gdLst>
                <a:gd name="T0" fmla="*/ 0 w 957"/>
                <a:gd name="T1" fmla="*/ 528 h 528"/>
                <a:gd name="T2" fmla="*/ 3 w 957"/>
                <a:gd name="T3" fmla="*/ 438 h 528"/>
                <a:gd name="T4" fmla="*/ 90 w 957"/>
                <a:gd name="T5" fmla="*/ 435 h 528"/>
                <a:gd name="T6" fmla="*/ 87 w 957"/>
                <a:gd name="T7" fmla="*/ 351 h 528"/>
                <a:gd name="T8" fmla="*/ 264 w 957"/>
                <a:gd name="T9" fmla="*/ 351 h 528"/>
                <a:gd name="T10" fmla="*/ 264 w 957"/>
                <a:gd name="T11" fmla="*/ 264 h 528"/>
                <a:gd name="T12" fmla="*/ 351 w 957"/>
                <a:gd name="T13" fmla="*/ 267 h 528"/>
                <a:gd name="T14" fmla="*/ 348 w 957"/>
                <a:gd name="T15" fmla="*/ 174 h 528"/>
                <a:gd name="T16" fmla="*/ 525 w 957"/>
                <a:gd name="T17" fmla="*/ 177 h 528"/>
                <a:gd name="T18" fmla="*/ 525 w 957"/>
                <a:gd name="T19" fmla="*/ 90 h 528"/>
                <a:gd name="T20" fmla="*/ 351 w 957"/>
                <a:gd name="T21" fmla="*/ 90 h 528"/>
                <a:gd name="T22" fmla="*/ 351 w 957"/>
                <a:gd name="T23" fmla="*/ 0 h 528"/>
                <a:gd name="T24" fmla="*/ 957 w 957"/>
                <a:gd name="T25" fmla="*/ 3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7" h="528">
                  <a:moveTo>
                    <a:pt x="0" y="528"/>
                  </a:moveTo>
                  <a:lnTo>
                    <a:pt x="3" y="438"/>
                  </a:lnTo>
                  <a:lnTo>
                    <a:pt x="90" y="435"/>
                  </a:lnTo>
                  <a:lnTo>
                    <a:pt x="87" y="351"/>
                  </a:lnTo>
                  <a:lnTo>
                    <a:pt x="264" y="351"/>
                  </a:lnTo>
                  <a:lnTo>
                    <a:pt x="264" y="264"/>
                  </a:lnTo>
                  <a:lnTo>
                    <a:pt x="351" y="267"/>
                  </a:lnTo>
                  <a:lnTo>
                    <a:pt x="348" y="174"/>
                  </a:lnTo>
                  <a:lnTo>
                    <a:pt x="525" y="177"/>
                  </a:lnTo>
                  <a:lnTo>
                    <a:pt x="525" y="90"/>
                  </a:lnTo>
                  <a:lnTo>
                    <a:pt x="351" y="90"/>
                  </a:lnTo>
                  <a:lnTo>
                    <a:pt x="351" y="0"/>
                  </a:lnTo>
                  <a:lnTo>
                    <a:pt x="957" y="3"/>
                  </a:lnTo>
                </a:path>
              </a:pathLst>
            </a:custGeom>
            <a:noFill/>
            <a:ln w="381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9"/>
            <p:cNvSpPr>
              <a:spLocks/>
            </p:cNvSpPr>
            <p:nvPr/>
          </p:nvSpPr>
          <p:spPr bwMode="auto">
            <a:xfrm>
              <a:off x="3990" y="3249"/>
              <a:ext cx="90" cy="84"/>
            </a:xfrm>
            <a:custGeom>
              <a:avLst/>
              <a:gdLst>
                <a:gd name="T0" fmla="*/ 0 w 90"/>
                <a:gd name="T1" fmla="*/ 84 h 84"/>
                <a:gd name="T2" fmla="*/ 90 w 90"/>
                <a:gd name="T3" fmla="*/ 84 h 84"/>
                <a:gd name="T4" fmla="*/ 90 w 90"/>
                <a:gd name="T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4">
                  <a:moveTo>
                    <a:pt x="0" y="84"/>
                  </a:moveTo>
                  <a:lnTo>
                    <a:pt x="90" y="84"/>
                  </a:lnTo>
                  <a:lnTo>
                    <a:pt x="90" y="0"/>
                  </a:lnTo>
                </a:path>
              </a:pathLst>
            </a:custGeom>
            <a:noFill/>
            <a:ln w="38100" cmpd="sng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" name="Text Box 10"/>
          <p:cNvSpPr txBox="1">
            <a:spLocks noChangeArrowheads="1"/>
          </p:cNvSpPr>
          <p:nvPr/>
        </p:nvSpPr>
        <p:spPr bwMode="auto">
          <a:xfrm>
            <a:off x="6065838" y="1873250"/>
            <a:ext cx="167225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 of</a:t>
            </a:r>
            <a:br>
              <a:rPr lang="en-US" altLang="de-DE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masses</a:t>
            </a:r>
          </a:p>
        </p:txBody>
      </p:sp>
      <p:sp>
        <p:nvSpPr>
          <p:cNvPr id="134" name="Text Box 11"/>
          <p:cNvSpPr txBox="1">
            <a:spLocks noChangeArrowheads="1"/>
          </p:cNvSpPr>
          <p:nvPr/>
        </p:nvSpPr>
        <p:spPr bwMode="auto">
          <a:xfrm>
            <a:off x="3205163" y="2995613"/>
            <a:ext cx="555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Ni (28)</a:t>
            </a:r>
          </a:p>
        </p:txBody>
      </p:sp>
      <p:sp>
        <p:nvSpPr>
          <p:cNvPr id="135" name="Text Box 12"/>
          <p:cNvSpPr txBox="1">
            <a:spLocks noChangeArrowheads="1"/>
          </p:cNvSpPr>
          <p:nvPr/>
        </p:nvSpPr>
        <p:spPr bwMode="auto">
          <a:xfrm>
            <a:off x="2925763" y="3278188"/>
            <a:ext cx="555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Fe (26)</a:t>
            </a:r>
          </a:p>
        </p:txBody>
      </p:sp>
      <p:sp>
        <p:nvSpPr>
          <p:cNvPr id="136" name="Text Box 13"/>
          <p:cNvSpPr txBox="1">
            <a:spLocks noChangeArrowheads="1"/>
          </p:cNvSpPr>
          <p:nvPr/>
        </p:nvSpPr>
        <p:spPr bwMode="auto">
          <a:xfrm>
            <a:off x="2652713" y="3560763"/>
            <a:ext cx="555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Cr (24)</a:t>
            </a:r>
          </a:p>
        </p:txBody>
      </p:sp>
      <p:sp>
        <p:nvSpPr>
          <p:cNvPr id="137" name="Text Box 14"/>
          <p:cNvSpPr txBox="1">
            <a:spLocks noChangeArrowheads="1"/>
          </p:cNvSpPr>
          <p:nvPr/>
        </p:nvSpPr>
        <p:spPr bwMode="auto">
          <a:xfrm>
            <a:off x="2382838" y="3817938"/>
            <a:ext cx="541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Ti (22)</a:t>
            </a:r>
          </a:p>
        </p:txBody>
      </p:sp>
      <p:sp>
        <p:nvSpPr>
          <p:cNvPr id="138" name="Text Box 15"/>
          <p:cNvSpPr txBox="1">
            <a:spLocks noChangeArrowheads="1"/>
          </p:cNvSpPr>
          <p:nvPr/>
        </p:nvSpPr>
        <p:spPr bwMode="auto">
          <a:xfrm>
            <a:off x="2081213" y="4090988"/>
            <a:ext cx="5699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Ca (20)</a:t>
            </a:r>
          </a:p>
        </p:txBody>
      </p:sp>
      <p:sp>
        <p:nvSpPr>
          <p:cNvPr id="139" name="Text Box 16"/>
          <p:cNvSpPr txBox="1">
            <a:spLocks noChangeArrowheads="1"/>
          </p:cNvSpPr>
          <p:nvPr/>
        </p:nvSpPr>
        <p:spPr bwMode="auto">
          <a:xfrm>
            <a:off x="1541463" y="4354513"/>
            <a:ext cx="5635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Ar (18)</a:t>
            </a:r>
          </a:p>
        </p:txBody>
      </p:sp>
      <p:sp>
        <p:nvSpPr>
          <p:cNvPr id="140" name="Text Box 17"/>
          <p:cNvSpPr txBox="1">
            <a:spLocks noChangeArrowheads="1"/>
          </p:cNvSpPr>
          <p:nvPr/>
        </p:nvSpPr>
        <p:spPr bwMode="auto">
          <a:xfrm>
            <a:off x="1608138" y="4649788"/>
            <a:ext cx="498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S (16)</a:t>
            </a:r>
          </a:p>
        </p:txBody>
      </p:sp>
      <p:sp>
        <p:nvSpPr>
          <p:cNvPr id="141" name="Text Box 18"/>
          <p:cNvSpPr txBox="1">
            <a:spLocks noChangeArrowheads="1"/>
          </p:cNvSpPr>
          <p:nvPr/>
        </p:nvSpPr>
        <p:spPr bwMode="auto">
          <a:xfrm>
            <a:off x="1300163" y="4919663"/>
            <a:ext cx="533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Si (14)</a:t>
            </a:r>
          </a:p>
        </p:txBody>
      </p:sp>
      <p:sp>
        <p:nvSpPr>
          <p:cNvPr id="142" name="Text Box 19"/>
          <p:cNvSpPr txBox="1">
            <a:spLocks noChangeArrowheads="1"/>
          </p:cNvSpPr>
          <p:nvPr/>
        </p:nvSpPr>
        <p:spPr bwMode="auto">
          <a:xfrm>
            <a:off x="1227138" y="5199063"/>
            <a:ext cx="604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Mg (12)</a:t>
            </a:r>
          </a:p>
        </p:txBody>
      </p:sp>
      <p:sp>
        <p:nvSpPr>
          <p:cNvPr id="143" name="Text Box 20"/>
          <p:cNvSpPr txBox="1">
            <a:spLocks noChangeArrowheads="1"/>
          </p:cNvSpPr>
          <p:nvPr/>
        </p:nvSpPr>
        <p:spPr bwMode="auto">
          <a:xfrm>
            <a:off x="1169988" y="5472113"/>
            <a:ext cx="365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/>
              <a:t>Ne </a:t>
            </a:r>
          </a:p>
        </p:txBody>
      </p:sp>
      <p:sp>
        <p:nvSpPr>
          <p:cNvPr id="145" name="Rectangle 22"/>
          <p:cNvSpPr>
            <a:spLocks noChangeArrowheads="1"/>
          </p:cNvSpPr>
          <p:nvPr/>
        </p:nvSpPr>
        <p:spPr bwMode="auto">
          <a:xfrm>
            <a:off x="66676" y="594717"/>
            <a:ext cx="2438400" cy="33528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GB" altLang="de-DE" sz="2400" b="1">
              <a:solidFill>
                <a:srgbClr val="FF3300"/>
              </a:solidFill>
              <a:sym typeface="Symbol" panose="05050102010706020507" pitchFamily="18" charset="2"/>
            </a:endParaRPr>
          </a:p>
          <a:p>
            <a:pPr algn="l"/>
            <a:endParaRPr lang="en-GB" altLang="de-DE" sz="2400" b="1">
              <a:solidFill>
                <a:srgbClr val="FFFF00"/>
              </a:solidFill>
              <a:sym typeface="Symbol" panose="05050102010706020507" pitchFamily="18" charset="2"/>
            </a:endParaRPr>
          </a:p>
        </p:txBody>
      </p:sp>
      <p:sp>
        <p:nvSpPr>
          <p:cNvPr id="146" name="Line 23"/>
          <p:cNvSpPr>
            <a:spLocks noChangeShapeType="1"/>
          </p:cNvSpPr>
          <p:nvPr/>
        </p:nvSpPr>
        <p:spPr bwMode="auto">
          <a:xfrm>
            <a:off x="466726" y="1337667"/>
            <a:ext cx="0" cy="250507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" name="Text Box 24"/>
          <p:cNvSpPr txBox="1">
            <a:spLocks noChangeArrowheads="1"/>
          </p:cNvSpPr>
          <p:nvPr/>
        </p:nvSpPr>
        <p:spPr bwMode="auto">
          <a:xfrm rot="16200000">
            <a:off x="-344277" y="1791842"/>
            <a:ext cx="1072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</a:p>
        </p:txBody>
      </p:sp>
      <p:grpSp>
        <p:nvGrpSpPr>
          <p:cNvPr id="148" name="Group 25"/>
          <p:cNvGrpSpPr>
            <a:grpSpLocks/>
          </p:cNvGrpSpPr>
          <p:nvPr/>
        </p:nvGrpSpPr>
        <p:grpSpPr bwMode="auto">
          <a:xfrm>
            <a:off x="360363" y="1017588"/>
            <a:ext cx="4792663" cy="5002213"/>
            <a:chOff x="227" y="641"/>
            <a:chExt cx="3019" cy="3151"/>
          </a:xfrm>
        </p:grpSpPr>
        <p:sp>
          <p:nvSpPr>
            <p:cNvPr id="149" name="Rectangle 26"/>
            <p:cNvSpPr>
              <a:spLocks noChangeArrowheads="1"/>
            </p:cNvSpPr>
            <p:nvPr/>
          </p:nvSpPr>
          <p:spPr bwMode="auto">
            <a:xfrm>
              <a:off x="2888" y="1918"/>
              <a:ext cx="90" cy="84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rgbClr val="99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de-DE" altLang="de-DE" sz="2400">
                <a:solidFill>
                  <a:srgbClr val="CC0066"/>
                </a:solidFill>
              </a:endParaRPr>
            </a:p>
          </p:txBody>
        </p:sp>
        <p:grpSp>
          <p:nvGrpSpPr>
            <p:cNvPr id="150" name="Group 27"/>
            <p:cNvGrpSpPr>
              <a:grpSpLocks/>
            </p:cNvGrpSpPr>
            <p:nvPr/>
          </p:nvGrpSpPr>
          <p:grpSpPr bwMode="auto">
            <a:xfrm>
              <a:off x="2890" y="1665"/>
              <a:ext cx="356" cy="246"/>
              <a:chOff x="2156" y="2958"/>
              <a:chExt cx="356" cy="246"/>
            </a:xfrm>
          </p:grpSpPr>
          <p:sp>
            <p:nvSpPr>
              <p:cNvPr id="155" name="Oval 28"/>
              <p:cNvSpPr>
                <a:spLocks noChangeArrowheads="1"/>
              </p:cNvSpPr>
              <p:nvPr/>
            </p:nvSpPr>
            <p:spPr bwMode="auto">
              <a:xfrm>
                <a:off x="2178" y="2958"/>
                <a:ext cx="312" cy="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Text Box 29"/>
              <p:cNvSpPr txBox="1">
                <a:spLocks noChangeArrowheads="1"/>
              </p:cNvSpPr>
              <p:nvPr/>
            </p:nvSpPr>
            <p:spPr bwMode="auto">
              <a:xfrm>
                <a:off x="2156" y="2970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altLang="de-DE" b="1" baseline="30000">
                    <a:solidFill>
                      <a:srgbClr val="9933FF"/>
                    </a:solidFill>
                  </a:rPr>
                  <a:t>56</a:t>
                </a:r>
                <a:r>
                  <a:rPr lang="en-US" altLang="de-DE" b="1">
                    <a:solidFill>
                      <a:srgbClr val="9933FF"/>
                    </a:solidFill>
                  </a:rPr>
                  <a:t>Ni</a:t>
                </a:r>
              </a:p>
            </p:txBody>
          </p:sp>
        </p:grpSp>
        <p:sp>
          <p:nvSpPr>
            <p:cNvPr id="151" name="Freeform 30"/>
            <p:cNvSpPr>
              <a:spLocks/>
            </p:cNvSpPr>
            <p:nvPr/>
          </p:nvSpPr>
          <p:spPr bwMode="auto">
            <a:xfrm rot="-1116712">
              <a:off x="704" y="2319"/>
              <a:ext cx="2463" cy="1057"/>
            </a:xfrm>
            <a:custGeom>
              <a:avLst/>
              <a:gdLst>
                <a:gd name="T0" fmla="*/ 0 w 2058"/>
                <a:gd name="T1" fmla="*/ 904 h 904"/>
                <a:gd name="T2" fmla="*/ 342 w 2058"/>
                <a:gd name="T3" fmla="*/ 562 h 904"/>
                <a:gd name="T4" fmla="*/ 822 w 2058"/>
                <a:gd name="T5" fmla="*/ 280 h 904"/>
                <a:gd name="T6" fmla="*/ 1596 w 2058"/>
                <a:gd name="T7" fmla="*/ 46 h 904"/>
                <a:gd name="T8" fmla="*/ 2058 w 2058"/>
                <a:gd name="T9" fmla="*/ 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8" h="904">
                  <a:moveTo>
                    <a:pt x="0" y="904"/>
                  </a:moveTo>
                  <a:cubicBezTo>
                    <a:pt x="102" y="785"/>
                    <a:pt x="205" y="666"/>
                    <a:pt x="342" y="562"/>
                  </a:cubicBezTo>
                  <a:cubicBezTo>
                    <a:pt x="479" y="458"/>
                    <a:pt x="613" y="366"/>
                    <a:pt x="822" y="280"/>
                  </a:cubicBezTo>
                  <a:cubicBezTo>
                    <a:pt x="1031" y="194"/>
                    <a:pt x="1390" y="92"/>
                    <a:pt x="1596" y="46"/>
                  </a:cubicBezTo>
                  <a:cubicBezTo>
                    <a:pt x="1802" y="0"/>
                    <a:pt x="1930" y="2"/>
                    <a:pt x="2058" y="4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Oval 31"/>
            <p:cNvSpPr>
              <a:spLocks noChangeArrowheads="1"/>
            </p:cNvSpPr>
            <p:nvPr/>
          </p:nvSpPr>
          <p:spPr bwMode="auto">
            <a:xfrm>
              <a:off x="864" y="3696"/>
              <a:ext cx="96" cy="9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32"/>
            <p:cNvSpPr>
              <a:spLocks noChangeArrowheads="1"/>
            </p:cNvSpPr>
            <p:nvPr/>
          </p:nvSpPr>
          <p:spPr bwMode="auto">
            <a:xfrm>
              <a:off x="227" y="701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Text Box 33"/>
            <p:cNvSpPr txBox="1">
              <a:spLocks noChangeArrowheads="1"/>
            </p:cNvSpPr>
            <p:nvPr/>
          </p:nvSpPr>
          <p:spPr bwMode="auto">
            <a:xfrm>
              <a:off x="521" y="641"/>
              <a:ext cx="84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de-DE" b="1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atmosphere</a:t>
              </a:r>
              <a:br>
                <a:rPr lang="en-GB" altLang="de-DE" b="1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altLang="de-DE" sz="1600" b="1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altLang="de-DE" sz="1600" b="1" dirty="0" err="1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rp</a:t>
              </a:r>
              <a:r>
                <a:rPr lang="en-GB" altLang="de-DE" sz="1600" b="1" dirty="0">
                  <a:solidFill>
                    <a:srgbClr val="00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-process)</a:t>
              </a:r>
            </a:p>
          </p:txBody>
        </p:sp>
      </p:grpSp>
      <p:sp>
        <p:nvSpPr>
          <p:cNvPr id="157" name="Text Box 34"/>
          <p:cNvSpPr txBox="1">
            <a:spLocks noChangeArrowheads="1"/>
          </p:cNvSpPr>
          <p:nvPr/>
        </p:nvSpPr>
        <p:spPr bwMode="auto">
          <a:xfrm>
            <a:off x="8040688" y="2386013"/>
            <a:ext cx="86433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33CC33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de-DE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br>
              <a:rPr lang="en-US" altLang="de-DE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facility</a:t>
            </a:r>
            <a:br>
              <a:rPr lang="en-US" altLang="de-DE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</a:p>
        </p:txBody>
      </p:sp>
      <p:sp>
        <p:nvSpPr>
          <p:cNvPr id="158" name="Line 35"/>
          <p:cNvSpPr>
            <a:spLocks noChangeShapeType="1"/>
          </p:cNvSpPr>
          <p:nvPr/>
        </p:nvSpPr>
        <p:spPr bwMode="auto">
          <a:xfrm>
            <a:off x="7767638" y="2627313"/>
            <a:ext cx="0" cy="1508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36"/>
          <p:cNvSpPr txBox="1">
            <a:spLocks noChangeArrowheads="1"/>
          </p:cNvSpPr>
          <p:nvPr/>
        </p:nvSpPr>
        <p:spPr bwMode="auto">
          <a:xfrm>
            <a:off x="149226" y="548680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 surface</a:t>
            </a:r>
          </a:p>
        </p:txBody>
      </p:sp>
      <p:grpSp>
        <p:nvGrpSpPr>
          <p:cNvPr id="160" name="Group 37"/>
          <p:cNvGrpSpPr>
            <a:grpSpLocks/>
          </p:cNvGrpSpPr>
          <p:nvPr/>
        </p:nvGrpSpPr>
        <p:grpSpPr bwMode="auto">
          <a:xfrm>
            <a:off x="360363" y="2730500"/>
            <a:ext cx="7342188" cy="3719513"/>
            <a:chOff x="227" y="1720"/>
            <a:chExt cx="4625" cy="2343"/>
          </a:xfrm>
        </p:grpSpPr>
        <p:sp>
          <p:nvSpPr>
            <p:cNvPr id="161" name="Rectangle 38"/>
            <p:cNvSpPr>
              <a:spLocks noChangeArrowheads="1"/>
            </p:cNvSpPr>
            <p:nvPr/>
          </p:nvSpPr>
          <p:spPr bwMode="auto">
            <a:xfrm>
              <a:off x="2545" y="3483"/>
              <a:ext cx="90" cy="90"/>
            </a:xfrm>
            <a:prstGeom prst="rect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de-DE" altLang="de-DE" sz="2400">
                <a:solidFill>
                  <a:srgbClr val="9900FF"/>
                </a:solidFill>
              </a:endParaRPr>
            </a:p>
          </p:txBody>
        </p:sp>
        <p:sp>
          <p:nvSpPr>
            <p:cNvPr id="162" name="Rectangle 39"/>
            <p:cNvSpPr>
              <a:spLocks noChangeArrowheads="1"/>
            </p:cNvSpPr>
            <p:nvPr/>
          </p:nvSpPr>
          <p:spPr bwMode="auto">
            <a:xfrm>
              <a:off x="4629" y="2616"/>
              <a:ext cx="90" cy="90"/>
            </a:xfrm>
            <a:prstGeom prst="rect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de-DE" altLang="de-DE" sz="2400">
                <a:solidFill>
                  <a:srgbClr val="9900FF"/>
                </a:solidFill>
              </a:endParaRPr>
            </a:p>
          </p:txBody>
        </p:sp>
        <p:grpSp>
          <p:nvGrpSpPr>
            <p:cNvPr id="163" name="Group 40"/>
            <p:cNvGrpSpPr>
              <a:grpSpLocks/>
            </p:cNvGrpSpPr>
            <p:nvPr/>
          </p:nvGrpSpPr>
          <p:grpSpPr bwMode="auto">
            <a:xfrm>
              <a:off x="4464" y="2352"/>
              <a:ext cx="388" cy="246"/>
              <a:chOff x="2156" y="2958"/>
              <a:chExt cx="388" cy="246"/>
            </a:xfrm>
          </p:grpSpPr>
          <p:sp>
            <p:nvSpPr>
              <p:cNvPr id="180" name="Oval 41"/>
              <p:cNvSpPr>
                <a:spLocks noChangeArrowheads="1"/>
              </p:cNvSpPr>
              <p:nvPr/>
            </p:nvSpPr>
            <p:spPr bwMode="auto">
              <a:xfrm>
                <a:off x="2178" y="2958"/>
                <a:ext cx="312" cy="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Text Box 42"/>
              <p:cNvSpPr txBox="1">
                <a:spLocks noChangeArrowheads="1"/>
              </p:cNvSpPr>
              <p:nvPr/>
            </p:nvSpPr>
            <p:spPr bwMode="auto">
              <a:xfrm>
                <a:off x="2156" y="2970"/>
                <a:ext cx="3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altLang="de-DE" b="1" baseline="30000">
                    <a:solidFill>
                      <a:srgbClr val="9900FF"/>
                    </a:solidFill>
                  </a:rPr>
                  <a:t>68</a:t>
                </a:r>
                <a:r>
                  <a:rPr lang="en-US" altLang="de-DE" b="1">
                    <a:solidFill>
                      <a:srgbClr val="9900FF"/>
                    </a:solidFill>
                  </a:rPr>
                  <a:t>Ca</a:t>
                </a:r>
              </a:p>
            </p:txBody>
          </p:sp>
        </p:grpSp>
        <p:sp>
          <p:nvSpPr>
            <p:cNvPr id="164" name="Text Box 43"/>
            <p:cNvSpPr txBox="1">
              <a:spLocks noChangeArrowheads="1"/>
            </p:cNvSpPr>
            <p:nvPr/>
          </p:nvSpPr>
          <p:spPr bwMode="auto">
            <a:xfrm>
              <a:off x="3472" y="3389"/>
              <a:ext cx="92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400" b="1" dirty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capture</a:t>
              </a:r>
            </a:p>
            <a:p>
              <a:pPr algn="l" eaLnBrk="0" hangingPunct="0"/>
              <a:r>
                <a:rPr lang="en-US" altLang="de-DE" sz="1400" b="1" dirty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n-emission</a:t>
              </a:r>
            </a:p>
          </p:txBody>
        </p:sp>
        <p:sp>
          <p:nvSpPr>
            <p:cNvPr id="165" name="Text Box 44"/>
            <p:cNvSpPr txBox="1">
              <a:spLocks noChangeArrowheads="1"/>
            </p:cNvSpPr>
            <p:nvPr/>
          </p:nvSpPr>
          <p:spPr bwMode="auto">
            <a:xfrm>
              <a:off x="3044" y="3811"/>
              <a:ext cx="10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400" b="1" dirty="0" err="1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Pycnonuclear</a:t>
              </a:r>
              <a:r>
                <a:rPr lang="en-US" altLang="de-DE" sz="1400" b="1" dirty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fusion</a:t>
              </a:r>
            </a:p>
          </p:txBody>
        </p:sp>
        <p:sp>
          <p:nvSpPr>
            <p:cNvPr id="166" name="Line 45"/>
            <p:cNvSpPr>
              <a:spLocks noChangeShapeType="1"/>
            </p:cNvSpPr>
            <p:nvPr/>
          </p:nvSpPr>
          <p:spPr bwMode="auto">
            <a:xfrm flipH="1">
              <a:off x="3659" y="2855"/>
              <a:ext cx="120" cy="12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46"/>
            <p:cNvSpPr>
              <a:spLocks noChangeShapeType="1"/>
            </p:cNvSpPr>
            <p:nvPr/>
          </p:nvSpPr>
          <p:spPr bwMode="auto">
            <a:xfrm flipH="1">
              <a:off x="3293" y="2999"/>
              <a:ext cx="354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47"/>
            <p:cNvSpPr>
              <a:spLocks noChangeShapeType="1"/>
            </p:cNvSpPr>
            <p:nvPr/>
          </p:nvSpPr>
          <p:spPr bwMode="auto">
            <a:xfrm flipH="1">
              <a:off x="2921" y="3203"/>
              <a:ext cx="360" cy="16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48"/>
            <p:cNvSpPr>
              <a:spLocks noChangeShapeType="1"/>
            </p:cNvSpPr>
            <p:nvPr/>
          </p:nvSpPr>
          <p:spPr bwMode="auto">
            <a:xfrm flipH="1">
              <a:off x="2585" y="3365"/>
              <a:ext cx="354" cy="1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49"/>
            <p:cNvSpPr>
              <a:spLocks/>
            </p:cNvSpPr>
            <p:nvPr/>
          </p:nvSpPr>
          <p:spPr bwMode="auto">
            <a:xfrm>
              <a:off x="2583" y="2627"/>
              <a:ext cx="2058" cy="904"/>
            </a:xfrm>
            <a:custGeom>
              <a:avLst/>
              <a:gdLst>
                <a:gd name="T0" fmla="*/ 0 w 2058"/>
                <a:gd name="T1" fmla="*/ 904 h 904"/>
                <a:gd name="T2" fmla="*/ 342 w 2058"/>
                <a:gd name="T3" fmla="*/ 562 h 904"/>
                <a:gd name="T4" fmla="*/ 822 w 2058"/>
                <a:gd name="T5" fmla="*/ 280 h 904"/>
                <a:gd name="T6" fmla="*/ 1596 w 2058"/>
                <a:gd name="T7" fmla="*/ 46 h 904"/>
                <a:gd name="T8" fmla="*/ 2058 w 2058"/>
                <a:gd name="T9" fmla="*/ 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8" h="904">
                  <a:moveTo>
                    <a:pt x="0" y="904"/>
                  </a:moveTo>
                  <a:cubicBezTo>
                    <a:pt x="102" y="785"/>
                    <a:pt x="205" y="666"/>
                    <a:pt x="342" y="562"/>
                  </a:cubicBezTo>
                  <a:cubicBezTo>
                    <a:pt x="479" y="458"/>
                    <a:pt x="613" y="366"/>
                    <a:pt x="822" y="280"/>
                  </a:cubicBezTo>
                  <a:cubicBezTo>
                    <a:pt x="1031" y="194"/>
                    <a:pt x="1390" y="92"/>
                    <a:pt x="1596" y="46"/>
                  </a:cubicBezTo>
                  <a:cubicBezTo>
                    <a:pt x="1802" y="0"/>
                    <a:pt x="1930" y="2"/>
                    <a:pt x="2058" y="4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50"/>
            <p:cNvSpPr>
              <a:spLocks noChangeShapeType="1"/>
            </p:cNvSpPr>
            <p:nvPr/>
          </p:nvSpPr>
          <p:spPr bwMode="auto">
            <a:xfrm flipH="1">
              <a:off x="4272" y="2688"/>
              <a:ext cx="318" cy="22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Text Box 51"/>
            <p:cNvSpPr txBox="1">
              <a:spLocks noChangeArrowheads="1"/>
            </p:cNvSpPr>
            <p:nvPr/>
          </p:nvSpPr>
          <p:spPr bwMode="auto">
            <a:xfrm>
              <a:off x="1734" y="3865"/>
              <a:ext cx="910" cy="1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4D4D4D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(1.5 x 10</a:t>
              </a:r>
              <a:r>
                <a:rPr lang="en-US" altLang="de-DE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g/cm</a:t>
              </a:r>
              <a:r>
                <a:rPr lang="en-US" altLang="de-DE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73" name="Line 52"/>
            <p:cNvSpPr>
              <a:spLocks noChangeShapeType="1"/>
            </p:cNvSpPr>
            <p:nvPr/>
          </p:nvSpPr>
          <p:spPr bwMode="auto">
            <a:xfrm>
              <a:off x="3600" y="3024"/>
              <a:ext cx="167" cy="383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53"/>
            <p:cNvSpPr>
              <a:spLocks noChangeShapeType="1"/>
            </p:cNvSpPr>
            <p:nvPr/>
          </p:nvSpPr>
          <p:spPr bwMode="auto">
            <a:xfrm>
              <a:off x="3017" y="3141"/>
              <a:ext cx="192" cy="684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5" name="Group 54"/>
            <p:cNvGrpSpPr>
              <a:grpSpLocks/>
            </p:cNvGrpSpPr>
            <p:nvPr/>
          </p:nvGrpSpPr>
          <p:grpSpPr bwMode="auto">
            <a:xfrm>
              <a:off x="2263" y="3591"/>
              <a:ext cx="380" cy="246"/>
              <a:chOff x="2156" y="2958"/>
              <a:chExt cx="380" cy="246"/>
            </a:xfrm>
          </p:grpSpPr>
          <p:sp>
            <p:nvSpPr>
              <p:cNvPr id="178" name="Oval 55"/>
              <p:cNvSpPr>
                <a:spLocks noChangeArrowheads="1"/>
              </p:cNvSpPr>
              <p:nvPr/>
            </p:nvSpPr>
            <p:spPr bwMode="auto">
              <a:xfrm>
                <a:off x="2178" y="2958"/>
                <a:ext cx="312" cy="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Text Box 56"/>
              <p:cNvSpPr txBox="1">
                <a:spLocks noChangeArrowheads="1"/>
              </p:cNvSpPr>
              <p:nvPr/>
            </p:nvSpPr>
            <p:spPr bwMode="auto">
              <a:xfrm>
                <a:off x="2156" y="2970"/>
                <a:ext cx="3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altLang="de-DE" b="1" baseline="30000">
                    <a:solidFill>
                      <a:srgbClr val="9900FF"/>
                    </a:solidFill>
                  </a:rPr>
                  <a:t>34</a:t>
                </a:r>
                <a:r>
                  <a:rPr lang="en-US" altLang="de-DE" b="1">
                    <a:solidFill>
                      <a:srgbClr val="9900FF"/>
                    </a:solidFill>
                  </a:rPr>
                  <a:t>Ne</a:t>
                </a:r>
              </a:p>
            </p:txBody>
          </p:sp>
        </p:grpSp>
        <p:sp>
          <p:nvSpPr>
            <p:cNvPr id="176" name="Text Box 57"/>
            <p:cNvSpPr txBox="1">
              <a:spLocks noChangeArrowheads="1"/>
            </p:cNvSpPr>
            <p:nvPr/>
          </p:nvSpPr>
          <p:spPr bwMode="auto">
            <a:xfrm>
              <a:off x="521" y="1720"/>
              <a:ext cx="907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de-DE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crust</a:t>
              </a:r>
              <a:br>
                <a:rPr lang="en-GB" altLang="de-DE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</a:br>
              <a:r>
                <a:rPr lang="en-GB" altLang="de-DE" sz="16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en-GB" altLang="de-DE" sz="16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pycnonuclear</a:t>
              </a:r>
              <a:endParaRPr lang="en-GB" altLang="de-DE" sz="1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pPr algn="l"/>
              <a:r>
                <a:rPr lang="en-GB" altLang="de-DE" sz="16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reactions)</a:t>
              </a:r>
              <a:endParaRPr lang="en-US" altLang="de-DE" sz="1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pPr algn="l"/>
              <a:endParaRPr lang="en-US" altLang="de-DE" dirty="0">
                <a:latin typeface="Arial" panose="020B0604020202020204" pitchFamily="34" charset="0"/>
              </a:endParaRPr>
            </a:p>
          </p:txBody>
        </p:sp>
        <p:sp>
          <p:nvSpPr>
            <p:cNvPr id="177" name="Oval 58"/>
            <p:cNvSpPr>
              <a:spLocks noChangeArrowheads="1"/>
            </p:cNvSpPr>
            <p:nvPr/>
          </p:nvSpPr>
          <p:spPr bwMode="auto">
            <a:xfrm>
              <a:off x="227" y="1737"/>
              <a:ext cx="146" cy="1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2" name="Group 59"/>
          <p:cNvGrpSpPr>
            <a:grpSpLocks/>
          </p:cNvGrpSpPr>
          <p:nvPr/>
        </p:nvGrpSpPr>
        <p:grpSpPr bwMode="auto">
          <a:xfrm>
            <a:off x="360362" y="1895476"/>
            <a:ext cx="7634286" cy="3286125"/>
            <a:chOff x="227" y="1194"/>
            <a:chExt cx="4809" cy="2070"/>
          </a:xfrm>
        </p:grpSpPr>
        <p:sp>
          <p:nvSpPr>
            <p:cNvPr id="183" name="Text Box 60"/>
            <p:cNvSpPr txBox="1">
              <a:spLocks noChangeArrowheads="1"/>
            </p:cNvSpPr>
            <p:nvPr/>
          </p:nvSpPr>
          <p:spPr bwMode="auto">
            <a:xfrm>
              <a:off x="4126" y="3066"/>
              <a:ext cx="910" cy="1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4D4D4D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(2.5 x 10</a:t>
              </a:r>
              <a:r>
                <a:rPr lang="en-US" altLang="de-DE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 </a:t>
              </a:r>
              <a:r>
                <a:rPr lang="en-US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g/cm</a:t>
              </a:r>
              <a:r>
                <a:rPr lang="en-US" altLang="de-DE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84" name="Rectangle 61"/>
            <p:cNvSpPr>
              <a:spLocks noChangeArrowheads="1"/>
            </p:cNvSpPr>
            <p:nvPr/>
          </p:nvSpPr>
          <p:spPr bwMode="auto">
            <a:xfrm>
              <a:off x="3759" y="2785"/>
              <a:ext cx="90" cy="90"/>
            </a:xfrm>
            <a:prstGeom prst="rect">
              <a:avLst/>
            </a:prstGeom>
            <a:solidFill>
              <a:srgbClr val="9900FF"/>
            </a:solidFill>
            <a:ln w="9525">
              <a:solidFill>
                <a:srgbClr val="99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de-DE" altLang="de-DE" sz="2400">
                <a:solidFill>
                  <a:srgbClr val="9900FF"/>
                </a:solidFill>
              </a:endParaRPr>
            </a:p>
          </p:txBody>
        </p:sp>
        <p:grpSp>
          <p:nvGrpSpPr>
            <p:cNvPr id="185" name="Group 62"/>
            <p:cNvGrpSpPr>
              <a:grpSpLocks/>
            </p:cNvGrpSpPr>
            <p:nvPr/>
          </p:nvGrpSpPr>
          <p:grpSpPr bwMode="auto">
            <a:xfrm>
              <a:off x="3807" y="2911"/>
              <a:ext cx="380" cy="246"/>
              <a:chOff x="2156" y="2958"/>
              <a:chExt cx="380" cy="246"/>
            </a:xfrm>
          </p:grpSpPr>
          <p:sp>
            <p:nvSpPr>
              <p:cNvPr id="196" name="Oval 63"/>
              <p:cNvSpPr>
                <a:spLocks noChangeArrowheads="1"/>
              </p:cNvSpPr>
              <p:nvPr/>
            </p:nvSpPr>
            <p:spPr bwMode="auto">
              <a:xfrm>
                <a:off x="2178" y="2958"/>
                <a:ext cx="312" cy="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Text Box 64"/>
              <p:cNvSpPr txBox="1">
                <a:spLocks noChangeArrowheads="1"/>
              </p:cNvSpPr>
              <p:nvPr/>
            </p:nvSpPr>
            <p:spPr bwMode="auto">
              <a:xfrm>
                <a:off x="2156" y="2970"/>
                <a:ext cx="3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altLang="de-DE" b="1" baseline="30000">
                    <a:solidFill>
                      <a:srgbClr val="9900FF"/>
                    </a:solidFill>
                  </a:rPr>
                  <a:t>56</a:t>
                </a:r>
                <a:r>
                  <a:rPr lang="en-US" altLang="de-DE" b="1">
                    <a:solidFill>
                      <a:srgbClr val="9900FF"/>
                    </a:solidFill>
                  </a:rPr>
                  <a:t>Ar</a:t>
                </a:r>
              </a:p>
            </p:txBody>
          </p:sp>
        </p:grpSp>
        <p:grpSp>
          <p:nvGrpSpPr>
            <p:cNvPr id="186" name="Group 65"/>
            <p:cNvGrpSpPr>
              <a:grpSpLocks/>
            </p:cNvGrpSpPr>
            <p:nvPr/>
          </p:nvGrpSpPr>
          <p:grpSpPr bwMode="auto">
            <a:xfrm>
              <a:off x="227" y="1194"/>
              <a:ext cx="3995" cy="1608"/>
              <a:chOff x="227" y="1194"/>
              <a:chExt cx="3995" cy="1608"/>
            </a:xfrm>
          </p:grpSpPr>
          <p:grpSp>
            <p:nvGrpSpPr>
              <p:cNvPr id="187" name="Group 66"/>
              <p:cNvGrpSpPr>
                <a:grpSpLocks/>
              </p:cNvGrpSpPr>
              <p:nvPr/>
            </p:nvGrpSpPr>
            <p:grpSpPr bwMode="auto">
              <a:xfrm>
                <a:off x="521" y="1194"/>
                <a:ext cx="3701" cy="1608"/>
                <a:chOff x="511" y="1188"/>
                <a:chExt cx="3701" cy="1608"/>
              </a:xfrm>
            </p:grpSpPr>
            <p:sp>
              <p:nvSpPr>
                <p:cNvPr id="189" name="Line 67"/>
                <p:cNvSpPr>
                  <a:spLocks noChangeShapeType="1"/>
                </p:cNvSpPr>
                <p:nvPr/>
              </p:nvSpPr>
              <p:spPr bwMode="auto">
                <a:xfrm>
                  <a:off x="2976" y="1968"/>
                  <a:ext cx="834" cy="82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90" name="Group 68"/>
                <p:cNvGrpSpPr>
                  <a:grpSpLocks/>
                </p:cNvGrpSpPr>
                <p:nvPr/>
              </p:nvGrpSpPr>
              <p:grpSpPr bwMode="auto">
                <a:xfrm>
                  <a:off x="2427" y="2358"/>
                  <a:ext cx="874" cy="198"/>
                  <a:chOff x="3002" y="4789"/>
                  <a:chExt cx="874" cy="198"/>
                </a:xfrm>
              </p:grpSpPr>
              <p:sp>
                <p:nvSpPr>
                  <p:cNvPr id="194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042" y="4824"/>
                    <a:ext cx="474" cy="150"/>
                  </a:xfrm>
                  <a:prstGeom prst="rect">
                    <a:avLst/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02" y="4789"/>
                    <a:ext cx="874" cy="198"/>
                  </a:xfrm>
                  <a:prstGeom prst="rect">
                    <a:avLst/>
                  </a:prstGeom>
                  <a:solidFill>
                    <a:srgbClr val="0099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chemeClr val="bg2"/>
                    </a:outerShdw>
                  </a:effectLst>
                </p:spPr>
                <p:txBody>
                  <a:bodyPr wrap="none">
                    <a:spAutoFit/>
                  </a:bodyPr>
                  <a:lstStyle/>
                  <a:p>
                    <a:pPr algn="l" eaLnBrk="0" hangingPunct="0"/>
                    <a:r>
                      <a:rPr lang="en-US" altLang="de-DE" sz="1400" dirty="0"/>
                      <a:t>(1.5 x 10</a:t>
                    </a:r>
                    <a:r>
                      <a:rPr lang="en-US" altLang="de-DE" sz="1400" baseline="30000" dirty="0"/>
                      <a:t>9 </a:t>
                    </a:r>
                    <a:r>
                      <a:rPr lang="en-US" altLang="de-DE" sz="1400" dirty="0"/>
                      <a:t>g/cm</a:t>
                    </a:r>
                    <a:r>
                      <a:rPr lang="en-US" altLang="de-DE" sz="1400" baseline="30000" dirty="0"/>
                      <a:t>3</a:t>
                    </a:r>
                    <a:r>
                      <a:rPr lang="en-US" altLang="de-DE" sz="1400" dirty="0"/>
                      <a:t>)</a:t>
                    </a:r>
                  </a:p>
                </p:txBody>
              </p:sp>
            </p:grpSp>
            <p:sp>
              <p:nvSpPr>
                <p:cNvPr id="191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84" y="2021"/>
                  <a:ext cx="928" cy="19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altLang="de-DE" sz="1400" b="1" dirty="0">
                      <a:solidFill>
                        <a:srgbClr val="99003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Electron capture</a:t>
                  </a:r>
                </a:p>
              </p:txBody>
            </p:sp>
            <p:sp>
              <p:nvSpPr>
                <p:cNvPr id="192" name="Rectangle 72"/>
                <p:cNvSpPr>
                  <a:spLocks noChangeArrowheads="1"/>
                </p:cNvSpPr>
                <p:nvPr/>
              </p:nvSpPr>
              <p:spPr bwMode="auto">
                <a:xfrm>
                  <a:off x="3236" y="2260"/>
                  <a:ext cx="90" cy="84"/>
                </a:xfrm>
                <a:prstGeom prst="rect">
                  <a:avLst/>
                </a:prstGeom>
                <a:solidFill>
                  <a:srgbClr val="9933FF"/>
                </a:solidFill>
                <a:ln w="9525">
                  <a:solidFill>
                    <a:srgbClr val="9933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DE" altLang="de-DE" sz="2400">
                    <a:solidFill>
                      <a:srgbClr val="CC0066"/>
                    </a:solidFill>
                  </a:endParaRPr>
                </a:p>
              </p:txBody>
            </p:sp>
            <p:sp>
              <p:nvSpPr>
                <p:cNvPr id="19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511" y="1188"/>
                  <a:ext cx="732" cy="5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GB" altLang="de-DE" b="1" dirty="0">
                      <a:solidFill>
                        <a:srgbClr val="4D4D4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ocean</a:t>
                  </a:r>
                  <a:br>
                    <a:rPr lang="en-GB" altLang="de-DE" b="1" dirty="0">
                      <a:solidFill>
                        <a:srgbClr val="4D4D4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</a:br>
                  <a:r>
                    <a:rPr lang="en-GB" altLang="de-DE" sz="1600" b="1" dirty="0">
                      <a:solidFill>
                        <a:srgbClr val="4D4D4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(e</a:t>
                  </a:r>
                  <a:r>
                    <a:rPr lang="en-GB" altLang="de-DE" sz="1600" b="1" baseline="30000" dirty="0">
                      <a:solidFill>
                        <a:srgbClr val="4D4D4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- </a:t>
                  </a:r>
                  <a:r>
                    <a:rPr lang="en-GB" altLang="de-DE" sz="1600" b="1" dirty="0">
                      <a:solidFill>
                        <a:srgbClr val="4D4D4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capture)</a:t>
                  </a:r>
                </a:p>
                <a:p>
                  <a:pPr algn="l"/>
                  <a:endParaRPr lang="en-US" altLang="de-D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88" name="Oval 74"/>
              <p:cNvSpPr>
                <a:spLocks noChangeArrowheads="1"/>
              </p:cNvSpPr>
              <p:nvPr/>
            </p:nvSpPr>
            <p:spPr bwMode="auto">
              <a:xfrm>
                <a:off x="227" y="1249"/>
                <a:ext cx="145" cy="14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7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Pycnonuclear</a:t>
            </a:r>
            <a:r>
              <a:rPr lang="en-US" dirty="0" smtClean="0"/>
              <a:t> reactions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4" name="Text Box 3"/>
          <p:cNvSpPr txBox="1">
            <a:spLocks noChangeArrowheads="1"/>
          </p:cNvSpPr>
          <p:nvPr/>
        </p:nvSpPr>
        <p:spPr bwMode="auto">
          <a:xfrm>
            <a:off x="360000" y="620688"/>
            <a:ext cx="838846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densities </a:t>
            </a:r>
            <a:r>
              <a:rPr lang="en-US" altLang="de-DE" sz="2000" dirty="0" smtClean="0">
                <a:solidFill>
                  <a:srgbClr val="003366"/>
                </a:solidFill>
              </a:rPr>
              <a:t>&gt; </a:t>
            </a:r>
            <a:r>
              <a:rPr lang="en-US" altLang="de-DE" sz="2000" dirty="0" smtClean="0">
                <a:solidFill>
                  <a:srgbClr val="003366"/>
                </a:solidFill>
                <a:latin typeface="Symbol" panose="05050102010706020507" pitchFamily="18" charset="2"/>
              </a:rPr>
              <a:t>r</a:t>
            </a:r>
            <a:r>
              <a:rPr lang="en-US" altLang="de-DE" sz="2000" dirty="0" smtClean="0">
                <a:solidFill>
                  <a:srgbClr val="003366"/>
                </a:solidFill>
              </a:rPr>
              <a:t>=</a:t>
            </a:r>
            <a:r>
              <a:rPr lang="en-US" altLang="de-DE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sz="2000" baseline="30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de-DE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g/cm</a:t>
            </a:r>
            <a:r>
              <a:rPr lang="en-US" altLang="de-DE" sz="2000" baseline="30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de-DE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are densely frozen in lattice position.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de-DE" sz="20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Pycnonuclear</a:t>
            </a:r>
            <a:r>
              <a:rPr lang="en-US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reactions occur when nuclei vibrate around their </a:t>
            </a:r>
            <a:r>
              <a:rPr lang="en-US" altLang="de-DE" sz="2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frozen lattice </a:t>
            </a:r>
            <a:r>
              <a:rPr lang="en-US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penetrating the Coulomb barrier of the neighbor nucleus.</a:t>
            </a:r>
            <a:r>
              <a:rPr lang="en-US" alt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Oval 4"/>
          <p:cNvSpPr>
            <a:spLocks noChangeArrowheads="1"/>
          </p:cNvSpPr>
          <p:nvPr/>
        </p:nvSpPr>
        <p:spPr bwMode="auto">
          <a:xfrm>
            <a:off x="2635250" y="2985046"/>
            <a:ext cx="312738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5"/>
          <p:cNvSpPr>
            <a:spLocks noChangeArrowheads="1"/>
          </p:cNvSpPr>
          <p:nvPr/>
        </p:nvSpPr>
        <p:spPr bwMode="auto">
          <a:xfrm>
            <a:off x="3052763" y="2985046"/>
            <a:ext cx="314325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"/>
          <p:cNvSpPr>
            <a:spLocks noChangeArrowheads="1"/>
          </p:cNvSpPr>
          <p:nvPr/>
        </p:nvSpPr>
        <p:spPr bwMode="auto">
          <a:xfrm>
            <a:off x="3470275" y="2985046"/>
            <a:ext cx="314325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7"/>
          <p:cNvSpPr>
            <a:spLocks noChangeArrowheads="1"/>
          </p:cNvSpPr>
          <p:nvPr/>
        </p:nvSpPr>
        <p:spPr bwMode="auto">
          <a:xfrm>
            <a:off x="3889375" y="2985046"/>
            <a:ext cx="312738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8"/>
          <p:cNvSpPr>
            <a:spLocks noChangeArrowheads="1"/>
          </p:cNvSpPr>
          <p:nvPr/>
        </p:nvSpPr>
        <p:spPr bwMode="auto">
          <a:xfrm>
            <a:off x="4306888" y="2985046"/>
            <a:ext cx="312737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9"/>
          <p:cNvSpPr>
            <a:spLocks noChangeArrowheads="1"/>
          </p:cNvSpPr>
          <p:nvPr/>
        </p:nvSpPr>
        <p:spPr bwMode="auto">
          <a:xfrm>
            <a:off x="2635250" y="3380333"/>
            <a:ext cx="312738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10"/>
          <p:cNvSpPr>
            <a:spLocks noChangeArrowheads="1"/>
          </p:cNvSpPr>
          <p:nvPr/>
        </p:nvSpPr>
        <p:spPr bwMode="auto">
          <a:xfrm>
            <a:off x="3052763" y="3380333"/>
            <a:ext cx="314325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3470275" y="3380333"/>
            <a:ext cx="314325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Oval 12"/>
          <p:cNvSpPr>
            <a:spLocks noChangeArrowheads="1"/>
          </p:cNvSpPr>
          <p:nvPr/>
        </p:nvSpPr>
        <p:spPr bwMode="auto">
          <a:xfrm>
            <a:off x="4306888" y="3380333"/>
            <a:ext cx="312737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Oval 13"/>
          <p:cNvSpPr>
            <a:spLocks noChangeArrowheads="1"/>
          </p:cNvSpPr>
          <p:nvPr/>
        </p:nvSpPr>
        <p:spPr bwMode="auto">
          <a:xfrm>
            <a:off x="3889375" y="3380333"/>
            <a:ext cx="312738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Oval 14"/>
          <p:cNvSpPr>
            <a:spLocks noChangeArrowheads="1"/>
          </p:cNvSpPr>
          <p:nvPr/>
        </p:nvSpPr>
        <p:spPr bwMode="auto">
          <a:xfrm>
            <a:off x="2635250" y="3775621"/>
            <a:ext cx="312738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Oval 15"/>
          <p:cNvSpPr>
            <a:spLocks noChangeArrowheads="1"/>
          </p:cNvSpPr>
          <p:nvPr/>
        </p:nvSpPr>
        <p:spPr bwMode="auto">
          <a:xfrm>
            <a:off x="3052763" y="3775621"/>
            <a:ext cx="314325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Oval 16"/>
          <p:cNvSpPr>
            <a:spLocks noChangeArrowheads="1"/>
          </p:cNvSpPr>
          <p:nvPr/>
        </p:nvSpPr>
        <p:spPr bwMode="auto">
          <a:xfrm>
            <a:off x="3470275" y="3775621"/>
            <a:ext cx="314325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Oval 17"/>
          <p:cNvSpPr>
            <a:spLocks noChangeArrowheads="1"/>
          </p:cNvSpPr>
          <p:nvPr/>
        </p:nvSpPr>
        <p:spPr bwMode="auto">
          <a:xfrm>
            <a:off x="3889375" y="3775621"/>
            <a:ext cx="312738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Oval 18"/>
          <p:cNvSpPr>
            <a:spLocks noChangeArrowheads="1"/>
          </p:cNvSpPr>
          <p:nvPr/>
        </p:nvSpPr>
        <p:spPr bwMode="auto">
          <a:xfrm>
            <a:off x="4306888" y="3775621"/>
            <a:ext cx="312737" cy="2952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Oval 19"/>
          <p:cNvSpPr>
            <a:spLocks noChangeArrowheads="1"/>
          </p:cNvSpPr>
          <p:nvPr/>
        </p:nvSpPr>
        <p:spPr bwMode="auto">
          <a:xfrm>
            <a:off x="2635250" y="2194471"/>
            <a:ext cx="312738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Oval 20"/>
          <p:cNvSpPr>
            <a:spLocks noChangeArrowheads="1"/>
          </p:cNvSpPr>
          <p:nvPr/>
        </p:nvSpPr>
        <p:spPr bwMode="auto">
          <a:xfrm>
            <a:off x="3052763" y="2194471"/>
            <a:ext cx="314325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Oval 21"/>
          <p:cNvSpPr>
            <a:spLocks noChangeArrowheads="1"/>
          </p:cNvSpPr>
          <p:nvPr/>
        </p:nvSpPr>
        <p:spPr bwMode="auto">
          <a:xfrm>
            <a:off x="3470275" y="2194471"/>
            <a:ext cx="314325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22"/>
          <p:cNvSpPr>
            <a:spLocks noChangeArrowheads="1"/>
          </p:cNvSpPr>
          <p:nvPr/>
        </p:nvSpPr>
        <p:spPr bwMode="auto">
          <a:xfrm>
            <a:off x="3889375" y="2194471"/>
            <a:ext cx="312738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Oval 23"/>
          <p:cNvSpPr>
            <a:spLocks noChangeArrowheads="1"/>
          </p:cNvSpPr>
          <p:nvPr/>
        </p:nvSpPr>
        <p:spPr bwMode="auto">
          <a:xfrm>
            <a:off x="4306888" y="2194471"/>
            <a:ext cx="312737" cy="2968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24"/>
          <p:cNvSpPr>
            <a:spLocks noChangeArrowheads="1"/>
          </p:cNvSpPr>
          <p:nvPr/>
        </p:nvSpPr>
        <p:spPr bwMode="auto">
          <a:xfrm>
            <a:off x="2635250" y="2589758"/>
            <a:ext cx="312738" cy="2968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Oval 25"/>
          <p:cNvSpPr>
            <a:spLocks noChangeArrowheads="1"/>
          </p:cNvSpPr>
          <p:nvPr/>
        </p:nvSpPr>
        <p:spPr bwMode="auto">
          <a:xfrm>
            <a:off x="3052763" y="2589758"/>
            <a:ext cx="314325" cy="2968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Oval 26"/>
          <p:cNvSpPr>
            <a:spLocks noChangeArrowheads="1"/>
          </p:cNvSpPr>
          <p:nvPr/>
        </p:nvSpPr>
        <p:spPr bwMode="auto">
          <a:xfrm>
            <a:off x="3470275" y="2589758"/>
            <a:ext cx="314325" cy="2968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Oval 27"/>
          <p:cNvSpPr>
            <a:spLocks noChangeArrowheads="1"/>
          </p:cNvSpPr>
          <p:nvPr/>
        </p:nvSpPr>
        <p:spPr bwMode="auto">
          <a:xfrm>
            <a:off x="4306888" y="2589758"/>
            <a:ext cx="312737" cy="2968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Oval 28"/>
          <p:cNvSpPr>
            <a:spLocks noChangeArrowheads="1"/>
          </p:cNvSpPr>
          <p:nvPr/>
        </p:nvSpPr>
        <p:spPr bwMode="auto">
          <a:xfrm>
            <a:off x="3889375" y="2589758"/>
            <a:ext cx="312738" cy="2968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Oval 29"/>
          <p:cNvSpPr>
            <a:spLocks noChangeArrowheads="1"/>
          </p:cNvSpPr>
          <p:nvPr/>
        </p:nvSpPr>
        <p:spPr bwMode="auto">
          <a:xfrm>
            <a:off x="6315075" y="3404146"/>
            <a:ext cx="300038" cy="2841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Oval 30"/>
          <p:cNvSpPr>
            <a:spLocks noChangeArrowheads="1"/>
          </p:cNvSpPr>
          <p:nvPr/>
        </p:nvSpPr>
        <p:spPr bwMode="auto">
          <a:xfrm>
            <a:off x="6732588" y="3413671"/>
            <a:ext cx="300037" cy="2825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Oval 31"/>
          <p:cNvSpPr>
            <a:spLocks noChangeArrowheads="1"/>
          </p:cNvSpPr>
          <p:nvPr/>
        </p:nvSpPr>
        <p:spPr bwMode="auto">
          <a:xfrm>
            <a:off x="6315075" y="3010446"/>
            <a:ext cx="300038" cy="2825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Oval 32"/>
          <p:cNvSpPr>
            <a:spLocks noChangeArrowheads="1"/>
          </p:cNvSpPr>
          <p:nvPr/>
        </p:nvSpPr>
        <p:spPr bwMode="auto">
          <a:xfrm>
            <a:off x="6732588" y="3018383"/>
            <a:ext cx="300037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Oval 33"/>
          <p:cNvSpPr>
            <a:spLocks noChangeArrowheads="1"/>
          </p:cNvSpPr>
          <p:nvPr/>
        </p:nvSpPr>
        <p:spPr bwMode="auto">
          <a:xfrm>
            <a:off x="6315075" y="3799433"/>
            <a:ext cx="300038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Oval 34"/>
          <p:cNvSpPr>
            <a:spLocks noChangeArrowheads="1"/>
          </p:cNvSpPr>
          <p:nvPr/>
        </p:nvSpPr>
        <p:spPr bwMode="auto">
          <a:xfrm>
            <a:off x="6732588" y="3807371"/>
            <a:ext cx="300037" cy="2841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Oval 35"/>
          <p:cNvSpPr>
            <a:spLocks noChangeArrowheads="1"/>
          </p:cNvSpPr>
          <p:nvPr/>
        </p:nvSpPr>
        <p:spPr bwMode="auto">
          <a:xfrm>
            <a:off x="7977188" y="2637383"/>
            <a:ext cx="301625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36"/>
          <p:cNvSpPr>
            <a:spLocks noChangeArrowheads="1"/>
          </p:cNvSpPr>
          <p:nvPr/>
        </p:nvSpPr>
        <p:spPr bwMode="auto">
          <a:xfrm>
            <a:off x="7543800" y="2202408"/>
            <a:ext cx="301625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37"/>
          <p:cNvSpPr>
            <a:spLocks noChangeArrowheads="1"/>
          </p:cNvSpPr>
          <p:nvPr/>
        </p:nvSpPr>
        <p:spPr bwMode="auto">
          <a:xfrm>
            <a:off x="7962900" y="2211933"/>
            <a:ext cx="300038" cy="2825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Oval 38"/>
          <p:cNvSpPr>
            <a:spLocks noChangeArrowheads="1"/>
          </p:cNvSpPr>
          <p:nvPr/>
        </p:nvSpPr>
        <p:spPr bwMode="auto">
          <a:xfrm>
            <a:off x="7993063" y="3027908"/>
            <a:ext cx="301625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AutoShape 39"/>
          <p:cNvSpPr>
            <a:spLocks noChangeArrowheads="1"/>
          </p:cNvSpPr>
          <p:nvPr/>
        </p:nvSpPr>
        <p:spPr bwMode="auto">
          <a:xfrm>
            <a:off x="4724400" y="2786608"/>
            <a:ext cx="1338263" cy="630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3366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1" name="Group 40"/>
          <p:cNvGrpSpPr>
            <a:grpSpLocks/>
          </p:cNvGrpSpPr>
          <p:nvPr/>
        </p:nvGrpSpPr>
        <p:grpSpPr bwMode="auto">
          <a:xfrm>
            <a:off x="5408613" y="1686471"/>
            <a:ext cx="3551237" cy="430212"/>
            <a:chOff x="2954" y="1769"/>
            <a:chExt cx="1632" cy="209"/>
          </a:xfrm>
        </p:grpSpPr>
        <p:sp>
          <p:nvSpPr>
            <p:cNvPr id="112" name="Freeform 41"/>
            <p:cNvSpPr>
              <a:spLocks/>
            </p:cNvSpPr>
            <p:nvPr/>
          </p:nvSpPr>
          <p:spPr bwMode="auto">
            <a:xfrm>
              <a:off x="3204" y="1770"/>
              <a:ext cx="1241" cy="207"/>
            </a:xfrm>
            <a:custGeom>
              <a:avLst/>
              <a:gdLst>
                <a:gd name="T0" fmla="*/ 0 w 1241"/>
                <a:gd name="T1" fmla="*/ 203 h 207"/>
                <a:gd name="T2" fmla="*/ 104 w 1241"/>
                <a:gd name="T3" fmla="*/ 158 h 207"/>
                <a:gd name="T4" fmla="*/ 174 w 1241"/>
                <a:gd name="T5" fmla="*/ 90 h 207"/>
                <a:gd name="T6" fmla="*/ 189 w 1241"/>
                <a:gd name="T7" fmla="*/ 27 h 207"/>
                <a:gd name="T8" fmla="*/ 198 w 1241"/>
                <a:gd name="T9" fmla="*/ 38 h 207"/>
                <a:gd name="T10" fmla="*/ 209 w 1241"/>
                <a:gd name="T11" fmla="*/ 177 h 207"/>
                <a:gd name="T12" fmla="*/ 245 w 1241"/>
                <a:gd name="T13" fmla="*/ 204 h 207"/>
                <a:gd name="T14" fmla="*/ 267 w 1241"/>
                <a:gd name="T15" fmla="*/ 194 h 207"/>
                <a:gd name="T16" fmla="*/ 272 w 1241"/>
                <a:gd name="T17" fmla="*/ 120 h 207"/>
                <a:gd name="T18" fmla="*/ 282 w 1241"/>
                <a:gd name="T19" fmla="*/ 26 h 207"/>
                <a:gd name="T20" fmla="*/ 293 w 1241"/>
                <a:gd name="T21" fmla="*/ 44 h 207"/>
                <a:gd name="T22" fmla="*/ 332 w 1241"/>
                <a:gd name="T23" fmla="*/ 90 h 207"/>
                <a:gd name="T24" fmla="*/ 359 w 1241"/>
                <a:gd name="T25" fmla="*/ 71 h 207"/>
                <a:gd name="T26" fmla="*/ 377 w 1241"/>
                <a:gd name="T27" fmla="*/ 23 h 207"/>
                <a:gd name="T28" fmla="*/ 389 w 1241"/>
                <a:gd name="T29" fmla="*/ 69 h 207"/>
                <a:gd name="T30" fmla="*/ 393 w 1241"/>
                <a:gd name="T31" fmla="*/ 146 h 207"/>
                <a:gd name="T32" fmla="*/ 401 w 1241"/>
                <a:gd name="T33" fmla="*/ 191 h 207"/>
                <a:gd name="T34" fmla="*/ 428 w 1241"/>
                <a:gd name="T35" fmla="*/ 204 h 207"/>
                <a:gd name="T36" fmla="*/ 452 w 1241"/>
                <a:gd name="T37" fmla="*/ 198 h 207"/>
                <a:gd name="T38" fmla="*/ 462 w 1241"/>
                <a:gd name="T39" fmla="*/ 156 h 207"/>
                <a:gd name="T40" fmla="*/ 464 w 1241"/>
                <a:gd name="T41" fmla="*/ 63 h 207"/>
                <a:gd name="T42" fmla="*/ 468 w 1241"/>
                <a:gd name="T43" fmla="*/ 9 h 207"/>
                <a:gd name="T44" fmla="*/ 491 w 1241"/>
                <a:gd name="T45" fmla="*/ 66 h 207"/>
                <a:gd name="T46" fmla="*/ 521 w 1241"/>
                <a:gd name="T47" fmla="*/ 83 h 207"/>
                <a:gd name="T48" fmla="*/ 552 w 1241"/>
                <a:gd name="T49" fmla="*/ 69 h 207"/>
                <a:gd name="T50" fmla="*/ 567 w 1241"/>
                <a:gd name="T51" fmla="*/ 18 h 207"/>
                <a:gd name="T52" fmla="*/ 584 w 1241"/>
                <a:gd name="T53" fmla="*/ 33 h 207"/>
                <a:gd name="T54" fmla="*/ 590 w 1241"/>
                <a:gd name="T55" fmla="*/ 162 h 207"/>
                <a:gd name="T56" fmla="*/ 623 w 1241"/>
                <a:gd name="T57" fmla="*/ 203 h 207"/>
                <a:gd name="T58" fmla="*/ 648 w 1241"/>
                <a:gd name="T59" fmla="*/ 191 h 207"/>
                <a:gd name="T60" fmla="*/ 657 w 1241"/>
                <a:gd name="T61" fmla="*/ 125 h 207"/>
                <a:gd name="T62" fmla="*/ 659 w 1241"/>
                <a:gd name="T63" fmla="*/ 21 h 207"/>
                <a:gd name="T64" fmla="*/ 674 w 1241"/>
                <a:gd name="T65" fmla="*/ 27 h 207"/>
                <a:gd name="T66" fmla="*/ 693 w 1241"/>
                <a:gd name="T67" fmla="*/ 72 h 207"/>
                <a:gd name="T68" fmla="*/ 728 w 1241"/>
                <a:gd name="T69" fmla="*/ 77 h 207"/>
                <a:gd name="T70" fmla="*/ 743 w 1241"/>
                <a:gd name="T71" fmla="*/ 38 h 207"/>
                <a:gd name="T72" fmla="*/ 759 w 1241"/>
                <a:gd name="T73" fmla="*/ 8 h 207"/>
                <a:gd name="T74" fmla="*/ 767 w 1241"/>
                <a:gd name="T75" fmla="*/ 56 h 207"/>
                <a:gd name="T76" fmla="*/ 777 w 1241"/>
                <a:gd name="T77" fmla="*/ 191 h 207"/>
                <a:gd name="T78" fmla="*/ 801 w 1241"/>
                <a:gd name="T79" fmla="*/ 203 h 207"/>
                <a:gd name="T80" fmla="*/ 834 w 1241"/>
                <a:gd name="T81" fmla="*/ 180 h 207"/>
                <a:gd name="T82" fmla="*/ 839 w 1241"/>
                <a:gd name="T83" fmla="*/ 60 h 207"/>
                <a:gd name="T84" fmla="*/ 851 w 1241"/>
                <a:gd name="T85" fmla="*/ 18 h 207"/>
                <a:gd name="T86" fmla="*/ 864 w 1241"/>
                <a:gd name="T87" fmla="*/ 50 h 207"/>
                <a:gd name="T88" fmla="*/ 893 w 1241"/>
                <a:gd name="T89" fmla="*/ 81 h 207"/>
                <a:gd name="T90" fmla="*/ 926 w 1241"/>
                <a:gd name="T91" fmla="*/ 62 h 207"/>
                <a:gd name="T92" fmla="*/ 942 w 1241"/>
                <a:gd name="T93" fmla="*/ 20 h 207"/>
                <a:gd name="T94" fmla="*/ 953 w 1241"/>
                <a:gd name="T95" fmla="*/ 21 h 207"/>
                <a:gd name="T96" fmla="*/ 960 w 1241"/>
                <a:gd name="T97" fmla="*/ 171 h 207"/>
                <a:gd name="T98" fmla="*/ 987 w 1241"/>
                <a:gd name="T99" fmla="*/ 203 h 207"/>
                <a:gd name="T100" fmla="*/ 1019 w 1241"/>
                <a:gd name="T101" fmla="*/ 191 h 207"/>
                <a:gd name="T102" fmla="*/ 1029 w 1241"/>
                <a:gd name="T103" fmla="*/ 101 h 207"/>
                <a:gd name="T104" fmla="*/ 1031 w 1241"/>
                <a:gd name="T105" fmla="*/ 6 h 207"/>
                <a:gd name="T106" fmla="*/ 1046 w 1241"/>
                <a:gd name="T107" fmla="*/ 48 h 207"/>
                <a:gd name="T108" fmla="*/ 1076 w 1241"/>
                <a:gd name="T109" fmla="*/ 123 h 207"/>
                <a:gd name="T110" fmla="*/ 1140 w 1241"/>
                <a:gd name="T111" fmla="*/ 165 h 207"/>
                <a:gd name="T112" fmla="*/ 1205 w 1241"/>
                <a:gd name="T113" fmla="*/ 19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1" h="207">
                  <a:moveTo>
                    <a:pt x="12" y="198"/>
                  </a:moveTo>
                  <a:lnTo>
                    <a:pt x="0" y="203"/>
                  </a:lnTo>
                  <a:cubicBezTo>
                    <a:pt x="8" y="200"/>
                    <a:pt x="42" y="186"/>
                    <a:pt x="59" y="179"/>
                  </a:cubicBezTo>
                  <a:cubicBezTo>
                    <a:pt x="76" y="172"/>
                    <a:pt x="89" y="167"/>
                    <a:pt x="104" y="158"/>
                  </a:cubicBezTo>
                  <a:cubicBezTo>
                    <a:pt x="119" y="149"/>
                    <a:pt x="140" y="134"/>
                    <a:pt x="152" y="123"/>
                  </a:cubicBezTo>
                  <a:cubicBezTo>
                    <a:pt x="164" y="112"/>
                    <a:pt x="169" y="101"/>
                    <a:pt x="174" y="90"/>
                  </a:cubicBezTo>
                  <a:cubicBezTo>
                    <a:pt x="179" y="79"/>
                    <a:pt x="180" y="64"/>
                    <a:pt x="182" y="54"/>
                  </a:cubicBezTo>
                  <a:cubicBezTo>
                    <a:pt x="184" y="44"/>
                    <a:pt x="187" y="34"/>
                    <a:pt x="189" y="27"/>
                  </a:cubicBezTo>
                  <a:cubicBezTo>
                    <a:pt x="191" y="20"/>
                    <a:pt x="193" y="10"/>
                    <a:pt x="194" y="12"/>
                  </a:cubicBezTo>
                  <a:cubicBezTo>
                    <a:pt x="195" y="14"/>
                    <a:pt x="196" y="23"/>
                    <a:pt x="198" y="38"/>
                  </a:cubicBezTo>
                  <a:cubicBezTo>
                    <a:pt x="200" y="53"/>
                    <a:pt x="201" y="79"/>
                    <a:pt x="203" y="102"/>
                  </a:cubicBezTo>
                  <a:cubicBezTo>
                    <a:pt x="205" y="125"/>
                    <a:pt x="207" y="161"/>
                    <a:pt x="209" y="177"/>
                  </a:cubicBezTo>
                  <a:cubicBezTo>
                    <a:pt x="211" y="193"/>
                    <a:pt x="209" y="196"/>
                    <a:pt x="215" y="201"/>
                  </a:cubicBezTo>
                  <a:cubicBezTo>
                    <a:pt x="221" y="206"/>
                    <a:pt x="238" y="204"/>
                    <a:pt x="245" y="204"/>
                  </a:cubicBezTo>
                  <a:cubicBezTo>
                    <a:pt x="252" y="204"/>
                    <a:pt x="254" y="205"/>
                    <a:pt x="258" y="203"/>
                  </a:cubicBezTo>
                  <a:cubicBezTo>
                    <a:pt x="262" y="201"/>
                    <a:pt x="266" y="199"/>
                    <a:pt x="267" y="194"/>
                  </a:cubicBezTo>
                  <a:cubicBezTo>
                    <a:pt x="268" y="189"/>
                    <a:pt x="266" y="183"/>
                    <a:pt x="267" y="171"/>
                  </a:cubicBezTo>
                  <a:cubicBezTo>
                    <a:pt x="268" y="159"/>
                    <a:pt x="271" y="137"/>
                    <a:pt x="272" y="120"/>
                  </a:cubicBezTo>
                  <a:cubicBezTo>
                    <a:pt x="273" y="103"/>
                    <a:pt x="274" y="84"/>
                    <a:pt x="276" y="68"/>
                  </a:cubicBezTo>
                  <a:cubicBezTo>
                    <a:pt x="278" y="52"/>
                    <a:pt x="281" y="36"/>
                    <a:pt x="282" y="26"/>
                  </a:cubicBezTo>
                  <a:cubicBezTo>
                    <a:pt x="283" y="16"/>
                    <a:pt x="280" y="2"/>
                    <a:pt x="282" y="5"/>
                  </a:cubicBezTo>
                  <a:cubicBezTo>
                    <a:pt x="284" y="8"/>
                    <a:pt x="288" y="31"/>
                    <a:pt x="293" y="44"/>
                  </a:cubicBezTo>
                  <a:cubicBezTo>
                    <a:pt x="298" y="57"/>
                    <a:pt x="308" y="78"/>
                    <a:pt x="314" y="86"/>
                  </a:cubicBezTo>
                  <a:cubicBezTo>
                    <a:pt x="320" y="94"/>
                    <a:pt x="327" y="90"/>
                    <a:pt x="332" y="90"/>
                  </a:cubicBezTo>
                  <a:cubicBezTo>
                    <a:pt x="337" y="90"/>
                    <a:pt x="343" y="87"/>
                    <a:pt x="347" y="84"/>
                  </a:cubicBezTo>
                  <a:cubicBezTo>
                    <a:pt x="351" y="81"/>
                    <a:pt x="355" y="77"/>
                    <a:pt x="359" y="71"/>
                  </a:cubicBezTo>
                  <a:cubicBezTo>
                    <a:pt x="363" y="65"/>
                    <a:pt x="366" y="53"/>
                    <a:pt x="369" y="45"/>
                  </a:cubicBezTo>
                  <a:cubicBezTo>
                    <a:pt x="372" y="37"/>
                    <a:pt x="374" y="29"/>
                    <a:pt x="377" y="23"/>
                  </a:cubicBezTo>
                  <a:cubicBezTo>
                    <a:pt x="380" y="17"/>
                    <a:pt x="385" y="0"/>
                    <a:pt x="387" y="8"/>
                  </a:cubicBezTo>
                  <a:cubicBezTo>
                    <a:pt x="389" y="16"/>
                    <a:pt x="388" y="52"/>
                    <a:pt x="389" y="69"/>
                  </a:cubicBezTo>
                  <a:cubicBezTo>
                    <a:pt x="390" y="86"/>
                    <a:pt x="392" y="95"/>
                    <a:pt x="393" y="108"/>
                  </a:cubicBezTo>
                  <a:cubicBezTo>
                    <a:pt x="394" y="121"/>
                    <a:pt x="393" y="135"/>
                    <a:pt x="393" y="146"/>
                  </a:cubicBezTo>
                  <a:cubicBezTo>
                    <a:pt x="393" y="157"/>
                    <a:pt x="394" y="166"/>
                    <a:pt x="395" y="173"/>
                  </a:cubicBezTo>
                  <a:cubicBezTo>
                    <a:pt x="396" y="180"/>
                    <a:pt x="399" y="187"/>
                    <a:pt x="401" y="191"/>
                  </a:cubicBezTo>
                  <a:cubicBezTo>
                    <a:pt x="403" y="195"/>
                    <a:pt x="404" y="199"/>
                    <a:pt x="408" y="201"/>
                  </a:cubicBezTo>
                  <a:cubicBezTo>
                    <a:pt x="412" y="203"/>
                    <a:pt x="423" y="204"/>
                    <a:pt x="428" y="204"/>
                  </a:cubicBezTo>
                  <a:cubicBezTo>
                    <a:pt x="433" y="204"/>
                    <a:pt x="437" y="204"/>
                    <a:pt x="441" y="203"/>
                  </a:cubicBezTo>
                  <a:cubicBezTo>
                    <a:pt x="445" y="202"/>
                    <a:pt x="449" y="202"/>
                    <a:pt x="452" y="198"/>
                  </a:cubicBezTo>
                  <a:cubicBezTo>
                    <a:pt x="455" y="194"/>
                    <a:pt x="457" y="187"/>
                    <a:pt x="459" y="180"/>
                  </a:cubicBezTo>
                  <a:cubicBezTo>
                    <a:pt x="461" y="173"/>
                    <a:pt x="461" y="169"/>
                    <a:pt x="462" y="156"/>
                  </a:cubicBezTo>
                  <a:cubicBezTo>
                    <a:pt x="463" y="143"/>
                    <a:pt x="464" y="117"/>
                    <a:pt x="464" y="102"/>
                  </a:cubicBezTo>
                  <a:cubicBezTo>
                    <a:pt x="464" y="87"/>
                    <a:pt x="464" y="74"/>
                    <a:pt x="464" y="63"/>
                  </a:cubicBezTo>
                  <a:cubicBezTo>
                    <a:pt x="464" y="52"/>
                    <a:pt x="464" y="42"/>
                    <a:pt x="465" y="33"/>
                  </a:cubicBezTo>
                  <a:cubicBezTo>
                    <a:pt x="466" y="24"/>
                    <a:pt x="466" y="10"/>
                    <a:pt x="468" y="9"/>
                  </a:cubicBezTo>
                  <a:cubicBezTo>
                    <a:pt x="470" y="8"/>
                    <a:pt x="475" y="21"/>
                    <a:pt x="479" y="30"/>
                  </a:cubicBezTo>
                  <a:cubicBezTo>
                    <a:pt x="483" y="39"/>
                    <a:pt x="486" y="58"/>
                    <a:pt x="491" y="66"/>
                  </a:cubicBezTo>
                  <a:cubicBezTo>
                    <a:pt x="496" y="74"/>
                    <a:pt x="502" y="77"/>
                    <a:pt x="507" y="80"/>
                  </a:cubicBezTo>
                  <a:cubicBezTo>
                    <a:pt x="512" y="83"/>
                    <a:pt x="516" y="83"/>
                    <a:pt x="521" y="83"/>
                  </a:cubicBezTo>
                  <a:cubicBezTo>
                    <a:pt x="526" y="83"/>
                    <a:pt x="535" y="80"/>
                    <a:pt x="540" y="78"/>
                  </a:cubicBezTo>
                  <a:cubicBezTo>
                    <a:pt x="545" y="76"/>
                    <a:pt x="549" y="75"/>
                    <a:pt x="552" y="69"/>
                  </a:cubicBezTo>
                  <a:cubicBezTo>
                    <a:pt x="555" y="63"/>
                    <a:pt x="556" y="52"/>
                    <a:pt x="558" y="44"/>
                  </a:cubicBezTo>
                  <a:cubicBezTo>
                    <a:pt x="560" y="36"/>
                    <a:pt x="564" y="25"/>
                    <a:pt x="567" y="18"/>
                  </a:cubicBezTo>
                  <a:cubicBezTo>
                    <a:pt x="570" y="11"/>
                    <a:pt x="575" y="0"/>
                    <a:pt x="578" y="3"/>
                  </a:cubicBezTo>
                  <a:cubicBezTo>
                    <a:pt x="581" y="6"/>
                    <a:pt x="583" y="16"/>
                    <a:pt x="584" y="33"/>
                  </a:cubicBezTo>
                  <a:cubicBezTo>
                    <a:pt x="585" y="50"/>
                    <a:pt x="584" y="83"/>
                    <a:pt x="585" y="104"/>
                  </a:cubicBezTo>
                  <a:cubicBezTo>
                    <a:pt x="586" y="125"/>
                    <a:pt x="588" y="147"/>
                    <a:pt x="590" y="162"/>
                  </a:cubicBezTo>
                  <a:cubicBezTo>
                    <a:pt x="592" y="177"/>
                    <a:pt x="591" y="187"/>
                    <a:pt x="596" y="194"/>
                  </a:cubicBezTo>
                  <a:cubicBezTo>
                    <a:pt x="601" y="201"/>
                    <a:pt x="616" y="202"/>
                    <a:pt x="623" y="203"/>
                  </a:cubicBezTo>
                  <a:cubicBezTo>
                    <a:pt x="630" y="204"/>
                    <a:pt x="634" y="203"/>
                    <a:pt x="638" y="201"/>
                  </a:cubicBezTo>
                  <a:cubicBezTo>
                    <a:pt x="642" y="199"/>
                    <a:pt x="645" y="196"/>
                    <a:pt x="648" y="191"/>
                  </a:cubicBezTo>
                  <a:cubicBezTo>
                    <a:pt x="651" y="186"/>
                    <a:pt x="654" y="184"/>
                    <a:pt x="656" y="173"/>
                  </a:cubicBezTo>
                  <a:cubicBezTo>
                    <a:pt x="658" y="162"/>
                    <a:pt x="656" y="143"/>
                    <a:pt x="657" y="125"/>
                  </a:cubicBezTo>
                  <a:cubicBezTo>
                    <a:pt x="658" y="107"/>
                    <a:pt x="662" y="83"/>
                    <a:pt x="662" y="66"/>
                  </a:cubicBezTo>
                  <a:cubicBezTo>
                    <a:pt x="662" y="49"/>
                    <a:pt x="659" y="31"/>
                    <a:pt x="659" y="21"/>
                  </a:cubicBezTo>
                  <a:cubicBezTo>
                    <a:pt x="659" y="11"/>
                    <a:pt x="657" y="2"/>
                    <a:pt x="659" y="3"/>
                  </a:cubicBezTo>
                  <a:cubicBezTo>
                    <a:pt x="661" y="4"/>
                    <a:pt x="670" y="18"/>
                    <a:pt x="674" y="27"/>
                  </a:cubicBezTo>
                  <a:cubicBezTo>
                    <a:pt x="678" y="36"/>
                    <a:pt x="680" y="53"/>
                    <a:pt x="683" y="60"/>
                  </a:cubicBezTo>
                  <a:cubicBezTo>
                    <a:pt x="686" y="67"/>
                    <a:pt x="688" y="69"/>
                    <a:pt x="693" y="72"/>
                  </a:cubicBezTo>
                  <a:cubicBezTo>
                    <a:pt x="698" y="75"/>
                    <a:pt x="704" y="79"/>
                    <a:pt x="710" y="80"/>
                  </a:cubicBezTo>
                  <a:cubicBezTo>
                    <a:pt x="716" y="81"/>
                    <a:pt x="724" y="80"/>
                    <a:pt x="728" y="77"/>
                  </a:cubicBezTo>
                  <a:cubicBezTo>
                    <a:pt x="732" y="74"/>
                    <a:pt x="733" y="68"/>
                    <a:pt x="735" y="62"/>
                  </a:cubicBezTo>
                  <a:cubicBezTo>
                    <a:pt x="737" y="56"/>
                    <a:pt x="740" y="45"/>
                    <a:pt x="743" y="38"/>
                  </a:cubicBezTo>
                  <a:cubicBezTo>
                    <a:pt x="746" y="31"/>
                    <a:pt x="747" y="23"/>
                    <a:pt x="750" y="18"/>
                  </a:cubicBezTo>
                  <a:cubicBezTo>
                    <a:pt x="753" y="13"/>
                    <a:pt x="757" y="7"/>
                    <a:pt x="759" y="8"/>
                  </a:cubicBezTo>
                  <a:cubicBezTo>
                    <a:pt x="761" y="9"/>
                    <a:pt x="760" y="16"/>
                    <a:pt x="761" y="24"/>
                  </a:cubicBezTo>
                  <a:cubicBezTo>
                    <a:pt x="762" y="32"/>
                    <a:pt x="765" y="35"/>
                    <a:pt x="767" y="56"/>
                  </a:cubicBezTo>
                  <a:cubicBezTo>
                    <a:pt x="769" y="77"/>
                    <a:pt x="769" y="128"/>
                    <a:pt x="771" y="150"/>
                  </a:cubicBezTo>
                  <a:cubicBezTo>
                    <a:pt x="773" y="172"/>
                    <a:pt x="775" y="183"/>
                    <a:pt x="777" y="191"/>
                  </a:cubicBezTo>
                  <a:cubicBezTo>
                    <a:pt x="779" y="199"/>
                    <a:pt x="779" y="199"/>
                    <a:pt x="783" y="201"/>
                  </a:cubicBezTo>
                  <a:cubicBezTo>
                    <a:pt x="787" y="203"/>
                    <a:pt x="794" y="203"/>
                    <a:pt x="801" y="203"/>
                  </a:cubicBezTo>
                  <a:cubicBezTo>
                    <a:pt x="808" y="203"/>
                    <a:pt x="819" y="204"/>
                    <a:pt x="824" y="200"/>
                  </a:cubicBezTo>
                  <a:cubicBezTo>
                    <a:pt x="829" y="196"/>
                    <a:pt x="832" y="194"/>
                    <a:pt x="834" y="180"/>
                  </a:cubicBezTo>
                  <a:cubicBezTo>
                    <a:pt x="836" y="166"/>
                    <a:pt x="838" y="133"/>
                    <a:pt x="839" y="113"/>
                  </a:cubicBezTo>
                  <a:cubicBezTo>
                    <a:pt x="840" y="93"/>
                    <a:pt x="839" y="77"/>
                    <a:pt x="839" y="60"/>
                  </a:cubicBezTo>
                  <a:cubicBezTo>
                    <a:pt x="839" y="43"/>
                    <a:pt x="840" y="19"/>
                    <a:pt x="842" y="12"/>
                  </a:cubicBezTo>
                  <a:cubicBezTo>
                    <a:pt x="844" y="5"/>
                    <a:pt x="849" y="15"/>
                    <a:pt x="851" y="18"/>
                  </a:cubicBezTo>
                  <a:cubicBezTo>
                    <a:pt x="853" y="21"/>
                    <a:pt x="855" y="27"/>
                    <a:pt x="857" y="32"/>
                  </a:cubicBezTo>
                  <a:cubicBezTo>
                    <a:pt x="859" y="37"/>
                    <a:pt x="861" y="44"/>
                    <a:pt x="864" y="50"/>
                  </a:cubicBezTo>
                  <a:cubicBezTo>
                    <a:pt x="867" y="56"/>
                    <a:pt x="873" y="66"/>
                    <a:pt x="878" y="71"/>
                  </a:cubicBezTo>
                  <a:cubicBezTo>
                    <a:pt x="883" y="76"/>
                    <a:pt x="888" y="79"/>
                    <a:pt x="893" y="81"/>
                  </a:cubicBezTo>
                  <a:cubicBezTo>
                    <a:pt x="898" y="83"/>
                    <a:pt x="906" y="84"/>
                    <a:pt x="911" y="81"/>
                  </a:cubicBezTo>
                  <a:cubicBezTo>
                    <a:pt x="916" y="78"/>
                    <a:pt x="923" y="69"/>
                    <a:pt x="926" y="62"/>
                  </a:cubicBezTo>
                  <a:cubicBezTo>
                    <a:pt x="929" y="55"/>
                    <a:pt x="929" y="45"/>
                    <a:pt x="932" y="38"/>
                  </a:cubicBezTo>
                  <a:cubicBezTo>
                    <a:pt x="935" y="31"/>
                    <a:pt x="939" y="25"/>
                    <a:pt x="942" y="20"/>
                  </a:cubicBezTo>
                  <a:cubicBezTo>
                    <a:pt x="945" y="15"/>
                    <a:pt x="948" y="6"/>
                    <a:pt x="950" y="6"/>
                  </a:cubicBezTo>
                  <a:cubicBezTo>
                    <a:pt x="952" y="6"/>
                    <a:pt x="952" y="2"/>
                    <a:pt x="953" y="21"/>
                  </a:cubicBezTo>
                  <a:cubicBezTo>
                    <a:pt x="954" y="40"/>
                    <a:pt x="956" y="97"/>
                    <a:pt x="957" y="122"/>
                  </a:cubicBezTo>
                  <a:cubicBezTo>
                    <a:pt x="958" y="147"/>
                    <a:pt x="958" y="158"/>
                    <a:pt x="960" y="171"/>
                  </a:cubicBezTo>
                  <a:cubicBezTo>
                    <a:pt x="962" y="184"/>
                    <a:pt x="965" y="193"/>
                    <a:pt x="969" y="198"/>
                  </a:cubicBezTo>
                  <a:cubicBezTo>
                    <a:pt x="973" y="203"/>
                    <a:pt x="981" y="202"/>
                    <a:pt x="987" y="203"/>
                  </a:cubicBezTo>
                  <a:cubicBezTo>
                    <a:pt x="993" y="204"/>
                    <a:pt x="1000" y="203"/>
                    <a:pt x="1005" y="201"/>
                  </a:cubicBezTo>
                  <a:cubicBezTo>
                    <a:pt x="1010" y="199"/>
                    <a:pt x="1016" y="203"/>
                    <a:pt x="1019" y="191"/>
                  </a:cubicBezTo>
                  <a:cubicBezTo>
                    <a:pt x="1022" y="179"/>
                    <a:pt x="1024" y="144"/>
                    <a:pt x="1026" y="129"/>
                  </a:cubicBezTo>
                  <a:cubicBezTo>
                    <a:pt x="1028" y="114"/>
                    <a:pt x="1029" y="112"/>
                    <a:pt x="1029" y="101"/>
                  </a:cubicBezTo>
                  <a:cubicBezTo>
                    <a:pt x="1029" y="90"/>
                    <a:pt x="1028" y="81"/>
                    <a:pt x="1028" y="65"/>
                  </a:cubicBezTo>
                  <a:cubicBezTo>
                    <a:pt x="1028" y="49"/>
                    <a:pt x="1028" y="11"/>
                    <a:pt x="1031" y="6"/>
                  </a:cubicBezTo>
                  <a:cubicBezTo>
                    <a:pt x="1034" y="1"/>
                    <a:pt x="1044" y="28"/>
                    <a:pt x="1046" y="35"/>
                  </a:cubicBezTo>
                  <a:cubicBezTo>
                    <a:pt x="1048" y="42"/>
                    <a:pt x="1044" y="39"/>
                    <a:pt x="1046" y="48"/>
                  </a:cubicBezTo>
                  <a:cubicBezTo>
                    <a:pt x="1048" y="57"/>
                    <a:pt x="1053" y="78"/>
                    <a:pt x="1058" y="90"/>
                  </a:cubicBezTo>
                  <a:cubicBezTo>
                    <a:pt x="1063" y="102"/>
                    <a:pt x="1067" y="114"/>
                    <a:pt x="1076" y="123"/>
                  </a:cubicBezTo>
                  <a:cubicBezTo>
                    <a:pt x="1085" y="132"/>
                    <a:pt x="1099" y="139"/>
                    <a:pt x="1110" y="146"/>
                  </a:cubicBezTo>
                  <a:cubicBezTo>
                    <a:pt x="1121" y="153"/>
                    <a:pt x="1128" y="159"/>
                    <a:pt x="1140" y="165"/>
                  </a:cubicBezTo>
                  <a:cubicBezTo>
                    <a:pt x="1152" y="171"/>
                    <a:pt x="1168" y="178"/>
                    <a:pt x="1179" y="183"/>
                  </a:cubicBezTo>
                  <a:cubicBezTo>
                    <a:pt x="1190" y="188"/>
                    <a:pt x="1195" y="193"/>
                    <a:pt x="1205" y="197"/>
                  </a:cubicBezTo>
                  <a:cubicBezTo>
                    <a:pt x="1215" y="201"/>
                    <a:pt x="1240" y="207"/>
                    <a:pt x="1241" y="207"/>
                  </a:cubicBezTo>
                </a:path>
              </a:pathLst>
            </a:custGeom>
            <a:solidFill>
              <a:srgbClr val="FF7C80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3" name="Group 42"/>
            <p:cNvGrpSpPr>
              <a:grpSpLocks/>
            </p:cNvGrpSpPr>
            <p:nvPr/>
          </p:nvGrpSpPr>
          <p:grpSpPr bwMode="auto">
            <a:xfrm>
              <a:off x="3196" y="1772"/>
              <a:ext cx="495" cy="200"/>
              <a:chOff x="3192" y="1772"/>
              <a:chExt cx="499" cy="206"/>
            </a:xfrm>
          </p:grpSpPr>
          <p:sp>
            <p:nvSpPr>
              <p:cNvPr id="198" name="Freeform 43"/>
              <p:cNvSpPr>
                <a:spLocks/>
              </p:cNvSpPr>
              <p:nvPr/>
            </p:nvSpPr>
            <p:spPr bwMode="auto">
              <a:xfrm>
                <a:off x="3442" y="1773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Freeform 44"/>
              <p:cNvSpPr>
                <a:spLocks/>
              </p:cNvSpPr>
              <p:nvPr/>
            </p:nvSpPr>
            <p:spPr bwMode="auto">
              <a:xfrm flipH="1">
                <a:off x="3192" y="1772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4" name="Group 45"/>
            <p:cNvGrpSpPr>
              <a:grpSpLocks/>
            </p:cNvGrpSpPr>
            <p:nvPr/>
          </p:nvGrpSpPr>
          <p:grpSpPr bwMode="auto">
            <a:xfrm>
              <a:off x="3381" y="1772"/>
              <a:ext cx="499" cy="206"/>
              <a:chOff x="3192" y="1772"/>
              <a:chExt cx="499" cy="206"/>
            </a:xfrm>
          </p:grpSpPr>
          <p:sp>
            <p:nvSpPr>
              <p:cNvPr id="125" name="Freeform 46"/>
              <p:cNvSpPr>
                <a:spLocks/>
              </p:cNvSpPr>
              <p:nvPr/>
            </p:nvSpPr>
            <p:spPr bwMode="auto">
              <a:xfrm>
                <a:off x="3442" y="1773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Freeform 47"/>
              <p:cNvSpPr>
                <a:spLocks/>
              </p:cNvSpPr>
              <p:nvPr/>
            </p:nvSpPr>
            <p:spPr bwMode="auto">
              <a:xfrm flipH="1">
                <a:off x="3192" y="1772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5" name="Group 48"/>
            <p:cNvGrpSpPr>
              <a:grpSpLocks/>
            </p:cNvGrpSpPr>
            <p:nvPr/>
          </p:nvGrpSpPr>
          <p:grpSpPr bwMode="auto">
            <a:xfrm>
              <a:off x="3573" y="1769"/>
              <a:ext cx="499" cy="206"/>
              <a:chOff x="3192" y="1772"/>
              <a:chExt cx="499" cy="206"/>
            </a:xfrm>
          </p:grpSpPr>
          <p:sp>
            <p:nvSpPr>
              <p:cNvPr id="123" name="Freeform 49"/>
              <p:cNvSpPr>
                <a:spLocks/>
              </p:cNvSpPr>
              <p:nvPr/>
            </p:nvSpPr>
            <p:spPr bwMode="auto">
              <a:xfrm>
                <a:off x="3442" y="1773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Freeform 50"/>
              <p:cNvSpPr>
                <a:spLocks/>
              </p:cNvSpPr>
              <p:nvPr/>
            </p:nvSpPr>
            <p:spPr bwMode="auto">
              <a:xfrm flipH="1">
                <a:off x="3192" y="1772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6" name="Line 51"/>
            <p:cNvSpPr>
              <a:spLocks noChangeShapeType="1"/>
            </p:cNvSpPr>
            <p:nvPr/>
          </p:nvSpPr>
          <p:spPr bwMode="auto">
            <a:xfrm>
              <a:off x="2954" y="1972"/>
              <a:ext cx="16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7" name="Group 52"/>
            <p:cNvGrpSpPr>
              <a:grpSpLocks/>
            </p:cNvGrpSpPr>
            <p:nvPr/>
          </p:nvGrpSpPr>
          <p:grpSpPr bwMode="auto">
            <a:xfrm>
              <a:off x="3944" y="1772"/>
              <a:ext cx="499" cy="206"/>
              <a:chOff x="3192" y="1772"/>
              <a:chExt cx="499" cy="206"/>
            </a:xfrm>
          </p:grpSpPr>
          <p:sp>
            <p:nvSpPr>
              <p:cNvPr id="121" name="Freeform 53"/>
              <p:cNvSpPr>
                <a:spLocks/>
              </p:cNvSpPr>
              <p:nvPr/>
            </p:nvSpPr>
            <p:spPr bwMode="auto">
              <a:xfrm>
                <a:off x="3442" y="1773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Freeform 54"/>
              <p:cNvSpPr>
                <a:spLocks/>
              </p:cNvSpPr>
              <p:nvPr/>
            </p:nvSpPr>
            <p:spPr bwMode="auto">
              <a:xfrm flipH="1">
                <a:off x="3192" y="1772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" name="Group 55"/>
            <p:cNvGrpSpPr>
              <a:grpSpLocks/>
            </p:cNvGrpSpPr>
            <p:nvPr/>
          </p:nvGrpSpPr>
          <p:grpSpPr bwMode="auto">
            <a:xfrm>
              <a:off x="3756" y="1771"/>
              <a:ext cx="499" cy="206"/>
              <a:chOff x="3192" y="1772"/>
              <a:chExt cx="499" cy="206"/>
            </a:xfrm>
          </p:grpSpPr>
          <p:sp>
            <p:nvSpPr>
              <p:cNvPr id="119" name="Freeform 56"/>
              <p:cNvSpPr>
                <a:spLocks/>
              </p:cNvSpPr>
              <p:nvPr/>
            </p:nvSpPr>
            <p:spPr bwMode="auto">
              <a:xfrm>
                <a:off x="3442" y="1773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Freeform 57"/>
              <p:cNvSpPr>
                <a:spLocks/>
              </p:cNvSpPr>
              <p:nvPr/>
            </p:nvSpPr>
            <p:spPr bwMode="auto">
              <a:xfrm flipH="1">
                <a:off x="3192" y="1772"/>
                <a:ext cx="249" cy="205"/>
              </a:xfrm>
              <a:custGeom>
                <a:avLst/>
                <a:gdLst>
                  <a:gd name="T0" fmla="*/ 0 w 249"/>
                  <a:gd name="T1" fmla="*/ 202 h 205"/>
                  <a:gd name="T2" fmla="*/ 12 w 249"/>
                  <a:gd name="T3" fmla="*/ 202 h 205"/>
                  <a:gd name="T4" fmla="*/ 24 w 249"/>
                  <a:gd name="T5" fmla="*/ 196 h 205"/>
                  <a:gd name="T6" fmla="*/ 30 w 249"/>
                  <a:gd name="T7" fmla="*/ 178 h 205"/>
                  <a:gd name="T8" fmla="*/ 35 w 249"/>
                  <a:gd name="T9" fmla="*/ 112 h 205"/>
                  <a:gd name="T10" fmla="*/ 39 w 249"/>
                  <a:gd name="T11" fmla="*/ 54 h 205"/>
                  <a:gd name="T12" fmla="*/ 41 w 249"/>
                  <a:gd name="T13" fmla="*/ 6 h 205"/>
                  <a:gd name="T14" fmla="*/ 48 w 249"/>
                  <a:gd name="T15" fmla="*/ 19 h 205"/>
                  <a:gd name="T16" fmla="*/ 53 w 249"/>
                  <a:gd name="T17" fmla="*/ 46 h 205"/>
                  <a:gd name="T18" fmla="*/ 63 w 249"/>
                  <a:gd name="T19" fmla="*/ 82 h 205"/>
                  <a:gd name="T20" fmla="*/ 81 w 249"/>
                  <a:gd name="T21" fmla="*/ 115 h 205"/>
                  <a:gd name="T22" fmla="*/ 117 w 249"/>
                  <a:gd name="T23" fmla="*/ 145 h 205"/>
                  <a:gd name="T24" fmla="*/ 150 w 249"/>
                  <a:gd name="T25" fmla="*/ 165 h 205"/>
                  <a:gd name="T26" fmla="*/ 191 w 249"/>
                  <a:gd name="T27" fmla="*/ 184 h 205"/>
                  <a:gd name="T28" fmla="*/ 228 w 249"/>
                  <a:gd name="T29" fmla="*/ 199 h 205"/>
                  <a:gd name="T30" fmla="*/ 249 w 249"/>
                  <a:gd name="T3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9" h="205">
                    <a:moveTo>
                      <a:pt x="0" y="202"/>
                    </a:moveTo>
                    <a:cubicBezTo>
                      <a:pt x="4" y="202"/>
                      <a:pt x="8" y="203"/>
                      <a:pt x="12" y="202"/>
                    </a:cubicBezTo>
                    <a:cubicBezTo>
                      <a:pt x="16" y="201"/>
                      <a:pt x="21" y="200"/>
                      <a:pt x="24" y="196"/>
                    </a:cubicBezTo>
                    <a:cubicBezTo>
                      <a:pt x="27" y="192"/>
                      <a:pt x="28" y="192"/>
                      <a:pt x="30" y="178"/>
                    </a:cubicBezTo>
                    <a:cubicBezTo>
                      <a:pt x="32" y="164"/>
                      <a:pt x="34" y="133"/>
                      <a:pt x="35" y="112"/>
                    </a:cubicBezTo>
                    <a:cubicBezTo>
                      <a:pt x="36" y="91"/>
                      <a:pt x="38" y="72"/>
                      <a:pt x="39" y="54"/>
                    </a:cubicBezTo>
                    <a:cubicBezTo>
                      <a:pt x="40" y="36"/>
                      <a:pt x="40" y="12"/>
                      <a:pt x="41" y="6"/>
                    </a:cubicBezTo>
                    <a:cubicBezTo>
                      <a:pt x="42" y="0"/>
                      <a:pt x="46" y="12"/>
                      <a:pt x="48" y="19"/>
                    </a:cubicBezTo>
                    <a:cubicBezTo>
                      <a:pt x="50" y="26"/>
                      <a:pt x="51" y="36"/>
                      <a:pt x="53" y="46"/>
                    </a:cubicBezTo>
                    <a:cubicBezTo>
                      <a:pt x="55" y="56"/>
                      <a:pt x="58" y="71"/>
                      <a:pt x="63" y="82"/>
                    </a:cubicBezTo>
                    <a:cubicBezTo>
                      <a:pt x="68" y="93"/>
                      <a:pt x="72" y="105"/>
                      <a:pt x="81" y="115"/>
                    </a:cubicBezTo>
                    <a:cubicBezTo>
                      <a:pt x="90" y="125"/>
                      <a:pt x="106" y="137"/>
                      <a:pt x="117" y="145"/>
                    </a:cubicBezTo>
                    <a:cubicBezTo>
                      <a:pt x="128" y="153"/>
                      <a:pt x="138" y="159"/>
                      <a:pt x="150" y="165"/>
                    </a:cubicBezTo>
                    <a:cubicBezTo>
                      <a:pt x="162" y="171"/>
                      <a:pt x="178" y="178"/>
                      <a:pt x="191" y="184"/>
                    </a:cubicBezTo>
                    <a:cubicBezTo>
                      <a:pt x="204" y="190"/>
                      <a:pt x="218" y="196"/>
                      <a:pt x="228" y="199"/>
                    </a:cubicBezTo>
                    <a:cubicBezTo>
                      <a:pt x="238" y="202"/>
                      <a:pt x="245" y="204"/>
                      <a:pt x="249" y="205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0" name="Group 58"/>
          <p:cNvGrpSpPr>
            <a:grpSpLocks/>
          </p:cNvGrpSpPr>
          <p:nvPr/>
        </p:nvGrpSpPr>
        <p:grpSpPr bwMode="auto">
          <a:xfrm>
            <a:off x="119063" y="4333006"/>
            <a:ext cx="8915400" cy="2192338"/>
            <a:chOff x="75" y="2912"/>
            <a:chExt cx="5616" cy="1381"/>
          </a:xfrm>
        </p:grpSpPr>
        <p:graphicFrame>
          <p:nvGraphicFramePr>
            <p:cNvPr id="201" name="Object 59"/>
            <p:cNvGraphicFramePr>
              <a:graphicFrameLocks noChangeAspect="1"/>
            </p:cNvGraphicFramePr>
            <p:nvPr/>
          </p:nvGraphicFramePr>
          <p:xfrm>
            <a:off x="75" y="2987"/>
            <a:ext cx="5616" cy="1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689" name="Equation" r:id="rId4" imgW="4292280" imgH="863280" progId="Equation.COEE2">
                    <p:embed/>
                  </p:oleObj>
                </mc:Choice>
                <mc:Fallback>
                  <p:oleObj name="Equation" r:id="rId4" imgW="4292280" imgH="863280" progId="Equation.COEE2">
                    <p:embed/>
                    <p:pic>
                      <p:nvPicPr>
                        <p:cNvPr id="2552891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" y="2987"/>
                          <a:ext cx="5616" cy="1206"/>
                        </a:xfrm>
                        <a:prstGeom prst="rect">
                          <a:avLst/>
                        </a:prstGeom>
                        <a:noFill/>
                        <a:ln w="38100" cmpd="dbl">
                          <a:solidFill>
                            <a:srgbClr val="003366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" name="Oval 60"/>
            <p:cNvSpPr>
              <a:spLocks noChangeArrowheads="1"/>
            </p:cNvSpPr>
            <p:nvPr/>
          </p:nvSpPr>
          <p:spPr bwMode="auto">
            <a:xfrm rot="2281033">
              <a:off x="1223" y="2912"/>
              <a:ext cx="516" cy="816"/>
            </a:xfrm>
            <a:prstGeom prst="ellips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61"/>
            <p:cNvSpPr>
              <a:spLocks noChangeArrowheads="1"/>
            </p:cNvSpPr>
            <p:nvPr/>
          </p:nvSpPr>
          <p:spPr bwMode="auto">
            <a:xfrm rot="2281033">
              <a:off x="3436" y="3853"/>
              <a:ext cx="261" cy="440"/>
            </a:xfrm>
            <a:prstGeom prst="ellips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Text Box 62"/>
            <p:cNvSpPr txBox="1">
              <a:spLocks noChangeArrowheads="1"/>
            </p:cNvSpPr>
            <p:nvPr/>
          </p:nvSpPr>
          <p:spPr bwMode="auto">
            <a:xfrm>
              <a:off x="3984" y="3744"/>
              <a:ext cx="16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 i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Z</a:t>
              </a:r>
              <a:r>
                <a:rPr lang="en-US" altLang="de-DE" sz="2400" i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ath1" pitchFamily="2" charset="2"/>
                </a:rPr>
                <a:t> small rate</a:t>
              </a:r>
              <a:endParaRPr lang="en-US" altLang="de-D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Text Box 63"/>
            <p:cNvSpPr txBox="1">
              <a:spLocks noChangeArrowheads="1"/>
            </p:cNvSpPr>
            <p:nvPr/>
          </p:nvSpPr>
          <p:spPr bwMode="auto">
            <a:xfrm>
              <a:off x="1835" y="3117"/>
              <a:ext cx="1068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800" i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[MeV-b]</a:t>
              </a:r>
              <a:endParaRPr lang="en-US" alt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6" name="Oval 64"/>
          <p:cNvSpPr>
            <a:spLocks noChangeArrowheads="1"/>
          </p:cNvSpPr>
          <p:nvPr/>
        </p:nvSpPr>
        <p:spPr bwMode="auto">
          <a:xfrm>
            <a:off x="6229350" y="3677196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" name="Oval 65"/>
          <p:cNvSpPr>
            <a:spLocks noChangeArrowheads="1"/>
          </p:cNvSpPr>
          <p:nvPr/>
        </p:nvSpPr>
        <p:spPr bwMode="auto">
          <a:xfrm>
            <a:off x="7164388" y="2627858"/>
            <a:ext cx="300037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" name="Oval 66"/>
          <p:cNvSpPr>
            <a:spLocks noChangeArrowheads="1"/>
          </p:cNvSpPr>
          <p:nvPr/>
        </p:nvSpPr>
        <p:spPr bwMode="auto">
          <a:xfrm>
            <a:off x="7581900" y="2637383"/>
            <a:ext cx="300038" cy="2825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" name="Oval 67"/>
          <p:cNvSpPr>
            <a:spLocks noChangeArrowheads="1"/>
          </p:cNvSpPr>
          <p:nvPr/>
        </p:nvSpPr>
        <p:spPr bwMode="auto">
          <a:xfrm>
            <a:off x="7164388" y="3023146"/>
            <a:ext cx="300037" cy="2841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Oval 68"/>
          <p:cNvSpPr>
            <a:spLocks noChangeArrowheads="1"/>
          </p:cNvSpPr>
          <p:nvPr/>
        </p:nvSpPr>
        <p:spPr bwMode="auto">
          <a:xfrm>
            <a:off x="7581900" y="3031083"/>
            <a:ext cx="300038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Oval 69"/>
          <p:cNvSpPr>
            <a:spLocks noChangeArrowheads="1"/>
          </p:cNvSpPr>
          <p:nvPr/>
        </p:nvSpPr>
        <p:spPr bwMode="auto">
          <a:xfrm>
            <a:off x="8013700" y="3429546"/>
            <a:ext cx="301625" cy="2841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Oval 70"/>
          <p:cNvSpPr>
            <a:spLocks noChangeArrowheads="1"/>
          </p:cNvSpPr>
          <p:nvPr/>
        </p:nvSpPr>
        <p:spPr bwMode="auto">
          <a:xfrm>
            <a:off x="8029575" y="3789908"/>
            <a:ext cx="301625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" name="Oval 71"/>
          <p:cNvSpPr>
            <a:spLocks noChangeArrowheads="1"/>
          </p:cNvSpPr>
          <p:nvPr/>
        </p:nvSpPr>
        <p:spPr bwMode="auto">
          <a:xfrm>
            <a:off x="7200900" y="3389858"/>
            <a:ext cx="300038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" name="Oval 72"/>
          <p:cNvSpPr>
            <a:spLocks noChangeArrowheads="1"/>
          </p:cNvSpPr>
          <p:nvPr/>
        </p:nvSpPr>
        <p:spPr bwMode="auto">
          <a:xfrm>
            <a:off x="7618413" y="3399383"/>
            <a:ext cx="300037" cy="2825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Oval 73"/>
          <p:cNvSpPr>
            <a:spLocks noChangeArrowheads="1"/>
          </p:cNvSpPr>
          <p:nvPr/>
        </p:nvSpPr>
        <p:spPr bwMode="auto">
          <a:xfrm>
            <a:off x="7200900" y="3785146"/>
            <a:ext cx="300038" cy="2841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Oval 74"/>
          <p:cNvSpPr>
            <a:spLocks noChangeArrowheads="1"/>
          </p:cNvSpPr>
          <p:nvPr/>
        </p:nvSpPr>
        <p:spPr bwMode="auto">
          <a:xfrm>
            <a:off x="7618413" y="3793083"/>
            <a:ext cx="300037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Oval 75"/>
          <p:cNvSpPr>
            <a:spLocks noChangeArrowheads="1"/>
          </p:cNvSpPr>
          <p:nvPr/>
        </p:nvSpPr>
        <p:spPr bwMode="auto">
          <a:xfrm>
            <a:off x="6337300" y="2192883"/>
            <a:ext cx="300038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" name="Oval 76"/>
          <p:cNvSpPr>
            <a:spLocks noChangeArrowheads="1"/>
          </p:cNvSpPr>
          <p:nvPr/>
        </p:nvSpPr>
        <p:spPr bwMode="auto">
          <a:xfrm>
            <a:off x="6754813" y="2202408"/>
            <a:ext cx="300037" cy="282575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" name="Oval 77"/>
          <p:cNvSpPr>
            <a:spLocks noChangeArrowheads="1"/>
          </p:cNvSpPr>
          <p:nvPr/>
        </p:nvSpPr>
        <p:spPr bwMode="auto">
          <a:xfrm>
            <a:off x="6337300" y="2588171"/>
            <a:ext cx="300038" cy="284162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" name="Oval 78"/>
          <p:cNvSpPr>
            <a:spLocks noChangeArrowheads="1"/>
          </p:cNvSpPr>
          <p:nvPr/>
        </p:nvSpPr>
        <p:spPr bwMode="auto">
          <a:xfrm>
            <a:off x="6754813" y="2596108"/>
            <a:ext cx="300037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" name="Oval 79"/>
          <p:cNvSpPr>
            <a:spLocks noChangeArrowheads="1"/>
          </p:cNvSpPr>
          <p:nvPr/>
        </p:nvSpPr>
        <p:spPr bwMode="auto">
          <a:xfrm>
            <a:off x="7173913" y="2196058"/>
            <a:ext cx="301625" cy="284163"/>
          </a:xfrm>
          <a:prstGeom prst="ellipse">
            <a:avLst/>
          </a:prstGeom>
          <a:gradFill rotWithShape="0">
            <a:gsLst>
              <a:gs pos="0">
                <a:srgbClr val="003366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Oval 80"/>
          <p:cNvSpPr>
            <a:spLocks noChangeArrowheads="1"/>
          </p:cNvSpPr>
          <p:nvPr/>
        </p:nvSpPr>
        <p:spPr bwMode="auto">
          <a:xfrm>
            <a:off x="6642100" y="3685133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Oval 81"/>
          <p:cNvSpPr>
            <a:spLocks noChangeArrowheads="1"/>
          </p:cNvSpPr>
          <p:nvPr/>
        </p:nvSpPr>
        <p:spPr bwMode="auto">
          <a:xfrm>
            <a:off x="6248400" y="3307308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" name="Oval 82"/>
          <p:cNvSpPr>
            <a:spLocks noChangeArrowheads="1"/>
          </p:cNvSpPr>
          <p:nvPr/>
        </p:nvSpPr>
        <p:spPr bwMode="auto">
          <a:xfrm>
            <a:off x="6635750" y="3299371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" name="Oval 83"/>
          <p:cNvSpPr>
            <a:spLocks noChangeArrowheads="1"/>
          </p:cNvSpPr>
          <p:nvPr/>
        </p:nvSpPr>
        <p:spPr bwMode="auto">
          <a:xfrm>
            <a:off x="6234113" y="2946946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Oval 84"/>
          <p:cNvSpPr>
            <a:spLocks noChangeArrowheads="1"/>
          </p:cNvSpPr>
          <p:nvPr/>
        </p:nvSpPr>
        <p:spPr bwMode="auto">
          <a:xfrm>
            <a:off x="6634163" y="2908846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" name="Oval 85"/>
          <p:cNvSpPr>
            <a:spLocks noChangeArrowheads="1"/>
          </p:cNvSpPr>
          <p:nvPr/>
        </p:nvSpPr>
        <p:spPr bwMode="auto">
          <a:xfrm>
            <a:off x="6227763" y="2532608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Oval 86"/>
          <p:cNvSpPr>
            <a:spLocks noChangeArrowheads="1"/>
          </p:cNvSpPr>
          <p:nvPr/>
        </p:nvSpPr>
        <p:spPr bwMode="auto">
          <a:xfrm>
            <a:off x="6657975" y="2553246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Oval 87"/>
          <p:cNvSpPr>
            <a:spLocks noChangeArrowheads="1"/>
          </p:cNvSpPr>
          <p:nvPr/>
        </p:nvSpPr>
        <p:spPr bwMode="auto">
          <a:xfrm>
            <a:off x="6238875" y="2115096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Oval 88"/>
          <p:cNvSpPr>
            <a:spLocks noChangeArrowheads="1"/>
          </p:cNvSpPr>
          <p:nvPr/>
        </p:nvSpPr>
        <p:spPr bwMode="auto">
          <a:xfrm>
            <a:off x="6681788" y="2107158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" name="Oval 89"/>
          <p:cNvSpPr>
            <a:spLocks noChangeArrowheads="1"/>
          </p:cNvSpPr>
          <p:nvPr/>
        </p:nvSpPr>
        <p:spPr bwMode="auto">
          <a:xfrm>
            <a:off x="7105650" y="3686721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" name="Oval 90"/>
          <p:cNvSpPr>
            <a:spLocks noChangeArrowheads="1"/>
          </p:cNvSpPr>
          <p:nvPr/>
        </p:nvSpPr>
        <p:spPr bwMode="auto">
          <a:xfrm>
            <a:off x="7113588" y="3316833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" name="Oval 91"/>
          <p:cNvSpPr>
            <a:spLocks noChangeArrowheads="1"/>
          </p:cNvSpPr>
          <p:nvPr/>
        </p:nvSpPr>
        <p:spPr bwMode="auto">
          <a:xfrm>
            <a:off x="7040563" y="2940596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Oval 92"/>
          <p:cNvSpPr>
            <a:spLocks noChangeArrowheads="1"/>
          </p:cNvSpPr>
          <p:nvPr/>
        </p:nvSpPr>
        <p:spPr bwMode="auto">
          <a:xfrm>
            <a:off x="7077075" y="2540546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" name="Oval 93"/>
          <p:cNvSpPr>
            <a:spLocks noChangeArrowheads="1"/>
          </p:cNvSpPr>
          <p:nvPr/>
        </p:nvSpPr>
        <p:spPr bwMode="auto">
          <a:xfrm>
            <a:off x="7072313" y="2108746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Oval 94"/>
          <p:cNvSpPr>
            <a:spLocks noChangeArrowheads="1"/>
          </p:cNvSpPr>
          <p:nvPr/>
        </p:nvSpPr>
        <p:spPr bwMode="auto">
          <a:xfrm>
            <a:off x="7527925" y="3656558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" name="Oval 95"/>
          <p:cNvSpPr>
            <a:spLocks noChangeArrowheads="1"/>
          </p:cNvSpPr>
          <p:nvPr/>
        </p:nvSpPr>
        <p:spPr bwMode="auto">
          <a:xfrm>
            <a:off x="7518400" y="3302546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" name="Oval 96"/>
          <p:cNvSpPr>
            <a:spLocks noChangeArrowheads="1"/>
          </p:cNvSpPr>
          <p:nvPr/>
        </p:nvSpPr>
        <p:spPr bwMode="auto">
          <a:xfrm>
            <a:off x="7489825" y="2956471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" name="Oval 97"/>
          <p:cNvSpPr>
            <a:spLocks noChangeArrowheads="1"/>
          </p:cNvSpPr>
          <p:nvPr/>
        </p:nvSpPr>
        <p:spPr bwMode="auto">
          <a:xfrm>
            <a:off x="7469188" y="2526258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" name="Oval 98"/>
          <p:cNvSpPr>
            <a:spLocks noChangeArrowheads="1"/>
          </p:cNvSpPr>
          <p:nvPr/>
        </p:nvSpPr>
        <p:spPr bwMode="auto">
          <a:xfrm>
            <a:off x="7464425" y="2094458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" name="Oval 99"/>
          <p:cNvSpPr>
            <a:spLocks noChangeArrowheads="1"/>
          </p:cNvSpPr>
          <p:nvPr/>
        </p:nvSpPr>
        <p:spPr bwMode="auto">
          <a:xfrm>
            <a:off x="7962900" y="3686721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" name="Oval 100"/>
          <p:cNvSpPr>
            <a:spLocks noChangeArrowheads="1"/>
          </p:cNvSpPr>
          <p:nvPr/>
        </p:nvSpPr>
        <p:spPr bwMode="auto">
          <a:xfrm>
            <a:off x="7926388" y="3315246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" name="Oval 101"/>
          <p:cNvSpPr>
            <a:spLocks noChangeArrowheads="1"/>
          </p:cNvSpPr>
          <p:nvPr/>
        </p:nvSpPr>
        <p:spPr bwMode="auto">
          <a:xfrm>
            <a:off x="7897813" y="2926308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4" name="Oval 102"/>
          <p:cNvSpPr>
            <a:spLocks noChangeArrowheads="1"/>
          </p:cNvSpPr>
          <p:nvPr/>
        </p:nvSpPr>
        <p:spPr bwMode="auto">
          <a:xfrm>
            <a:off x="7891463" y="2554833"/>
            <a:ext cx="487362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" name="Oval 103"/>
          <p:cNvSpPr>
            <a:spLocks noChangeArrowheads="1"/>
          </p:cNvSpPr>
          <p:nvPr/>
        </p:nvSpPr>
        <p:spPr bwMode="auto">
          <a:xfrm>
            <a:off x="7886700" y="2123033"/>
            <a:ext cx="487363" cy="482600"/>
          </a:xfrm>
          <a:prstGeom prst="ellipse">
            <a:avLst/>
          </a:prstGeom>
          <a:gradFill rotWithShape="0">
            <a:gsLst>
              <a:gs pos="0">
                <a:srgbClr val="003366">
                  <a:alpha val="55000"/>
                </a:srgbClr>
              </a:gs>
              <a:gs pos="100000">
                <a:srgbClr val="DBD9E5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" name="Text Box 104"/>
          <p:cNvSpPr txBox="1">
            <a:spLocks noChangeArrowheads="1"/>
          </p:cNvSpPr>
          <p:nvPr/>
        </p:nvSpPr>
        <p:spPr bwMode="auto">
          <a:xfrm>
            <a:off x="0" y="2710408"/>
            <a:ext cx="2949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Salpeter</a:t>
            </a:r>
            <a:r>
              <a:rPr lang="en-US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al, 1956)</a:t>
            </a:r>
          </a:p>
          <a:p>
            <a:pPr algn="l">
              <a:spcBef>
                <a:spcPct val="50000"/>
              </a:spcBef>
            </a:pPr>
            <a:r>
              <a:rPr lang="en-US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Koonin</a:t>
            </a:r>
            <a:r>
              <a:rPr lang="en-US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Schramm 1992)</a:t>
            </a:r>
          </a:p>
        </p:txBody>
      </p:sp>
    </p:spTree>
    <p:extLst>
      <p:ext uri="{BB962C8B-B14F-4D97-AF65-F5344CB8AC3E}">
        <p14:creationId xmlns:p14="http://schemas.microsoft.com/office/powerpoint/2010/main" val="7214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ydrogen burning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4213" y="1052736"/>
            <a:ext cx="195919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en-GB" altLang="de-DE" dirty="0"/>
              <a:t>     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>
                <a:latin typeface="Symbol" panose="05050102010706020507" pitchFamily="18" charset="2"/>
              </a:rPr>
              <a:t>b</a:t>
            </a:r>
            <a:r>
              <a:rPr lang="en-GB" altLang="de-DE" dirty="0"/>
              <a:t> &lt;&lt; 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/>
              <a:t>part</a:t>
            </a:r>
            <a:endParaRPr lang="en-GB" altLang="de-DE" baseline="-250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27088" y="2905349"/>
            <a:ext cx="1805302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GB" altLang="de-DE" dirty="0"/>
              <a:t>     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>
                <a:latin typeface="Symbol" panose="05050102010706020507" pitchFamily="18" charset="2"/>
              </a:rPr>
              <a:t>b</a:t>
            </a:r>
            <a:r>
              <a:rPr lang="en-GB" altLang="de-DE" dirty="0"/>
              <a:t> &gt;&gt; </a:t>
            </a:r>
            <a:r>
              <a:rPr lang="en-GB" altLang="de-DE" dirty="0" err="1">
                <a:latin typeface="Symbol" panose="05050102010706020507" pitchFamily="18" charset="2"/>
              </a:rPr>
              <a:t>t</a:t>
            </a:r>
            <a:r>
              <a:rPr lang="en-GB" altLang="de-DE" baseline="-25000" dirty="0" err="1"/>
              <a:t>part</a:t>
            </a:r>
            <a:endParaRPr lang="en-GB" altLang="de-DE" baseline="-25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95600" y="1560736"/>
            <a:ext cx="35509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pp-chain, CNO,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MgAl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cycles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916238" y="3410174"/>
            <a:ext cx="52968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pp-chain 	super-massive low-metallicity stars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novae</a:t>
            </a:r>
          </a:p>
          <a:p>
            <a:endParaRPr lang="en-GB" altLang="de-DE" dirty="0"/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HCNO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</a:t>
            </a:r>
            <a:r>
              <a:rPr lang="en-GB" alt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NeNa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(novae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X-ray bursts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MgAl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cycles</a:t>
            </a:r>
          </a:p>
          <a:p>
            <a:endParaRPr lang="en-GB" altLang="de-DE" dirty="0"/>
          </a:p>
          <a:p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GB" altLang="de-DE" dirty="0"/>
              <a:t>(</a:t>
            </a:r>
            <a:r>
              <a:rPr lang="en-GB" altLang="de-DE" dirty="0" err="1">
                <a:latin typeface="Symbol" panose="05050102010706020507" pitchFamily="18" charset="2"/>
              </a:rPr>
              <a:t>a</a:t>
            </a:r>
            <a:r>
              <a:rPr lang="en-GB" altLang="de-DE" dirty="0" err="1"/>
              <a:t>p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process	X-ray bursts &amp; some SNI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95600" y="1105124"/>
            <a:ext cx="4222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mainly,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quiescent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stages of stellar evolution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917825" y="2929161"/>
            <a:ext cx="4234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mainly,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explosive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stages of stellar evolution</a:t>
            </a:r>
          </a:p>
        </p:txBody>
      </p:sp>
    </p:spTree>
    <p:extLst>
      <p:ext uri="{BB962C8B-B14F-4D97-AF65-F5344CB8AC3E}">
        <p14:creationId xmlns:p14="http://schemas.microsoft.com/office/powerpoint/2010/main" val="40123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proton-proton chain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532575" y="2902620"/>
            <a:ext cx="1759263" cy="812530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PP-I</a:t>
            </a:r>
          </a:p>
          <a:p>
            <a:pPr algn="ctr">
              <a:lnSpc>
                <a:spcPct val="130000"/>
              </a:lnSpc>
            </a:pP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altLang="de-DE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26.20 MeV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3308350" y="908720"/>
            <a:ext cx="1917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 + e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GB" altLang="de-DE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 altLang="de-DE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308350" y="1219870"/>
            <a:ext cx="1688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+ d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 + </a:t>
            </a:r>
            <a:r>
              <a:rPr lang="en-GB" altLang="de-DE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endParaRPr lang="en-US" altLang="de-DE" dirty="0">
              <a:latin typeface="Symbol" panose="05050102010706020507" pitchFamily="18" charset="2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100513" y="1570707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>
            <a:off x="2449513" y="1869157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" name="Line 9"/>
          <p:cNvSpPr>
            <a:spLocks noChangeShapeType="1"/>
          </p:cNvSpPr>
          <p:nvPr/>
        </p:nvSpPr>
        <p:spPr bwMode="auto">
          <a:xfrm>
            <a:off x="5684838" y="1869157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1292225" y="2277145"/>
            <a:ext cx="23439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+ 2p 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4" name="Text Box 11"/>
          <p:cNvSpPr txBox="1">
            <a:spLocks noChangeArrowheads="1"/>
          </p:cNvSpPr>
          <p:nvPr/>
        </p:nvSpPr>
        <p:spPr bwMode="auto">
          <a:xfrm>
            <a:off x="2384425" y="1551657"/>
            <a:ext cx="6078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5116513" y="1551657"/>
            <a:ext cx="6078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14%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4560888" y="2277145"/>
            <a:ext cx="21900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 + </a:t>
            </a:r>
            <a:r>
              <a:rPr lang="en-GB" altLang="de-DE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 </a:t>
            </a:r>
            <a:endParaRPr lang="en-US" altLang="de-DE" dirty="0">
              <a:sym typeface="Wingdings" panose="05000000000000000000" pitchFamily="2" charset="2"/>
            </a:endParaRPr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6475413" y="4293270"/>
            <a:ext cx="704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endParaRPr lang="en-US" alt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3549650" y="3469357"/>
            <a:ext cx="19591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e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 +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de-D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altLang="de-DE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79" name="Text Box 16"/>
          <p:cNvSpPr txBox="1">
            <a:spLocks noChangeArrowheads="1"/>
          </p:cNvSpPr>
          <p:nvPr/>
        </p:nvSpPr>
        <p:spPr bwMode="auto">
          <a:xfrm>
            <a:off x="3702050" y="3756695"/>
            <a:ext cx="1688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2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endParaRPr lang="en-US" alt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5851525" y="3469357"/>
            <a:ext cx="18437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 + </a:t>
            </a:r>
            <a:r>
              <a:rPr lang="en-GB" altLang="de-DE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 </a:t>
            </a:r>
            <a:endParaRPr lang="en-US" altLang="de-DE" dirty="0">
              <a:sym typeface="Wingdings" panose="05000000000000000000" pitchFamily="2" charset="2"/>
            </a:endParaRPr>
          </a:p>
        </p:txBody>
      </p:sp>
      <p:sp>
        <p:nvSpPr>
          <p:cNvPr id="81" name="Text Box 18"/>
          <p:cNvSpPr txBox="1">
            <a:spLocks noChangeArrowheads="1"/>
          </p:cNvSpPr>
          <p:nvPr/>
        </p:nvSpPr>
        <p:spPr bwMode="auto">
          <a:xfrm>
            <a:off x="5881688" y="3756695"/>
            <a:ext cx="1943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 + e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de-DE" dirty="0">
                <a:solidFill>
                  <a:srgbClr val="FF9900"/>
                </a:solidFill>
                <a:sym typeface="Wingdings" panose="05000000000000000000" pitchFamily="2" charset="2"/>
              </a:rPr>
              <a:t> </a:t>
            </a:r>
            <a:endParaRPr lang="en-US" altLang="de-DE" dirty="0">
              <a:solidFill>
                <a:srgbClr val="FF9900"/>
              </a:solidFill>
              <a:sym typeface="Wingdings" panose="05000000000000000000" pitchFamily="2" charset="2"/>
            </a:endParaRPr>
          </a:p>
        </p:txBody>
      </p:sp>
      <p:sp>
        <p:nvSpPr>
          <p:cNvPr id="82" name="Line 19"/>
          <p:cNvSpPr>
            <a:spLocks noChangeShapeType="1"/>
          </p:cNvSpPr>
          <p:nvPr/>
        </p:nvSpPr>
        <p:spPr bwMode="auto">
          <a:xfrm>
            <a:off x="5684838" y="278832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auto">
          <a:xfrm>
            <a:off x="6692900" y="309312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4" name="Text Box 22"/>
          <p:cNvSpPr txBox="1">
            <a:spLocks noChangeArrowheads="1"/>
          </p:cNvSpPr>
          <p:nvPr/>
        </p:nvSpPr>
        <p:spPr bwMode="auto">
          <a:xfrm>
            <a:off x="4473575" y="2801020"/>
            <a:ext cx="758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</a:rPr>
              <a:t>99.7%</a:t>
            </a:r>
            <a:endParaRPr lang="en-US" altLang="de-DE" dirty="0">
              <a:solidFill>
                <a:srgbClr val="0000CC"/>
              </a:solidFill>
            </a:endParaRPr>
          </a:p>
        </p:txBody>
      </p:sp>
      <p:sp>
        <p:nvSpPr>
          <p:cNvPr id="85" name="Text Box 23"/>
          <p:cNvSpPr txBox="1">
            <a:spLocks noChangeArrowheads="1"/>
          </p:cNvSpPr>
          <p:nvPr/>
        </p:nvSpPr>
        <p:spPr bwMode="auto">
          <a:xfrm>
            <a:off x="6143625" y="2801020"/>
            <a:ext cx="6415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</a:rPr>
              <a:t>0.3%</a:t>
            </a:r>
            <a:endParaRPr lang="en-US" altLang="de-DE" dirty="0">
              <a:solidFill>
                <a:srgbClr val="0000CC"/>
              </a:solidFill>
            </a:endParaRPr>
          </a:p>
        </p:txBody>
      </p:sp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3610612" y="4182145"/>
            <a:ext cx="1759263" cy="812530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PP-II</a:t>
            </a:r>
          </a:p>
          <a:p>
            <a:pPr algn="ctr">
              <a:lnSpc>
                <a:spcPct val="130000"/>
              </a:lnSpc>
            </a:pP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altLang="de-DE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25.66 MeV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26"/>
          <p:cNvSpPr txBox="1">
            <a:spLocks noChangeArrowheads="1"/>
          </p:cNvSpPr>
          <p:nvPr/>
        </p:nvSpPr>
        <p:spPr bwMode="auto">
          <a:xfrm>
            <a:off x="5987100" y="4613945"/>
            <a:ext cx="1759263" cy="812530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PP-III</a:t>
            </a:r>
          </a:p>
          <a:p>
            <a:pPr algn="ctr">
              <a:lnSpc>
                <a:spcPct val="130000"/>
              </a:lnSpc>
            </a:pP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altLang="de-DE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19.17 MeV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 Box 27"/>
          <p:cNvSpPr txBox="1">
            <a:spLocks noChangeArrowheads="1"/>
          </p:cNvSpPr>
          <p:nvPr/>
        </p:nvSpPr>
        <p:spPr bwMode="auto">
          <a:xfrm>
            <a:off x="2484438" y="5796632"/>
            <a:ext cx="3916362" cy="36933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result:    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4p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 + 2e</a:t>
            </a:r>
            <a:r>
              <a:rPr lang="en-GB" altLang="de-DE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</a:t>
            </a:r>
            <a:r>
              <a:rPr lang="en-GB" altLang="de-DE" dirty="0">
                <a:solidFill>
                  <a:srgbClr val="FF0000"/>
                </a:solidFill>
                <a:sym typeface="Wingdings" panose="05000000000000000000" pitchFamily="2" charset="2"/>
              </a:rPr>
              <a:t> 2</a:t>
            </a:r>
            <a:r>
              <a:rPr lang="en-GB" altLang="de-DE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de-D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GB" altLang="de-DE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</a:t>
            </a:r>
            <a:endParaRPr lang="en-US" altLang="de-DE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28"/>
          <p:cNvSpPr>
            <a:spLocks noChangeShapeType="1"/>
          </p:cNvSpPr>
          <p:nvPr/>
        </p:nvSpPr>
        <p:spPr bwMode="auto">
          <a:xfrm>
            <a:off x="2443163" y="1869157"/>
            <a:ext cx="1657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Line 29"/>
          <p:cNvSpPr>
            <a:spLocks noChangeShapeType="1"/>
          </p:cNvSpPr>
          <p:nvPr/>
        </p:nvSpPr>
        <p:spPr bwMode="auto">
          <a:xfrm>
            <a:off x="4027488" y="1869157"/>
            <a:ext cx="1657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" name="Line 30"/>
          <p:cNvSpPr>
            <a:spLocks noChangeShapeType="1"/>
          </p:cNvSpPr>
          <p:nvPr/>
        </p:nvSpPr>
        <p:spPr bwMode="auto">
          <a:xfrm>
            <a:off x="4532313" y="3093120"/>
            <a:ext cx="11509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" name="Line 31"/>
          <p:cNvSpPr>
            <a:spLocks noChangeShapeType="1"/>
          </p:cNvSpPr>
          <p:nvPr/>
        </p:nvSpPr>
        <p:spPr bwMode="auto">
          <a:xfrm>
            <a:off x="5611813" y="3093120"/>
            <a:ext cx="10810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" name="Line 32"/>
          <p:cNvSpPr>
            <a:spLocks noChangeShapeType="1"/>
          </p:cNvSpPr>
          <p:nvPr/>
        </p:nvSpPr>
        <p:spPr bwMode="auto">
          <a:xfrm>
            <a:off x="6692900" y="4117057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" name="Line 66"/>
          <p:cNvSpPr>
            <a:spLocks noChangeShapeType="1"/>
          </p:cNvSpPr>
          <p:nvPr/>
        </p:nvSpPr>
        <p:spPr bwMode="auto">
          <a:xfrm>
            <a:off x="4530725" y="309312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4" grpId="0"/>
      <p:bldP spid="85" grpId="0"/>
      <p:bldP spid="86" grpId="0" animBg="1"/>
      <p:bldP spid="87" grpId="0" animBg="1"/>
      <p:bldP spid="8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CNO cycle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987675" y="1269976"/>
            <a:ext cx="48782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sym typeface="Wingdings" panose="05000000000000000000" pitchFamily="2" charset="2"/>
              </a:rPr>
              <a:t>12</a:t>
            </a:r>
            <a:r>
              <a:rPr lang="en-GB" altLang="de-DE" dirty="0">
                <a:sym typeface="Wingdings" panose="05000000000000000000" pitchFamily="2" charset="2"/>
              </a:rPr>
              <a:t>C(</a:t>
            </a:r>
            <a:r>
              <a:rPr lang="en-GB" altLang="de-DE" dirty="0" err="1">
                <a:sym typeface="Wingdings" panose="05000000000000000000" pitchFamily="2" charset="2"/>
              </a:rPr>
              <a:t>p,</a:t>
            </a:r>
            <a:r>
              <a:rPr lang="en-GB" altLang="de-DE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="1" baseline="30000" dirty="0">
                <a:solidFill>
                  <a:srgbClr val="0000CC"/>
                </a:solidFill>
                <a:sym typeface="Wingdings" panose="05000000000000000000" pitchFamily="2" charset="2"/>
              </a:rPr>
              <a:t>13</a:t>
            </a:r>
            <a:r>
              <a:rPr lang="en-GB" altLang="de-DE" b="1" dirty="0">
                <a:solidFill>
                  <a:srgbClr val="0000CC"/>
                </a:solidFill>
                <a:sym typeface="Wingdings" panose="05000000000000000000" pitchFamily="2" charset="2"/>
              </a:rPr>
              <a:t>N(</a:t>
            </a:r>
            <a:r>
              <a:rPr lang="en-GB" altLang="de-DE" b="1" dirty="0">
                <a:solidFill>
                  <a:srgbClr val="0000CC"/>
                </a:solidFill>
              </a:rPr>
              <a:t>e</a:t>
            </a:r>
            <a:r>
              <a:rPr lang="en-GB" altLang="de-DE" b="1" baseline="30000" dirty="0">
                <a:solidFill>
                  <a:srgbClr val="0000CC"/>
                </a:solidFill>
                <a:sym typeface="Wingdings" panose="05000000000000000000" pitchFamily="2" charset="2"/>
              </a:rPr>
              <a:t>+</a:t>
            </a:r>
            <a:r>
              <a:rPr lang="en-GB" altLang="de-DE" b="1" dirty="0">
                <a:solidFill>
                  <a:srgbClr val="0000CC"/>
                </a:solidFill>
                <a:sym typeface="Symbol" panose="05050102010706020507" pitchFamily="18" charset="2"/>
              </a:rPr>
              <a:t></a:t>
            </a:r>
            <a:r>
              <a:rPr lang="en-GB" altLang="de-DE" b="1" dirty="0">
                <a:solidFill>
                  <a:srgbClr val="0000CC"/>
                </a:solidFill>
              </a:rPr>
              <a:t>)</a:t>
            </a:r>
            <a:r>
              <a:rPr lang="en-GB" altLang="de-DE" b="1" baseline="30000" dirty="0">
                <a:solidFill>
                  <a:srgbClr val="0000CC"/>
                </a:solidFill>
                <a:sym typeface="Wingdings" panose="05000000000000000000" pitchFamily="2" charset="2"/>
              </a:rPr>
              <a:t>13</a:t>
            </a:r>
            <a:r>
              <a:rPr lang="en-GB" altLang="de-DE" b="1" dirty="0">
                <a:solidFill>
                  <a:srgbClr val="0000CC"/>
                </a:solidFill>
                <a:sym typeface="Wingdings" panose="05000000000000000000" pitchFamily="2" charset="2"/>
              </a:rPr>
              <a:t>C</a:t>
            </a:r>
            <a:r>
              <a:rPr lang="en-GB" altLang="de-DE" dirty="0">
                <a:sym typeface="Wingdings" panose="05000000000000000000" pitchFamily="2" charset="2"/>
              </a:rPr>
              <a:t>(</a:t>
            </a:r>
            <a:r>
              <a:rPr lang="en-GB" altLang="de-DE" dirty="0" err="1">
                <a:sym typeface="Wingdings" panose="05000000000000000000" pitchFamily="2" charset="2"/>
              </a:rPr>
              <a:t>p,</a:t>
            </a:r>
            <a:r>
              <a:rPr lang="en-GB" altLang="de-DE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14</a:t>
            </a:r>
            <a:r>
              <a:rPr lang="en-GB" altLang="de-DE" dirty="0">
                <a:sym typeface="Wingdings" panose="05000000000000000000" pitchFamily="2" charset="2"/>
              </a:rPr>
              <a:t>N(</a:t>
            </a:r>
            <a:r>
              <a:rPr lang="en-GB" altLang="de-DE" dirty="0" err="1">
                <a:sym typeface="Wingdings" panose="05000000000000000000" pitchFamily="2" charset="2"/>
              </a:rPr>
              <a:t>p,</a:t>
            </a:r>
            <a:r>
              <a:rPr lang="en-GB" altLang="de-DE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15</a:t>
            </a:r>
            <a:r>
              <a:rPr lang="en-GB" altLang="de-DE" dirty="0">
                <a:sym typeface="Wingdings" panose="05000000000000000000" pitchFamily="2" charset="2"/>
              </a:rPr>
              <a:t>O(</a:t>
            </a:r>
            <a:r>
              <a:rPr lang="en-GB" altLang="de-DE" dirty="0"/>
              <a:t>e</a:t>
            </a:r>
            <a:r>
              <a:rPr lang="en-GB" altLang="de-DE" baseline="30000" dirty="0">
                <a:sym typeface="Wingdings" panose="05000000000000000000" pitchFamily="2" charset="2"/>
              </a:rPr>
              <a:t>+</a:t>
            </a:r>
            <a:r>
              <a:rPr lang="en-GB" altLang="de-DE" dirty="0">
                <a:sym typeface="Symbol" panose="05050102010706020507" pitchFamily="18" charset="2"/>
              </a:rPr>
              <a:t></a:t>
            </a:r>
            <a:r>
              <a:rPr lang="en-GB" altLang="de-DE" dirty="0"/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15</a:t>
            </a:r>
            <a:r>
              <a:rPr lang="en-GB" altLang="de-DE" dirty="0">
                <a:sym typeface="Wingdings" panose="05000000000000000000" pitchFamily="2" charset="2"/>
              </a:rPr>
              <a:t>N(</a:t>
            </a:r>
            <a:r>
              <a:rPr lang="en-GB" altLang="de-DE" dirty="0" err="1">
                <a:solidFill>
                  <a:srgbClr val="800000"/>
                </a:solidFill>
                <a:sym typeface="Wingdings" panose="05000000000000000000" pitchFamily="2" charset="2"/>
              </a:rPr>
              <a:t>p</a:t>
            </a:r>
            <a:r>
              <a:rPr lang="en-GB" altLang="de-DE" dirty="0" err="1">
                <a:sym typeface="Wingdings" panose="05000000000000000000" pitchFamily="2" charset="2"/>
              </a:rPr>
              <a:t>,</a:t>
            </a:r>
            <a:r>
              <a:rPr lang="en-GB" altLang="de-DE" dirty="0" err="1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12</a:t>
            </a:r>
            <a:r>
              <a:rPr lang="en-GB" altLang="de-DE" dirty="0">
                <a:sym typeface="Wingdings" panose="05000000000000000000" pitchFamily="2" charset="2"/>
              </a:rPr>
              <a:t>C</a:t>
            </a:r>
            <a:endParaRPr lang="en-US" altLang="de-DE" dirty="0">
              <a:sym typeface="Wingdings" panose="05000000000000000000" pitchFamily="2" charset="2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1565275" y="2128813"/>
            <a:ext cx="644525" cy="5286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550988" y="1073126"/>
            <a:ext cx="646112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2197100" y="1603351"/>
            <a:ext cx="644525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550988" y="1603351"/>
            <a:ext cx="646112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906463" y="1603351"/>
            <a:ext cx="644525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906463" y="2131988"/>
            <a:ext cx="644525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906463" y="1069951"/>
            <a:ext cx="1936750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>
            <a:off x="1550988" y="1090588"/>
            <a:ext cx="0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Line 14"/>
          <p:cNvSpPr>
            <a:spLocks noChangeShapeType="1"/>
          </p:cNvSpPr>
          <p:nvPr/>
        </p:nvSpPr>
        <p:spPr bwMode="auto">
          <a:xfrm>
            <a:off x="2197100" y="1090588"/>
            <a:ext cx="0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906463" y="2131988"/>
            <a:ext cx="1936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>
            <a:off x="906463" y="1603351"/>
            <a:ext cx="1936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539750" y="2247876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C</a:t>
            </a:r>
            <a:endParaRPr lang="en-US" altLang="de-DE" sz="1400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539750" y="1716063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N</a:t>
            </a:r>
            <a:endParaRPr lang="en-US" altLang="de-DE" sz="1400"/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539750" y="1147738"/>
            <a:ext cx="322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46" name="Line 20"/>
          <p:cNvSpPr>
            <a:spLocks noChangeShapeType="1"/>
          </p:cNvSpPr>
          <p:nvPr/>
        </p:nvSpPr>
        <p:spPr bwMode="auto">
          <a:xfrm flipV="1">
            <a:off x="1171575" y="1754163"/>
            <a:ext cx="0" cy="646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1171575" y="1770038"/>
            <a:ext cx="647700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" name="Line 22"/>
          <p:cNvSpPr>
            <a:spLocks noChangeShapeType="1"/>
          </p:cNvSpPr>
          <p:nvPr/>
        </p:nvSpPr>
        <p:spPr bwMode="auto">
          <a:xfrm flipV="1">
            <a:off x="1828800" y="1250926"/>
            <a:ext cx="0" cy="636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" name="Line 23"/>
          <p:cNvSpPr>
            <a:spLocks noChangeShapeType="1"/>
          </p:cNvSpPr>
          <p:nvPr/>
        </p:nvSpPr>
        <p:spPr bwMode="auto">
          <a:xfrm>
            <a:off x="1835150" y="1250926"/>
            <a:ext cx="646113" cy="617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 flipH="1">
            <a:off x="1182688" y="1868463"/>
            <a:ext cx="1290637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1763713" y="2293913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13</a:t>
            </a:r>
            <a:endParaRPr lang="en-US" altLang="de-DE" sz="1400"/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1458913" y="1079476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15</a:t>
            </a:r>
            <a:endParaRPr lang="en-US" altLang="de-DE" sz="1400"/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14388" y="2293913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12</a:t>
            </a:r>
            <a:endParaRPr lang="en-US" altLang="de-DE" sz="1400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814388" y="1563663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13</a:t>
            </a:r>
            <a:endParaRPr lang="en-US" altLang="de-DE" sz="1400"/>
          </a:p>
        </p:txBody>
      </p:sp>
      <p:sp>
        <p:nvSpPr>
          <p:cNvPr id="55" name="Text Box 29"/>
          <p:cNvSpPr txBox="1">
            <a:spLocks noChangeArrowheads="1"/>
          </p:cNvSpPr>
          <p:nvPr/>
        </p:nvSpPr>
        <p:spPr bwMode="auto">
          <a:xfrm>
            <a:off x="1458913" y="1563663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14</a:t>
            </a:r>
            <a:endParaRPr lang="en-US" altLang="de-DE" sz="1400"/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2405063" y="1563663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15</a:t>
            </a:r>
            <a:endParaRPr lang="en-US" altLang="de-DE" sz="1400"/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996950" y="263681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6</a:t>
            </a:r>
            <a:endParaRPr lang="en-US" altLang="de-DE" sz="1400"/>
          </a:p>
        </p:txBody>
      </p: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1643063" y="2639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7</a:t>
            </a:r>
            <a:endParaRPr lang="en-US" altLang="de-DE" sz="1400"/>
          </a:p>
        </p:txBody>
      </p:sp>
      <p:sp>
        <p:nvSpPr>
          <p:cNvPr id="59" name="Text Box 33"/>
          <p:cNvSpPr txBox="1">
            <a:spLocks noChangeArrowheads="1"/>
          </p:cNvSpPr>
          <p:nvPr/>
        </p:nvSpPr>
        <p:spPr bwMode="auto">
          <a:xfrm>
            <a:off x="2289175" y="26399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8</a:t>
            </a:r>
            <a:endParaRPr lang="en-US" altLang="de-DE" sz="1400"/>
          </a:p>
        </p:txBody>
      </p:sp>
      <p:sp>
        <p:nvSpPr>
          <p:cNvPr id="60" name="Line 34"/>
          <p:cNvSpPr>
            <a:spLocks noChangeShapeType="1"/>
          </p:cNvSpPr>
          <p:nvPr/>
        </p:nvSpPr>
        <p:spPr bwMode="auto">
          <a:xfrm flipV="1">
            <a:off x="1828800" y="1865288"/>
            <a:ext cx="0" cy="530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" name="Text Box 35"/>
          <p:cNvSpPr txBox="1">
            <a:spLocks noChangeArrowheads="1"/>
          </p:cNvSpPr>
          <p:nvPr/>
        </p:nvSpPr>
        <p:spPr bwMode="auto">
          <a:xfrm>
            <a:off x="2174148" y="5733737"/>
            <a:ext cx="54688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CNO isotopes act as catalysts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accumulate at largest </a:t>
            </a:r>
            <a:r>
              <a:rPr lang="en-US" altLang="de-DE" dirty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62" name="Text Box 36"/>
          <p:cNvSpPr txBox="1">
            <a:spLocks noChangeArrowheads="1"/>
          </p:cNvSpPr>
          <p:nvPr/>
        </p:nvSpPr>
        <p:spPr bwMode="auto">
          <a:xfrm>
            <a:off x="1979613" y="6156012"/>
            <a:ext cx="6840859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result: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 + 2e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GB" altLang="de-DE" dirty="0">
                <a:sym typeface="Wingdings" panose="05000000000000000000" pitchFamily="2" charset="2"/>
              </a:rPr>
              <a:t>2</a:t>
            </a:r>
            <a:r>
              <a:rPr lang="en-GB" altLang="de-DE" dirty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de-DE" dirty="0">
                <a:sym typeface="Wingdings" panose="05000000000000000000" pitchFamily="2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          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</a:t>
            </a:r>
            <a:r>
              <a:rPr lang="en-GB" altLang="de-DE" baseline="-25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26.73 MeV</a:t>
            </a:r>
            <a:endParaRPr lang="en-US" altLang="de-DE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3" name="Text Box 37"/>
          <p:cNvSpPr txBox="1">
            <a:spLocks noChangeArrowheads="1"/>
          </p:cNvSpPr>
          <p:nvPr/>
        </p:nvSpPr>
        <p:spPr bwMode="auto">
          <a:xfrm>
            <a:off x="3059113" y="1725588"/>
            <a:ext cx="6070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limited by </a:t>
            </a:r>
            <a:r>
              <a:rPr lang="en-GB" altLang="de-DE" dirty="0">
                <a:sym typeface="Symbol" panose="05050102010706020507" pitchFamily="18" charset="2"/>
              </a:rPr>
              <a:t>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of 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~ 10 min) and </a:t>
            </a:r>
            <a:r>
              <a:rPr lang="en-GB" altLang="de-DE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~ 2 min)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74"/>
          <p:cNvSpPr txBox="1">
            <a:spLocks noChangeArrowheads="1"/>
          </p:cNvSpPr>
          <p:nvPr/>
        </p:nvSpPr>
        <p:spPr bwMode="auto">
          <a:xfrm>
            <a:off x="931863" y="620688"/>
            <a:ext cx="114005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CNO</a:t>
            </a:r>
          </a:p>
        </p:txBody>
      </p:sp>
      <p:sp>
        <p:nvSpPr>
          <p:cNvPr id="65" name="Rectangle 76"/>
          <p:cNvSpPr>
            <a:spLocks noChangeArrowheads="1"/>
          </p:cNvSpPr>
          <p:nvPr/>
        </p:nvSpPr>
        <p:spPr bwMode="auto">
          <a:xfrm>
            <a:off x="3059113" y="3813151"/>
            <a:ext cx="4906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>
                <a:sym typeface="Wingdings" panose="05000000000000000000" pitchFamily="2" charset="2"/>
              </a:rPr>
              <a:t>12</a:t>
            </a:r>
            <a:r>
              <a:rPr lang="en-GB" altLang="de-DE">
                <a:sym typeface="Wingdings" panose="05000000000000000000" pitchFamily="2" charset="2"/>
              </a:rPr>
              <a:t>C(p,</a:t>
            </a:r>
            <a:r>
              <a:rPr lang="en-GB" altLang="de-DE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>
                <a:sym typeface="Wingdings" panose="05000000000000000000" pitchFamily="2" charset="2"/>
              </a:rPr>
              <a:t>)</a:t>
            </a:r>
            <a:r>
              <a:rPr lang="en-GB" altLang="de-DE" b="1" baseline="30000">
                <a:solidFill>
                  <a:srgbClr val="CC0000"/>
                </a:solidFill>
                <a:sym typeface="Wingdings" panose="05000000000000000000" pitchFamily="2" charset="2"/>
              </a:rPr>
              <a:t>13</a:t>
            </a:r>
            <a:r>
              <a:rPr lang="en-GB" altLang="de-DE" b="1">
                <a:solidFill>
                  <a:srgbClr val="CC0000"/>
                </a:solidFill>
                <a:sym typeface="Wingdings" panose="05000000000000000000" pitchFamily="2" charset="2"/>
              </a:rPr>
              <a:t>N(</a:t>
            </a:r>
            <a:r>
              <a:rPr lang="en-GB" altLang="de-DE" b="1">
                <a:solidFill>
                  <a:srgbClr val="CC0000"/>
                </a:solidFill>
              </a:rPr>
              <a:t>p,</a:t>
            </a:r>
            <a:r>
              <a:rPr lang="en-GB" altLang="de-DE" b="1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b="1">
                <a:solidFill>
                  <a:srgbClr val="CC0000"/>
                </a:solidFill>
              </a:rPr>
              <a:t>)</a:t>
            </a:r>
            <a:r>
              <a:rPr lang="en-GB" altLang="de-DE" b="1" baseline="30000">
                <a:solidFill>
                  <a:srgbClr val="CC0000"/>
                </a:solidFill>
                <a:sym typeface="Wingdings" panose="05000000000000000000" pitchFamily="2" charset="2"/>
              </a:rPr>
              <a:t>14</a:t>
            </a:r>
            <a:r>
              <a:rPr lang="en-GB" altLang="de-DE" b="1">
                <a:solidFill>
                  <a:srgbClr val="CC0000"/>
                </a:solidFill>
                <a:sym typeface="Wingdings" panose="05000000000000000000" pitchFamily="2" charset="2"/>
              </a:rPr>
              <a:t>O</a:t>
            </a:r>
            <a:r>
              <a:rPr lang="en-GB" altLang="de-DE">
                <a:sym typeface="Wingdings" panose="05000000000000000000" pitchFamily="2" charset="2"/>
              </a:rPr>
              <a:t>(e+,</a:t>
            </a:r>
            <a:r>
              <a:rPr lang="en-GB" altLang="de-DE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de-DE">
                <a:sym typeface="Wingdings" panose="05000000000000000000" pitchFamily="2" charset="2"/>
              </a:rPr>
              <a:t>)</a:t>
            </a:r>
            <a:r>
              <a:rPr lang="en-GB" altLang="de-DE" baseline="30000">
                <a:sym typeface="Wingdings" panose="05000000000000000000" pitchFamily="2" charset="2"/>
              </a:rPr>
              <a:t>14</a:t>
            </a:r>
            <a:r>
              <a:rPr lang="en-GB" altLang="de-DE">
                <a:sym typeface="Wingdings" panose="05000000000000000000" pitchFamily="2" charset="2"/>
              </a:rPr>
              <a:t>N(p,</a:t>
            </a:r>
            <a:r>
              <a:rPr lang="en-GB" altLang="de-DE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>
                <a:sym typeface="Wingdings" panose="05000000000000000000" pitchFamily="2" charset="2"/>
              </a:rPr>
              <a:t>)</a:t>
            </a:r>
            <a:r>
              <a:rPr lang="en-GB" altLang="de-DE" baseline="30000">
                <a:sym typeface="Wingdings" panose="05000000000000000000" pitchFamily="2" charset="2"/>
              </a:rPr>
              <a:t>15</a:t>
            </a:r>
            <a:r>
              <a:rPr lang="en-GB" altLang="de-DE">
                <a:sym typeface="Wingdings" panose="05000000000000000000" pitchFamily="2" charset="2"/>
              </a:rPr>
              <a:t>O(</a:t>
            </a:r>
            <a:r>
              <a:rPr lang="en-GB" altLang="de-DE"/>
              <a:t>e</a:t>
            </a:r>
            <a:r>
              <a:rPr lang="en-GB" altLang="de-DE" baseline="30000">
                <a:sym typeface="Wingdings" panose="05000000000000000000" pitchFamily="2" charset="2"/>
              </a:rPr>
              <a:t>+</a:t>
            </a:r>
            <a:r>
              <a:rPr lang="en-GB" altLang="de-DE">
                <a:sym typeface="Symbol" panose="05050102010706020507" pitchFamily="18" charset="2"/>
              </a:rPr>
              <a:t></a:t>
            </a:r>
            <a:r>
              <a:rPr lang="en-GB" altLang="de-DE"/>
              <a:t>)</a:t>
            </a:r>
            <a:r>
              <a:rPr lang="en-GB" altLang="de-DE" baseline="30000">
                <a:sym typeface="Wingdings" panose="05000000000000000000" pitchFamily="2" charset="2"/>
              </a:rPr>
              <a:t>15</a:t>
            </a:r>
            <a:r>
              <a:rPr lang="en-GB" altLang="de-DE">
                <a:sym typeface="Wingdings" panose="05000000000000000000" pitchFamily="2" charset="2"/>
              </a:rPr>
              <a:t>N(p,</a:t>
            </a:r>
            <a:r>
              <a:rPr lang="en-GB" altLang="de-DE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GB" altLang="de-DE">
                <a:sym typeface="Wingdings" panose="05000000000000000000" pitchFamily="2" charset="2"/>
              </a:rPr>
              <a:t>)</a:t>
            </a:r>
            <a:r>
              <a:rPr lang="en-GB" altLang="de-DE" baseline="30000">
                <a:sym typeface="Wingdings" panose="05000000000000000000" pitchFamily="2" charset="2"/>
              </a:rPr>
              <a:t>12</a:t>
            </a:r>
            <a:r>
              <a:rPr lang="en-GB" altLang="de-DE">
                <a:sym typeface="Wingdings" panose="05000000000000000000" pitchFamily="2" charset="2"/>
              </a:rPr>
              <a:t>C</a:t>
            </a:r>
            <a:endParaRPr lang="en-US" altLang="de-DE">
              <a:sym typeface="Wingdings" panose="05000000000000000000" pitchFamily="2" charset="2"/>
            </a:endParaRPr>
          </a:p>
        </p:txBody>
      </p:sp>
      <p:sp>
        <p:nvSpPr>
          <p:cNvPr id="66" name="Rectangle 80"/>
          <p:cNvSpPr>
            <a:spLocks noChangeArrowheads="1"/>
          </p:cNvSpPr>
          <p:nvPr/>
        </p:nvSpPr>
        <p:spPr bwMode="auto">
          <a:xfrm>
            <a:off x="882650" y="3819501"/>
            <a:ext cx="646113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Rectangle 81"/>
          <p:cNvSpPr>
            <a:spLocks noChangeArrowheads="1"/>
          </p:cNvSpPr>
          <p:nvPr/>
        </p:nvSpPr>
        <p:spPr bwMode="auto">
          <a:xfrm>
            <a:off x="1546225" y="4868838"/>
            <a:ext cx="644525" cy="5286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" name="Rectangle 82"/>
          <p:cNvSpPr>
            <a:spLocks noChangeArrowheads="1"/>
          </p:cNvSpPr>
          <p:nvPr/>
        </p:nvSpPr>
        <p:spPr bwMode="auto">
          <a:xfrm>
            <a:off x="1531938" y="3813151"/>
            <a:ext cx="646112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7" name="Rectangle 83"/>
          <p:cNvSpPr>
            <a:spLocks noChangeArrowheads="1"/>
          </p:cNvSpPr>
          <p:nvPr/>
        </p:nvSpPr>
        <p:spPr bwMode="auto">
          <a:xfrm>
            <a:off x="2178050" y="4343376"/>
            <a:ext cx="644525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Rectangle 84"/>
          <p:cNvSpPr>
            <a:spLocks noChangeArrowheads="1"/>
          </p:cNvSpPr>
          <p:nvPr/>
        </p:nvSpPr>
        <p:spPr bwMode="auto">
          <a:xfrm>
            <a:off x="1531938" y="4343376"/>
            <a:ext cx="646112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Rectangle 85"/>
          <p:cNvSpPr>
            <a:spLocks noChangeArrowheads="1"/>
          </p:cNvSpPr>
          <p:nvPr/>
        </p:nvSpPr>
        <p:spPr bwMode="auto">
          <a:xfrm>
            <a:off x="887413" y="4343376"/>
            <a:ext cx="644525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Rectangle 86"/>
          <p:cNvSpPr>
            <a:spLocks noChangeArrowheads="1"/>
          </p:cNvSpPr>
          <p:nvPr/>
        </p:nvSpPr>
        <p:spPr bwMode="auto">
          <a:xfrm>
            <a:off x="887413" y="4872013"/>
            <a:ext cx="644525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Rectangle 87"/>
          <p:cNvSpPr>
            <a:spLocks noChangeArrowheads="1"/>
          </p:cNvSpPr>
          <p:nvPr/>
        </p:nvSpPr>
        <p:spPr bwMode="auto">
          <a:xfrm>
            <a:off x="887413" y="3809976"/>
            <a:ext cx="1936750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Line 88"/>
          <p:cNvSpPr>
            <a:spLocks noChangeShapeType="1"/>
          </p:cNvSpPr>
          <p:nvPr/>
        </p:nvSpPr>
        <p:spPr bwMode="auto">
          <a:xfrm>
            <a:off x="1531938" y="3830613"/>
            <a:ext cx="0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" name="Line 89"/>
          <p:cNvSpPr>
            <a:spLocks noChangeShapeType="1"/>
          </p:cNvSpPr>
          <p:nvPr/>
        </p:nvSpPr>
        <p:spPr bwMode="auto">
          <a:xfrm>
            <a:off x="2178050" y="3830613"/>
            <a:ext cx="0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" name="Line 90"/>
          <p:cNvSpPr>
            <a:spLocks noChangeShapeType="1"/>
          </p:cNvSpPr>
          <p:nvPr/>
        </p:nvSpPr>
        <p:spPr bwMode="auto">
          <a:xfrm>
            <a:off x="887413" y="4872013"/>
            <a:ext cx="1936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" name="Line 91"/>
          <p:cNvSpPr>
            <a:spLocks noChangeShapeType="1"/>
          </p:cNvSpPr>
          <p:nvPr/>
        </p:nvSpPr>
        <p:spPr bwMode="auto">
          <a:xfrm>
            <a:off x="887413" y="4343376"/>
            <a:ext cx="1936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" name="Text Box 92"/>
          <p:cNvSpPr txBox="1">
            <a:spLocks noChangeArrowheads="1"/>
          </p:cNvSpPr>
          <p:nvPr/>
        </p:nvSpPr>
        <p:spPr bwMode="auto">
          <a:xfrm>
            <a:off x="485775" y="4843438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C</a:t>
            </a:r>
            <a:endParaRPr lang="en-US" altLang="de-DE" sz="1400"/>
          </a:p>
        </p:txBody>
      </p:sp>
      <p:sp>
        <p:nvSpPr>
          <p:cNvPr id="107" name="Text Box 93"/>
          <p:cNvSpPr txBox="1">
            <a:spLocks noChangeArrowheads="1"/>
          </p:cNvSpPr>
          <p:nvPr/>
        </p:nvSpPr>
        <p:spPr bwMode="auto">
          <a:xfrm>
            <a:off x="485775" y="4311626"/>
            <a:ext cx="31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N</a:t>
            </a:r>
            <a:endParaRPr lang="en-US" altLang="de-DE" sz="1400"/>
          </a:p>
        </p:txBody>
      </p:sp>
      <p:sp>
        <p:nvSpPr>
          <p:cNvPr id="108" name="Text Box 94"/>
          <p:cNvSpPr txBox="1">
            <a:spLocks noChangeArrowheads="1"/>
          </p:cNvSpPr>
          <p:nvPr/>
        </p:nvSpPr>
        <p:spPr bwMode="auto">
          <a:xfrm>
            <a:off x="485775" y="3743301"/>
            <a:ext cx="322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109" name="Line 95"/>
          <p:cNvSpPr>
            <a:spLocks noChangeShapeType="1"/>
          </p:cNvSpPr>
          <p:nvPr/>
        </p:nvSpPr>
        <p:spPr bwMode="auto">
          <a:xfrm flipV="1">
            <a:off x="1152525" y="4494188"/>
            <a:ext cx="0" cy="646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" name="Line 96"/>
          <p:cNvSpPr>
            <a:spLocks noChangeShapeType="1"/>
          </p:cNvSpPr>
          <p:nvPr/>
        </p:nvSpPr>
        <p:spPr bwMode="auto">
          <a:xfrm>
            <a:off x="1152525" y="4008413"/>
            <a:ext cx="647700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" name="Line 97"/>
          <p:cNvSpPr>
            <a:spLocks noChangeShapeType="1"/>
          </p:cNvSpPr>
          <p:nvPr/>
        </p:nvSpPr>
        <p:spPr bwMode="auto">
          <a:xfrm flipV="1">
            <a:off x="1809750" y="3990951"/>
            <a:ext cx="0" cy="636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" name="Line 98"/>
          <p:cNvSpPr>
            <a:spLocks noChangeShapeType="1"/>
          </p:cNvSpPr>
          <p:nvPr/>
        </p:nvSpPr>
        <p:spPr bwMode="auto">
          <a:xfrm>
            <a:off x="1816100" y="3990951"/>
            <a:ext cx="646113" cy="617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" name="Line 99"/>
          <p:cNvSpPr>
            <a:spLocks noChangeShapeType="1"/>
          </p:cNvSpPr>
          <p:nvPr/>
        </p:nvSpPr>
        <p:spPr bwMode="auto">
          <a:xfrm flipH="1">
            <a:off x="1163638" y="4608488"/>
            <a:ext cx="1290637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4" name="Text Box 100"/>
          <p:cNvSpPr txBox="1">
            <a:spLocks noChangeArrowheads="1"/>
          </p:cNvSpPr>
          <p:nvPr/>
        </p:nvSpPr>
        <p:spPr bwMode="auto">
          <a:xfrm>
            <a:off x="1744663" y="503393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13</a:t>
            </a:r>
            <a:endParaRPr lang="en-US" altLang="de-DE" sz="1400"/>
          </a:p>
        </p:txBody>
      </p:sp>
      <p:sp>
        <p:nvSpPr>
          <p:cNvPr id="115" name="Text Box 101"/>
          <p:cNvSpPr txBox="1">
            <a:spLocks noChangeArrowheads="1"/>
          </p:cNvSpPr>
          <p:nvPr/>
        </p:nvSpPr>
        <p:spPr bwMode="auto">
          <a:xfrm>
            <a:off x="1439863" y="3819501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15</a:t>
            </a:r>
            <a:endParaRPr lang="en-US" altLang="de-DE" sz="1400"/>
          </a:p>
        </p:txBody>
      </p:sp>
      <p:sp>
        <p:nvSpPr>
          <p:cNvPr id="116" name="Text Box 102"/>
          <p:cNvSpPr txBox="1">
            <a:spLocks noChangeArrowheads="1"/>
          </p:cNvSpPr>
          <p:nvPr/>
        </p:nvSpPr>
        <p:spPr bwMode="auto">
          <a:xfrm>
            <a:off x="795338" y="503393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12</a:t>
            </a:r>
            <a:endParaRPr lang="en-US" altLang="de-DE" sz="1400"/>
          </a:p>
        </p:txBody>
      </p:sp>
      <p:sp>
        <p:nvSpPr>
          <p:cNvPr id="117" name="Text Box 103"/>
          <p:cNvSpPr txBox="1">
            <a:spLocks noChangeArrowheads="1"/>
          </p:cNvSpPr>
          <p:nvPr/>
        </p:nvSpPr>
        <p:spPr bwMode="auto">
          <a:xfrm>
            <a:off x="795338" y="43036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13</a:t>
            </a:r>
            <a:endParaRPr lang="en-US" altLang="de-DE" sz="1400"/>
          </a:p>
        </p:txBody>
      </p:sp>
      <p:sp>
        <p:nvSpPr>
          <p:cNvPr id="118" name="Text Box 104"/>
          <p:cNvSpPr txBox="1">
            <a:spLocks noChangeArrowheads="1"/>
          </p:cNvSpPr>
          <p:nvPr/>
        </p:nvSpPr>
        <p:spPr bwMode="auto">
          <a:xfrm>
            <a:off x="1795463" y="43036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14</a:t>
            </a:r>
            <a:endParaRPr lang="en-US" altLang="de-DE" sz="1400"/>
          </a:p>
        </p:txBody>
      </p:sp>
      <p:sp>
        <p:nvSpPr>
          <p:cNvPr id="119" name="Text Box 105"/>
          <p:cNvSpPr txBox="1">
            <a:spLocks noChangeArrowheads="1"/>
          </p:cNvSpPr>
          <p:nvPr/>
        </p:nvSpPr>
        <p:spPr bwMode="auto">
          <a:xfrm>
            <a:off x="2386013" y="430368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15</a:t>
            </a:r>
            <a:endParaRPr lang="en-US" altLang="de-DE" sz="1400"/>
          </a:p>
        </p:txBody>
      </p:sp>
      <p:sp>
        <p:nvSpPr>
          <p:cNvPr id="120" name="Text Box 106"/>
          <p:cNvSpPr txBox="1">
            <a:spLocks noChangeArrowheads="1"/>
          </p:cNvSpPr>
          <p:nvPr/>
        </p:nvSpPr>
        <p:spPr bwMode="auto">
          <a:xfrm>
            <a:off x="977900" y="53736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6</a:t>
            </a:r>
            <a:endParaRPr lang="en-US" altLang="de-DE" sz="1400"/>
          </a:p>
        </p:txBody>
      </p:sp>
      <p:sp>
        <p:nvSpPr>
          <p:cNvPr id="121" name="Text Box 107"/>
          <p:cNvSpPr txBox="1">
            <a:spLocks noChangeArrowheads="1"/>
          </p:cNvSpPr>
          <p:nvPr/>
        </p:nvSpPr>
        <p:spPr bwMode="auto">
          <a:xfrm>
            <a:off x="1624013" y="53768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7</a:t>
            </a:r>
            <a:endParaRPr lang="en-US" altLang="de-DE" sz="1400"/>
          </a:p>
        </p:txBody>
      </p:sp>
      <p:sp>
        <p:nvSpPr>
          <p:cNvPr id="122" name="Text Box 108"/>
          <p:cNvSpPr txBox="1">
            <a:spLocks noChangeArrowheads="1"/>
          </p:cNvSpPr>
          <p:nvPr/>
        </p:nvSpPr>
        <p:spPr bwMode="auto">
          <a:xfrm>
            <a:off x="2270125" y="53768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8</a:t>
            </a:r>
            <a:endParaRPr lang="en-US" altLang="de-DE" sz="1400"/>
          </a:p>
        </p:txBody>
      </p:sp>
      <p:sp>
        <p:nvSpPr>
          <p:cNvPr id="123" name="Text Box 109"/>
          <p:cNvSpPr txBox="1">
            <a:spLocks noChangeArrowheads="1"/>
          </p:cNvSpPr>
          <p:nvPr/>
        </p:nvSpPr>
        <p:spPr bwMode="auto">
          <a:xfrm>
            <a:off x="879475" y="3360713"/>
            <a:ext cx="105028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CNO</a:t>
            </a:r>
          </a:p>
        </p:txBody>
      </p:sp>
      <p:sp>
        <p:nvSpPr>
          <p:cNvPr id="124" name="Line 110"/>
          <p:cNvSpPr>
            <a:spLocks noChangeShapeType="1"/>
          </p:cNvSpPr>
          <p:nvPr/>
        </p:nvSpPr>
        <p:spPr bwMode="auto">
          <a:xfrm flipV="1">
            <a:off x="1154113" y="4008413"/>
            <a:ext cx="0" cy="636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5" name="Text Box 111"/>
          <p:cNvSpPr txBox="1">
            <a:spLocks noChangeArrowheads="1"/>
          </p:cNvSpPr>
          <p:nvPr/>
        </p:nvSpPr>
        <p:spPr bwMode="auto">
          <a:xfrm>
            <a:off x="808038" y="3792513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14</a:t>
            </a:r>
            <a:endParaRPr lang="en-US" altLang="de-DE" sz="1400"/>
          </a:p>
        </p:txBody>
      </p:sp>
      <p:sp>
        <p:nvSpPr>
          <p:cNvPr id="126" name="Text Box 113"/>
          <p:cNvSpPr txBox="1">
            <a:spLocks noChangeArrowheads="1"/>
          </p:cNvSpPr>
          <p:nvPr/>
        </p:nvSpPr>
        <p:spPr bwMode="auto">
          <a:xfrm>
            <a:off x="3059113" y="4221138"/>
            <a:ext cx="5987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limited by </a:t>
            </a:r>
            <a:r>
              <a:rPr lang="en-GB" altLang="de-DE" dirty="0">
                <a:sym typeface="Symbol" panose="05050102010706020507" pitchFamily="18" charset="2"/>
              </a:rPr>
              <a:t>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of </a:t>
            </a:r>
            <a:r>
              <a:rPr lang="en-GB" altLang="de-DE" b="1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~ 70.6 s) and </a:t>
            </a:r>
            <a:r>
              <a:rPr lang="en-GB" altLang="de-DE" b="1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~ 2 min)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 Box 115"/>
          <p:cNvSpPr txBox="1">
            <a:spLocks noChangeArrowheads="1"/>
          </p:cNvSpPr>
          <p:nvPr/>
        </p:nvSpPr>
        <p:spPr bwMode="auto">
          <a:xfrm>
            <a:off x="1898116" y="3357538"/>
            <a:ext cx="1226618" cy="38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altLang="de-DE" dirty="0">
                <a:solidFill>
                  <a:srgbClr val="FF0000"/>
                </a:solidFill>
              </a:rPr>
              <a:t>T</a:t>
            </a:r>
            <a:r>
              <a:rPr lang="en-GB" altLang="de-DE" baseline="-25000" dirty="0">
                <a:solidFill>
                  <a:srgbClr val="FF0000"/>
                </a:solidFill>
              </a:rPr>
              <a:t>8</a:t>
            </a:r>
            <a:r>
              <a:rPr lang="en-GB" altLang="de-DE" dirty="0">
                <a:solidFill>
                  <a:srgbClr val="FF0000"/>
                </a:solidFill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~ 0.8 – 1</a:t>
            </a:r>
            <a:endParaRPr lang="en-US" altLang="de-DE" baseline="30000" dirty="0">
              <a:solidFill>
                <a:srgbClr val="FF0000"/>
              </a:solidFill>
            </a:endParaRPr>
          </a:p>
        </p:txBody>
      </p:sp>
      <p:sp>
        <p:nvSpPr>
          <p:cNvPr id="128" name="Text Box 116"/>
          <p:cNvSpPr txBox="1">
            <a:spLocks noChangeArrowheads="1"/>
          </p:cNvSpPr>
          <p:nvPr/>
        </p:nvSpPr>
        <p:spPr bwMode="auto">
          <a:xfrm>
            <a:off x="2097933" y="620688"/>
            <a:ext cx="941283" cy="38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altLang="de-DE" dirty="0">
                <a:solidFill>
                  <a:srgbClr val="0000CC"/>
                </a:solidFill>
              </a:rPr>
              <a:t>T</a:t>
            </a:r>
            <a:r>
              <a:rPr lang="en-GB" altLang="de-DE" baseline="-25000" dirty="0">
                <a:solidFill>
                  <a:srgbClr val="0000CC"/>
                </a:solidFill>
              </a:rPr>
              <a:t>8</a:t>
            </a:r>
            <a:r>
              <a:rPr lang="en-GB" altLang="de-DE" dirty="0">
                <a:solidFill>
                  <a:srgbClr val="0000CC"/>
                </a:solidFill>
              </a:rPr>
              <a:t>  </a:t>
            </a:r>
            <a:r>
              <a:rPr lang="en-GB" altLang="de-DE" dirty="0">
                <a:solidFill>
                  <a:srgbClr val="0000CC"/>
                </a:solidFill>
                <a:cs typeface="Arial" panose="020B0604020202020204" pitchFamily="34" charset="0"/>
              </a:rPr>
              <a:t>&lt; 0.8</a:t>
            </a:r>
            <a:endParaRPr lang="en-US" altLang="de-DE" baseline="30000" dirty="0">
              <a:solidFill>
                <a:srgbClr val="0000CC"/>
              </a:solidFill>
            </a:endParaRPr>
          </a:p>
        </p:txBody>
      </p:sp>
      <p:graphicFrame>
        <p:nvGraphicFramePr>
          <p:cNvPr id="129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837192"/>
              </p:ext>
            </p:extLst>
          </p:nvPr>
        </p:nvGraphicFramePr>
        <p:xfrm>
          <a:off x="5364163" y="2151038"/>
          <a:ext cx="1403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6" name="Formel" r:id="rId4" imgW="1041120" imgH="253800" progId="Equation.3">
                  <p:embed/>
                </p:oleObj>
              </mc:Choice>
              <mc:Fallback>
                <p:oleObj name="Formel" r:id="rId4" imgW="1041120" imgH="253800" progId="Equation.3">
                  <p:embed/>
                  <p:pic>
                    <p:nvPicPr>
                      <p:cNvPr id="312441" name="Object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151038"/>
                        <a:ext cx="1403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Text Box 122"/>
          <p:cNvSpPr txBox="1">
            <a:spLocks noChangeArrowheads="1"/>
          </p:cNvSpPr>
          <p:nvPr/>
        </p:nvSpPr>
        <p:spPr bwMode="auto">
          <a:xfrm>
            <a:off x="3051175" y="2133576"/>
            <a:ext cx="2334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production rate:</a:t>
            </a:r>
          </a:p>
        </p:txBody>
      </p:sp>
    </p:spTree>
    <p:extLst>
      <p:ext uri="{BB962C8B-B14F-4D97-AF65-F5344CB8AC3E}">
        <p14:creationId xmlns:p14="http://schemas.microsoft.com/office/powerpoint/2010/main" val="39261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65" grpId="0"/>
      <p:bldP spid="106" grpId="0"/>
      <p:bldP spid="107" grpId="0"/>
      <p:bldP spid="108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 animBg="1"/>
      <p:bldP spid="125" grpId="0"/>
      <p:bldP spid="126" grpId="0"/>
      <p:bldP spid="12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690563" y="715963"/>
            <a:ext cx="2056973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hot</a:t>
            </a:r>
            <a:r>
              <a:rPr lang="en-US" altLang="de-D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CNO-cycle</a:t>
            </a: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684213" y="1220788"/>
            <a:ext cx="1890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“beta limited”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3090863" y="723900"/>
            <a:ext cx="766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CC"/>
                </a:solidFill>
              </a:rPr>
              <a:t>T</a:t>
            </a:r>
            <a:r>
              <a:rPr lang="en-US" altLang="de-DE" baseline="-25000" dirty="0">
                <a:solidFill>
                  <a:srgbClr val="0000CC"/>
                </a:solidFill>
              </a:rPr>
              <a:t>8</a:t>
            </a:r>
            <a:r>
              <a:rPr lang="en-US" altLang="de-DE" dirty="0">
                <a:solidFill>
                  <a:srgbClr val="0000CC"/>
                </a:solidFill>
              </a:rPr>
              <a:t> ~ 3 </a:t>
            </a:r>
          </a:p>
        </p:txBody>
      </p:sp>
      <p:pic>
        <p:nvPicPr>
          <p:cNvPr id="78" name="Picture 2" descr="ch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3933825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Line 4"/>
          <p:cNvSpPr>
            <a:spLocks noChangeShapeType="1"/>
          </p:cNvSpPr>
          <p:nvPr/>
        </p:nvSpPr>
        <p:spPr bwMode="auto">
          <a:xfrm>
            <a:off x="6324600" y="2027238"/>
            <a:ext cx="260350" cy="2460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" name="Freeform 7"/>
          <p:cNvSpPr>
            <a:spLocks/>
          </p:cNvSpPr>
          <p:nvPr/>
        </p:nvSpPr>
        <p:spPr bwMode="auto">
          <a:xfrm>
            <a:off x="6026150" y="1519238"/>
            <a:ext cx="806450" cy="492125"/>
          </a:xfrm>
          <a:custGeom>
            <a:avLst/>
            <a:gdLst>
              <a:gd name="T0" fmla="*/ 0 w 659"/>
              <a:gd name="T1" fmla="*/ 436 h 436"/>
              <a:gd name="T2" fmla="*/ 431 w 659"/>
              <a:gd name="T3" fmla="*/ 218 h 436"/>
              <a:gd name="T4" fmla="*/ 431 w 659"/>
              <a:gd name="T5" fmla="*/ 0 h 436"/>
              <a:gd name="T6" fmla="*/ 659 w 659"/>
              <a:gd name="T7" fmla="*/ 233 h 436"/>
              <a:gd name="T8" fmla="*/ 229 w 659"/>
              <a:gd name="T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436">
                <a:moveTo>
                  <a:pt x="0" y="436"/>
                </a:moveTo>
                <a:lnTo>
                  <a:pt x="431" y="218"/>
                </a:lnTo>
                <a:lnTo>
                  <a:pt x="431" y="0"/>
                </a:lnTo>
                <a:lnTo>
                  <a:pt x="659" y="233"/>
                </a:lnTo>
                <a:lnTo>
                  <a:pt x="229" y="436"/>
                </a:ln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" name="Line 8"/>
          <p:cNvSpPr>
            <a:spLocks noChangeShapeType="1"/>
          </p:cNvSpPr>
          <p:nvPr/>
        </p:nvSpPr>
        <p:spPr bwMode="auto">
          <a:xfrm flipV="1">
            <a:off x="6038850" y="1998663"/>
            <a:ext cx="1588" cy="4921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" name="Line 9"/>
          <p:cNvSpPr>
            <a:spLocks noChangeShapeType="1"/>
          </p:cNvSpPr>
          <p:nvPr/>
        </p:nvSpPr>
        <p:spPr bwMode="auto">
          <a:xfrm flipH="1">
            <a:off x="6064250" y="2279650"/>
            <a:ext cx="515938" cy="204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3" name="Text Box 10"/>
          <p:cNvSpPr txBox="1">
            <a:spLocks noChangeArrowheads="1"/>
          </p:cNvSpPr>
          <p:nvPr/>
        </p:nvSpPr>
        <p:spPr bwMode="auto">
          <a:xfrm>
            <a:off x="6751638" y="1341438"/>
            <a:ext cx="8985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>
                <a:solidFill>
                  <a:srgbClr val="00FF00"/>
                </a:solidFill>
              </a:rPr>
              <a:t>T</a:t>
            </a:r>
            <a:r>
              <a:rPr lang="en-US" altLang="de-DE" sz="1400" b="1" baseline="-25000">
                <a:solidFill>
                  <a:srgbClr val="00FF00"/>
                </a:solidFill>
              </a:rPr>
              <a:t>1/2</a:t>
            </a:r>
            <a:r>
              <a:rPr lang="en-US" altLang="de-DE" sz="1400" b="1">
                <a:solidFill>
                  <a:srgbClr val="00FF00"/>
                </a:solidFill>
              </a:rPr>
              <a:t>=1.7s</a:t>
            </a:r>
          </a:p>
        </p:txBody>
      </p:sp>
      <p:sp>
        <p:nvSpPr>
          <p:cNvPr id="84" name="Line 11"/>
          <p:cNvSpPr>
            <a:spLocks noChangeShapeType="1"/>
          </p:cNvSpPr>
          <p:nvPr/>
        </p:nvSpPr>
        <p:spPr bwMode="auto">
          <a:xfrm flipV="1">
            <a:off x="5705475" y="2503488"/>
            <a:ext cx="323850" cy="45561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5776913" y="2768600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>
                <a:solidFill>
                  <a:schemeClr val="accent2"/>
                </a:solidFill>
              </a:rPr>
              <a:t>3</a:t>
            </a:r>
            <a:r>
              <a:rPr lang="en-US" altLang="de-DE" b="1">
                <a:solidFill>
                  <a:schemeClr val="accent2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>
                <a:solidFill>
                  <a:schemeClr val="accent2"/>
                </a:solidFill>
              </a:rPr>
              <a:t> flow</a:t>
            </a:r>
          </a:p>
        </p:txBody>
      </p:sp>
      <p:sp>
        <p:nvSpPr>
          <p:cNvPr id="86" name="Text Box 15"/>
          <p:cNvSpPr txBox="1">
            <a:spLocks noChangeArrowheads="1"/>
          </p:cNvSpPr>
          <p:nvPr/>
        </p:nvSpPr>
        <p:spPr bwMode="auto">
          <a:xfrm>
            <a:off x="708025" y="3659188"/>
            <a:ext cx="992579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breakout</a:t>
            </a: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auto">
          <a:xfrm>
            <a:off x="633413" y="4068763"/>
            <a:ext cx="2999539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beyond CNO cycle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breakout via:</a:t>
            </a:r>
          </a:p>
        </p:txBody>
      </p:sp>
      <p:sp>
        <p:nvSpPr>
          <p:cNvPr id="88" name="Text Box 24"/>
          <p:cNvSpPr txBox="1">
            <a:spLocks noChangeArrowheads="1"/>
          </p:cNvSpPr>
          <p:nvPr/>
        </p:nvSpPr>
        <p:spPr bwMode="auto">
          <a:xfrm>
            <a:off x="684213" y="4795838"/>
            <a:ext cx="72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6600"/>
                </a:solidFill>
              </a:rPr>
              <a:t>T</a:t>
            </a:r>
            <a:r>
              <a:rPr lang="en-US" altLang="de-DE" baseline="-25000">
                <a:solidFill>
                  <a:srgbClr val="FF6600"/>
                </a:solidFill>
              </a:rPr>
              <a:t>8</a:t>
            </a:r>
            <a:r>
              <a:rPr lang="en-US" altLang="de-DE">
                <a:solidFill>
                  <a:srgbClr val="FF6600"/>
                </a:solidFill>
              </a:rPr>
              <a:t> </a:t>
            </a:r>
            <a:r>
              <a:rPr lang="en-US" altLang="de-DE">
                <a:solidFill>
                  <a:srgbClr val="FF6600"/>
                </a:solidFill>
                <a:cs typeface="Arial" panose="020B0604020202020204" pitchFamily="34" charset="0"/>
              </a:rPr>
              <a:t>≥</a:t>
            </a:r>
            <a:r>
              <a:rPr lang="en-US" altLang="de-DE">
                <a:solidFill>
                  <a:srgbClr val="FF6600"/>
                </a:solidFill>
              </a:rPr>
              <a:t> 3</a:t>
            </a:r>
          </a:p>
        </p:txBody>
      </p:sp>
      <p:sp>
        <p:nvSpPr>
          <p:cNvPr id="89" name="Text Box 26"/>
          <p:cNvSpPr txBox="1">
            <a:spLocks noChangeArrowheads="1"/>
          </p:cNvSpPr>
          <p:nvPr/>
        </p:nvSpPr>
        <p:spPr bwMode="auto">
          <a:xfrm>
            <a:off x="2100263" y="4806950"/>
            <a:ext cx="1319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aseline="30000">
                <a:solidFill>
                  <a:srgbClr val="FF6600"/>
                </a:solidFill>
              </a:rPr>
              <a:t>15</a:t>
            </a:r>
            <a:r>
              <a:rPr lang="en-US" altLang="de-DE">
                <a:solidFill>
                  <a:srgbClr val="FF6600"/>
                </a:solidFill>
              </a:rPr>
              <a:t>O(</a:t>
            </a:r>
            <a:r>
              <a:rPr lang="en-US" altLang="de-DE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FF6600"/>
                </a:solidFill>
              </a:rPr>
              <a:t>,</a:t>
            </a:r>
            <a:r>
              <a:rPr lang="en-US" altLang="de-DE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FF6600"/>
                </a:solidFill>
              </a:rPr>
              <a:t>)</a:t>
            </a:r>
            <a:r>
              <a:rPr lang="en-US" altLang="de-DE" baseline="30000">
                <a:solidFill>
                  <a:srgbClr val="FF6600"/>
                </a:solidFill>
              </a:rPr>
              <a:t>19</a:t>
            </a:r>
            <a:r>
              <a:rPr lang="en-US" altLang="de-DE">
                <a:solidFill>
                  <a:srgbClr val="FF6600"/>
                </a:solidFill>
              </a:rPr>
              <a:t>Ne</a:t>
            </a:r>
            <a:endParaRPr lang="en-US" altLang="de-DE" baseline="30000">
              <a:solidFill>
                <a:srgbClr val="FF6600"/>
              </a:solidFill>
            </a:endParaRPr>
          </a:p>
        </p:txBody>
      </p:sp>
      <p:sp>
        <p:nvSpPr>
          <p:cNvPr id="90" name="Text Box 31"/>
          <p:cNvSpPr txBox="1">
            <a:spLocks noChangeArrowheads="1"/>
          </p:cNvSpPr>
          <p:nvPr/>
        </p:nvSpPr>
        <p:spPr bwMode="auto">
          <a:xfrm>
            <a:off x="2044700" y="5227638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aseline="30000">
                <a:solidFill>
                  <a:srgbClr val="CC0000"/>
                </a:solidFill>
              </a:rPr>
              <a:t>18</a:t>
            </a:r>
            <a:r>
              <a:rPr lang="en-US" altLang="de-DE">
                <a:solidFill>
                  <a:srgbClr val="CC0000"/>
                </a:solidFill>
              </a:rPr>
              <a:t>Ne(</a:t>
            </a:r>
            <a:r>
              <a:rPr lang="en-US" altLang="de-DE">
                <a:solidFill>
                  <a:srgbClr val="CC0000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CC0000"/>
                </a:solidFill>
              </a:rPr>
              <a:t>,p)</a:t>
            </a:r>
            <a:r>
              <a:rPr lang="en-US" altLang="de-DE" baseline="30000">
                <a:solidFill>
                  <a:srgbClr val="CC0000"/>
                </a:solidFill>
              </a:rPr>
              <a:t>21</a:t>
            </a:r>
            <a:r>
              <a:rPr lang="en-US" altLang="de-DE">
                <a:solidFill>
                  <a:srgbClr val="CC0000"/>
                </a:solidFill>
              </a:rPr>
              <a:t>Na</a:t>
            </a:r>
          </a:p>
        </p:txBody>
      </p:sp>
      <p:sp>
        <p:nvSpPr>
          <p:cNvPr id="91" name="Text Box 32"/>
          <p:cNvSpPr txBox="1">
            <a:spLocks noChangeArrowheads="1"/>
          </p:cNvSpPr>
          <p:nvPr/>
        </p:nvSpPr>
        <p:spPr bwMode="auto">
          <a:xfrm>
            <a:off x="704850" y="5222875"/>
            <a:ext cx="72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CC0000"/>
                </a:solidFill>
              </a:rPr>
              <a:t>T</a:t>
            </a:r>
            <a:r>
              <a:rPr lang="en-US" altLang="de-DE" baseline="-25000">
                <a:solidFill>
                  <a:srgbClr val="CC0000"/>
                </a:solidFill>
              </a:rPr>
              <a:t>8</a:t>
            </a:r>
            <a:r>
              <a:rPr lang="en-US" altLang="de-DE">
                <a:solidFill>
                  <a:srgbClr val="CC0000"/>
                </a:solidFill>
              </a:rPr>
              <a:t> </a:t>
            </a:r>
            <a:r>
              <a:rPr lang="en-US" altLang="de-DE">
                <a:solidFill>
                  <a:srgbClr val="CC0000"/>
                </a:solidFill>
                <a:cs typeface="Arial" panose="020B0604020202020204" pitchFamily="34" charset="0"/>
              </a:rPr>
              <a:t>≥</a:t>
            </a:r>
            <a:r>
              <a:rPr lang="en-US" altLang="de-DE">
                <a:solidFill>
                  <a:srgbClr val="CC0000"/>
                </a:solidFill>
              </a:rPr>
              <a:t> 6</a:t>
            </a:r>
          </a:p>
        </p:txBody>
      </p:sp>
      <p:pic>
        <p:nvPicPr>
          <p:cNvPr id="92" name="Picture 14" descr="ch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396081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Freeform 16"/>
          <p:cNvSpPr>
            <a:spLocks/>
          </p:cNvSpPr>
          <p:nvPr/>
        </p:nvSpPr>
        <p:spPr bwMode="auto">
          <a:xfrm>
            <a:off x="6037263" y="4586288"/>
            <a:ext cx="812800" cy="525462"/>
          </a:xfrm>
          <a:custGeom>
            <a:avLst/>
            <a:gdLst>
              <a:gd name="T0" fmla="*/ 0 w 659"/>
              <a:gd name="T1" fmla="*/ 436 h 436"/>
              <a:gd name="T2" fmla="*/ 431 w 659"/>
              <a:gd name="T3" fmla="*/ 218 h 436"/>
              <a:gd name="T4" fmla="*/ 431 w 659"/>
              <a:gd name="T5" fmla="*/ 0 h 436"/>
              <a:gd name="T6" fmla="*/ 659 w 659"/>
              <a:gd name="T7" fmla="*/ 233 h 436"/>
              <a:gd name="T8" fmla="*/ 229 w 659"/>
              <a:gd name="T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436">
                <a:moveTo>
                  <a:pt x="0" y="436"/>
                </a:moveTo>
                <a:lnTo>
                  <a:pt x="431" y="218"/>
                </a:lnTo>
                <a:lnTo>
                  <a:pt x="431" y="0"/>
                </a:lnTo>
                <a:lnTo>
                  <a:pt x="659" y="233"/>
                </a:lnTo>
                <a:lnTo>
                  <a:pt x="229" y="436"/>
                </a:ln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" name="Line 17"/>
          <p:cNvSpPr>
            <a:spLocks noChangeShapeType="1"/>
          </p:cNvSpPr>
          <p:nvPr/>
        </p:nvSpPr>
        <p:spPr bwMode="auto">
          <a:xfrm flipV="1">
            <a:off x="6051550" y="5097463"/>
            <a:ext cx="1588" cy="5254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1" name="Line 18"/>
          <p:cNvSpPr>
            <a:spLocks noChangeShapeType="1"/>
          </p:cNvSpPr>
          <p:nvPr/>
        </p:nvSpPr>
        <p:spPr bwMode="auto">
          <a:xfrm flipH="1">
            <a:off x="6075363" y="5397500"/>
            <a:ext cx="519112" cy="2190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2" name="Line 20"/>
          <p:cNvSpPr>
            <a:spLocks noChangeShapeType="1"/>
          </p:cNvSpPr>
          <p:nvPr/>
        </p:nvSpPr>
        <p:spPr bwMode="auto">
          <a:xfrm flipV="1">
            <a:off x="5727700" y="5616575"/>
            <a:ext cx="325438" cy="4857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" name="Text Box 21"/>
          <p:cNvSpPr txBox="1">
            <a:spLocks noChangeArrowheads="1"/>
          </p:cNvSpPr>
          <p:nvPr/>
        </p:nvSpPr>
        <p:spPr bwMode="auto">
          <a:xfrm>
            <a:off x="5802313" y="5900738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>
                <a:solidFill>
                  <a:schemeClr val="accent2"/>
                </a:solidFill>
              </a:rPr>
              <a:t>3</a:t>
            </a:r>
            <a:r>
              <a:rPr lang="en-US" altLang="de-DE" b="1">
                <a:solidFill>
                  <a:schemeClr val="accent2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>
                <a:solidFill>
                  <a:schemeClr val="accent2"/>
                </a:solidFill>
              </a:rPr>
              <a:t> flow</a:t>
            </a:r>
          </a:p>
        </p:txBody>
      </p:sp>
      <p:sp>
        <p:nvSpPr>
          <p:cNvPr id="134" name="Line 22"/>
          <p:cNvSpPr>
            <a:spLocks noChangeShapeType="1"/>
          </p:cNvSpPr>
          <p:nvPr/>
        </p:nvSpPr>
        <p:spPr bwMode="auto">
          <a:xfrm>
            <a:off x="6343650" y="5100638"/>
            <a:ext cx="241300" cy="2809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5" name="Line 25"/>
          <p:cNvSpPr>
            <a:spLocks noChangeShapeType="1"/>
          </p:cNvSpPr>
          <p:nvPr/>
        </p:nvSpPr>
        <p:spPr bwMode="auto">
          <a:xfrm flipV="1">
            <a:off x="6316663" y="4586288"/>
            <a:ext cx="557212" cy="530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6" name="Freeform 27"/>
          <p:cNvSpPr>
            <a:spLocks/>
          </p:cNvSpPr>
          <p:nvPr/>
        </p:nvSpPr>
        <p:spPr bwMode="auto">
          <a:xfrm>
            <a:off x="6864350" y="4054475"/>
            <a:ext cx="203200" cy="501650"/>
          </a:xfrm>
          <a:custGeom>
            <a:avLst/>
            <a:gdLst>
              <a:gd name="T0" fmla="*/ 0 w 202"/>
              <a:gd name="T1" fmla="*/ 417 h 417"/>
              <a:gd name="T2" fmla="*/ 0 w 202"/>
              <a:gd name="T3" fmla="*/ 0 h 417"/>
              <a:gd name="T4" fmla="*/ 202 w 202"/>
              <a:gd name="T5" fmla="*/ 239 h 417"/>
              <a:gd name="T6" fmla="*/ 202 w 202"/>
              <a:gd name="T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417">
                <a:moveTo>
                  <a:pt x="0" y="417"/>
                </a:moveTo>
                <a:lnTo>
                  <a:pt x="0" y="0"/>
                </a:lnTo>
                <a:lnTo>
                  <a:pt x="202" y="239"/>
                </a:lnTo>
                <a:lnTo>
                  <a:pt x="202" y="0"/>
                </a:lnTo>
              </a:path>
            </a:pathLst>
          </a:custGeom>
          <a:noFill/>
          <a:ln w="38100" cmpd="sng">
            <a:solidFill>
              <a:srgbClr val="FF66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 flipV="1">
            <a:off x="7067550" y="3781425"/>
            <a:ext cx="0" cy="27305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8" name="Line 30"/>
          <p:cNvSpPr>
            <a:spLocks noChangeShapeType="1"/>
          </p:cNvSpPr>
          <p:nvPr/>
        </p:nvSpPr>
        <p:spPr bwMode="auto">
          <a:xfrm flipV="1">
            <a:off x="6570663" y="4340225"/>
            <a:ext cx="588962" cy="2444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9" name="Line 33"/>
          <p:cNvSpPr>
            <a:spLocks noChangeShapeType="1"/>
          </p:cNvSpPr>
          <p:nvPr/>
        </p:nvSpPr>
        <p:spPr bwMode="auto">
          <a:xfrm flipV="1">
            <a:off x="7173913" y="4048125"/>
            <a:ext cx="0" cy="307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" name="Line 34"/>
          <p:cNvSpPr>
            <a:spLocks noChangeShapeType="1"/>
          </p:cNvSpPr>
          <p:nvPr/>
        </p:nvSpPr>
        <p:spPr bwMode="auto">
          <a:xfrm flipV="1">
            <a:off x="7172325" y="3786188"/>
            <a:ext cx="0" cy="2730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6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Explosive hydrogen burning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5" name="Text Box 5"/>
          <p:cNvSpPr txBox="1">
            <a:spLocks noChangeArrowheads="1"/>
          </p:cNvSpPr>
          <p:nvPr/>
        </p:nvSpPr>
        <p:spPr bwMode="auto">
          <a:xfrm>
            <a:off x="755650" y="1124744"/>
            <a:ext cx="8058616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burning at temperatures and densities far in excess of those attained in the interiors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ordinary stars is expected to occur on a variety of astrophysical sites:</a:t>
            </a:r>
          </a:p>
        </p:txBody>
      </p:sp>
      <p:sp>
        <p:nvSpPr>
          <p:cNvPr id="76" name="Text Box 65"/>
          <p:cNvSpPr txBox="1">
            <a:spLocks noChangeArrowheads="1"/>
          </p:cNvSpPr>
          <p:nvPr/>
        </p:nvSpPr>
        <p:spPr bwMode="auto">
          <a:xfrm>
            <a:off x="2268538" y="620713"/>
            <a:ext cx="423705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burning under extreme conditions</a:t>
            </a:r>
          </a:p>
        </p:txBody>
      </p:sp>
      <p:sp>
        <p:nvSpPr>
          <p:cNvPr id="77" name="Text Box 69"/>
          <p:cNvSpPr txBox="1">
            <a:spLocks noChangeArrowheads="1"/>
          </p:cNvSpPr>
          <p:nvPr/>
        </p:nvSpPr>
        <p:spPr bwMode="auto">
          <a:xfrm>
            <a:off x="1657350" y="1988840"/>
            <a:ext cx="57631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burning in massive AGB stars (&gt; 4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de-DE" dirty="0"/>
              <a:t>	(</a:t>
            </a:r>
            <a:r>
              <a:rPr lang="en-US" altLang="de-DE" dirty="0">
                <a:solidFill>
                  <a:srgbClr val="0000CC"/>
                </a:solidFill>
              </a:rPr>
              <a:t>T</a:t>
            </a:r>
            <a:r>
              <a:rPr lang="en-US" altLang="de-DE" baseline="-25000" dirty="0">
                <a:solidFill>
                  <a:srgbClr val="0000CC"/>
                </a:solidFill>
              </a:rPr>
              <a:t>9</a:t>
            </a:r>
            <a:r>
              <a:rPr lang="en-US" altLang="de-DE" dirty="0">
                <a:solidFill>
                  <a:srgbClr val="0000CC"/>
                </a:solidFill>
              </a:rPr>
              <a:t> ~ 0.08</a:t>
            </a:r>
            <a:r>
              <a:rPr lang="en-US" altLang="de-DE" dirty="0"/>
              <a:t>)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 explosions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accreting white dwarfs  </a:t>
            </a:r>
            <a:r>
              <a:rPr lang="en-US" altLang="de-DE" dirty="0"/>
              <a:t>	(</a:t>
            </a:r>
            <a:r>
              <a:rPr lang="en-US" altLang="de-DE" dirty="0">
                <a:solidFill>
                  <a:srgbClr val="0000CC"/>
                </a:solidFill>
              </a:rPr>
              <a:t>T</a:t>
            </a:r>
            <a:r>
              <a:rPr lang="en-US" altLang="de-DE" baseline="-25000" dirty="0">
                <a:solidFill>
                  <a:srgbClr val="0000CC"/>
                </a:solidFill>
              </a:rPr>
              <a:t>9</a:t>
            </a:r>
            <a:r>
              <a:rPr lang="en-US" altLang="de-DE" dirty="0">
                <a:solidFill>
                  <a:srgbClr val="0000CC"/>
                </a:solidFill>
              </a:rPr>
              <a:t> ~ 0.4</a:t>
            </a:r>
            <a:r>
              <a:rPr lang="en-US" altLang="de-DE" dirty="0"/>
              <a:t>)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bursts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accreting neutron stars </a:t>
            </a:r>
            <a:r>
              <a:rPr lang="en-US" altLang="de-DE" dirty="0"/>
              <a:t>	(</a:t>
            </a:r>
            <a:r>
              <a:rPr lang="en-US" altLang="de-DE" dirty="0">
                <a:solidFill>
                  <a:srgbClr val="0000CC"/>
                </a:solidFill>
              </a:rPr>
              <a:t>T</a:t>
            </a:r>
            <a:r>
              <a:rPr lang="en-US" altLang="de-DE" baseline="-25000" dirty="0">
                <a:solidFill>
                  <a:srgbClr val="0000CC"/>
                </a:solidFill>
              </a:rPr>
              <a:t>9</a:t>
            </a:r>
            <a:r>
              <a:rPr lang="en-US" altLang="de-DE" dirty="0">
                <a:solidFill>
                  <a:srgbClr val="0000CC"/>
                </a:solidFill>
              </a:rPr>
              <a:t> ~ 2</a:t>
            </a:r>
            <a:r>
              <a:rPr lang="en-US" altLang="de-DE" dirty="0"/>
              <a:t>)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accretion disks around low mass black holes </a:t>
            </a:r>
          </a:p>
          <a:p>
            <a:pPr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driven wind in core collapse supernovae  </a:t>
            </a:r>
          </a:p>
        </p:txBody>
      </p:sp>
      <p:sp>
        <p:nvSpPr>
          <p:cNvPr id="78" name="Text Box 71"/>
          <p:cNvSpPr txBox="1">
            <a:spLocks noChangeArrowheads="1"/>
          </p:cNvSpPr>
          <p:nvPr/>
        </p:nvSpPr>
        <p:spPr bwMode="auto">
          <a:xfrm>
            <a:off x="2636838" y="4437112"/>
            <a:ext cx="365997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explosive scenarios in binary systems</a:t>
            </a:r>
          </a:p>
        </p:txBody>
      </p:sp>
      <p:sp>
        <p:nvSpPr>
          <p:cNvPr id="79" name="Text Box 73"/>
          <p:cNvSpPr txBox="1">
            <a:spLocks noChangeArrowheads="1"/>
          </p:cNvSpPr>
          <p:nvPr/>
        </p:nvSpPr>
        <p:spPr bwMode="auto">
          <a:xfrm>
            <a:off x="1608138" y="5070525"/>
            <a:ext cx="5645520" cy="12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luminosity, time scales &amp; periodicity properties depend on:</a:t>
            </a:r>
          </a:p>
          <a:p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nature of accreting object</a:t>
            </a:r>
          </a:p>
          <a:p>
            <a:pPr lvl="2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accretion rate</a:t>
            </a:r>
          </a:p>
        </p:txBody>
      </p:sp>
    </p:spTree>
    <p:extLst>
      <p:ext uri="{BB962C8B-B14F-4D97-AF65-F5344CB8AC3E}">
        <p14:creationId xmlns:p14="http://schemas.microsoft.com/office/powerpoint/2010/main" val="20110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2-neutron binding energies = 2-neutrons separation energies</a:t>
            </a:r>
            <a:endParaRPr lang="en-US" dirty="0"/>
          </a:p>
        </p:txBody>
      </p:sp>
      <p:grpSp>
        <p:nvGrpSpPr>
          <p:cNvPr id="4" name="Group 400"/>
          <p:cNvGrpSpPr>
            <a:grpSpLocks noChangeAspect="1"/>
          </p:cNvGrpSpPr>
          <p:nvPr/>
        </p:nvGrpSpPr>
        <p:grpSpPr bwMode="auto">
          <a:xfrm>
            <a:off x="0" y="1143000"/>
            <a:ext cx="9144000" cy="5267325"/>
            <a:chOff x="0" y="720"/>
            <a:chExt cx="5760" cy="3318"/>
          </a:xfrm>
        </p:grpSpPr>
        <p:sp>
          <p:nvSpPr>
            <p:cNvPr id="5" name="AutoShape 401"/>
            <p:cNvSpPr>
              <a:spLocks noChangeAspect="1" noChangeArrowheads="1" noTextEdit="1"/>
            </p:cNvSpPr>
            <p:nvPr/>
          </p:nvSpPr>
          <p:spPr bwMode="auto">
            <a:xfrm>
              <a:off x="0" y="720"/>
              <a:ext cx="5760" cy="331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02"/>
            <p:cNvGrpSpPr>
              <a:grpSpLocks/>
            </p:cNvGrpSpPr>
            <p:nvPr/>
          </p:nvGrpSpPr>
          <p:grpSpPr bwMode="auto">
            <a:xfrm>
              <a:off x="45" y="765"/>
              <a:ext cx="5663" cy="3228"/>
              <a:chOff x="45" y="765"/>
              <a:chExt cx="5663" cy="3228"/>
            </a:xfrm>
          </p:grpSpPr>
          <p:sp>
            <p:nvSpPr>
              <p:cNvPr id="172" name="Rectangle 403"/>
              <p:cNvSpPr>
                <a:spLocks noChangeArrowheads="1"/>
              </p:cNvSpPr>
              <p:nvPr/>
            </p:nvSpPr>
            <p:spPr bwMode="auto">
              <a:xfrm>
                <a:off x="45" y="765"/>
                <a:ext cx="5663" cy="322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Rectangle 404"/>
              <p:cNvSpPr>
                <a:spLocks noChangeArrowheads="1"/>
              </p:cNvSpPr>
              <p:nvPr/>
            </p:nvSpPr>
            <p:spPr bwMode="auto">
              <a:xfrm>
                <a:off x="523" y="933"/>
                <a:ext cx="5114" cy="2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405"/>
              <p:cNvSpPr>
                <a:spLocks noChangeShapeType="1"/>
              </p:cNvSpPr>
              <p:nvPr/>
            </p:nvSpPr>
            <p:spPr bwMode="auto">
              <a:xfrm>
                <a:off x="523" y="3270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406"/>
              <p:cNvSpPr>
                <a:spLocks noChangeShapeType="1"/>
              </p:cNvSpPr>
              <p:nvPr/>
            </p:nvSpPr>
            <p:spPr bwMode="auto">
              <a:xfrm>
                <a:off x="523" y="3012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407"/>
              <p:cNvSpPr>
                <a:spLocks noChangeShapeType="1"/>
              </p:cNvSpPr>
              <p:nvPr/>
            </p:nvSpPr>
            <p:spPr bwMode="auto">
              <a:xfrm>
                <a:off x="523" y="2747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408"/>
              <p:cNvSpPr>
                <a:spLocks noChangeShapeType="1"/>
              </p:cNvSpPr>
              <p:nvPr/>
            </p:nvSpPr>
            <p:spPr bwMode="auto">
              <a:xfrm>
                <a:off x="523" y="2489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409"/>
              <p:cNvSpPr>
                <a:spLocks noChangeShapeType="1"/>
              </p:cNvSpPr>
              <p:nvPr/>
            </p:nvSpPr>
            <p:spPr bwMode="auto">
              <a:xfrm>
                <a:off x="523" y="2231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410"/>
              <p:cNvSpPr>
                <a:spLocks noChangeShapeType="1"/>
              </p:cNvSpPr>
              <p:nvPr/>
            </p:nvSpPr>
            <p:spPr bwMode="auto">
              <a:xfrm>
                <a:off x="523" y="1972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411"/>
              <p:cNvSpPr>
                <a:spLocks noChangeShapeType="1"/>
              </p:cNvSpPr>
              <p:nvPr/>
            </p:nvSpPr>
            <p:spPr bwMode="auto">
              <a:xfrm>
                <a:off x="523" y="1714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412"/>
              <p:cNvSpPr>
                <a:spLocks noChangeShapeType="1"/>
              </p:cNvSpPr>
              <p:nvPr/>
            </p:nvSpPr>
            <p:spPr bwMode="auto">
              <a:xfrm>
                <a:off x="523" y="1449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413"/>
              <p:cNvSpPr>
                <a:spLocks noChangeShapeType="1"/>
              </p:cNvSpPr>
              <p:nvPr/>
            </p:nvSpPr>
            <p:spPr bwMode="auto">
              <a:xfrm>
                <a:off x="523" y="1191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414"/>
              <p:cNvSpPr>
                <a:spLocks noChangeShapeType="1"/>
              </p:cNvSpPr>
              <p:nvPr/>
            </p:nvSpPr>
            <p:spPr bwMode="auto">
              <a:xfrm>
                <a:off x="523" y="933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Rectangle 415"/>
              <p:cNvSpPr>
                <a:spLocks noChangeArrowheads="1"/>
              </p:cNvSpPr>
              <p:nvPr/>
            </p:nvSpPr>
            <p:spPr bwMode="auto">
              <a:xfrm>
                <a:off x="523" y="933"/>
                <a:ext cx="5114" cy="2595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416"/>
              <p:cNvSpPr>
                <a:spLocks noChangeShapeType="1"/>
              </p:cNvSpPr>
              <p:nvPr/>
            </p:nvSpPr>
            <p:spPr bwMode="auto">
              <a:xfrm>
                <a:off x="523" y="933"/>
                <a:ext cx="1" cy="259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417"/>
              <p:cNvSpPr>
                <a:spLocks noChangeShapeType="1"/>
              </p:cNvSpPr>
              <p:nvPr/>
            </p:nvSpPr>
            <p:spPr bwMode="auto">
              <a:xfrm>
                <a:off x="491" y="352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418"/>
              <p:cNvSpPr>
                <a:spLocks noChangeShapeType="1"/>
              </p:cNvSpPr>
              <p:nvPr/>
            </p:nvSpPr>
            <p:spPr bwMode="auto">
              <a:xfrm>
                <a:off x="491" y="3270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419"/>
              <p:cNvSpPr>
                <a:spLocks noChangeShapeType="1"/>
              </p:cNvSpPr>
              <p:nvPr/>
            </p:nvSpPr>
            <p:spPr bwMode="auto">
              <a:xfrm>
                <a:off x="491" y="3012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Line 420"/>
              <p:cNvSpPr>
                <a:spLocks noChangeShapeType="1"/>
              </p:cNvSpPr>
              <p:nvPr/>
            </p:nvSpPr>
            <p:spPr bwMode="auto">
              <a:xfrm>
                <a:off x="491" y="2747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421"/>
              <p:cNvSpPr>
                <a:spLocks noChangeShapeType="1"/>
              </p:cNvSpPr>
              <p:nvPr/>
            </p:nvSpPr>
            <p:spPr bwMode="auto">
              <a:xfrm>
                <a:off x="491" y="2489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Line 422"/>
              <p:cNvSpPr>
                <a:spLocks noChangeShapeType="1"/>
              </p:cNvSpPr>
              <p:nvPr/>
            </p:nvSpPr>
            <p:spPr bwMode="auto">
              <a:xfrm>
                <a:off x="491" y="223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423"/>
              <p:cNvSpPr>
                <a:spLocks noChangeShapeType="1"/>
              </p:cNvSpPr>
              <p:nvPr/>
            </p:nvSpPr>
            <p:spPr bwMode="auto">
              <a:xfrm>
                <a:off x="491" y="1972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Line 424"/>
              <p:cNvSpPr>
                <a:spLocks noChangeShapeType="1"/>
              </p:cNvSpPr>
              <p:nvPr/>
            </p:nvSpPr>
            <p:spPr bwMode="auto">
              <a:xfrm>
                <a:off x="491" y="171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425"/>
              <p:cNvSpPr>
                <a:spLocks noChangeShapeType="1"/>
              </p:cNvSpPr>
              <p:nvPr/>
            </p:nvSpPr>
            <p:spPr bwMode="auto">
              <a:xfrm>
                <a:off x="491" y="1449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426"/>
              <p:cNvSpPr>
                <a:spLocks noChangeShapeType="1"/>
              </p:cNvSpPr>
              <p:nvPr/>
            </p:nvSpPr>
            <p:spPr bwMode="auto">
              <a:xfrm>
                <a:off x="491" y="119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427"/>
              <p:cNvSpPr>
                <a:spLocks noChangeShapeType="1"/>
              </p:cNvSpPr>
              <p:nvPr/>
            </p:nvSpPr>
            <p:spPr bwMode="auto">
              <a:xfrm>
                <a:off x="491" y="93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428"/>
              <p:cNvSpPr>
                <a:spLocks noChangeShapeType="1"/>
              </p:cNvSpPr>
              <p:nvPr/>
            </p:nvSpPr>
            <p:spPr bwMode="auto">
              <a:xfrm>
                <a:off x="523" y="3528"/>
                <a:ext cx="51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429"/>
              <p:cNvSpPr>
                <a:spLocks noChangeShapeType="1"/>
              </p:cNvSpPr>
              <p:nvPr/>
            </p:nvSpPr>
            <p:spPr bwMode="auto">
              <a:xfrm flipV="1">
                <a:off x="523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430"/>
              <p:cNvSpPr>
                <a:spLocks noChangeShapeType="1"/>
              </p:cNvSpPr>
              <p:nvPr/>
            </p:nvSpPr>
            <p:spPr bwMode="auto">
              <a:xfrm flipV="1">
                <a:off x="652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431"/>
              <p:cNvSpPr>
                <a:spLocks noChangeShapeType="1"/>
              </p:cNvSpPr>
              <p:nvPr/>
            </p:nvSpPr>
            <p:spPr bwMode="auto">
              <a:xfrm flipV="1">
                <a:off x="78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432"/>
              <p:cNvSpPr>
                <a:spLocks noChangeShapeType="1"/>
              </p:cNvSpPr>
              <p:nvPr/>
            </p:nvSpPr>
            <p:spPr bwMode="auto">
              <a:xfrm flipV="1">
                <a:off x="904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433"/>
              <p:cNvSpPr>
                <a:spLocks noChangeShapeType="1"/>
              </p:cNvSpPr>
              <p:nvPr/>
            </p:nvSpPr>
            <p:spPr bwMode="auto">
              <a:xfrm flipV="1">
                <a:off x="1033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434"/>
              <p:cNvSpPr>
                <a:spLocks noChangeShapeType="1"/>
              </p:cNvSpPr>
              <p:nvPr/>
            </p:nvSpPr>
            <p:spPr bwMode="auto">
              <a:xfrm flipV="1">
                <a:off x="1162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435"/>
              <p:cNvSpPr>
                <a:spLocks noChangeShapeType="1"/>
              </p:cNvSpPr>
              <p:nvPr/>
            </p:nvSpPr>
            <p:spPr bwMode="auto">
              <a:xfrm flipV="1">
                <a:off x="129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436"/>
              <p:cNvSpPr>
                <a:spLocks noChangeShapeType="1"/>
              </p:cNvSpPr>
              <p:nvPr/>
            </p:nvSpPr>
            <p:spPr bwMode="auto">
              <a:xfrm flipV="1">
                <a:off x="142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437"/>
              <p:cNvSpPr>
                <a:spLocks noChangeShapeType="1"/>
              </p:cNvSpPr>
              <p:nvPr/>
            </p:nvSpPr>
            <p:spPr bwMode="auto">
              <a:xfrm flipV="1">
                <a:off x="1543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438"/>
              <p:cNvSpPr>
                <a:spLocks noChangeShapeType="1"/>
              </p:cNvSpPr>
              <p:nvPr/>
            </p:nvSpPr>
            <p:spPr bwMode="auto">
              <a:xfrm flipV="1">
                <a:off x="1672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439"/>
              <p:cNvSpPr>
                <a:spLocks noChangeShapeType="1"/>
              </p:cNvSpPr>
              <p:nvPr/>
            </p:nvSpPr>
            <p:spPr bwMode="auto">
              <a:xfrm flipV="1">
                <a:off x="1802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440"/>
              <p:cNvSpPr>
                <a:spLocks noChangeShapeType="1"/>
              </p:cNvSpPr>
              <p:nvPr/>
            </p:nvSpPr>
            <p:spPr bwMode="auto">
              <a:xfrm flipV="1">
                <a:off x="193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441"/>
              <p:cNvSpPr>
                <a:spLocks noChangeShapeType="1"/>
              </p:cNvSpPr>
              <p:nvPr/>
            </p:nvSpPr>
            <p:spPr bwMode="auto">
              <a:xfrm flipV="1">
                <a:off x="206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442"/>
              <p:cNvSpPr>
                <a:spLocks noChangeShapeType="1"/>
              </p:cNvSpPr>
              <p:nvPr/>
            </p:nvSpPr>
            <p:spPr bwMode="auto">
              <a:xfrm flipV="1">
                <a:off x="2183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443"/>
              <p:cNvSpPr>
                <a:spLocks noChangeShapeType="1"/>
              </p:cNvSpPr>
              <p:nvPr/>
            </p:nvSpPr>
            <p:spPr bwMode="auto">
              <a:xfrm flipV="1">
                <a:off x="2312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444"/>
              <p:cNvSpPr>
                <a:spLocks noChangeShapeType="1"/>
              </p:cNvSpPr>
              <p:nvPr/>
            </p:nvSpPr>
            <p:spPr bwMode="auto">
              <a:xfrm flipV="1">
                <a:off x="244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445"/>
              <p:cNvSpPr>
                <a:spLocks noChangeShapeType="1"/>
              </p:cNvSpPr>
              <p:nvPr/>
            </p:nvSpPr>
            <p:spPr bwMode="auto">
              <a:xfrm flipV="1">
                <a:off x="257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446"/>
              <p:cNvSpPr>
                <a:spLocks noChangeShapeType="1"/>
              </p:cNvSpPr>
              <p:nvPr/>
            </p:nvSpPr>
            <p:spPr bwMode="auto">
              <a:xfrm flipV="1">
                <a:off x="269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Line 447"/>
              <p:cNvSpPr>
                <a:spLocks noChangeShapeType="1"/>
              </p:cNvSpPr>
              <p:nvPr/>
            </p:nvSpPr>
            <p:spPr bwMode="auto">
              <a:xfrm flipV="1">
                <a:off x="2822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Line 448"/>
              <p:cNvSpPr>
                <a:spLocks noChangeShapeType="1"/>
              </p:cNvSpPr>
              <p:nvPr/>
            </p:nvSpPr>
            <p:spPr bwMode="auto">
              <a:xfrm flipV="1">
                <a:off x="295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449"/>
              <p:cNvSpPr>
                <a:spLocks noChangeShapeType="1"/>
              </p:cNvSpPr>
              <p:nvPr/>
            </p:nvSpPr>
            <p:spPr bwMode="auto">
              <a:xfrm flipV="1">
                <a:off x="308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450"/>
              <p:cNvSpPr>
                <a:spLocks noChangeShapeType="1"/>
              </p:cNvSpPr>
              <p:nvPr/>
            </p:nvSpPr>
            <p:spPr bwMode="auto">
              <a:xfrm flipV="1">
                <a:off x="320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Line 451"/>
              <p:cNvSpPr>
                <a:spLocks noChangeShapeType="1"/>
              </p:cNvSpPr>
              <p:nvPr/>
            </p:nvSpPr>
            <p:spPr bwMode="auto">
              <a:xfrm flipV="1">
                <a:off x="3338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452"/>
              <p:cNvSpPr>
                <a:spLocks noChangeShapeType="1"/>
              </p:cNvSpPr>
              <p:nvPr/>
            </p:nvSpPr>
            <p:spPr bwMode="auto">
              <a:xfrm flipV="1">
                <a:off x="3461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453"/>
              <p:cNvSpPr>
                <a:spLocks noChangeShapeType="1"/>
              </p:cNvSpPr>
              <p:nvPr/>
            </p:nvSpPr>
            <p:spPr bwMode="auto">
              <a:xfrm flipV="1">
                <a:off x="359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454"/>
              <p:cNvSpPr>
                <a:spLocks noChangeShapeType="1"/>
              </p:cNvSpPr>
              <p:nvPr/>
            </p:nvSpPr>
            <p:spPr bwMode="auto">
              <a:xfrm flipV="1">
                <a:off x="371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Line 455"/>
              <p:cNvSpPr>
                <a:spLocks noChangeShapeType="1"/>
              </p:cNvSpPr>
              <p:nvPr/>
            </p:nvSpPr>
            <p:spPr bwMode="auto">
              <a:xfrm flipV="1">
                <a:off x="384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Line 456"/>
              <p:cNvSpPr>
                <a:spLocks noChangeShapeType="1"/>
              </p:cNvSpPr>
              <p:nvPr/>
            </p:nvSpPr>
            <p:spPr bwMode="auto">
              <a:xfrm flipV="1">
                <a:off x="3978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457"/>
              <p:cNvSpPr>
                <a:spLocks noChangeShapeType="1"/>
              </p:cNvSpPr>
              <p:nvPr/>
            </p:nvSpPr>
            <p:spPr bwMode="auto">
              <a:xfrm flipV="1">
                <a:off x="410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458"/>
              <p:cNvSpPr>
                <a:spLocks noChangeShapeType="1"/>
              </p:cNvSpPr>
              <p:nvPr/>
            </p:nvSpPr>
            <p:spPr bwMode="auto">
              <a:xfrm flipV="1">
                <a:off x="423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459"/>
              <p:cNvSpPr>
                <a:spLocks noChangeShapeType="1"/>
              </p:cNvSpPr>
              <p:nvPr/>
            </p:nvSpPr>
            <p:spPr bwMode="auto">
              <a:xfrm flipV="1">
                <a:off x="435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Line 460"/>
              <p:cNvSpPr>
                <a:spLocks noChangeShapeType="1"/>
              </p:cNvSpPr>
              <p:nvPr/>
            </p:nvSpPr>
            <p:spPr bwMode="auto">
              <a:xfrm flipV="1">
                <a:off x="4488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461"/>
              <p:cNvSpPr>
                <a:spLocks noChangeShapeType="1"/>
              </p:cNvSpPr>
              <p:nvPr/>
            </p:nvSpPr>
            <p:spPr bwMode="auto">
              <a:xfrm flipV="1">
                <a:off x="4617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462"/>
              <p:cNvSpPr>
                <a:spLocks noChangeShapeType="1"/>
              </p:cNvSpPr>
              <p:nvPr/>
            </p:nvSpPr>
            <p:spPr bwMode="auto">
              <a:xfrm flipV="1">
                <a:off x="4740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Line 463"/>
              <p:cNvSpPr>
                <a:spLocks noChangeShapeType="1"/>
              </p:cNvSpPr>
              <p:nvPr/>
            </p:nvSpPr>
            <p:spPr bwMode="auto">
              <a:xfrm flipV="1">
                <a:off x="486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Line 464"/>
              <p:cNvSpPr>
                <a:spLocks noChangeShapeType="1"/>
              </p:cNvSpPr>
              <p:nvPr/>
            </p:nvSpPr>
            <p:spPr bwMode="auto">
              <a:xfrm flipV="1">
                <a:off x="4998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Line 465"/>
              <p:cNvSpPr>
                <a:spLocks noChangeShapeType="1"/>
              </p:cNvSpPr>
              <p:nvPr/>
            </p:nvSpPr>
            <p:spPr bwMode="auto">
              <a:xfrm flipV="1">
                <a:off x="5127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Line 466"/>
              <p:cNvSpPr>
                <a:spLocks noChangeShapeType="1"/>
              </p:cNvSpPr>
              <p:nvPr/>
            </p:nvSpPr>
            <p:spPr bwMode="auto">
              <a:xfrm flipV="1">
                <a:off x="5256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Line 467"/>
              <p:cNvSpPr>
                <a:spLocks noChangeShapeType="1"/>
              </p:cNvSpPr>
              <p:nvPr/>
            </p:nvSpPr>
            <p:spPr bwMode="auto">
              <a:xfrm flipV="1">
                <a:off x="5379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Line 468"/>
              <p:cNvSpPr>
                <a:spLocks noChangeShapeType="1"/>
              </p:cNvSpPr>
              <p:nvPr/>
            </p:nvSpPr>
            <p:spPr bwMode="auto">
              <a:xfrm flipV="1">
                <a:off x="5508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469"/>
              <p:cNvSpPr>
                <a:spLocks noChangeShapeType="1"/>
              </p:cNvSpPr>
              <p:nvPr/>
            </p:nvSpPr>
            <p:spPr bwMode="auto">
              <a:xfrm flipV="1">
                <a:off x="5637" y="3528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470"/>
              <p:cNvSpPr>
                <a:spLocks/>
              </p:cNvSpPr>
              <p:nvPr/>
            </p:nvSpPr>
            <p:spPr bwMode="auto">
              <a:xfrm>
                <a:off x="523" y="1023"/>
                <a:ext cx="2047" cy="2324"/>
              </a:xfrm>
              <a:custGeom>
                <a:avLst/>
                <a:gdLst>
                  <a:gd name="T0" fmla="*/ 0 w 317"/>
                  <a:gd name="T1" fmla="*/ 0 h 360"/>
                  <a:gd name="T2" fmla="*/ 20 w 317"/>
                  <a:gd name="T3" fmla="*/ 30 h 360"/>
                  <a:gd name="T4" fmla="*/ 40 w 317"/>
                  <a:gd name="T5" fmla="*/ 47 h 360"/>
                  <a:gd name="T6" fmla="*/ 59 w 317"/>
                  <a:gd name="T7" fmla="*/ 71 h 360"/>
                  <a:gd name="T8" fmla="*/ 79 w 317"/>
                  <a:gd name="T9" fmla="*/ 88 h 360"/>
                  <a:gd name="T10" fmla="*/ 99 w 317"/>
                  <a:gd name="T11" fmla="*/ 107 h 360"/>
                  <a:gd name="T12" fmla="*/ 119 w 317"/>
                  <a:gd name="T13" fmla="*/ 126 h 360"/>
                  <a:gd name="T14" fmla="*/ 139 w 317"/>
                  <a:gd name="T15" fmla="*/ 145 h 360"/>
                  <a:gd name="T16" fmla="*/ 158 w 317"/>
                  <a:gd name="T17" fmla="*/ 161 h 360"/>
                  <a:gd name="T18" fmla="*/ 178 w 317"/>
                  <a:gd name="T19" fmla="*/ 175 h 360"/>
                  <a:gd name="T20" fmla="*/ 198 w 317"/>
                  <a:gd name="T21" fmla="*/ 187 h 360"/>
                  <a:gd name="T22" fmla="*/ 218 w 317"/>
                  <a:gd name="T23" fmla="*/ 198 h 360"/>
                  <a:gd name="T24" fmla="*/ 238 w 317"/>
                  <a:gd name="T25" fmla="*/ 209 h 360"/>
                  <a:gd name="T26" fmla="*/ 257 w 317"/>
                  <a:gd name="T27" fmla="*/ 218 h 360"/>
                  <a:gd name="T28" fmla="*/ 277 w 317"/>
                  <a:gd name="T29" fmla="*/ 228 h 360"/>
                  <a:gd name="T30" fmla="*/ 297 w 317"/>
                  <a:gd name="T31" fmla="*/ 236 h 360"/>
                  <a:gd name="T32" fmla="*/ 317 w 317"/>
                  <a:gd name="T33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7" h="360">
                    <a:moveTo>
                      <a:pt x="0" y="0"/>
                    </a:moveTo>
                    <a:lnTo>
                      <a:pt x="20" y="30"/>
                    </a:lnTo>
                    <a:lnTo>
                      <a:pt x="40" y="47"/>
                    </a:lnTo>
                    <a:lnTo>
                      <a:pt x="59" y="71"/>
                    </a:lnTo>
                    <a:lnTo>
                      <a:pt x="79" y="88"/>
                    </a:lnTo>
                    <a:lnTo>
                      <a:pt x="99" y="107"/>
                    </a:lnTo>
                    <a:lnTo>
                      <a:pt x="119" y="126"/>
                    </a:lnTo>
                    <a:lnTo>
                      <a:pt x="139" y="145"/>
                    </a:lnTo>
                    <a:lnTo>
                      <a:pt x="158" y="161"/>
                    </a:lnTo>
                    <a:lnTo>
                      <a:pt x="178" y="175"/>
                    </a:lnTo>
                    <a:lnTo>
                      <a:pt x="198" y="187"/>
                    </a:lnTo>
                    <a:lnTo>
                      <a:pt x="218" y="198"/>
                    </a:lnTo>
                    <a:lnTo>
                      <a:pt x="238" y="209"/>
                    </a:lnTo>
                    <a:lnTo>
                      <a:pt x="257" y="218"/>
                    </a:lnTo>
                    <a:lnTo>
                      <a:pt x="277" y="228"/>
                    </a:lnTo>
                    <a:lnTo>
                      <a:pt x="297" y="236"/>
                    </a:lnTo>
                    <a:lnTo>
                      <a:pt x="317" y="360"/>
                    </a:lnTo>
                  </a:path>
                </a:pathLst>
              </a:custGeom>
              <a:noFill/>
              <a:ln w="30163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471"/>
              <p:cNvSpPr>
                <a:spLocks/>
              </p:cNvSpPr>
              <p:nvPr/>
            </p:nvSpPr>
            <p:spPr bwMode="auto">
              <a:xfrm>
                <a:off x="781" y="1107"/>
                <a:ext cx="1789" cy="2027"/>
              </a:xfrm>
              <a:custGeom>
                <a:avLst/>
                <a:gdLst>
                  <a:gd name="T0" fmla="*/ 0 w 277"/>
                  <a:gd name="T1" fmla="*/ 0 h 314"/>
                  <a:gd name="T2" fmla="*/ 19 w 277"/>
                  <a:gd name="T3" fmla="*/ 19 h 314"/>
                  <a:gd name="T4" fmla="*/ 39 w 277"/>
                  <a:gd name="T5" fmla="*/ 50 h 314"/>
                  <a:gd name="T6" fmla="*/ 59 w 277"/>
                  <a:gd name="T7" fmla="*/ 59 h 314"/>
                  <a:gd name="T8" fmla="*/ 79 w 277"/>
                  <a:gd name="T9" fmla="*/ 83 h 314"/>
                  <a:gd name="T10" fmla="*/ 99 w 277"/>
                  <a:gd name="T11" fmla="*/ 102 h 314"/>
                  <a:gd name="T12" fmla="*/ 118 w 277"/>
                  <a:gd name="T13" fmla="*/ 117 h 314"/>
                  <a:gd name="T14" fmla="*/ 138 w 277"/>
                  <a:gd name="T15" fmla="*/ 133 h 314"/>
                  <a:gd name="T16" fmla="*/ 158 w 277"/>
                  <a:gd name="T17" fmla="*/ 147 h 314"/>
                  <a:gd name="T18" fmla="*/ 178 w 277"/>
                  <a:gd name="T19" fmla="*/ 160 h 314"/>
                  <a:gd name="T20" fmla="*/ 198 w 277"/>
                  <a:gd name="T21" fmla="*/ 173 h 314"/>
                  <a:gd name="T22" fmla="*/ 217 w 277"/>
                  <a:gd name="T23" fmla="*/ 184 h 314"/>
                  <a:gd name="T24" fmla="*/ 237 w 277"/>
                  <a:gd name="T25" fmla="*/ 195 h 314"/>
                  <a:gd name="T26" fmla="*/ 257 w 277"/>
                  <a:gd name="T27" fmla="*/ 204 h 314"/>
                  <a:gd name="T28" fmla="*/ 277 w 277"/>
                  <a:gd name="T2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7" h="314">
                    <a:moveTo>
                      <a:pt x="0" y="0"/>
                    </a:moveTo>
                    <a:lnTo>
                      <a:pt x="19" y="19"/>
                    </a:lnTo>
                    <a:lnTo>
                      <a:pt x="39" y="50"/>
                    </a:lnTo>
                    <a:lnTo>
                      <a:pt x="59" y="59"/>
                    </a:lnTo>
                    <a:lnTo>
                      <a:pt x="79" y="83"/>
                    </a:lnTo>
                    <a:lnTo>
                      <a:pt x="99" y="102"/>
                    </a:lnTo>
                    <a:lnTo>
                      <a:pt x="118" y="117"/>
                    </a:lnTo>
                    <a:lnTo>
                      <a:pt x="138" y="133"/>
                    </a:lnTo>
                    <a:lnTo>
                      <a:pt x="158" y="147"/>
                    </a:lnTo>
                    <a:lnTo>
                      <a:pt x="178" y="160"/>
                    </a:lnTo>
                    <a:lnTo>
                      <a:pt x="198" y="173"/>
                    </a:lnTo>
                    <a:lnTo>
                      <a:pt x="217" y="184"/>
                    </a:lnTo>
                    <a:lnTo>
                      <a:pt x="237" y="195"/>
                    </a:lnTo>
                    <a:lnTo>
                      <a:pt x="257" y="204"/>
                    </a:lnTo>
                    <a:lnTo>
                      <a:pt x="277" y="314"/>
                    </a:lnTo>
                  </a:path>
                </a:pathLst>
              </a:custGeom>
              <a:noFill/>
              <a:ln w="3016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472"/>
              <p:cNvSpPr>
                <a:spLocks/>
              </p:cNvSpPr>
              <p:nvPr/>
            </p:nvSpPr>
            <p:spPr bwMode="auto">
              <a:xfrm>
                <a:off x="904" y="1036"/>
                <a:ext cx="1918" cy="2021"/>
              </a:xfrm>
              <a:custGeom>
                <a:avLst/>
                <a:gdLst>
                  <a:gd name="T0" fmla="*/ 0 w 297"/>
                  <a:gd name="T1" fmla="*/ 0 h 313"/>
                  <a:gd name="T2" fmla="*/ 20 w 297"/>
                  <a:gd name="T3" fmla="*/ 19 h 313"/>
                  <a:gd name="T4" fmla="*/ 40 w 297"/>
                  <a:gd name="T5" fmla="*/ 42 h 313"/>
                  <a:gd name="T6" fmla="*/ 60 w 297"/>
                  <a:gd name="T7" fmla="*/ 61 h 313"/>
                  <a:gd name="T8" fmla="*/ 80 w 297"/>
                  <a:gd name="T9" fmla="*/ 80 h 313"/>
                  <a:gd name="T10" fmla="*/ 99 w 297"/>
                  <a:gd name="T11" fmla="*/ 98 h 313"/>
                  <a:gd name="T12" fmla="*/ 119 w 297"/>
                  <a:gd name="T13" fmla="*/ 116 h 313"/>
                  <a:gd name="T14" fmla="*/ 139 w 297"/>
                  <a:gd name="T15" fmla="*/ 132 h 313"/>
                  <a:gd name="T16" fmla="*/ 159 w 297"/>
                  <a:gd name="T17" fmla="*/ 148 h 313"/>
                  <a:gd name="T18" fmla="*/ 179 w 297"/>
                  <a:gd name="T19" fmla="*/ 162 h 313"/>
                  <a:gd name="T20" fmla="*/ 198 w 297"/>
                  <a:gd name="T21" fmla="*/ 174 h 313"/>
                  <a:gd name="T22" fmla="*/ 218 w 297"/>
                  <a:gd name="T23" fmla="*/ 185 h 313"/>
                  <a:gd name="T24" fmla="*/ 238 w 297"/>
                  <a:gd name="T25" fmla="*/ 196 h 313"/>
                  <a:gd name="T26" fmla="*/ 258 w 297"/>
                  <a:gd name="T27" fmla="*/ 288 h 313"/>
                  <a:gd name="T28" fmla="*/ 278 w 297"/>
                  <a:gd name="T29" fmla="*/ 306 h 313"/>
                  <a:gd name="T30" fmla="*/ 297 w 297"/>
                  <a:gd name="T31" fmla="*/ 313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7" h="313">
                    <a:moveTo>
                      <a:pt x="0" y="0"/>
                    </a:moveTo>
                    <a:lnTo>
                      <a:pt x="20" y="19"/>
                    </a:lnTo>
                    <a:lnTo>
                      <a:pt x="40" y="42"/>
                    </a:lnTo>
                    <a:lnTo>
                      <a:pt x="60" y="61"/>
                    </a:lnTo>
                    <a:lnTo>
                      <a:pt x="80" y="80"/>
                    </a:lnTo>
                    <a:lnTo>
                      <a:pt x="99" y="98"/>
                    </a:lnTo>
                    <a:lnTo>
                      <a:pt x="119" y="116"/>
                    </a:lnTo>
                    <a:lnTo>
                      <a:pt x="139" y="132"/>
                    </a:lnTo>
                    <a:lnTo>
                      <a:pt x="159" y="148"/>
                    </a:lnTo>
                    <a:lnTo>
                      <a:pt x="179" y="162"/>
                    </a:lnTo>
                    <a:lnTo>
                      <a:pt x="198" y="174"/>
                    </a:lnTo>
                    <a:lnTo>
                      <a:pt x="218" y="185"/>
                    </a:lnTo>
                    <a:lnTo>
                      <a:pt x="238" y="196"/>
                    </a:lnTo>
                    <a:lnTo>
                      <a:pt x="258" y="288"/>
                    </a:lnTo>
                    <a:lnTo>
                      <a:pt x="278" y="306"/>
                    </a:lnTo>
                    <a:lnTo>
                      <a:pt x="297" y="313"/>
                    </a:lnTo>
                  </a:path>
                </a:pathLst>
              </a:custGeom>
              <a:noFill/>
              <a:ln w="301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473"/>
              <p:cNvSpPr>
                <a:spLocks/>
              </p:cNvSpPr>
              <p:nvPr/>
            </p:nvSpPr>
            <p:spPr bwMode="auto">
              <a:xfrm>
                <a:off x="1421" y="1333"/>
                <a:ext cx="1659" cy="1653"/>
              </a:xfrm>
              <a:custGeom>
                <a:avLst/>
                <a:gdLst>
                  <a:gd name="T0" fmla="*/ 0 w 257"/>
                  <a:gd name="T1" fmla="*/ 0 h 256"/>
                  <a:gd name="T2" fmla="*/ 19 w 257"/>
                  <a:gd name="T3" fmla="*/ 26 h 256"/>
                  <a:gd name="T4" fmla="*/ 39 w 257"/>
                  <a:gd name="T5" fmla="*/ 44 h 256"/>
                  <a:gd name="T6" fmla="*/ 59 w 257"/>
                  <a:gd name="T7" fmla="*/ 61 h 256"/>
                  <a:gd name="T8" fmla="*/ 79 w 257"/>
                  <a:gd name="T9" fmla="*/ 79 h 256"/>
                  <a:gd name="T10" fmla="*/ 99 w 257"/>
                  <a:gd name="T11" fmla="*/ 92 h 256"/>
                  <a:gd name="T12" fmla="*/ 118 w 257"/>
                  <a:gd name="T13" fmla="*/ 106 h 256"/>
                  <a:gd name="T14" fmla="*/ 138 w 257"/>
                  <a:gd name="T15" fmla="*/ 117 h 256"/>
                  <a:gd name="T16" fmla="*/ 158 w 257"/>
                  <a:gd name="T17" fmla="*/ 129 h 256"/>
                  <a:gd name="T18" fmla="*/ 178 w 257"/>
                  <a:gd name="T19" fmla="*/ 216 h 256"/>
                  <a:gd name="T20" fmla="*/ 198 w 257"/>
                  <a:gd name="T21" fmla="*/ 226 h 256"/>
                  <a:gd name="T22" fmla="*/ 217 w 257"/>
                  <a:gd name="T23" fmla="*/ 238 h 256"/>
                  <a:gd name="T24" fmla="*/ 237 w 257"/>
                  <a:gd name="T25" fmla="*/ 252 h 256"/>
                  <a:gd name="T26" fmla="*/ 257 w 257"/>
                  <a:gd name="T2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0" y="0"/>
                    </a:moveTo>
                    <a:lnTo>
                      <a:pt x="19" y="26"/>
                    </a:lnTo>
                    <a:lnTo>
                      <a:pt x="39" y="44"/>
                    </a:lnTo>
                    <a:lnTo>
                      <a:pt x="59" y="61"/>
                    </a:lnTo>
                    <a:lnTo>
                      <a:pt x="79" y="79"/>
                    </a:lnTo>
                    <a:lnTo>
                      <a:pt x="99" y="92"/>
                    </a:lnTo>
                    <a:lnTo>
                      <a:pt x="118" y="106"/>
                    </a:lnTo>
                    <a:lnTo>
                      <a:pt x="138" y="117"/>
                    </a:lnTo>
                    <a:lnTo>
                      <a:pt x="158" y="129"/>
                    </a:lnTo>
                    <a:lnTo>
                      <a:pt x="178" y="216"/>
                    </a:lnTo>
                    <a:lnTo>
                      <a:pt x="198" y="226"/>
                    </a:lnTo>
                    <a:lnTo>
                      <a:pt x="217" y="238"/>
                    </a:lnTo>
                    <a:lnTo>
                      <a:pt x="237" y="252"/>
                    </a:lnTo>
                    <a:lnTo>
                      <a:pt x="257" y="256"/>
                    </a:lnTo>
                  </a:path>
                </a:pathLst>
              </a:custGeom>
              <a:noFill/>
              <a:ln w="301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474"/>
              <p:cNvSpPr>
                <a:spLocks/>
              </p:cNvSpPr>
              <p:nvPr/>
            </p:nvSpPr>
            <p:spPr bwMode="auto">
              <a:xfrm>
                <a:off x="1672" y="1469"/>
                <a:ext cx="1408" cy="1336"/>
              </a:xfrm>
              <a:custGeom>
                <a:avLst/>
                <a:gdLst>
                  <a:gd name="T0" fmla="*/ 0 w 218"/>
                  <a:gd name="T1" fmla="*/ 0 h 207"/>
                  <a:gd name="T2" fmla="*/ 20 w 218"/>
                  <a:gd name="T3" fmla="*/ 17 h 207"/>
                  <a:gd name="T4" fmla="*/ 40 w 218"/>
                  <a:gd name="T5" fmla="*/ 34 h 207"/>
                  <a:gd name="T6" fmla="*/ 60 w 218"/>
                  <a:gd name="T7" fmla="*/ 48 h 207"/>
                  <a:gd name="T8" fmla="*/ 79 w 218"/>
                  <a:gd name="T9" fmla="*/ 62 h 207"/>
                  <a:gd name="T10" fmla="*/ 99 w 218"/>
                  <a:gd name="T11" fmla="*/ 73 h 207"/>
                  <a:gd name="T12" fmla="*/ 119 w 218"/>
                  <a:gd name="T13" fmla="*/ 85 h 207"/>
                  <a:gd name="T14" fmla="*/ 139 w 218"/>
                  <a:gd name="T15" fmla="*/ 166 h 207"/>
                  <a:gd name="T16" fmla="*/ 159 w 218"/>
                  <a:gd name="T17" fmla="*/ 177 h 207"/>
                  <a:gd name="T18" fmla="*/ 178 w 218"/>
                  <a:gd name="T19" fmla="*/ 191 h 207"/>
                  <a:gd name="T20" fmla="*/ 198 w 218"/>
                  <a:gd name="T21" fmla="*/ 201 h 207"/>
                  <a:gd name="T22" fmla="*/ 218 w 218"/>
                  <a:gd name="T23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8" h="207">
                    <a:moveTo>
                      <a:pt x="0" y="0"/>
                    </a:moveTo>
                    <a:lnTo>
                      <a:pt x="20" y="17"/>
                    </a:lnTo>
                    <a:lnTo>
                      <a:pt x="40" y="34"/>
                    </a:lnTo>
                    <a:lnTo>
                      <a:pt x="60" y="48"/>
                    </a:lnTo>
                    <a:lnTo>
                      <a:pt x="79" y="62"/>
                    </a:lnTo>
                    <a:lnTo>
                      <a:pt x="99" y="73"/>
                    </a:lnTo>
                    <a:lnTo>
                      <a:pt x="119" y="85"/>
                    </a:lnTo>
                    <a:lnTo>
                      <a:pt x="139" y="166"/>
                    </a:lnTo>
                    <a:lnTo>
                      <a:pt x="159" y="177"/>
                    </a:lnTo>
                    <a:lnTo>
                      <a:pt x="178" y="191"/>
                    </a:lnTo>
                    <a:lnTo>
                      <a:pt x="198" y="201"/>
                    </a:lnTo>
                    <a:lnTo>
                      <a:pt x="218" y="207"/>
                    </a:lnTo>
                  </a:path>
                </a:pathLst>
              </a:custGeom>
              <a:noFill/>
              <a:ln w="30163">
                <a:solidFill>
                  <a:srgbClr val="8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475"/>
              <p:cNvSpPr>
                <a:spLocks/>
              </p:cNvSpPr>
              <p:nvPr/>
            </p:nvSpPr>
            <p:spPr bwMode="auto">
              <a:xfrm>
                <a:off x="1802" y="1456"/>
                <a:ext cx="1536" cy="1297"/>
              </a:xfrm>
              <a:custGeom>
                <a:avLst/>
                <a:gdLst>
                  <a:gd name="T0" fmla="*/ 0 w 238"/>
                  <a:gd name="T1" fmla="*/ 0 h 201"/>
                  <a:gd name="T2" fmla="*/ 20 w 238"/>
                  <a:gd name="T3" fmla="*/ 12 h 201"/>
                  <a:gd name="T4" fmla="*/ 40 w 238"/>
                  <a:gd name="T5" fmla="*/ 26 h 201"/>
                  <a:gd name="T6" fmla="*/ 59 w 238"/>
                  <a:gd name="T7" fmla="*/ 40 h 201"/>
                  <a:gd name="T8" fmla="*/ 79 w 238"/>
                  <a:gd name="T9" fmla="*/ 52 h 201"/>
                  <a:gd name="T10" fmla="*/ 99 w 238"/>
                  <a:gd name="T11" fmla="*/ 63 h 201"/>
                  <a:gd name="T12" fmla="*/ 119 w 238"/>
                  <a:gd name="T13" fmla="*/ 141 h 201"/>
                  <a:gd name="T14" fmla="*/ 139 w 238"/>
                  <a:gd name="T15" fmla="*/ 154 h 201"/>
                  <a:gd name="T16" fmla="*/ 158 w 238"/>
                  <a:gd name="T17" fmla="*/ 168 h 201"/>
                  <a:gd name="T18" fmla="*/ 178 w 238"/>
                  <a:gd name="T19" fmla="*/ 172 h 201"/>
                  <a:gd name="T20" fmla="*/ 198 w 238"/>
                  <a:gd name="T21" fmla="*/ 168 h 201"/>
                  <a:gd name="T22" fmla="*/ 218 w 238"/>
                  <a:gd name="T23" fmla="*/ 187 h 201"/>
                  <a:gd name="T24" fmla="*/ 238 w 238"/>
                  <a:gd name="T25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8" h="201">
                    <a:moveTo>
                      <a:pt x="0" y="0"/>
                    </a:moveTo>
                    <a:lnTo>
                      <a:pt x="20" y="12"/>
                    </a:lnTo>
                    <a:lnTo>
                      <a:pt x="40" y="26"/>
                    </a:lnTo>
                    <a:lnTo>
                      <a:pt x="59" y="40"/>
                    </a:lnTo>
                    <a:lnTo>
                      <a:pt x="79" y="52"/>
                    </a:lnTo>
                    <a:lnTo>
                      <a:pt x="99" y="63"/>
                    </a:lnTo>
                    <a:lnTo>
                      <a:pt x="119" y="141"/>
                    </a:lnTo>
                    <a:lnTo>
                      <a:pt x="139" y="154"/>
                    </a:lnTo>
                    <a:lnTo>
                      <a:pt x="158" y="168"/>
                    </a:lnTo>
                    <a:lnTo>
                      <a:pt x="178" y="172"/>
                    </a:lnTo>
                    <a:lnTo>
                      <a:pt x="198" y="168"/>
                    </a:lnTo>
                    <a:lnTo>
                      <a:pt x="218" y="187"/>
                    </a:lnTo>
                    <a:lnTo>
                      <a:pt x="238" y="201"/>
                    </a:lnTo>
                  </a:path>
                </a:pathLst>
              </a:custGeom>
              <a:noFill/>
              <a:ln w="3016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476"/>
              <p:cNvSpPr>
                <a:spLocks/>
              </p:cNvSpPr>
              <p:nvPr/>
            </p:nvSpPr>
            <p:spPr bwMode="auto">
              <a:xfrm>
                <a:off x="2060" y="1475"/>
                <a:ext cx="1278" cy="1149"/>
              </a:xfrm>
              <a:custGeom>
                <a:avLst/>
                <a:gdLst>
                  <a:gd name="T0" fmla="*/ 0 w 198"/>
                  <a:gd name="T1" fmla="*/ 0 h 178"/>
                  <a:gd name="T2" fmla="*/ 19 w 198"/>
                  <a:gd name="T3" fmla="*/ 14 h 178"/>
                  <a:gd name="T4" fmla="*/ 39 w 198"/>
                  <a:gd name="T5" fmla="*/ 23 h 178"/>
                  <a:gd name="T6" fmla="*/ 59 w 198"/>
                  <a:gd name="T7" fmla="*/ 34 h 178"/>
                  <a:gd name="T8" fmla="*/ 79 w 198"/>
                  <a:gd name="T9" fmla="*/ 114 h 178"/>
                  <a:gd name="T10" fmla="*/ 99 w 198"/>
                  <a:gd name="T11" fmla="*/ 127 h 178"/>
                  <a:gd name="T12" fmla="*/ 118 w 198"/>
                  <a:gd name="T13" fmla="*/ 140 h 178"/>
                  <a:gd name="T14" fmla="*/ 138 w 198"/>
                  <a:gd name="T15" fmla="*/ 140 h 178"/>
                  <a:gd name="T16" fmla="*/ 158 w 198"/>
                  <a:gd name="T17" fmla="*/ 140 h 178"/>
                  <a:gd name="T18" fmla="*/ 178 w 198"/>
                  <a:gd name="T19" fmla="*/ 156 h 178"/>
                  <a:gd name="T20" fmla="*/ 198 w 198"/>
                  <a:gd name="T2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8" h="178">
                    <a:moveTo>
                      <a:pt x="0" y="0"/>
                    </a:moveTo>
                    <a:lnTo>
                      <a:pt x="19" y="14"/>
                    </a:lnTo>
                    <a:lnTo>
                      <a:pt x="39" y="23"/>
                    </a:lnTo>
                    <a:lnTo>
                      <a:pt x="59" y="34"/>
                    </a:lnTo>
                    <a:lnTo>
                      <a:pt x="79" y="114"/>
                    </a:lnTo>
                    <a:lnTo>
                      <a:pt x="99" y="127"/>
                    </a:lnTo>
                    <a:lnTo>
                      <a:pt x="118" y="140"/>
                    </a:lnTo>
                    <a:lnTo>
                      <a:pt x="138" y="140"/>
                    </a:lnTo>
                    <a:lnTo>
                      <a:pt x="158" y="140"/>
                    </a:lnTo>
                    <a:lnTo>
                      <a:pt x="178" y="156"/>
                    </a:lnTo>
                    <a:lnTo>
                      <a:pt x="198" y="178"/>
                    </a:lnTo>
                  </a:path>
                </a:pathLst>
              </a:custGeom>
              <a:noFill/>
              <a:ln w="30163">
                <a:solidFill>
                  <a:srgbClr val="0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477"/>
              <p:cNvSpPr>
                <a:spLocks/>
              </p:cNvSpPr>
              <p:nvPr/>
            </p:nvSpPr>
            <p:spPr bwMode="auto">
              <a:xfrm>
                <a:off x="2183" y="1411"/>
                <a:ext cx="1278" cy="1149"/>
              </a:xfrm>
              <a:custGeom>
                <a:avLst/>
                <a:gdLst>
                  <a:gd name="T0" fmla="*/ 0 w 198"/>
                  <a:gd name="T1" fmla="*/ 0 h 178"/>
                  <a:gd name="T2" fmla="*/ 20 w 198"/>
                  <a:gd name="T3" fmla="*/ 8 h 178"/>
                  <a:gd name="T4" fmla="*/ 40 w 198"/>
                  <a:gd name="T5" fmla="*/ 17 h 178"/>
                  <a:gd name="T6" fmla="*/ 60 w 198"/>
                  <a:gd name="T7" fmla="*/ 100 h 178"/>
                  <a:gd name="T8" fmla="*/ 80 w 198"/>
                  <a:gd name="T9" fmla="*/ 114 h 178"/>
                  <a:gd name="T10" fmla="*/ 99 w 198"/>
                  <a:gd name="T11" fmla="*/ 125 h 178"/>
                  <a:gd name="T12" fmla="*/ 119 w 198"/>
                  <a:gd name="T13" fmla="*/ 124 h 178"/>
                  <a:gd name="T14" fmla="*/ 139 w 198"/>
                  <a:gd name="T15" fmla="*/ 128 h 178"/>
                  <a:gd name="T16" fmla="*/ 159 w 198"/>
                  <a:gd name="T17" fmla="*/ 141 h 178"/>
                  <a:gd name="T18" fmla="*/ 179 w 198"/>
                  <a:gd name="T19" fmla="*/ 159 h 178"/>
                  <a:gd name="T20" fmla="*/ 198 w 198"/>
                  <a:gd name="T2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8" h="178">
                    <a:moveTo>
                      <a:pt x="0" y="0"/>
                    </a:moveTo>
                    <a:lnTo>
                      <a:pt x="20" y="8"/>
                    </a:lnTo>
                    <a:lnTo>
                      <a:pt x="40" y="17"/>
                    </a:lnTo>
                    <a:lnTo>
                      <a:pt x="60" y="100"/>
                    </a:lnTo>
                    <a:lnTo>
                      <a:pt x="80" y="114"/>
                    </a:lnTo>
                    <a:lnTo>
                      <a:pt x="99" y="125"/>
                    </a:lnTo>
                    <a:lnTo>
                      <a:pt x="119" y="124"/>
                    </a:lnTo>
                    <a:lnTo>
                      <a:pt x="139" y="128"/>
                    </a:lnTo>
                    <a:lnTo>
                      <a:pt x="159" y="141"/>
                    </a:lnTo>
                    <a:lnTo>
                      <a:pt x="179" y="159"/>
                    </a:lnTo>
                    <a:lnTo>
                      <a:pt x="198" y="178"/>
                    </a:lnTo>
                  </a:path>
                </a:pathLst>
              </a:custGeom>
              <a:noFill/>
              <a:ln w="301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478"/>
              <p:cNvSpPr>
                <a:spLocks/>
              </p:cNvSpPr>
              <p:nvPr/>
            </p:nvSpPr>
            <p:spPr bwMode="auto">
              <a:xfrm>
                <a:off x="2312" y="1307"/>
                <a:ext cx="1407" cy="1298"/>
              </a:xfrm>
              <a:custGeom>
                <a:avLst/>
                <a:gdLst>
                  <a:gd name="T0" fmla="*/ 0 w 218"/>
                  <a:gd name="T1" fmla="*/ 0 h 201"/>
                  <a:gd name="T2" fmla="*/ 20 w 218"/>
                  <a:gd name="T3" fmla="*/ 13 h 201"/>
                  <a:gd name="T4" fmla="*/ 40 w 218"/>
                  <a:gd name="T5" fmla="*/ 91 h 201"/>
                  <a:gd name="T6" fmla="*/ 60 w 218"/>
                  <a:gd name="T7" fmla="*/ 104 h 201"/>
                  <a:gd name="T8" fmla="*/ 79 w 218"/>
                  <a:gd name="T9" fmla="*/ 114 h 201"/>
                  <a:gd name="T10" fmla="*/ 99 w 218"/>
                  <a:gd name="T11" fmla="*/ 117 h 201"/>
                  <a:gd name="T12" fmla="*/ 119 w 218"/>
                  <a:gd name="T13" fmla="*/ 122 h 201"/>
                  <a:gd name="T14" fmla="*/ 139 w 218"/>
                  <a:gd name="T15" fmla="*/ 135 h 201"/>
                  <a:gd name="T16" fmla="*/ 159 w 218"/>
                  <a:gd name="T17" fmla="*/ 150 h 201"/>
                  <a:gd name="T18" fmla="*/ 178 w 218"/>
                  <a:gd name="T19" fmla="*/ 165 h 201"/>
                  <a:gd name="T20" fmla="*/ 198 w 218"/>
                  <a:gd name="T21" fmla="*/ 188 h 201"/>
                  <a:gd name="T22" fmla="*/ 218 w 218"/>
                  <a:gd name="T23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8" h="201">
                    <a:moveTo>
                      <a:pt x="0" y="0"/>
                    </a:moveTo>
                    <a:lnTo>
                      <a:pt x="20" y="13"/>
                    </a:lnTo>
                    <a:lnTo>
                      <a:pt x="40" y="91"/>
                    </a:lnTo>
                    <a:lnTo>
                      <a:pt x="60" y="104"/>
                    </a:lnTo>
                    <a:lnTo>
                      <a:pt x="79" y="114"/>
                    </a:lnTo>
                    <a:lnTo>
                      <a:pt x="99" y="117"/>
                    </a:lnTo>
                    <a:lnTo>
                      <a:pt x="119" y="122"/>
                    </a:lnTo>
                    <a:lnTo>
                      <a:pt x="139" y="135"/>
                    </a:lnTo>
                    <a:lnTo>
                      <a:pt x="159" y="150"/>
                    </a:lnTo>
                    <a:lnTo>
                      <a:pt x="178" y="165"/>
                    </a:lnTo>
                    <a:lnTo>
                      <a:pt x="198" y="188"/>
                    </a:lnTo>
                    <a:lnTo>
                      <a:pt x="218" y="201"/>
                    </a:lnTo>
                  </a:path>
                </a:pathLst>
              </a:custGeom>
              <a:noFill/>
              <a:ln w="30163">
                <a:solidFill>
                  <a:srgbClr val="00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479"/>
              <p:cNvSpPr>
                <a:spLocks/>
              </p:cNvSpPr>
              <p:nvPr/>
            </p:nvSpPr>
            <p:spPr bwMode="auto">
              <a:xfrm>
                <a:off x="2570" y="1733"/>
                <a:ext cx="1279" cy="820"/>
              </a:xfrm>
              <a:custGeom>
                <a:avLst/>
                <a:gdLst>
                  <a:gd name="T0" fmla="*/ 0 w 198"/>
                  <a:gd name="T1" fmla="*/ 0 h 127"/>
                  <a:gd name="T2" fmla="*/ 20 w 198"/>
                  <a:gd name="T3" fmla="*/ 11 h 127"/>
                  <a:gd name="T4" fmla="*/ 39 w 198"/>
                  <a:gd name="T5" fmla="*/ 22 h 127"/>
                  <a:gd name="T6" fmla="*/ 59 w 198"/>
                  <a:gd name="T7" fmla="*/ 32 h 127"/>
                  <a:gd name="T8" fmla="*/ 79 w 198"/>
                  <a:gd name="T9" fmla="*/ 39 h 127"/>
                  <a:gd name="T10" fmla="*/ 99 w 198"/>
                  <a:gd name="T11" fmla="*/ 48 h 127"/>
                  <a:gd name="T12" fmla="*/ 119 w 198"/>
                  <a:gd name="T13" fmla="*/ 62 h 127"/>
                  <a:gd name="T14" fmla="*/ 138 w 198"/>
                  <a:gd name="T15" fmla="*/ 75 h 127"/>
                  <a:gd name="T16" fmla="*/ 158 w 198"/>
                  <a:gd name="T17" fmla="*/ 93 h 127"/>
                  <a:gd name="T18" fmla="*/ 178 w 198"/>
                  <a:gd name="T19" fmla="*/ 112 h 127"/>
                  <a:gd name="T20" fmla="*/ 198 w 198"/>
                  <a:gd name="T21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8" h="127">
                    <a:moveTo>
                      <a:pt x="0" y="0"/>
                    </a:moveTo>
                    <a:lnTo>
                      <a:pt x="20" y="11"/>
                    </a:lnTo>
                    <a:lnTo>
                      <a:pt x="39" y="22"/>
                    </a:lnTo>
                    <a:lnTo>
                      <a:pt x="59" y="32"/>
                    </a:lnTo>
                    <a:lnTo>
                      <a:pt x="79" y="39"/>
                    </a:lnTo>
                    <a:lnTo>
                      <a:pt x="99" y="48"/>
                    </a:lnTo>
                    <a:lnTo>
                      <a:pt x="119" y="62"/>
                    </a:lnTo>
                    <a:lnTo>
                      <a:pt x="138" y="75"/>
                    </a:lnTo>
                    <a:lnTo>
                      <a:pt x="158" y="93"/>
                    </a:lnTo>
                    <a:lnTo>
                      <a:pt x="178" y="112"/>
                    </a:lnTo>
                    <a:lnTo>
                      <a:pt x="198" y="127"/>
                    </a:lnTo>
                  </a:path>
                </a:pathLst>
              </a:custGeom>
              <a:noFill/>
              <a:ln w="30163">
                <a:solidFill>
                  <a:srgbClr val="CC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480"/>
              <p:cNvSpPr>
                <a:spLocks/>
              </p:cNvSpPr>
              <p:nvPr/>
            </p:nvSpPr>
            <p:spPr bwMode="auto">
              <a:xfrm>
                <a:off x="2570" y="1611"/>
                <a:ext cx="1530" cy="962"/>
              </a:xfrm>
              <a:custGeom>
                <a:avLst/>
                <a:gdLst>
                  <a:gd name="T0" fmla="*/ 0 w 237"/>
                  <a:gd name="T1" fmla="*/ 0 h 149"/>
                  <a:gd name="T2" fmla="*/ 20 w 237"/>
                  <a:gd name="T3" fmla="*/ 6 h 149"/>
                  <a:gd name="T4" fmla="*/ 39 w 237"/>
                  <a:gd name="T5" fmla="*/ 18 h 149"/>
                  <a:gd name="T6" fmla="*/ 59 w 237"/>
                  <a:gd name="T7" fmla="*/ 30 h 149"/>
                  <a:gd name="T8" fmla="*/ 79 w 237"/>
                  <a:gd name="T9" fmla="*/ 40 h 149"/>
                  <a:gd name="T10" fmla="*/ 99 w 237"/>
                  <a:gd name="T11" fmla="*/ 49 h 149"/>
                  <a:gd name="T12" fmla="*/ 119 w 237"/>
                  <a:gd name="T13" fmla="*/ 62 h 149"/>
                  <a:gd name="T14" fmla="*/ 138 w 237"/>
                  <a:gd name="T15" fmla="*/ 73 h 149"/>
                  <a:gd name="T16" fmla="*/ 158 w 237"/>
                  <a:gd name="T17" fmla="*/ 89 h 149"/>
                  <a:gd name="T18" fmla="*/ 178 w 237"/>
                  <a:gd name="T19" fmla="*/ 103 h 149"/>
                  <a:gd name="T20" fmla="*/ 198 w 237"/>
                  <a:gd name="T21" fmla="*/ 120 h 149"/>
                  <a:gd name="T22" fmla="*/ 218 w 237"/>
                  <a:gd name="T23" fmla="*/ 142 h 149"/>
                  <a:gd name="T24" fmla="*/ 237 w 237"/>
                  <a:gd name="T25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149">
                    <a:moveTo>
                      <a:pt x="0" y="0"/>
                    </a:moveTo>
                    <a:lnTo>
                      <a:pt x="20" y="6"/>
                    </a:lnTo>
                    <a:lnTo>
                      <a:pt x="39" y="18"/>
                    </a:lnTo>
                    <a:lnTo>
                      <a:pt x="59" y="30"/>
                    </a:lnTo>
                    <a:lnTo>
                      <a:pt x="79" y="40"/>
                    </a:lnTo>
                    <a:lnTo>
                      <a:pt x="99" y="49"/>
                    </a:lnTo>
                    <a:lnTo>
                      <a:pt x="119" y="62"/>
                    </a:lnTo>
                    <a:lnTo>
                      <a:pt x="138" y="73"/>
                    </a:lnTo>
                    <a:lnTo>
                      <a:pt x="158" y="89"/>
                    </a:lnTo>
                    <a:lnTo>
                      <a:pt x="178" y="103"/>
                    </a:lnTo>
                    <a:lnTo>
                      <a:pt x="198" y="120"/>
                    </a:lnTo>
                    <a:lnTo>
                      <a:pt x="218" y="142"/>
                    </a:lnTo>
                    <a:lnTo>
                      <a:pt x="237" y="149"/>
                    </a:lnTo>
                  </a:path>
                </a:pathLst>
              </a:custGeom>
              <a:noFill/>
              <a:ln w="30163">
                <a:solidFill>
                  <a:srgbClr val="CCFF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481"/>
              <p:cNvSpPr>
                <a:spLocks/>
              </p:cNvSpPr>
              <p:nvPr/>
            </p:nvSpPr>
            <p:spPr bwMode="auto">
              <a:xfrm>
                <a:off x="2699" y="1533"/>
                <a:ext cx="1660" cy="1143"/>
              </a:xfrm>
              <a:custGeom>
                <a:avLst/>
                <a:gdLst>
                  <a:gd name="T0" fmla="*/ 0 w 257"/>
                  <a:gd name="T1" fmla="*/ 0 h 177"/>
                  <a:gd name="T2" fmla="*/ 19 w 257"/>
                  <a:gd name="T3" fmla="*/ 8 h 177"/>
                  <a:gd name="T4" fmla="*/ 39 w 257"/>
                  <a:gd name="T5" fmla="*/ 20 h 177"/>
                  <a:gd name="T6" fmla="*/ 59 w 257"/>
                  <a:gd name="T7" fmla="*/ 32 h 177"/>
                  <a:gd name="T8" fmla="*/ 79 w 257"/>
                  <a:gd name="T9" fmla="*/ 44 h 177"/>
                  <a:gd name="T10" fmla="*/ 99 w 257"/>
                  <a:gd name="T11" fmla="*/ 55 h 177"/>
                  <a:gd name="T12" fmla="*/ 118 w 257"/>
                  <a:gd name="T13" fmla="*/ 67 h 177"/>
                  <a:gd name="T14" fmla="*/ 138 w 257"/>
                  <a:gd name="T15" fmla="*/ 82 h 177"/>
                  <a:gd name="T16" fmla="*/ 158 w 257"/>
                  <a:gd name="T17" fmla="*/ 96 h 177"/>
                  <a:gd name="T18" fmla="*/ 178 w 257"/>
                  <a:gd name="T19" fmla="*/ 111 h 177"/>
                  <a:gd name="T20" fmla="*/ 198 w 257"/>
                  <a:gd name="T21" fmla="*/ 128 h 177"/>
                  <a:gd name="T22" fmla="*/ 217 w 257"/>
                  <a:gd name="T23" fmla="*/ 138 h 177"/>
                  <a:gd name="T24" fmla="*/ 237 w 257"/>
                  <a:gd name="T25" fmla="*/ 160 h 177"/>
                  <a:gd name="T26" fmla="*/ 257 w 257"/>
                  <a:gd name="T27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7" h="177">
                    <a:moveTo>
                      <a:pt x="0" y="0"/>
                    </a:moveTo>
                    <a:lnTo>
                      <a:pt x="19" y="8"/>
                    </a:lnTo>
                    <a:lnTo>
                      <a:pt x="39" y="20"/>
                    </a:lnTo>
                    <a:lnTo>
                      <a:pt x="59" y="32"/>
                    </a:lnTo>
                    <a:lnTo>
                      <a:pt x="79" y="44"/>
                    </a:lnTo>
                    <a:lnTo>
                      <a:pt x="99" y="55"/>
                    </a:lnTo>
                    <a:lnTo>
                      <a:pt x="118" y="67"/>
                    </a:lnTo>
                    <a:lnTo>
                      <a:pt x="138" y="82"/>
                    </a:lnTo>
                    <a:lnTo>
                      <a:pt x="158" y="96"/>
                    </a:lnTo>
                    <a:lnTo>
                      <a:pt x="178" y="111"/>
                    </a:lnTo>
                    <a:lnTo>
                      <a:pt x="198" y="128"/>
                    </a:lnTo>
                    <a:lnTo>
                      <a:pt x="217" y="138"/>
                    </a:lnTo>
                    <a:lnTo>
                      <a:pt x="237" y="160"/>
                    </a:lnTo>
                    <a:lnTo>
                      <a:pt x="257" y="177"/>
                    </a:lnTo>
                  </a:path>
                </a:pathLst>
              </a:custGeom>
              <a:noFill/>
              <a:ln w="301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482"/>
              <p:cNvSpPr>
                <a:spLocks/>
              </p:cNvSpPr>
              <p:nvPr/>
            </p:nvSpPr>
            <p:spPr bwMode="auto">
              <a:xfrm>
                <a:off x="2822" y="1482"/>
                <a:ext cx="1795" cy="1168"/>
              </a:xfrm>
              <a:custGeom>
                <a:avLst/>
                <a:gdLst>
                  <a:gd name="T0" fmla="*/ 0 w 278"/>
                  <a:gd name="T1" fmla="*/ 0 h 181"/>
                  <a:gd name="T2" fmla="*/ 20 w 278"/>
                  <a:gd name="T3" fmla="*/ 8 h 181"/>
                  <a:gd name="T4" fmla="*/ 40 w 278"/>
                  <a:gd name="T5" fmla="*/ 20 h 181"/>
                  <a:gd name="T6" fmla="*/ 60 w 278"/>
                  <a:gd name="T7" fmla="*/ 33 h 181"/>
                  <a:gd name="T8" fmla="*/ 80 w 278"/>
                  <a:gd name="T9" fmla="*/ 45 h 181"/>
                  <a:gd name="T10" fmla="*/ 99 w 278"/>
                  <a:gd name="T11" fmla="*/ 57 h 181"/>
                  <a:gd name="T12" fmla="*/ 119 w 278"/>
                  <a:gd name="T13" fmla="*/ 70 h 181"/>
                  <a:gd name="T14" fmla="*/ 139 w 278"/>
                  <a:gd name="T15" fmla="*/ 85 h 181"/>
                  <a:gd name="T16" fmla="*/ 159 w 278"/>
                  <a:gd name="T17" fmla="*/ 98 h 181"/>
                  <a:gd name="T18" fmla="*/ 179 w 278"/>
                  <a:gd name="T19" fmla="*/ 109 h 181"/>
                  <a:gd name="T20" fmla="*/ 198 w 278"/>
                  <a:gd name="T21" fmla="*/ 121 h 181"/>
                  <a:gd name="T22" fmla="*/ 218 w 278"/>
                  <a:gd name="T23" fmla="*/ 144 h 181"/>
                  <a:gd name="T24" fmla="*/ 238 w 278"/>
                  <a:gd name="T25" fmla="*/ 157 h 181"/>
                  <a:gd name="T26" fmla="*/ 258 w 278"/>
                  <a:gd name="T27" fmla="*/ 170 h 181"/>
                  <a:gd name="T28" fmla="*/ 278 w 278"/>
                  <a:gd name="T2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8" h="181">
                    <a:moveTo>
                      <a:pt x="0" y="0"/>
                    </a:moveTo>
                    <a:lnTo>
                      <a:pt x="20" y="8"/>
                    </a:lnTo>
                    <a:lnTo>
                      <a:pt x="40" y="20"/>
                    </a:lnTo>
                    <a:lnTo>
                      <a:pt x="60" y="33"/>
                    </a:lnTo>
                    <a:lnTo>
                      <a:pt x="80" y="45"/>
                    </a:lnTo>
                    <a:lnTo>
                      <a:pt x="99" y="57"/>
                    </a:lnTo>
                    <a:lnTo>
                      <a:pt x="119" y="70"/>
                    </a:lnTo>
                    <a:lnTo>
                      <a:pt x="139" y="85"/>
                    </a:lnTo>
                    <a:lnTo>
                      <a:pt x="159" y="98"/>
                    </a:lnTo>
                    <a:lnTo>
                      <a:pt x="179" y="109"/>
                    </a:lnTo>
                    <a:lnTo>
                      <a:pt x="198" y="121"/>
                    </a:lnTo>
                    <a:lnTo>
                      <a:pt x="218" y="144"/>
                    </a:lnTo>
                    <a:lnTo>
                      <a:pt x="238" y="157"/>
                    </a:lnTo>
                    <a:lnTo>
                      <a:pt x="258" y="170"/>
                    </a:lnTo>
                    <a:lnTo>
                      <a:pt x="278" y="181"/>
                    </a:lnTo>
                  </a:path>
                </a:pathLst>
              </a:custGeom>
              <a:noFill/>
              <a:ln w="30163">
                <a:solidFill>
                  <a:srgbClr val="99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483"/>
              <p:cNvSpPr>
                <a:spLocks/>
              </p:cNvSpPr>
              <p:nvPr/>
            </p:nvSpPr>
            <p:spPr bwMode="auto">
              <a:xfrm>
                <a:off x="2951" y="1437"/>
                <a:ext cx="1918" cy="1187"/>
              </a:xfrm>
              <a:custGeom>
                <a:avLst/>
                <a:gdLst>
                  <a:gd name="T0" fmla="*/ 0 w 297"/>
                  <a:gd name="T1" fmla="*/ 0 h 184"/>
                  <a:gd name="T2" fmla="*/ 20 w 297"/>
                  <a:gd name="T3" fmla="*/ 8 h 184"/>
                  <a:gd name="T4" fmla="*/ 40 w 297"/>
                  <a:gd name="T5" fmla="*/ 21 h 184"/>
                  <a:gd name="T6" fmla="*/ 60 w 297"/>
                  <a:gd name="T7" fmla="*/ 34 h 184"/>
                  <a:gd name="T8" fmla="*/ 79 w 297"/>
                  <a:gd name="T9" fmla="*/ 45 h 184"/>
                  <a:gd name="T10" fmla="*/ 99 w 297"/>
                  <a:gd name="T11" fmla="*/ 58 h 184"/>
                  <a:gd name="T12" fmla="*/ 119 w 297"/>
                  <a:gd name="T13" fmla="*/ 71 h 184"/>
                  <a:gd name="T14" fmla="*/ 139 w 297"/>
                  <a:gd name="T15" fmla="*/ 84 h 184"/>
                  <a:gd name="T16" fmla="*/ 159 w 297"/>
                  <a:gd name="T17" fmla="*/ 95 h 184"/>
                  <a:gd name="T18" fmla="*/ 178 w 297"/>
                  <a:gd name="T19" fmla="*/ 107 h 184"/>
                  <a:gd name="T20" fmla="*/ 198 w 297"/>
                  <a:gd name="T21" fmla="*/ 125 h 184"/>
                  <a:gd name="T22" fmla="*/ 218 w 297"/>
                  <a:gd name="T23" fmla="*/ 137 h 184"/>
                  <a:gd name="T24" fmla="*/ 238 w 297"/>
                  <a:gd name="T25" fmla="*/ 149 h 184"/>
                  <a:gd name="T26" fmla="*/ 258 w 297"/>
                  <a:gd name="T27" fmla="*/ 157 h 184"/>
                  <a:gd name="T28" fmla="*/ 277 w 297"/>
                  <a:gd name="T29" fmla="*/ 169 h 184"/>
                  <a:gd name="T30" fmla="*/ 297 w 297"/>
                  <a:gd name="T3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7" h="184">
                    <a:moveTo>
                      <a:pt x="0" y="0"/>
                    </a:moveTo>
                    <a:lnTo>
                      <a:pt x="20" y="8"/>
                    </a:lnTo>
                    <a:lnTo>
                      <a:pt x="40" y="21"/>
                    </a:lnTo>
                    <a:lnTo>
                      <a:pt x="60" y="34"/>
                    </a:lnTo>
                    <a:lnTo>
                      <a:pt x="79" y="45"/>
                    </a:lnTo>
                    <a:lnTo>
                      <a:pt x="99" y="58"/>
                    </a:lnTo>
                    <a:lnTo>
                      <a:pt x="119" y="71"/>
                    </a:lnTo>
                    <a:lnTo>
                      <a:pt x="139" y="84"/>
                    </a:lnTo>
                    <a:lnTo>
                      <a:pt x="159" y="95"/>
                    </a:lnTo>
                    <a:lnTo>
                      <a:pt x="178" y="107"/>
                    </a:lnTo>
                    <a:lnTo>
                      <a:pt x="198" y="125"/>
                    </a:lnTo>
                    <a:lnTo>
                      <a:pt x="218" y="137"/>
                    </a:lnTo>
                    <a:lnTo>
                      <a:pt x="238" y="149"/>
                    </a:lnTo>
                    <a:lnTo>
                      <a:pt x="258" y="157"/>
                    </a:lnTo>
                    <a:lnTo>
                      <a:pt x="277" y="169"/>
                    </a:lnTo>
                    <a:lnTo>
                      <a:pt x="297" y="184"/>
                    </a:lnTo>
                  </a:path>
                </a:pathLst>
              </a:custGeom>
              <a:noFill/>
              <a:ln w="30163">
                <a:solidFill>
                  <a:srgbClr val="FF99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484"/>
              <p:cNvSpPr>
                <a:spLocks/>
              </p:cNvSpPr>
              <p:nvPr/>
            </p:nvSpPr>
            <p:spPr bwMode="auto">
              <a:xfrm>
                <a:off x="3209" y="1359"/>
                <a:ext cx="2047" cy="1207"/>
              </a:xfrm>
              <a:custGeom>
                <a:avLst/>
                <a:gdLst>
                  <a:gd name="T0" fmla="*/ 0 w 317"/>
                  <a:gd name="T1" fmla="*/ 0 h 187"/>
                  <a:gd name="T2" fmla="*/ 20 w 317"/>
                  <a:gd name="T3" fmla="*/ 9 h 187"/>
                  <a:gd name="T4" fmla="*/ 39 w 317"/>
                  <a:gd name="T5" fmla="*/ 21 h 187"/>
                  <a:gd name="T6" fmla="*/ 59 w 317"/>
                  <a:gd name="T7" fmla="*/ 33 h 187"/>
                  <a:gd name="T8" fmla="*/ 79 w 317"/>
                  <a:gd name="T9" fmla="*/ 45 h 187"/>
                  <a:gd name="T10" fmla="*/ 99 w 317"/>
                  <a:gd name="T11" fmla="*/ 56 h 187"/>
                  <a:gd name="T12" fmla="*/ 119 w 317"/>
                  <a:gd name="T13" fmla="*/ 68 h 187"/>
                  <a:gd name="T14" fmla="*/ 138 w 317"/>
                  <a:gd name="T15" fmla="*/ 79 h 187"/>
                  <a:gd name="T16" fmla="*/ 158 w 317"/>
                  <a:gd name="T17" fmla="*/ 89 h 187"/>
                  <a:gd name="T18" fmla="*/ 178 w 317"/>
                  <a:gd name="T19" fmla="*/ 99 h 187"/>
                  <a:gd name="T20" fmla="*/ 198 w 317"/>
                  <a:gd name="T21" fmla="*/ 108 h 187"/>
                  <a:gd name="T22" fmla="*/ 218 w 317"/>
                  <a:gd name="T23" fmla="*/ 119 h 187"/>
                  <a:gd name="T24" fmla="*/ 237 w 317"/>
                  <a:gd name="T25" fmla="*/ 130 h 187"/>
                  <a:gd name="T26" fmla="*/ 257 w 317"/>
                  <a:gd name="T27" fmla="*/ 141 h 187"/>
                  <a:gd name="T28" fmla="*/ 277 w 317"/>
                  <a:gd name="T29" fmla="*/ 156 h 187"/>
                  <a:gd name="T30" fmla="*/ 297 w 317"/>
                  <a:gd name="T31" fmla="*/ 165 h 187"/>
                  <a:gd name="T32" fmla="*/ 317 w 317"/>
                  <a:gd name="T33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7" h="187">
                    <a:moveTo>
                      <a:pt x="0" y="0"/>
                    </a:moveTo>
                    <a:lnTo>
                      <a:pt x="20" y="9"/>
                    </a:lnTo>
                    <a:lnTo>
                      <a:pt x="39" y="21"/>
                    </a:lnTo>
                    <a:lnTo>
                      <a:pt x="59" y="33"/>
                    </a:lnTo>
                    <a:lnTo>
                      <a:pt x="79" y="45"/>
                    </a:lnTo>
                    <a:lnTo>
                      <a:pt x="99" y="56"/>
                    </a:lnTo>
                    <a:lnTo>
                      <a:pt x="119" y="68"/>
                    </a:lnTo>
                    <a:lnTo>
                      <a:pt x="138" y="79"/>
                    </a:lnTo>
                    <a:lnTo>
                      <a:pt x="158" y="89"/>
                    </a:lnTo>
                    <a:lnTo>
                      <a:pt x="178" y="99"/>
                    </a:lnTo>
                    <a:lnTo>
                      <a:pt x="198" y="108"/>
                    </a:lnTo>
                    <a:lnTo>
                      <a:pt x="218" y="119"/>
                    </a:lnTo>
                    <a:lnTo>
                      <a:pt x="237" y="130"/>
                    </a:lnTo>
                    <a:lnTo>
                      <a:pt x="257" y="141"/>
                    </a:lnTo>
                    <a:lnTo>
                      <a:pt x="277" y="156"/>
                    </a:lnTo>
                    <a:lnTo>
                      <a:pt x="297" y="165"/>
                    </a:lnTo>
                    <a:lnTo>
                      <a:pt x="317" y="187"/>
                    </a:lnTo>
                  </a:path>
                </a:pathLst>
              </a:custGeom>
              <a:noFill/>
              <a:ln w="30163">
                <a:solidFill>
                  <a:srgbClr val="CC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485"/>
              <p:cNvSpPr>
                <a:spLocks/>
              </p:cNvSpPr>
              <p:nvPr/>
            </p:nvSpPr>
            <p:spPr bwMode="auto">
              <a:xfrm>
                <a:off x="3461" y="1366"/>
                <a:ext cx="2176" cy="1671"/>
              </a:xfrm>
              <a:custGeom>
                <a:avLst/>
                <a:gdLst>
                  <a:gd name="T0" fmla="*/ 0 w 337"/>
                  <a:gd name="T1" fmla="*/ 0 h 259"/>
                  <a:gd name="T2" fmla="*/ 20 w 337"/>
                  <a:gd name="T3" fmla="*/ 13 h 259"/>
                  <a:gd name="T4" fmla="*/ 40 w 337"/>
                  <a:gd name="T5" fmla="*/ 26 h 259"/>
                  <a:gd name="T6" fmla="*/ 60 w 337"/>
                  <a:gd name="T7" fmla="*/ 38 h 259"/>
                  <a:gd name="T8" fmla="*/ 80 w 337"/>
                  <a:gd name="T9" fmla="*/ 48 h 259"/>
                  <a:gd name="T10" fmla="*/ 99 w 337"/>
                  <a:gd name="T11" fmla="*/ 59 h 259"/>
                  <a:gd name="T12" fmla="*/ 119 w 337"/>
                  <a:gd name="T13" fmla="*/ 68 h 259"/>
                  <a:gd name="T14" fmla="*/ 139 w 337"/>
                  <a:gd name="T15" fmla="*/ 78 h 259"/>
                  <a:gd name="T16" fmla="*/ 159 w 337"/>
                  <a:gd name="T17" fmla="*/ 88 h 259"/>
                  <a:gd name="T18" fmla="*/ 179 w 337"/>
                  <a:gd name="T19" fmla="*/ 97 h 259"/>
                  <a:gd name="T20" fmla="*/ 198 w 337"/>
                  <a:gd name="T21" fmla="*/ 107 h 259"/>
                  <a:gd name="T22" fmla="*/ 218 w 337"/>
                  <a:gd name="T23" fmla="*/ 117 h 259"/>
                  <a:gd name="T24" fmla="*/ 238 w 337"/>
                  <a:gd name="T25" fmla="*/ 128 h 259"/>
                  <a:gd name="T26" fmla="*/ 258 w 337"/>
                  <a:gd name="T27" fmla="*/ 138 h 259"/>
                  <a:gd name="T28" fmla="*/ 278 w 337"/>
                  <a:gd name="T29" fmla="*/ 152 h 259"/>
                  <a:gd name="T30" fmla="*/ 297 w 337"/>
                  <a:gd name="T31" fmla="*/ 252 h 259"/>
                  <a:gd name="T32" fmla="*/ 317 w 337"/>
                  <a:gd name="T33" fmla="*/ 255 h 259"/>
                  <a:gd name="T34" fmla="*/ 337 w 337"/>
                  <a:gd name="T35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7" h="259">
                    <a:moveTo>
                      <a:pt x="0" y="0"/>
                    </a:moveTo>
                    <a:lnTo>
                      <a:pt x="20" y="13"/>
                    </a:lnTo>
                    <a:lnTo>
                      <a:pt x="40" y="26"/>
                    </a:lnTo>
                    <a:lnTo>
                      <a:pt x="60" y="38"/>
                    </a:lnTo>
                    <a:lnTo>
                      <a:pt x="80" y="48"/>
                    </a:lnTo>
                    <a:lnTo>
                      <a:pt x="99" y="59"/>
                    </a:lnTo>
                    <a:lnTo>
                      <a:pt x="119" y="68"/>
                    </a:lnTo>
                    <a:lnTo>
                      <a:pt x="139" y="78"/>
                    </a:lnTo>
                    <a:lnTo>
                      <a:pt x="159" y="88"/>
                    </a:lnTo>
                    <a:lnTo>
                      <a:pt x="179" y="97"/>
                    </a:lnTo>
                    <a:lnTo>
                      <a:pt x="198" y="107"/>
                    </a:lnTo>
                    <a:lnTo>
                      <a:pt x="218" y="117"/>
                    </a:lnTo>
                    <a:lnTo>
                      <a:pt x="238" y="128"/>
                    </a:lnTo>
                    <a:lnTo>
                      <a:pt x="258" y="138"/>
                    </a:lnTo>
                    <a:lnTo>
                      <a:pt x="278" y="152"/>
                    </a:lnTo>
                    <a:lnTo>
                      <a:pt x="297" y="252"/>
                    </a:lnTo>
                    <a:lnTo>
                      <a:pt x="317" y="255"/>
                    </a:lnTo>
                    <a:lnTo>
                      <a:pt x="337" y="259"/>
                    </a:lnTo>
                  </a:path>
                </a:pathLst>
              </a:custGeom>
              <a:noFill/>
              <a:ln w="30163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486"/>
              <p:cNvSpPr>
                <a:spLocks/>
              </p:cNvSpPr>
              <p:nvPr/>
            </p:nvSpPr>
            <p:spPr bwMode="auto">
              <a:xfrm>
                <a:off x="3080" y="1398"/>
                <a:ext cx="1918" cy="1110"/>
              </a:xfrm>
              <a:custGeom>
                <a:avLst/>
                <a:gdLst>
                  <a:gd name="T0" fmla="*/ 0 w 297"/>
                  <a:gd name="T1" fmla="*/ 0 h 172"/>
                  <a:gd name="T2" fmla="*/ 20 w 297"/>
                  <a:gd name="T3" fmla="*/ 10 h 172"/>
                  <a:gd name="T4" fmla="*/ 40 w 297"/>
                  <a:gd name="T5" fmla="*/ 21 h 172"/>
                  <a:gd name="T6" fmla="*/ 59 w 297"/>
                  <a:gd name="T7" fmla="*/ 34 h 172"/>
                  <a:gd name="T8" fmla="*/ 79 w 297"/>
                  <a:gd name="T9" fmla="*/ 44 h 172"/>
                  <a:gd name="T10" fmla="*/ 99 w 297"/>
                  <a:gd name="T11" fmla="*/ 57 h 172"/>
                  <a:gd name="T12" fmla="*/ 119 w 297"/>
                  <a:gd name="T13" fmla="*/ 71 h 172"/>
                  <a:gd name="T14" fmla="*/ 139 w 297"/>
                  <a:gd name="T15" fmla="*/ 83 h 172"/>
                  <a:gd name="T16" fmla="*/ 158 w 297"/>
                  <a:gd name="T17" fmla="*/ 95 h 172"/>
                  <a:gd name="T18" fmla="*/ 178 w 297"/>
                  <a:gd name="T19" fmla="*/ 107 h 172"/>
                  <a:gd name="T20" fmla="*/ 198 w 297"/>
                  <a:gd name="T21" fmla="*/ 116 h 172"/>
                  <a:gd name="T22" fmla="*/ 218 w 297"/>
                  <a:gd name="T23" fmla="*/ 127 h 172"/>
                  <a:gd name="T24" fmla="*/ 238 w 297"/>
                  <a:gd name="T25" fmla="*/ 137 h 172"/>
                  <a:gd name="T26" fmla="*/ 257 w 297"/>
                  <a:gd name="T27" fmla="*/ 148 h 172"/>
                  <a:gd name="T28" fmla="*/ 277 w 297"/>
                  <a:gd name="T29" fmla="*/ 161 h 172"/>
                  <a:gd name="T30" fmla="*/ 297 w 297"/>
                  <a:gd name="T3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7" h="172">
                    <a:moveTo>
                      <a:pt x="0" y="0"/>
                    </a:moveTo>
                    <a:lnTo>
                      <a:pt x="20" y="10"/>
                    </a:lnTo>
                    <a:lnTo>
                      <a:pt x="40" y="21"/>
                    </a:lnTo>
                    <a:lnTo>
                      <a:pt x="59" y="34"/>
                    </a:lnTo>
                    <a:lnTo>
                      <a:pt x="79" y="44"/>
                    </a:lnTo>
                    <a:lnTo>
                      <a:pt x="99" y="57"/>
                    </a:lnTo>
                    <a:lnTo>
                      <a:pt x="119" y="71"/>
                    </a:lnTo>
                    <a:lnTo>
                      <a:pt x="139" y="83"/>
                    </a:lnTo>
                    <a:lnTo>
                      <a:pt x="158" y="95"/>
                    </a:lnTo>
                    <a:lnTo>
                      <a:pt x="178" y="107"/>
                    </a:lnTo>
                    <a:lnTo>
                      <a:pt x="198" y="116"/>
                    </a:lnTo>
                    <a:lnTo>
                      <a:pt x="218" y="127"/>
                    </a:lnTo>
                    <a:lnTo>
                      <a:pt x="238" y="137"/>
                    </a:lnTo>
                    <a:lnTo>
                      <a:pt x="257" y="148"/>
                    </a:lnTo>
                    <a:lnTo>
                      <a:pt x="277" y="161"/>
                    </a:lnTo>
                    <a:lnTo>
                      <a:pt x="297" y="172"/>
                    </a:lnTo>
                  </a:path>
                </a:pathLst>
              </a:custGeom>
              <a:noFill/>
              <a:ln w="30163">
                <a:solidFill>
                  <a:srgbClr val="3366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Rectangle 487"/>
              <p:cNvSpPr>
                <a:spLocks noChangeArrowheads="1"/>
              </p:cNvSpPr>
              <p:nvPr/>
            </p:nvSpPr>
            <p:spPr bwMode="auto">
              <a:xfrm>
                <a:off x="491" y="991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Rectangle 488"/>
              <p:cNvSpPr>
                <a:spLocks noChangeArrowheads="1"/>
              </p:cNvSpPr>
              <p:nvPr/>
            </p:nvSpPr>
            <p:spPr bwMode="auto">
              <a:xfrm>
                <a:off x="620" y="1185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Rectangle 489"/>
              <p:cNvSpPr>
                <a:spLocks noChangeArrowheads="1"/>
              </p:cNvSpPr>
              <p:nvPr/>
            </p:nvSpPr>
            <p:spPr bwMode="auto">
              <a:xfrm>
                <a:off x="749" y="1295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Rectangle 490"/>
              <p:cNvSpPr>
                <a:spLocks noChangeArrowheads="1"/>
              </p:cNvSpPr>
              <p:nvPr/>
            </p:nvSpPr>
            <p:spPr bwMode="auto">
              <a:xfrm>
                <a:off x="872" y="1449"/>
                <a:ext cx="58" cy="59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Rectangle 491"/>
              <p:cNvSpPr>
                <a:spLocks noChangeArrowheads="1"/>
              </p:cNvSpPr>
              <p:nvPr/>
            </p:nvSpPr>
            <p:spPr bwMode="auto">
              <a:xfrm>
                <a:off x="1001" y="1559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Rectangle 492"/>
              <p:cNvSpPr>
                <a:spLocks noChangeArrowheads="1"/>
              </p:cNvSpPr>
              <p:nvPr/>
            </p:nvSpPr>
            <p:spPr bwMode="auto">
              <a:xfrm>
                <a:off x="1130" y="1682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Rectangle 493"/>
              <p:cNvSpPr>
                <a:spLocks noChangeArrowheads="1"/>
              </p:cNvSpPr>
              <p:nvPr/>
            </p:nvSpPr>
            <p:spPr bwMode="auto">
              <a:xfrm>
                <a:off x="1259" y="1804"/>
                <a:ext cx="58" cy="59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Rectangle 494"/>
              <p:cNvSpPr>
                <a:spLocks noChangeArrowheads="1"/>
              </p:cNvSpPr>
              <p:nvPr/>
            </p:nvSpPr>
            <p:spPr bwMode="auto">
              <a:xfrm>
                <a:off x="1388" y="1927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Rectangle 495"/>
              <p:cNvSpPr>
                <a:spLocks noChangeArrowheads="1"/>
              </p:cNvSpPr>
              <p:nvPr/>
            </p:nvSpPr>
            <p:spPr bwMode="auto">
              <a:xfrm>
                <a:off x="1511" y="2030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Rectangle 496"/>
              <p:cNvSpPr>
                <a:spLocks noChangeArrowheads="1"/>
              </p:cNvSpPr>
              <p:nvPr/>
            </p:nvSpPr>
            <p:spPr bwMode="auto">
              <a:xfrm>
                <a:off x="1640" y="2121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Rectangle 497"/>
              <p:cNvSpPr>
                <a:spLocks noChangeArrowheads="1"/>
              </p:cNvSpPr>
              <p:nvPr/>
            </p:nvSpPr>
            <p:spPr bwMode="auto">
              <a:xfrm>
                <a:off x="1769" y="2198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Rectangle 498"/>
              <p:cNvSpPr>
                <a:spLocks noChangeArrowheads="1"/>
              </p:cNvSpPr>
              <p:nvPr/>
            </p:nvSpPr>
            <p:spPr bwMode="auto">
              <a:xfrm>
                <a:off x="1898" y="2269"/>
                <a:ext cx="59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Rectangle 499"/>
              <p:cNvSpPr>
                <a:spLocks noChangeArrowheads="1"/>
              </p:cNvSpPr>
              <p:nvPr/>
            </p:nvSpPr>
            <p:spPr bwMode="auto">
              <a:xfrm>
                <a:off x="2028" y="2340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Rectangle 500"/>
              <p:cNvSpPr>
                <a:spLocks noChangeArrowheads="1"/>
              </p:cNvSpPr>
              <p:nvPr/>
            </p:nvSpPr>
            <p:spPr bwMode="auto">
              <a:xfrm>
                <a:off x="2150" y="2398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Rectangle 501"/>
              <p:cNvSpPr>
                <a:spLocks noChangeArrowheads="1"/>
              </p:cNvSpPr>
              <p:nvPr/>
            </p:nvSpPr>
            <p:spPr bwMode="auto">
              <a:xfrm>
                <a:off x="2279" y="2463"/>
                <a:ext cx="59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Rectangle 502"/>
              <p:cNvSpPr>
                <a:spLocks noChangeArrowheads="1"/>
              </p:cNvSpPr>
              <p:nvPr/>
            </p:nvSpPr>
            <p:spPr bwMode="auto">
              <a:xfrm>
                <a:off x="2409" y="2515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Rectangle 503"/>
              <p:cNvSpPr>
                <a:spLocks noChangeArrowheads="1"/>
              </p:cNvSpPr>
              <p:nvPr/>
            </p:nvSpPr>
            <p:spPr bwMode="auto">
              <a:xfrm>
                <a:off x="2538" y="3315"/>
                <a:ext cx="58" cy="58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Rectangle 504"/>
              <p:cNvSpPr>
                <a:spLocks noChangeArrowheads="1"/>
              </p:cNvSpPr>
              <p:nvPr/>
            </p:nvSpPr>
            <p:spPr bwMode="auto">
              <a:xfrm>
                <a:off x="749" y="1075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Rectangle 505"/>
              <p:cNvSpPr>
                <a:spLocks noChangeArrowheads="1"/>
              </p:cNvSpPr>
              <p:nvPr/>
            </p:nvSpPr>
            <p:spPr bwMode="auto">
              <a:xfrm>
                <a:off x="872" y="1198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Rectangle 506"/>
              <p:cNvSpPr>
                <a:spLocks noChangeArrowheads="1"/>
              </p:cNvSpPr>
              <p:nvPr/>
            </p:nvSpPr>
            <p:spPr bwMode="auto">
              <a:xfrm>
                <a:off x="1001" y="1398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Rectangle 507"/>
              <p:cNvSpPr>
                <a:spLocks noChangeArrowheads="1"/>
              </p:cNvSpPr>
              <p:nvPr/>
            </p:nvSpPr>
            <p:spPr bwMode="auto">
              <a:xfrm>
                <a:off x="1130" y="1456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Rectangle 508"/>
              <p:cNvSpPr>
                <a:spLocks noChangeArrowheads="1"/>
              </p:cNvSpPr>
              <p:nvPr/>
            </p:nvSpPr>
            <p:spPr bwMode="auto">
              <a:xfrm>
                <a:off x="1259" y="1611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Rectangle 509"/>
              <p:cNvSpPr>
                <a:spLocks noChangeArrowheads="1"/>
              </p:cNvSpPr>
              <p:nvPr/>
            </p:nvSpPr>
            <p:spPr bwMode="auto">
              <a:xfrm>
                <a:off x="1388" y="1733"/>
                <a:ext cx="58" cy="59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Rectangle 510"/>
              <p:cNvSpPr>
                <a:spLocks noChangeArrowheads="1"/>
              </p:cNvSpPr>
              <p:nvPr/>
            </p:nvSpPr>
            <p:spPr bwMode="auto">
              <a:xfrm>
                <a:off x="1511" y="1830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Rectangle 511"/>
              <p:cNvSpPr>
                <a:spLocks noChangeArrowheads="1"/>
              </p:cNvSpPr>
              <p:nvPr/>
            </p:nvSpPr>
            <p:spPr bwMode="auto">
              <a:xfrm>
                <a:off x="1640" y="1934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Rectangle 512"/>
              <p:cNvSpPr>
                <a:spLocks noChangeArrowheads="1"/>
              </p:cNvSpPr>
              <p:nvPr/>
            </p:nvSpPr>
            <p:spPr bwMode="auto">
              <a:xfrm>
                <a:off x="1769" y="2024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Rectangle 513"/>
              <p:cNvSpPr>
                <a:spLocks noChangeArrowheads="1"/>
              </p:cNvSpPr>
              <p:nvPr/>
            </p:nvSpPr>
            <p:spPr bwMode="auto">
              <a:xfrm>
                <a:off x="1898" y="2108"/>
                <a:ext cx="59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Rectangle 514"/>
              <p:cNvSpPr>
                <a:spLocks noChangeArrowheads="1"/>
              </p:cNvSpPr>
              <p:nvPr/>
            </p:nvSpPr>
            <p:spPr bwMode="auto">
              <a:xfrm>
                <a:off x="2028" y="2192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Rectangle 515"/>
              <p:cNvSpPr>
                <a:spLocks noChangeArrowheads="1"/>
              </p:cNvSpPr>
              <p:nvPr/>
            </p:nvSpPr>
            <p:spPr bwMode="auto">
              <a:xfrm>
                <a:off x="2150" y="2263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Rectangle 516"/>
              <p:cNvSpPr>
                <a:spLocks noChangeArrowheads="1"/>
              </p:cNvSpPr>
              <p:nvPr/>
            </p:nvSpPr>
            <p:spPr bwMode="auto">
              <a:xfrm>
                <a:off x="2279" y="2334"/>
                <a:ext cx="59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Rectangle 517"/>
              <p:cNvSpPr>
                <a:spLocks noChangeArrowheads="1"/>
              </p:cNvSpPr>
              <p:nvPr/>
            </p:nvSpPr>
            <p:spPr bwMode="auto">
              <a:xfrm>
                <a:off x="2409" y="2392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Rectangle 518"/>
              <p:cNvSpPr>
                <a:spLocks noChangeArrowheads="1"/>
              </p:cNvSpPr>
              <p:nvPr/>
            </p:nvSpPr>
            <p:spPr bwMode="auto">
              <a:xfrm>
                <a:off x="2538" y="3102"/>
                <a:ext cx="58" cy="58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Rectangle 519"/>
              <p:cNvSpPr>
                <a:spLocks noChangeArrowheads="1"/>
              </p:cNvSpPr>
              <p:nvPr/>
            </p:nvSpPr>
            <p:spPr bwMode="auto">
              <a:xfrm>
                <a:off x="872" y="1004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Rectangle 520"/>
              <p:cNvSpPr>
                <a:spLocks noChangeArrowheads="1"/>
              </p:cNvSpPr>
              <p:nvPr/>
            </p:nvSpPr>
            <p:spPr bwMode="auto">
              <a:xfrm>
                <a:off x="1001" y="1127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Rectangle 521"/>
              <p:cNvSpPr>
                <a:spLocks noChangeArrowheads="1"/>
              </p:cNvSpPr>
              <p:nvPr/>
            </p:nvSpPr>
            <p:spPr bwMode="auto">
              <a:xfrm>
                <a:off x="1130" y="1275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Rectangle 522"/>
              <p:cNvSpPr>
                <a:spLocks noChangeArrowheads="1"/>
              </p:cNvSpPr>
              <p:nvPr/>
            </p:nvSpPr>
            <p:spPr bwMode="auto">
              <a:xfrm>
                <a:off x="1259" y="1398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Rectangle 523"/>
              <p:cNvSpPr>
                <a:spLocks noChangeArrowheads="1"/>
              </p:cNvSpPr>
              <p:nvPr/>
            </p:nvSpPr>
            <p:spPr bwMode="auto">
              <a:xfrm>
                <a:off x="1388" y="1520"/>
                <a:ext cx="58" cy="5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Rectangle 524"/>
              <p:cNvSpPr>
                <a:spLocks noChangeArrowheads="1"/>
              </p:cNvSpPr>
              <p:nvPr/>
            </p:nvSpPr>
            <p:spPr bwMode="auto">
              <a:xfrm>
                <a:off x="1511" y="1637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Rectangle 525"/>
              <p:cNvSpPr>
                <a:spLocks noChangeArrowheads="1"/>
              </p:cNvSpPr>
              <p:nvPr/>
            </p:nvSpPr>
            <p:spPr bwMode="auto">
              <a:xfrm>
                <a:off x="1640" y="1753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Rectangle 526"/>
              <p:cNvSpPr>
                <a:spLocks noChangeArrowheads="1"/>
              </p:cNvSpPr>
              <p:nvPr/>
            </p:nvSpPr>
            <p:spPr bwMode="auto">
              <a:xfrm>
                <a:off x="1769" y="1856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Rectangle 527"/>
              <p:cNvSpPr>
                <a:spLocks noChangeArrowheads="1"/>
              </p:cNvSpPr>
              <p:nvPr/>
            </p:nvSpPr>
            <p:spPr bwMode="auto">
              <a:xfrm>
                <a:off x="1898" y="1959"/>
                <a:ext cx="59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Rectangle 528"/>
              <p:cNvSpPr>
                <a:spLocks noChangeArrowheads="1"/>
              </p:cNvSpPr>
              <p:nvPr/>
            </p:nvSpPr>
            <p:spPr bwMode="auto">
              <a:xfrm>
                <a:off x="2028" y="2050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Rectangle 529"/>
              <p:cNvSpPr>
                <a:spLocks noChangeArrowheads="1"/>
              </p:cNvSpPr>
              <p:nvPr/>
            </p:nvSpPr>
            <p:spPr bwMode="auto">
              <a:xfrm>
                <a:off x="2150" y="2127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Rectangle 530"/>
              <p:cNvSpPr>
                <a:spLocks noChangeArrowheads="1"/>
              </p:cNvSpPr>
              <p:nvPr/>
            </p:nvSpPr>
            <p:spPr bwMode="auto">
              <a:xfrm>
                <a:off x="2279" y="2198"/>
                <a:ext cx="59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Rectangle 531"/>
              <p:cNvSpPr>
                <a:spLocks noChangeArrowheads="1"/>
              </p:cNvSpPr>
              <p:nvPr/>
            </p:nvSpPr>
            <p:spPr bwMode="auto">
              <a:xfrm>
                <a:off x="2409" y="2269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Rectangle 532"/>
              <p:cNvSpPr>
                <a:spLocks noChangeArrowheads="1"/>
              </p:cNvSpPr>
              <p:nvPr/>
            </p:nvSpPr>
            <p:spPr bwMode="auto">
              <a:xfrm>
                <a:off x="2538" y="2863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Rectangle 533"/>
              <p:cNvSpPr>
                <a:spLocks noChangeArrowheads="1"/>
              </p:cNvSpPr>
              <p:nvPr/>
            </p:nvSpPr>
            <p:spPr bwMode="auto">
              <a:xfrm>
                <a:off x="2667" y="2979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Rectangle 534"/>
              <p:cNvSpPr>
                <a:spLocks noChangeArrowheads="1"/>
              </p:cNvSpPr>
              <p:nvPr/>
            </p:nvSpPr>
            <p:spPr bwMode="auto">
              <a:xfrm>
                <a:off x="2790" y="3025"/>
                <a:ext cx="58" cy="5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Rectangle 535"/>
              <p:cNvSpPr>
                <a:spLocks noChangeArrowheads="1"/>
              </p:cNvSpPr>
              <p:nvPr/>
            </p:nvSpPr>
            <p:spPr bwMode="auto">
              <a:xfrm>
                <a:off x="1388" y="1301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Rectangle 536"/>
              <p:cNvSpPr>
                <a:spLocks noChangeArrowheads="1"/>
              </p:cNvSpPr>
              <p:nvPr/>
            </p:nvSpPr>
            <p:spPr bwMode="auto">
              <a:xfrm>
                <a:off x="1511" y="1469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Rectangle 537"/>
              <p:cNvSpPr>
                <a:spLocks noChangeArrowheads="1"/>
              </p:cNvSpPr>
              <p:nvPr/>
            </p:nvSpPr>
            <p:spPr bwMode="auto">
              <a:xfrm>
                <a:off x="1640" y="158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Rectangle 538"/>
              <p:cNvSpPr>
                <a:spLocks noChangeArrowheads="1"/>
              </p:cNvSpPr>
              <p:nvPr/>
            </p:nvSpPr>
            <p:spPr bwMode="auto">
              <a:xfrm>
                <a:off x="1769" y="169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Rectangle 539"/>
              <p:cNvSpPr>
                <a:spLocks noChangeArrowheads="1"/>
              </p:cNvSpPr>
              <p:nvPr/>
            </p:nvSpPr>
            <p:spPr bwMode="auto">
              <a:xfrm>
                <a:off x="1898" y="1811"/>
                <a:ext cx="59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Rectangle 540"/>
              <p:cNvSpPr>
                <a:spLocks noChangeArrowheads="1"/>
              </p:cNvSpPr>
              <p:nvPr/>
            </p:nvSpPr>
            <p:spPr bwMode="auto">
              <a:xfrm>
                <a:off x="2028" y="189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Rectangle 541"/>
              <p:cNvSpPr>
                <a:spLocks noChangeArrowheads="1"/>
              </p:cNvSpPr>
              <p:nvPr/>
            </p:nvSpPr>
            <p:spPr bwMode="auto">
              <a:xfrm>
                <a:off x="2150" y="198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Rectangle 542"/>
              <p:cNvSpPr>
                <a:spLocks noChangeArrowheads="1"/>
              </p:cNvSpPr>
              <p:nvPr/>
            </p:nvSpPr>
            <p:spPr bwMode="auto">
              <a:xfrm>
                <a:off x="2279" y="2056"/>
                <a:ext cx="59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Rectangle 543"/>
              <p:cNvSpPr>
                <a:spLocks noChangeArrowheads="1"/>
              </p:cNvSpPr>
              <p:nvPr/>
            </p:nvSpPr>
            <p:spPr bwMode="auto">
              <a:xfrm>
                <a:off x="2409" y="2134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Rectangle 544"/>
              <p:cNvSpPr>
                <a:spLocks noChangeArrowheads="1"/>
              </p:cNvSpPr>
              <p:nvPr/>
            </p:nvSpPr>
            <p:spPr bwMode="auto">
              <a:xfrm>
                <a:off x="2538" y="269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Rectangle 545"/>
              <p:cNvSpPr>
                <a:spLocks noChangeArrowheads="1"/>
              </p:cNvSpPr>
              <p:nvPr/>
            </p:nvSpPr>
            <p:spPr bwMode="auto">
              <a:xfrm>
                <a:off x="2667" y="2760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Rectangle 546"/>
              <p:cNvSpPr>
                <a:spLocks noChangeArrowheads="1"/>
              </p:cNvSpPr>
              <p:nvPr/>
            </p:nvSpPr>
            <p:spPr bwMode="auto">
              <a:xfrm>
                <a:off x="2790" y="2837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Rectangle 547"/>
              <p:cNvSpPr>
                <a:spLocks noChangeArrowheads="1"/>
              </p:cNvSpPr>
              <p:nvPr/>
            </p:nvSpPr>
            <p:spPr bwMode="auto">
              <a:xfrm>
                <a:off x="2919" y="2928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Rectangle 548"/>
              <p:cNvSpPr>
                <a:spLocks noChangeArrowheads="1"/>
              </p:cNvSpPr>
              <p:nvPr/>
            </p:nvSpPr>
            <p:spPr bwMode="auto">
              <a:xfrm>
                <a:off x="3048" y="2953"/>
                <a:ext cx="58" cy="5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Rectangle 549"/>
              <p:cNvSpPr>
                <a:spLocks noChangeArrowheads="1"/>
              </p:cNvSpPr>
              <p:nvPr/>
            </p:nvSpPr>
            <p:spPr bwMode="auto">
              <a:xfrm>
                <a:off x="1640" y="1437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Rectangle 550"/>
              <p:cNvSpPr>
                <a:spLocks noChangeArrowheads="1"/>
              </p:cNvSpPr>
              <p:nvPr/>
            </p:nvSpPr>
            <p:spPr bwMode="auto">
              <a:xfrm>
                <a:off x="1769" y="1546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Rectangle 551"/>
              <p:cNvSpPr>
                <a:spLocks noChangeArrowheads="1"/>
              </p:cNvSpPr>
              <p:nvPr/>
            </p:nvSpPr>
            <p:spPr bwMode="auto">
              <a:xfrm>
                <a:off x="1898" y="1656"/>
                <a:ext cx="59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Rectangle 552"/>
              <p:cNvSpPr>
                <a:spLocks noChangeArrowheads="1"/>
              </p:cNvSpPr>
              <p:nvPr/>
            </p:nvSpPr>
            <p:spPr bwMode="auto">
              <a:xfrm>
                <a:off x="2028" y="1746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Rectangle 553"/>
              <p:cNvSpPr>
                <a:spLocks noChangeArrowheads="1"/>
              </p:cNvSpPr>
              <p:nvPr/>
            </p:nvSpPr>
            <p:spPr bwMode="auto">
              <a:xfrm>
                <a:off x="2150" y="1837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Rectangle 554"/>
              <p:cNvSpPr>
                <a:spLocks noChangeArrowheads="1"/>
              </p:cNvSpPr>
              <p:nvPr/>
            </p:nvSpPr>
            <p:spPr bwMode="auto">
              <a:xfrm>
                <a:off x="2279" y="1908"/>
                <a:ext cx="59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Rectangle 555"/>
              <p:cNvSpPr>
                <a:spLocks noChangeArrowheads="1"/>
              </p:cNvSpPr>
              <p:nvPr/>
            </p:nvSpPr>
            <p:spPr bwMode="auto">
              <a:xfrm>
                <a:off x="2409" y="1985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Rectangle 556"/>
              <p:cNvSpPr>
                <a:spLocks noChangeArrowheads="1"/>
              </p:cNvSpPr>
              <p:nvPr/>
            </p:nvSpPr>
            <p:spPr bwMode="auto">
              <a:xfrm>
                <a:off x="2538" y="2508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Rectangle 557"/>
              <p:cNvSpPr>
                <a:spLocks noChangeArrowheads="1"/>
              </p:cNvSpPr>
              <p:nvPr/>
            </p:nvSpPr>
            <p:spPr bwMode="auto">
              <a:xfrm>
                <a:off x="2667" y="2579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Rectangle 558"/>
              <p:cNvSpPr>
                <a:spLocks noChangeArrowheads="1"/>
              </p:cNvSpPr>
              <p:nvPr/>
            </p:nvSpPr>
            <p:spPr bwMode="auto">
              <a:xfrm>
                <a:off x="2790" y="2669"/>
                <a:ext cx="58" cy="59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Rectangle 559"/>
              <p:cNvSpPr>
                <a:spLocks noChangeArrowheads="1"/>
              </p:cNvSpPr>
              <p:nvPr/>
            </p:nvSpPr>
            <p:spPr bwMode="auto">
              <a:xfrm>
                <a:off x="2919" y="2734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Rectangle 560"/>
              <p:cNvSpPr>
                <a:spLocks noChangeArrowheads="1"/>
              </p:cNvSpPr>
              <p:nvPr/>
            </p:nvSpPr>
            <p:spPr bwMode="auto">
              <a:xfrm>
                <a:off x="3048" y="2773"/>
                <a:ext cx="58" cy="5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8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Rectangle 561"/>
              <p:cNvSpPr>
                <a:spLocks noChangeArrowheads="1"/>
              </p:cNvSpPr>
              <p:nvPr/>
            </p:nvSpPr>
            <p:spPr bwMode="auto">
              <a:xfrm>
                <a:off x="1769" y="1424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Rectangle 562"/>
              <p:cNvSpPr>
                <a:spLocks noChangeArrowheads="1"/>
              </p:cNvSpPr>
              <p:nvPr/>
            </p:nvSpPr>
            <p:spPr bwMode="auto">
              <a:xfrm>
                <a:off x="1898" y="1501"/>
                <a:ext cx="59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Rectangle 563"/>
              <p:cNvSpPr>
                <a:spLocks noChangeArrowheads="1"/>
              </p:cNvSpPr>
              <p:nvPr/>
            </p:nvSpPr>
            <p:spPr bwMode="auto">
              <a:xfrm>
                <a:off x="2028" y="1591"/>
                <a:ext cx="58" cy="59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Rectangle 564"/>
              <p:cNvSpPr>
                <a:spLocks noChangeArrowheads="1"/>
              </p:cNvSpPr>
              <p:nvPr/>
            </p:nvSpPr>
            <p:spPr bwMode="auto">
              <a:xfrm>
                <a:off x="2150" y="1682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Rectangle 565"/>
              <p:cNvSpPr>
                <a:spLocks noChangeArrowheads="1"/>
              </p:cNvSpPr>
              <p:nvPr/>
            </p:nvSpPr>
            <p:spPr bwMode="auto">
              <a:xfrm>
                <a:off x="2279" y="1759"/>
                <a:ext cx="59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Rectangle 566"/>
              <p:cNvSpPr>
                <a:spLocks noChangeArrowheads="1"/>
              </p:cNvSpPr>
              <p:nvPr/>
            </p:nvSpPr>
            <p:spPr bwMode="auto">
              <a:xfrm>
                <a:off x="2409" y="1830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Rectangle 567"/>
              <p:cNvSpPr>
                <a:spLocks noChangeArrowheads="1"/>
              </p:cNvSpPr>
              <p:nvPr/>
            </p:nvSpPr>
            <p:spPr bwMode="auto">
              <a:xfrm>
                <a:off x="2538" y="2334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Rectangle 568"/>
              <p:cNvSpPr>
                <a:spLocks noChangeArrowheads="1"/>
              </p:cNvSpPr>
              <p:nvPr/>
            </p:nvSpPr>
            <p:spPr bwMode="auto">
              <a:xfrm>
                <a:off x="2667" y="2418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Rectangle 569"/>
              <p:cNvSpPr>
                <a:spLocks noChangeArrowheads="1"/>
              </p:cNvSpPr>
              <p:nvPr/>
            </p:nvSpPr>
            <p:spPr bwMode="auto">
              <a:xfrm>
                <a:off x="2790" y="2508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Rectangle 570"/>
              <p:cNvSpPr>
                <a:spLocks noChangeArrowheads="1"/>
              </p:cNvSpPr>
              <p:nvPr/>
            </p:nvSpPr>
            <p:spPr bwMode="auto">
              <a:xfrm>
                <a:off x="2919" y="2534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Rectangle 571"/>
              <p:cNvSpPr>
                <a:spLocks noChangeArrowheads="1"/>
              </p:cNvSpPr>
              <p:nvPr/>
            </p:nvSpPr>
            <p:spPr bwMode="auto">
              <a:xfrm>
                <a:off x="3048" y="2508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Rectangle 572"/>
              <p:cNvSpPr>
                <a:spLocks noChangeArrowheads="1"/>
              </p:cNvSpPr>
              <p:nvPr/>
            </p:nvSpPr>
            <p:spPr bwMode="auto">
              <a:xfrm>
                <a:off x="3177" y="2631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Rectangle 573"/>
              <p:cNvSpPr>
                <a:spLocks noChangeArrowheads="1"/>
              </p:cNvSpPr>
              <p:nvPr/>
            </p:nvSpPr>
            <p:spPr bwMode="auto">
              <a:xfrm>
                <a:off x="3306" y="2721"/>
                <a:ext cx="58" cy="58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Rectangle 574"/>
              <p:cNvSpPr>
                <a:spLocks noChangeArrowheads="1"/>
              </p:cNvSpPr>
              <p:nvPr/>
            </p:nvSpPr>
            <p:spPr bwMode="auto">
              <a:xfrm>
                <a:off x="2028" y="1443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Rectangle 575"/>
              <p:cNvSpPr>
                <a:spLocks noChangeArrowheads="1"/>
              </p:cNvSpPr>
              <p:nvPr/>
            </p:nvSpPr>
            <p:spPr bwMode="auto">
              <a:xfrm>
                <a:off x="2150" y="1533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Rectangle 576"/>
              <p:cNvSpPr>
                <a:spLocks noChangeArrowheads="1"/>
              </p:cNvSpPr>
              <p:nvPr/>
            </p:nvSpPr>
            <p:spPr bwMode="auto">
              <a:xfrm>
                <a:off x="2279" y="1591"/>
                <a:ext cx="59" cy="59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Rectangle 577"/>
              <p:cNvSpPr>
                <a:spLocks noChangeArrowheads="1"/>
              </p:cNvSpPr>
              <p:nvPr/>
            </p:nvSpPr>
            <p:spPr bwMode="auto">
              <a:xfrm>
                <a:off x="2409" y="1662"/>
                <a:ext cx="58" cy="59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Rectangle 578"/>
              <p:cNvSpPr>
                <a:spLocks noChangeArrowheads="1"/>
              </p:cNvSpPr>
              <p:nvPr/>
            </p:nvSpPr>
            <p:spPr bwMode="auto">
              <a:xfrm>
                <a:off x="2538" y="2179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Rectangle 579"/>
              <p:cNvSpPr>
                <a:spLocks noChangeArrowheads="1"/>
              </p:cNvSpPr>
              <p:nvPr/>
            </p:nvSpPr>
            <p:spPr bwMode="auto">
              <a:xfrm>
                <a:off x="2667" y="2263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Rectangle 580"/>
              <p:cNvSpPr>
                <a:spLocks noChangeArrowheads="1"/>
              </p:cNvSpPr>
              <p:nvPr/>
            </p:nvSpPr>
            <p:spPr bwMode="auto">
              <a:xfrm>
                <a:off x="2790" y="2347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Rectangle 581"/>
              <p:cNvSpPr>
                <a:spLocks noChangeArrowheads="1"/>
              </p:cNvSpPr>
              <p:nvPr/>
            </p:nvSpPr>
            <p:spPr bwMode="auto">
              <a:xfrm>
                <a:off x="2919" y="2347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Rectangle 582"/>
              <p:cNvSpPr>
                <a:spLocks noChangeArrowheads="1"/>
              </p:cNvSpPr>
              <p:nvPr/>
            </p:nvSpPr>
            <p:spPr bwMode="auto">
              <a:xfrm>
                <a:off x="3048" y="2347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Rectangle 583"/>
              <p:cNvSpPr>
                <a:spLocks noChangeArrowheads="1"/>
              </p:cNvSpPr>
              <p:nvPr/>
            </p:nvSpPr>
            <p:spPr bwMode="auto">
              <a:xfrm>
                <a:off x="3177" y="2450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Rectangle 584"/>
              <p:cNvSpPr>
                <a:spLocks noChangeArrowheads="1"/>
              </p:cNvSpPr>
              <p:nvPr/>
            </p:nvSpPr>
            <p:spPr bwMode="auto">
              <a:xfrm>
                <a:off x="3306" y="2592"/>
                <a:ext cx="58" cy="5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Rectangle 585"/>
              <p:cNvSpPr>
                <a:spLocks noChangeArrowheads="1"/>
              </p:cNvSpPr>
              <p:nvPr/>
            </p:nvSpPr>
            <p:spPr bwMode="auto">
              <a:xfrm>
                <a:off x="2150" y="1378"/>
                <a:ext cx="58" cy="5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Rectangle 586"/>
              <p:cNvSpPr>
                <a:spLocks noChangeArrowheads="1"/>
              </p:cNvSpPr>
              <p:nvPr/>
            </p:nvSpPr>
            <p:spPr bwMode="auto">
              <a:xfrm>
                <a:off x="2279" y="1430"/>
                <a:ext cx="59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Rectangle 587"/>
              <p:cNvSpPr>
                <a:spLocks noChangeArrowheads="1"/>
              </p:cNvSpPr>
              <p:nvPr/>
            </p:nvSpPr>
            <p:spPr bwMode="auto">
              <a:xfrm>
                <a:off x="2409" y="1488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Rectangle 588"/>
              <p:cNvSpPr>
                <a:spLocks noChangeArrowheads="1"/>
              </p:cNvSpPr>
              <p:nvPr/>
            </p:nvSpPr>
            <p:spPr bwMode="auto">
              <a:xfrm>
                <a:off x="2538" y="2024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Rectangle 589"/>
              <p:cNvSpPr>
                <a:spLocks noChangeArrowheads="1"/>
              </p:cNvSpPr>
              <p:nvPr/>
            </p:nvSpPr>
            <p:spPr bwMode="auto">
              <a:xfrm>
                <a:off x="2667" y="2114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Rectangle 590"/>
              <p:cNvSpPr>
                <a:spLocks noChangeArrowheads="1"/>
              </p:cNvSpPr>
              <p:nvPr/>
            </p:nvSpPr>
            <p:spPr bwMode="auto">
              <a:xfrm>
                <a:off x="2790" y="218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Rectangle 591"/>
              <p:cNvSpPr>
                <a:spLocks noChangeArrowheads="1"/>
              </p:cNvSpPr>
              <p:nvPr/>
            </p:nvSpPr>
            <p:spPr bwMode="auto">
              <a:xfrm>
                <a:off x="2919" y="2179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Rectangle 592"/>
              <p:cNvSpPr>
                <a:spLocks noChangeArrowheads="1"/>
              </p:cNvSpPr>
              <p:nvPr/>
            </p:nvSpPr>
            <p:spPr bwMode="auto">
              <a:xfrm>
                <a:off x="3048" y="220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Rectangle 593"/>
              <p:cNvSpPr>
                <a:spLocks noChangeArrowheads="1"/>
              </p:cNvSpPr>
              <p:nvPr/>
            </p:nvSpPr>
            <p:spPr bwMode="auto">
              <a:xfrm>
                <a:off x="3177" y="2289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Rectangle 594"/>
              <p:cNvSpPr>
                <a:spLocks noChangeArrowheads="1"/>
              </p:cNvSpPr>
              <p:nvPr/>
            </p:nvSpPr>
            <p:spPr bwMode="auto">
              <a:xfrm>
                <a:off x="3306" y="2405"/>
                <a:ext cx="58" cy="5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Rectangle 595"/>
              <p:cNvSpPr>
                <a:spLocks noChangeArrowheads="1"/>
              </p:cNvSpPr>
              <p:nvPr/>
            </p:nvSpPr>
            <p:spPr bwMode="auto">
              <a:xfrm>
                <a:off x="3429" y="2527"/>
                <a:ext cx="58" cy="5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Rectangle 596"/>
              <p:cNvSpPr>
                <a:spLocks noChangeArrowheads="1"/>
              </p:cNvSpPr>
              <p:nvPr/>
            </p:nvSpPr>
            <p:spPr bwMode="auto">
              <a:xfrm>
                <a:off x="2279" y="1275"/>
                <a:ext cx="59" cy="5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Rectangle 597"/>
              <p:cNvSpPr>
                <a:spLocks noChangeArrowheads="1"/>
              </p:cNvSpPr>
              <p:nvPr/>
            </p:nvSpPr>
            <p:spPr bwMode="auto">
              <a:xfrm>
                <a:off x="2409" y="1359"/>
                <a:ext cx="58" cy="5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Rectangle 598"/>
              <p:cNvSpPr>
                <a:spLocks noChangeArrowheads="1"/>
              </p:cNvSpPr>
              <p:nvPr/>
            </p:nvSpPr>
            <p:spPr bwMode="auto">
              <a:xfrm>
                <a:off x="2538" y="1863"/>
                <a:ext cx="58" cy="5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Rectangle 599"/>
              <p:cNvSpPr>
                <a:spLocks noChangeArrowheads="1"/>
              </p:cNvSpPr>
              <p:nvPr/>
            </p:nvSpPr>
            <p:spPr bwMode="auto">
              <a:xfrm>
                <a:off x="2667" y="1946"/>
                <a:ext cx="58" cy="59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Rectangle 600"/>
              <p:cNvSpPr>
                <a:spLocks noChangeArrowheads="1"/>
              </p:cNvSpPr>
              <p:nvPr/>
            </p:nvSpPr>
            <p:spPr bwMode="auto">
              <a:xfrm>
                <a:off x="2790" y="2011"/>
                <a:ext cx="58" cy="5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Rectangle 601"/>
              <p:cNvSpPr>
                <a:spLocks noChangeArrowheads="1"/>
              </p:cNvSpPr>
              <p:nvPr/>
            </p:nvSpPr>
            <p:spPr bwMode="auto">
              <a:xfrm>
                <a:off x="2919" y="2030"/>
                <a:ext cx="58" cy="5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Rectangle 602"/>
              <p:cNvSpPr>
                <a:spLocks noChangeArrowheads="1"/>
              </p:cNvSpPr>
              <p:nvPr/>
            </p:nvSpPr>
            <p:spPr bwMode="auto">
              <a:xfrm>
                <a:off x="3048" y="2063"/>
                <a:ext cx="58" cy="5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Rectangle 603"/>
            <p:cNvSpPr>
              <a:spLocks noChangeArrowheads="1"/>
            </p:cNvSpPr>
            <p:nvPr/>
          </p:nvSpPr>
          <p:spPr bwMode="auto">
            <a:xfrm>
              <a:off x="3177" y="2147"/>
              <a:ext cx="58" cy="5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604"/>
            <p:cNvSpPr>
              <a:spLocks noChangeArrowheads="1"/>
            </p:cNvSpPr>
            <p:nvPr/>
          </p:nvSpPr>
          <p:spPr bwMode="auto">
            <a:xfrm>
              <a:off x="3306" y="2243"/>
              <a:ext cx="58" cy="5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605"/>
            <p:cNvSpPr>
              <a:spLocks noChangeArrowheads="1"/>
            </p:cNvSpPr>
            <p:nvPr/>
          </p:nvSpPr>
          <p:spPr bwMode="auto">
            <a:xfrm>
              <a:off x="3429" y="2340"/>
              <a:ext cx="58" cy="5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06"/>
            <p:cNvSpPr>
              <a:spLocks noChangeArrowheads="1"/>
            </p:cNvSpPr>
            <p:nvPr/>
          </p:nvSpPr>
          <p:spPr bwMode="auto">
            <a:xfrm>
              <a:off x="3558" y="2489"/>
              <a:ext cx="58" cy="5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607"/>
            <p:cNvSpPr>
              <a:spLocks noChangeArrowheads="1"/>
            </p:cNvSpPr>
            <p:nvPr/>
          </p:nvSpPr>
          <p:spPr bwMode="auto">
            <a:xfrm>
              <a:off x="3687" y="2573"/>
              <a:ext cx="58" cy="5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608"/>
            <p:cNvSpPr>
              <a:spLocks noChangeArrowheads="1"/>
            </p:cNvSpPr>
            <p:nvPr/>
          </p:nvSpPr>
          <p:spPr bwMode="auto">
            <a:xfrm>
              <a:off x="2538" y="1701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609"/>
            <p:cNvSpPr>
              <a:spLocks noChangeArrowheads="1"/>
            </p:cNvSpPr>
            <p:nvPr/>
          </p:nvSpPr>
          <p:spPr bwMode="auto">
            <a:xfrm>
              <a:off x="2667" y="1772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610"/>
            <p:cNvSpPr>
              <a:spLocks noChangeArrowheads="1"/>
            </p:cNvSpPr>
            <p:nvPr/>
          </p:nvSpPr>
          <p:spPr bwMode="auto">
            <a:xfrm>
              <a:off x="2790" y="1843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611"/>
            <p:cNvSpPr>
              <a:spLocks noChangeArrowheads="1"/>
            </p:cNvSpPr>
            <p:nvPr/>
          </p:nvSpPr>
          <p:spPr bwMode="auto">
            <a:xfrm>
              <a:off x="2919" y="1908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612"/>
            <p:cNvSpPr>
              <a:spLocks noChangeArrowheads="1"/>
            </p:cNvSpPr>
            <p:nvPr/>
          </p:nvSpPr>
          <p:spPr bwMode="auto">
            <a:xfrm>
              <a:off x="3048" y="1953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613"/>
            <p:cNvSpPr>
              <a:spLocks noChangeArrowheads="1"/>
            </p:cNvSpPr>
            <p:nvPr/>
          </p:nvSpPr>
          <p:spPr bwMode="auto">
            <a:xfrm>
              <a:off x="3177" y="2011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614"/>
            <p:cNvSpPr>
              <a:spLocks noChangeArrowheads="1"/>
            </p:cNvSpPr>
            <p:nvPr/>
          </p:nvSpPr>
          <p:spPr bwMode="auto">
            <a:xfrm>
              <a:off x="3306" y="2101"/>
              <a:ext cx="58" cy="5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615"/>
            <p:cNvSpPr>
              <a:spLocks noChangeArrowheads="1"/>
            </p:cNvSpPr>
            <p:nvPr/>
          </p:nvSpPr>
          <p:spPr bwMode="auto">
            <a:xfrm>
              <a:off x="3429" y="2185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616"/>
            <p:cNvSpPr>
              <a:spLocks noChangeArrowheads="1"/>
            </p:cNvSpPr>
            <p:nvPr/>
          </p:nvSpPr>
          <p:spPr bwMode="auto">
            <a:xfrm>
              <a:off x="3558" y="2302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617"/>
            <p:cNvSpPr>
              <a:spLocks noChangeArrowheads="1"/>
            </p:cNvSpPr>
            <p:nvPr/>
          </p:nvSpPr>
          <p:spPr bwMode="auto">
            <a:xfrm>
              <a:off x="3687" y="2424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618"/>
            <p:cNvSpPr>
              <a:spLocks noChangeArrowheads="1"/>
            </p:cNvSpPr>
            <p:nvPr/>
          </p:nvSpPr>
          <p:spPr bwMode="auto">
            <a:xfrm>
              <a:off x="3816" y="2521"/>
              <a:ext cx="58" cy="5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619"/>
            <p:cNvSpPr>
              <a:spLocks noChangeArrowheads="1"/>
            </p:cNvSpPr>
            <p:nvPr/>
          </p:nvSpPr>
          <p:spPr bwMode="auto">
            <a:xfrm>
              <a:off x="2538" y="1579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620"/>
            <p:cNvSpPr>
              <a:spLocks noChangeArrowheads="1"/>
            </p:cNvSpPr>
            <p:nvPr/>
          </p:nvSpPr>
          <p:spPr bwMode="auto">
            <a:xfrm>
              <a:off x="2667" y="1617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621"/>
            <p:cNvSpPr>
              <a:spLocks noChangeArrowheads="1"/>
            </p:cNvSpPr>
            <p:nvPr/>
          </p:nvSpPr>
          <p:spPr bwMode="auto">
            <a:xfrm>
              <a:off x="2790" y="1695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622"/>
            <p:cNvSpPr>
              <a:spLocks noChangeArrowheads="1"/>
            </p:cNvSpPr>
            <p:nvPr/>
          </p:nvSpPr>
          <p:spPr bwMode="auto">
            <a:xfrm>
              <a:off x="2919" y="1772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623"/>
            <p:cNvSpPr>
              <a:spLocks noChangeArrowheads="1"/>
            </p:cNvSpPr>
            <p:nvPr/>
          </p:nvSpPr>
          <p:spPr bwMode="auto">
            <a:xfrm>
              <a:off x="3048" y="1837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624"/>
            <p:cNvSpPr>
              <a:spLocks noChangeArrowheads="1"/>
            </p:cNvSpPr>
            <p:nvPr/>
          </p:nvSpPr>
          <p:spPr bwMode="auto">
            <a:xfrm>
              <a:off x="3177" y="1895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625"/>
            <p:cNvSpPr>
              <a:spLocks noChangeArrowheads="1"/>
            </p:cNvSpPr>
            <p:nvPr/>
          </p:nvSpPr>
          <p:spPr bwMode="auto">
            <a:xfrm>
              <a:off x="3306" y="1979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626"/>
            <p:cNvSpPr>
              <a:spLocks noChangeArrowheads="1"/>
            </p:cNvSpPr>
            <p:nvPr/>
          </p:nvSpPr>
          <p:spPr bwMode="auto">
            <a:xfrm>
              <a:off x="3429" y="2050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627"/>
            <p:cNvSpPr>
              <a:spLocks noChangeArrowheads="1"/>
            </p:cNvSpPr>
            <p:nvPr/>
          </p:nvSpPr>
          <p:spPr bwMode="auto">
            <a:xfrm>
              <a:off x="3558" y="2153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628"/>
            <p:cNvSpPr>
              <a:spLocks noChangeArrowheads="1"/>
            </p:cNvSpPr>
            <p:nvPr/>
          </p:nvSpPr>
          <p:spPr bwMode="auto">
            <a:xfrm>
              <a:off x="3687" y="2243"/>
              <a:ext cx="58" cy="5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629"/>
            <p:cNvSpPr>
              <a:spLocks noChangeArrowheads="1"/>
            </p:cNvSpPr>
            <p:nvPr/>
          </p:nvSpPr>
          <p:spPr bwMode="auto">
            <a:xfrm>
              <a:off x="3816" y="2353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630"/>
            <p:cNvSpPr>
              <a:spLocks noChangeArrowheads="1"/>
            </p:cNvSpPr>
            <p:nvPr/>
          </p:nvSpPr>
          <p:spPr bwMode="auto">
            <a:xfrm>
              <a:off x="3945" y="2495"/>
              <a:ext cx="59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631"/>
            <p:cNvSpPr>
              <a:spLocks noChangeArrowheads="1"/>
            </p:cNvSpPr>
            <p:nvPr/>
          </p:nvSpPr>
          <p:spPr bwMode="auto">
            <a:xfrm>
              <a:off x="4068" y="2540"/>
              <a:ext cx="58" cy="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632"/>
            <p:cNvSpPr>
              <a:spLocks noChangeArrowheads="1"/>
            </p:cNvSpPr>
            <p:nvPr/>
          </p:nvSpPr>
          <p:spPr bwMode="auto">
            <a:xfrm>
              <a:off x="2667" y="1501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633"/>
            <p:cNvSpPr>
              <a:spLocks noChangeArrowheads="1"/>
            </p:cNvSpPr>
            <p:nvPr/>
          </p:nvSpPr>
          <p:spPr bwMode="auto">
            <a:xfrm>
              <a:off x="2790" y="1553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634"/>
            <p:cNvSpPr>
              <a:spLocks noChangeArrowheads="1"/>
            </p:cNvSpPr>
            <p:nvPr/>
          </p:nvSpPr>
          <p:spPr bwMode="auto">
            <a:xfrm>
              <a:off x="2919" y="1630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635"/>
            <p:cNvSpPr>
              <a:spLocks noChangeArrowheads="1"/>
            </p:cNvSpPr>
            <p:nvPr/>
          </p:nvSpPr>
          <p:spPr bwMode="auto">
            <a:xfrm>
              <a:off x="3048" y="1708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636"/>
            <p:cNvSpPr>
              <a:spLocks noChangeArrowheads="1"/>
            </p:cNvSpPr>
            <p:nvPr/>
          </p:nvSpPr>
          <p:spPr bwMode="auto">
            <a:xfrm>
              <a:off x="3177" y="1785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637"/>
            <p:cNvSpPr>
              <a:spLocks noChangeArrowheads="1"/>
            </p:cNvSpPr>
            <p:nvPr/>
          </p:nvSpPr>
          <p:spPr bwMode="auto">
            <a:xfrm>
              <a:off x="3306" y="1856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638"/>
            <p:cNvSpPr>
              <a:spLocks noChangeArrowheads="1"/>
            </p:cNvSpPr>
            <p:nvPr/>
          </p:nvSpPr>
          <p:spPr bwMode="auto">
            <a:xfrm>
              <a:off x="3429" y="1934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639"/>
            <p:cNvSpPr>
              <a:spLocks noChangeArrowheads="1"/>
            </p:cNvSpPr>
            <p:nvPr/>
          </p:nvSpPr>
          <p:spPr bwMode="auto">
            <a:xfrm>
              <a:off x="3558" y="2030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640"/>
            <p:cNvSpPr>
              <a:spLocks noChangeArrowheads="1"/>
            </p:cNvSpPr>
            <p:nvPr/>
          </p:nvSpPr>
          <p:spPr bwMode="auto">
            <a:xfrm>
              <a:off x="3687" y="2121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641"/>
            <p:cNvSpPr>
              <a:spLocks noChangeArrowheads="1"/>
            </p:cNvSpPr>
            <p:nvPr/>
          </p:nvSpPr>
          <p:spPr bwMode="auto">
            <a:xfrm>
              <a:off x="3816" y="2218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642"/>
            <p:cNvSpPr>
              <a:spLocks noChangeArrowheads="1"/>
            </p:cNvSpPr>
            <p:nvPr/>
          </p:nvSpPr>
          <p:spPr bwMode="auto">
            <a:xfrm>
              <a:off x="3945" y="2327"/>
              <a:ext cx="59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643"/>
            <p:cNvSpPr>
              <a:spLocks noChangeArrowheads="1"/>
            </p:cNvSpPr>
            <p:nvPr/>
          </p:nvSpPr>
          <p:spPr bwMode="auto">
            <a:xfrm>
              <a:off x="4068" y="2392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644"/>
            <p:cNvSpPr>
              <a:spLocks noChangeArrowheads="1"/>
            </p:cNvSpPr>
            <p:nvPr/>
          </p:nvSpPr>
          <p:spPr bwMode="auto">
            <a:xfrm>
              <a:off x="4197" y="2534"/>
              <a:ext cx="58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645"/>
            <p:cNvSpPr>
              <a:spLocks noChangeArrowheads="1"/>
            </p:cNvSpPr>
            <p:nvPr/>
          </p:nvSpPr>
          <p:spPr bwMode="auto">
            <a:xfrm>
              <a:off x="4326" y="2644"/>
              <a:ext cx="59" cy="5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646"/>
            <p:cNvSpPr>
              <a:spLocks noChangeArrowheads="1"/>
            </p:cNvSpPr>
            <p:nvPr/>
          </p:nvSpPr>
          <p:spPr bwMode="auto">
            <a:xfrm>
              <a:off x="2790" y="1449"/>
              <a:ext cx="58" cy="59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647"/>
            <p:cNvSpPr>
              <a:spLocks noChangeArrowheads="1"/>
            </p:cNvSpPr>
            <p:nvPr/>
          </p:nvSpPr>
          <p:spPr bwMode="auto">
            <a:xfrm>
              <a:off x="2919" y="1501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648"/>
            <p:cNvSpPr>
              <a:spLocks noChangeArrowheads="1"/>
            </p:cNvSpPr>
            <p:nvPr/>
          </p:nvSpPr>
          <p:spPr bwMode="auto">
            <a:xfrm>
              <a:off x="3048" y="1579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649"/>
            <p:cNvSpPr>
              <a:spLocks noChangeArrowheads="1"/>
            </p:cNvSpPr>
            <p:nvPr/>
          </p:nvSpPr>
          <p:spPr bwMode="auto">
            <a:xfrm>
              <a:off x="3177" y="1662"/>
              <a:ext cx="58" cy="59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650"/>
            <p:cNvSpPr>
              <a:spLocks noChangeArrowheads="1"/>
            </p:cNvSpPr>
            <p:nvPr/>
          </p:nvSpPr>
          <p:spPr bwMode="auto">
            <a:xfrm>
              <a:off x="3306" y="1740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651"/>
            <p:cNvSpPr>
              <a:spLocks noChangeArrowheads="1"/>
            </p:cNvSpPr>
            <p:nvPr/>
          </p:nvSpPr>
          <p:spPr bwMode="auto">
            <a:xfrm>
              <a:off x="3429" y="1817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652"/>
            <p:cNvSpPr>
              <a:spLocks noChangeArrowheads="1"/>
            </p:cNvSpPr>
            <p:nvPr/>
          </p:nvSpPr>
          <p:spPr bwMode="auto">
            <a:xfrm>
              <a:off x="3558" y="1901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653"/>
            <p:cNvSpPr>
              <a:spLocks noChangeArrowheads="1"/>
            </p:cNvSpPr>
            <p:nvPr/>
          </p:nvSpPr>
          <p:spPr bwMode="auto">
            <a:xfrm>
              <a:off x="3687" y="1998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654"/>
            <p:cNvSpPr>
              <a:spLocks noChangeArrowheads="1"/>
            </p:cNvSpPr>
            <p:nvPr/>
          </p:nvSpPr>
          <p:spPr bwMode="auto">
            <a:xfrm>
              <a:off x="3816" y="2082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655"/>
            <p:cNvSpPr>
              <a:spLocks noChangeArrowheads="1"/>
            </p:cNvSpPr>
            <p:nvPr/>
          </p:nvSpPr>
          <p:spPr bwMode="auto">
            <a:xfrm>
              <a:off x="3945" y="2153"/>
              <a:ext cx="59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656"/>
            <p:cNvSpPr>
              <a:spLocks noChangeArrowheads="1"/>
            </p:cNvSpPr>
            <p:nvPr/>
          </p:nvSpPr>
          <p:spPr bwMode="auto">
            <a:xfrm>
              <a:off x="4068" y="2231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657"/>
            <p:cNvSpPr>
              <a:spLocks noChangeArrowheads="1"/>
            </p:cNvSpPr>
            <p:nvPr/>
          </p:nvSpPr>
          <p:spPr bwMode="auto">
            <a:xfrm>
              <a:off x="4197" y="2379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658"/>
            <p:cNvSpPr>
              <a:spLocks noChangeArrowheads="1"/>
            </p:cNvSpPr>
            <p:nvPr/>
          </p:nvSpPr>
          <p:spPr bwMode="auto">
            <a:xfrm>
              <a:off x="4326" y="2463"/>
              <a:ext cx="59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659"/>
            <p:cNvSpPr>
              <a:spLocks noChangeArrowheads="1"/>
            </p:cNvSpPr>
            <p:nvPr/>
          </p:nvSpPr>
          <p:spPr bwMode="auto">
            <a:xfrm>
              <a:off x="4456" y="2547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60"/>
            <p:cNvSpPr>
              <a:spLocks noChangeArrowheads="1"/>
            </p:cNvSpPr>
            <p:nvPr/>
          </p:nvSpPr>
          <p:spPr bwMode="auto">
            <a:xfrm>
              <a:off x="4585" y="2618"/>
              <a:ext cx="58" cy="5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661"/>
            <p:cNvSpPr>
              <a:spLocks noChangeArrowheads="1"/>
            </p:cNvSpPr>
            <p:nvPr/>
          </p:nvSpPr>
          <p:spPr bwMode="auto">
            <a:xfrm>
              <a:off x="2919" y="1404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662"/>
            <p:cNvSpPr>
              <a:spLocks noChangeArrowheads="1"/>
            </p:cNvSpPr>
            <p:nvPr/>
          </p:nvSpPr>
          <p:spPr bwMode="auto">
            <a:xfrm>
              <a:off x="3048" y="1456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663"/>
            <p:cNvSpPr>
              <a:spLocks noChangeArrowheads="1"/>
            </p:cNvSpPr>
            <p:nvPr/>
          </p:nvSpPr>
          <p:spPr bwMode="auto">
            <a:xfrm>
              <a:off x="3177" y="1540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Rectangle 664"/>
            <p:cNvSpPr>
              <a:spLocks noChangeArrowheads="1"/>
            </p:cNvSpPr>
            <p:nvPr/>
          </p:nvSpPr>
          <p:spPr bwMode="auto">
            <a:xfrm>
              <a:off x="3306" y="1624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 665"/>
            <p:cNvSpPr>
              <a:spLocks noChangeArrowheads="1"/>
            </p:cNvSpPr>
            <p:nvPr/>
          </p:nvSpPr>
          <p:spPr bwMode="auto">
            <a:xfrm>
              <a:off x="3429" y="1695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666"/>
            <p:cNvSpPr>
              <a:spLocks noChangeArrowheads="1"/>
            </p:cNvSpPr>
            <p:nvPr/>
          </p:nvSpPr>
          <p:spPr bwMode="auto">
            <a:xfrm>
              <a:off x="3558" y="1779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667"/>
            <p:cNvSpPr>
              <a:spLocks noChangeArrowheads="1"/>
            </p:cNvSpPr>
            <p:nvPr/>
          </p:nvSpPr>
          <p:spPr bwMode="auto">
            <a:xfrm>
              <a:off x="3687" y="1863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668"/>
            <p:cNvSpPr>
              <a:spLocks noChangeArrowheads="1"/>
            </p:cNvSpPr>
            <p:nvPr/>
          </p:nvSpPr>
          <p:spPr bwMode="auto">
            <a:xfrm>
              <a:off x="3816" y="1946"/>
              <a:ext cx="58" cy="5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669"/>
            <p:cNvSpPr>
              <a:spLocks noChangeArrowheads="1"/>
            </p:cNvSpPr>
            <p:nvPr/>
          </p:nvSpPr>
          <p:spPr bwMode="auto">
            <a:xfrm>
              <a:off x="3945" y="2017"/>
              <a:ext cx="59" cy="5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670"/>
            <p:cNvSpPr>
              <a:spLocks noChangeArrowheads="1"/>
            </p:cNvSpPr>
            <p:nvPr/>
          </p:nvSpPr>
          <p:spPr bwMode="auto">
            <a:xfrm>
              <a:off x="4068" y="2095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671"/>
            <p:cNvSpPr>
              <a:spLocks noChangeArrowheads="1"/>
            </p:cNvSpPr>
            <p:nvPr/>
          </p:nvSpPr>
          <p:spPr bwMode="auto">
            <a:xfrm>
              <a:off x="4197" y="2211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672"/>
            <p:cNvSpPr>
              <a:spLocks noChangeArrowheads="1"/>
            </p:cNvSpPr>
            <p:nvPr/>
          </p:nvSpPr>
          <p:spPr bwMode="auto">
            <a:xfrm>
              <a:off x="4326" y="2289"/>
              <a:ext cx="59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673"/>
            <p:cNvSpPr>
              <a:spLocks noChangeArrowheads="1"/>
            </p:cNvSpPr>
            <p:nvPr/>
          </p:nvSpPr>
          <p:spPr bwMode="auto">
            <a:xfrm>
              <a:off x="4456" y="2366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674"/>
            <p:cNvSpPr>
              <a:spLocks noChangeArrowheads="1"/>
            </p:cNvSpPr>
            <p:nvPr/>
          </p:nvSpPr>
          <p:spPr bwMode="auto">
            <a:xfrm>
              <a:off x="4585" y="2418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675"/>
            <p:cNvSpPr>
              <a:spLocks noChangeArrowheads="1"/>
            </p:cNvSpPr>
            <p:nvPr/>
          </p:nvSpPr>
          <p:spPr bwMode="auto">
            <a:xfrm>
              <a:off x="4707" y="2495"/>
              <a:ext cx="59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676"/>
            <p:cNvSpPr>
              <a:spLocks noChangeArrowheads="1"/>
            </p:cNvSpPr>
            <p:nvPr/>
          </p:nvSpPr>
          <p:spPr bwMode="auto">
            <a:xfrm>
              <a:off x="4837" y="2592"/>
              <a:ext cx="58" cy="5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677"/>
            <p:cNvSpPr>
              <a:spLocks noChangeArrowheads="1"/>
            </p:cNvSpPr>
            <p:nvPr/>
          </p:nvSpPr>
          <p:spPr bwMode="auto">
            <a:xfrm>
              <a:off x="3177" y="1327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678"/>
            <p:cNvSpPr>
              <a:spLocks noChangeArrowheads="1"/>
            </p:cNvSpPr>
            <p:nvPr/>
          </p:nvSpPr>
          <p:spPr bwMode="auto">
            <a:xfrm>
              <a:off x="3306" y="1385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679"/>
            <p:cNvSpPr>
              <a:spLocks noChangeArrowheads="1"/>
            </p:cNvSpPr>
            <p:nvPr/>
          </p:nvSpPr>
          <p:spPr bwMode="auto">
            <a:xfrm>
              <a:off x="3429" y="1462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680"/>
            <p:cNvSpPr>
              <a:spLocks noChangeArrowheads="1"/>
            </p:cNvSpPr>
            <p:nvPr/>
          </p:nvSpPr>
          <p:spPr bwMode="auto">
            <a:xfrm>
              <a:off x="3558" y="1540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681"/>
            <p:cNvSpPr>
              <a:spLocks noChangeArrowheads="1"/>
            </p:cNvSpPr>
            <p:nvPr/>
          </p:nvSpPr>
          <p:spPr bwMode="auto">
            <a:xfrm>
              <a:off x="3687" y="1617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682"/>
            <p:cNvSpPr>
              <a:spLocks noChangeArrowheads="1"/>
            </p:cNvSpPr>
            <p:nvPr/>
          </p:nvSpPr>
          <p:spPr bwMode="auto">
            <a:xfrm>
              <a:off x="3816" y="1688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683"/>
            <p:cNvSpPr>
              <a:spLocks noChangeArrowheads="1"/>
            </p:cNvSpPr>
            <p:nvPr/>
          </p:nvSpPr>
          <p:spPr bwMode="auto">
            <a:xfrm>
              <a:off x="3945" y="1766"/>
              <a:ext cx="59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Rectangle 684"/>
            <p:cNvSpPr>
              <a:spLocks noChangeArrowheads="1"/>
            </p:cNvSpPr>
            <p:nvPr/>
          </p:nvSpPr>
          <p:spPr bwMode="auto">
            <a:xfrm>
              <a:off x="4068" y="1837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Rectangle 685"/>
            <p:cNvSpPr>
              <a:spLocks noChangeArrowheads="1"/>
            </p:cNvSpPr>
            <p:nvPr/>
          </p:nvSpPr>
          <p:spPr bwMode="auto">
            <a:xfrm>
              <a:off x="4197" y="1901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686"/>
            <p:cNvSpPr>
              <a:spLocks noChangeArrowheads="1"/>
            </p:cNvSpPr>
            <p:nvPr/>
          </p:nvSpPr>
          <p:spPr bwMode="auto">
            <a:xfrm>
              <a:off x="4326" y="1966"/>
              <a:ext cx="59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687"/>
            <p:cNvSpPr>
              <a:spLocks noChangeArrowheads="1"/>
            </p:cNvSpPr>
            <p:nvPr/>
          </p:nvSpPr>
          <p:spPr bwMode="auto">
            <a:xfrm>
              <a:off x="4456" y="2024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688"/>
            <p:cNvSpPr>
              <a:spLocks noChangeArrowheads="1"/>
            </p:cNvSpPr>
            <p:nvPr/>
          </p:nvSpPr>
          <p:spPr bwMode="auto">
            <a:xfrm>
              <a:off x="4585" y="2095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Rectangle 689"/>
            <p:cNvSpPr>
              <a:spLocks noChangeArrowheads="1"/>
            </p:cNvSpPr>
            <p:nvPr/>
          </p:nvSpPr>
          <p:spPr bwMode="auto">
            <a:xfrm>
              <a:off x="4707" y="2166"/>
              <a:ext cx="59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Rectangle 690"/>
            <p:cNvSpPr>
              <a:spLocks noChangeArrowheads="1"/>
            </p:cNvSpPr>
            <p:nvPr/>
          </p:nvSpPr>
          <p:spPr bwMode="auto">
            <a:xfrm>
              <a:off x="4837" y="2237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Rectangle 691"/>
            <p:cNvSpPr>
              <a:spLocks noChangeArrowheads="1"/>
            </p:cNvSpPr>
            <p:nvPr/>
          </p:nvSpPr>
          <p:spPr bwMode="auto">
            <a:xfrm>
              <a:off x="4966" y="2334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Rectangle 692"/>
            <p:cNvSpPr>
              <a:spLocks noChangeArrowheads="1"/>
            </p:cNvSpPr>
            <p:nvPr/>
          </p:nvSpPr>
          <p:spPr bwMode="auto">
            <a:xfrm>
              <a:off x="5095" y="2392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Rectangle 693"/>
            <p:cNvSpPr>
              <a:spLocks noChangeArrowheads="1"/>
            </p:cNvSpPr>
            <p:nvPr/>
          </p:nvSpPr>
          <p:spPr bwMode="auto">
            <a:xfrm>
              <a:off x="5224" y="2534"/>
              <a:ext cx="58" cy="5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Rectangle 694"/>
            <p:cNvSpPr>
              <a:spLocks noChangeArrowheads="1"/>
            </p:cNvSpPr>
            <p:nvPr/>
          </p:nvSpPr>
          <p:spPr bwMode="auto">
            <a:xfrm>
              <a:off x="3429" y="1333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695"/>
            <p:cNvSpPr>
              <a:spLocks noChangeArrowheads="1"/>
            </p:cNvSpPr>
            <p:nvPr/>
          </p:nvSpPr>
          <p:spPr bwMode="auto">
            <a:xfrm>
              <a:off x="3558" y="1417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Rectangle 696"/>
            <p:cNvSpPr>
              <a:spLocks noChangeArrowheads="1"/>
            </p:cNvSpPr>
            <p:nvPr/>
          </p:nvSpPr>
          <p:spPr bwMode="auto">
            <a:xfrm>
              <a:off x="3687" y="1501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Rectangle 697"/>
            <p:cNvSpPr>
              <a:spLocks noChangeArrowheads="1"/>
            </p:cNvSpPr>
            <p:nvPr/>
          </p:nvSpPr>
          <p:spPr bwMode="auto">
            <a:xfrm>
              <a:off x="3816" y="1579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Rectangle 698"/>
            <p:cNvSpPr>
              <a:spLocks noChangeArrowheads="1"/>
            </p:cNvSpPr>
            <p:nvPr/>
          </p:nvSpPr>
          <p:spPr bwMode="auto">
            <a:xfrm>
              <a:off x="3945" y="1643"/>
              <a:ext cx="59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Rectangle 699"/>
            <p:cNvSpPr>
              <a:spLocks noChangeArrowheads="1"/>
            </p:cNvSpPr>
            <p:nvPr/>
          </p:nvSpPr>
          <p:spPr bwMode="auto">
            <a:xfrm>
              <a:off x="4068" y="1714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Rectangle 700"/>
            <p:cNvSpPr>
              <a:spLocks noChangeArrowheads="1"/>
            </p:cNvSpPr>
            <p:nvPr/>
          </p:nvSpPr>
          <p:spPr bwMode="auto">
            <a:xfrm>
              <a:off x="4197" y="1772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701"/>
            <p:cNvSpPr>
              <a:spLocks noChangeArrowheads="1"/>
            </p:cNvSpPr>
            <p:nvPr/>
          </p:nvSpPr>
          <p:spPr bwMode="auto">
            <a:xfrm>
              <a:off x="4326" y="1837"/>
              <a:ext cx="59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702"/>
            <p:cNvSpPr>
              <a:spLocks noChangeArrowheads="1"/>
            </p:cNvSpPr>
            <p:nvPr/>
          </p:nvSpPr>
          <p:spPr bwMode="auto">
            <a:xfrm>
              <a:off x="4456" y="1901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703"/>
            <p:cNvSpPr>
              <a:spLocks noChangeArrowheads="1"/>
            </p:cNvSpPr>
            <p:nvPr/>
          </p:nvSpPr>
          <p:spPr bwMode="auto">
            <a:xfrm>
              <a:off x="4585" y="1959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Rectangle 704"/>
            <p:cNvSpPr>
              <a:spLocks noChangeArrowheads="1"/>
            </p:cNvSpPr>
            <p:nvPr/>
          </p:nvSpPr>
          <p:spPr bwMode="auto">
            <a:xfrm>
              <a:off x="4707" y="2024"/>
              <a:ext cx="59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705"/>
            <p:cNvSpPr>
              <a:spLocks noChangeArrowheads="1"/>
            </p:cNvSpPr>
            <p:nvPr/>
          </p:nvSpPr>
          <p:spPr bwMode="auto">
            <a:xfrm>
              <a:off x="4837" y="2088"/>
              <a:ext cx="58" cy="5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Rectangle 706"/>
            <p:cNvSpPr>
              <a:spLocks noChangeArrowheads="1"/>
            </p:cNvSpPr>
            <p:nvPr/>
          </p:nvSpPr>
          <p:spPr bwMode="auto">
            <a:xfrm>
              <a:off x="4966" y="2160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707"/>
            <p:cNvSpPr>
              <a:spLocks noChangeArrowheads="1"/>
            </p:cNvSpPr>
            <p:nvPr/>
          </p:nvSpPr>
          <p:spPr bwMode="auto">
            <a:xfrm>
              <a:off x="5095" y="2224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708"/>
            <p:cNvSpPr>
              <a:spLocks noChangeArrowheads="1"/>
            </p:cNvSpPr>
            <p:nvPr/>
          </p:nvSpPr>
          <p:spPr bwMode="auto">
            <a:xfrm>
              <a:off x="5224" y="2314"/>
              <a:ext cx="58" cy="5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Rectangle 709"/>
            <p:cNvSpPr>
              <a:spLocks noChangeArrowheads="1"/>
            </p:cNvSpPr>
            <p:nvPr/>
          </p:nvSpPr>
          <p:spPr bwMode="auto">
            <a:xfrm>
              <a:off x="5347" y="2960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Rectangle 710"/>
            <p:cNvSpPr>
              <a:spLocks noChangeArrowheads="1"/>
            </p:cNvSpPr>
            <p:nvPr/>
          </p:nvSpPr>
          <p:spPr bwMode="auto">
            <a:xfrm>
              <a:off x="5476" y="2979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Rectangle 711"/>
            <p:cNvSpPr>
              <a:spLocks noChangeArrowheads="1"/>
            </p:cNvSpPr>
            <p:nvPr/>
          </p:nvSpPr>
          <p:spPr bwMode="auto">
            <a:xfrm>
              <a:off x="5605" y="3005"/>
              <a:ext cx="58" cy="5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Rectangle 712"/>
            <p:cNvSpPr>
              <a:spLocks noChangeArrowheads="1"/>
            </p:cNvSpPr>
            <p:nvPr/>
          </p:nvSpPr>
          <p:spPr bwMode="auto">
            <a:xfrm>
              <a:off x="3048" y="1366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713"/>
            <p:cNvSpPr>
              <a:spLocks noChangeArrowheads="1"/>
            </p:cNvSpPr>
            <p:nvPr/>
          </p:nvSpPr>
          <p:spPr bwMode="auto">
            <a:xfrm>
              <a:off x="3177" y="1430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714"/>
            <p:cNvSpPr>
              <a:spLocks noChangeArrowheads="1"/>
            </p:cNvSpPr>
            <p:nvPr/>
          </p:nvSpPr>
          <p:spPr bwMode="auto">
            <a:xfrm>
              <a:off x="3306" y="1501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715"/>
            <p:cNvSpPr>
              <a:spLocks noChangeArrowheads="1"/>
            </p:cNvSpPr>
            <p:nvPr/>
          </p:nvSpPr>
          <p:spPr bwMode="auto">
            <a:xfrm>
              <a:off x="3429" y="1585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716"/>
            <p:cNvSpPr>
              <a:spLocks noChangeArrowheads="1"/>
            </p:cNvSpPr>
            <p:nvPr/>
          </p:nvSpPr>
          <p:spPr bwMode="auto">
            <a:xfrm>
              <a:off x="3558" y="1650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717"/>
            <p:cNvSpPr>
              <a:spLocks noChangeArrowheads="1"/>
            </p:cNvSpPr>
            <p:nvPr/>
          </p:nvSpPr>
          <p:spPr bwMode="auto">
            <a:xfrm>
              <a:off x="3687" y="1733"/>
              <a:ext cx="58" cy="59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718"/>
            <p:cNvSpPr>
              <a:spLocks noChangeArrowheads="1"/>
            </p:cNvSpPr>
            <p:nvPr/>
          </p:nvSpPr>
          <p:spPr bwMode="auto">
            <a:xfrm>
              <a:off x="3816" y="1824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719"/>
            <p:cNvSpPr>
              <a:spLocks noChangeArrowheads="1"/>
            </p:cNvSpPr>
            <p:nvPr/>
          </p:nvSpPr>
          <p:spPr bwMode="auto">
            <a:xfrm>
              <a:off x="3945" y="1901"/>
              <a:ext cx="59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720"/>
            <p:cNvSpPr>
              <a:spLocks noChangeArrowheads="1"/>
            </p:cNvSpPr>
            <p:nvPr/>
          </p:nvSpPr>
          <p:spPr bwMode="auto">
            <a:xfrm>
              <a:off x="4068" y="1979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721"/>
            <p:cNvSpPr>
              <a:spLocks noChangeArrowheads="1"/>
            </p:cNvSpPr>
            <p:nvPr/>
          </p:nvSpPr>
          <p:spPr bwMode="auto">
            <a:xfrm>
              <a:off x="4197" y="2056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722"/>
            <p:cNvSpPr>
              <a:spLocks noChangeArrowheads="1"/>
            </p:cNvSpPr>
            <p:nvPr/>
          </p:nvSpPr>
          <p:spPr bwMode="auto">
            <a:xfrm>
              <a:off x="4326" y="2114"/>
              <a:ext cx="59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ectangle 723"/>
            <p:cNvSpPr>
              <a:spLocks noChangeArrowheads="1"/>
            </p:cNvSpPr>
            <p:nvPr/>
          </p:nvSpPr>
          <p:spPr bwMode="auto">
            <a:xfrm>
              <a:off x="4456" y="2185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Rectangle 724"/>
            <p:cNvSpPr>
              <a:spLocks noChangeArrowheads="1"/>
            </p:cNvSpPr>
            <p:nvPr/>
          </p:nvSpPr>
          <p:spPr bwMode="auto">
            <a:xfrm>
              <a:off x="4585" y="2250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Rectangle 725"/>
            <p:cNvSpPr>
              <a:spLocks noChangeArrowheads="1"/>
            </p:cNvSpPr>
            <p:nvPr/>
          </p:nvSpPr>
          <p:spPr bwMode="auto">
            <a:xfrm>
              <a:off x="4707" y="2321"/>
              <a:ext cx="59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726"/>
            <p:cNvSpPr>
              <a:spLocks noChangeArrowheads="1"/>
            </p:cNvSpPr>
            <p:nvPr/>
          </p:nvSpPr>
          <p:spPr bwMode="auto">
            <a:xfrm>
              <a:off x="4837" y="2405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Rectangle 727"/>
            <p:cNvSpPr>
              <a:spLocks noChangeArrowheads="1"/>
            </p:cNvSpPr>
            <p:nvPr/>
          </p:nvSpPr>
          <p:spPr bwMode="auto">
            <a:xfrm>
              <a:off x="4966" y="2476"/>
              <a:ext cx="58" cy="5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728"/>
            <p:cNvSpPr>
              <a:spLocks noChangeArrowheads="1"/>
            </p:cNvSpPr>
            <p:nvPr/>
          </p:nvSpPr>
          <p:spPr bwMode="auto">
            <a:xfrm>
              <a:off x="2648" y="3328"/>
              <a:ext cx="19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000080"/>
                  </a:solidFill>
                </a:rPr>
                <a:t>Sn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3" name="Rectangle 729"/>
            <p:cNvSpPr>
              <a:spLocks noChangeArrowheads="1"/>
            </p:cNvSpPr>
            <p:nvPr/>
          </p:nvSpPr>
          <p:spPr bwMode="auto">
            <a:xfrm>
              <a:off x="3119" y="3044"/>
              <a:ext cx="19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0000FF"/>
                  </a:solidFill>
                </a:rPr>
                <a:t>Ba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4" name="Rectangle 730"/>
            <p:cNvSpPr>
              <a:spLocks noChangeArrowheads="1"/>
            </p:cNvSpPr>
            <p:nvPr/>
          </p:nvSpPr>
          <p:spPr bwMode="auto">
            <a:xfrm>
              <a:off x="3397" y="2637"/>
              <a:ext cx="22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008080"/>
                  </a:solidFill>
                </a:rPr>
                <a:t>Sm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5" name="Rectangle 731"/>
            <p:cNvSpPr>
              <a:spLocks noChangeArrowheads="1"/>
            </p:cNvSpPr>
            <p:nvPr/>
          </p:nvSpPr>
          <p:spPr bwMode="auto">
            <a:xfrm>
              <a:off x="4372" y="2753"/>
              <a:ext cx="1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000000"/>
                  </a:solidFill>
                </a:rPr>
                <a:t>Hf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6" name="Rectangle 732"/>
            <p:cNvSpPr>
              <a:spLocks noChangeArrowheads="1"/>
            </p:cNvSpPr>
            <p:nvPr/>
          </p:nvSpPr>
          <p:spPr bwMode="auto">
            <a:xfrm>
              <a:off x="5431" y="3096"/>
              <a:ext cx="19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FF6600"/>
                  </a:solidFill>
                </a:rPr>
                <a:t>Pb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7" name="Rectangle 733"/>
            <p:cNvSpPr>
              <a:spLocks noChangeArrowheads="1"/>
            </p:cNvSpPr>
            <p:nvPr/>
          </p:nvSpPr>
          <p:spPr bwMode="auto">
            <a:xfrm>
              <a:off x="381" y="3470"/>
              <a:ext cx="11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5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8" name="Rectangle 734"/>
            <p:cNvSpPr>
              <a:spLocks noChangeArrowheads="1"/>
            </p:cNvSpPr>
            <p:nvPr/>
          </p:nvSpPr>
          <p:spPr bwMode="auto">
            <a:xfrm>
              <a:off x="381" y="3212"/>
              <a:ext cx="11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7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39" name="Rectangle 735"/>
            <p:cNvSpPr>
              <a:spLocks noChangeArrowheads="1"/>
            </p:cNvSpPr>
            <p:nvPr/>
          </p:nvSpPr>
          <p:spPr bwMode="auto">
            <a:xfrm>
              <a:off x="381" y="2953"/>
              <a:ext cx="11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9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0" name="Rectangle 736"/>
            <p:cNvSpPr>
              <a:spLocks noChangeArrowheads="1"/>
            </p:cNvSpPr>
            <p:nvPr/>
          </p:nvSpPr>
          <p:spPr bwMode="auto">
            <a:xfrm>
              <a:off x="323" y="2689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11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1" name="Rectangle 737"/>
            <p:cNvSpPr>
              <a:spLocks noChangeArrowheads="1"/>
            </p:cNvSpPr>
            <p:nvPr/>
          </p:nvSpPr>
          <p:spPr bwMode="auto">
            <a:xfrm>
              <a:off x="323" y="2431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13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2" name="Rectangle 738"/>
            <p:cNvSpPr>
              <a:spLocks noChangeArrowheads="1"/>
            </p:cNvSpPr>
            <p:nvPr/>
          </p:nvSpPr>
          <p:spPr bwMode="auto">
            <a:xfrm>
              <a:off x="323" y="2172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15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3" name="Rectangle 739"/>
            <p:cNvSpPr>
              <a:spLocks noChangeArrowheads="1"/>
            </p:cNvSpPr>
            <p:nvPr/>
          </p:nvSpPr>
          <p:spPr bwMode="auto">
            <a:xfrm>
              <a:off x="323" y="1914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17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4" name="Rectangle 740"/>
            <p:cNvSpPr>
              <a:spLocks noChangeArrowheads="1"/>
            </p:cNvSpPr>
            <p:nvPr/>
          </p:nvSpPr>
          <p:spPr bwMode="auto">
            <a:xfrm>
              <a:off x="323" y="1656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19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5" name="Rectangle 741"/>
            <p:cNvSpPr>
              <a:spLocks noChangeArrowheads="1"/>
            </p:cNvSpPr>
            <p:nvPr/>
          </p:nvSpPr>
          <p:spPr bwMode="auto">
            <a:xfrm>
              <a:off x="323" y="1391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21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6" name="Rectangle 742"/>
            <p:cNvSpPr>
              <a:spLocks noChangeArrowheads="1"/>
            </p:cNvSpPr>
            <p:nvPr/>
          </p:nvSpPr>
          <p:spPr bwMode="auto">
            <a:xfrm>
              <a:off x="323" y="1133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23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323" y="875"/>
              <a:ext cx="17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b="0" i="0">
                  <a:solidFill>
                    <a:srgbClr val="000000"/>
                  </a:solidFill>
                </a:rPr>
                <a:t>25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8" name="Rectangle 744"/>
            <p:cNvSpPr>
              <a:spLocks noChangeArrowheads="1"/>
            </p:cNvSpPr>
            <p:nvPr/>
          </p:nvSpPr>
          <p:spPr bwMode="auto">
            <a:xfrm>
              <a:off x="478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52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49" name="Rectangle 745"/>
            <p:cNvSpPr>
              <a:spLocks noChangeArrowheads="1"/>
            </p:cNvSpPr>
            <p:nvPr/>
          </p:nvSpPr>
          <p:spPr bwMode="auto">
            <a:xfrm>
              <a:off x="736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56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0" name="Rectangle 746"/>
            <p:cNvSpPr>
              <a:spLocks noChangeArrowheads="1"/>
            </p:cNvSpPr>
            <p:nvPr/>
          </p:nvSpPr>
          <p:spPr bwMode="auto">
            <a:xfrm>
              <a:off x="988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60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1" name="Rectangle 747"/>
            <p:cNvSpPr>
              <a:spLocks noChangeArrowheads="1"/>
            </p:cNvSpPr>
            <p:nvPr/>
          </p:nvSpPr>
          <p:spPr bwMode="auto">
            <a:xfrm>
              <a:off x="1246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64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2" name="Rectangle 748"/>
            <p:cNvSpPr>
              <a:spLocks noChangeArrowheads="1"/>
            </p:cNvSpPr>
            <p:nvPr/>
          </p:nvSpPr>
          <p:spPr bwMode="auto">
            <a:xfrm>
              <a:off x="1498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68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3" name="Rectangle 749"/>
            <p:cNvSpPr>
              <a:spLocks noChangeArrowheads="1"/>
            </p:cNvSpPr>
            <p:nvPr/>
          </p:nvSpPr>
          <p:spPr bwMode="auto">
            <a:xfrm>
              <a:off x="1756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72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4" name="Rectangle 750"/>
            <p:cNvSpPr>
              <a:spLocks noChangeArrowheads="1"/>
            </p:cNvSpPr>
            <p:nvPr/>
          </p:nvSpPr>
          <p:spPr bwMode="auto">
            <a:xfrm>
              <a:off x="2015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76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5" name="Rectangle 751"/>
            <p:cNvSpPr>
              <a:spLocks noChangeArrowheads="1"/>
            </p:cNvSpPr>
            <p:nvPr/>
          </p:nvSpPr>
          <p:spPr bwMode="auto">
            <a:xfrm>
              <a:off x="2267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80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6" name="Rectangle 752"/>
            <p:cNvSpPr>
              <a:spLocks noChangeArrowheads="1"/>
            </p:cNvSpPr>
            <p:nvPr/>
          </p:nvSpPr>
          <p:spPr bwMode="auto">
            <a:xfrm>
              <a:off x="2525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84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7" name="Rectangle 753"/>
            <p:cNvSpPr>
              <a:spLocks noChangeArrowheads="1"/>
            </p:cNvSpPr>
            <p:nvPr/>
          </p:nvSpPr>
          <p:spPr bwMode="auto">
            <a:xfrm>
              <a:off x="2777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88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8" name="Rectangle 754"/>
            <p:cNvSpPr>
              <a:spLocks noChangeArrowheads="1"/>
            </p:cNvSpPr>
            <p:nvPr/>
          </p:nvSpPr>
          <p:spPr bwMode="auto">
            <a:xfrm>
              <a:off x="3035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92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59" name="Rectangle 755"/>
            <p:cNvSpPr>
              <a:spLocks noChangeArrowheads="1"/>
            </p:cNvSpPr>
            <p:nvPr/>
          </p:nvSpPr>
          <p:spPr bwMode="auto">
            <a:xfrm>
              <a:off x="3293" y="35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96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0" name="Rectangle 756"/>
            <p:cNvSpPr>
              <a:spLocks noChangeArrowheads="1"/>
            </p:cNvSpPr>
            <p:nvPr/>
          </p:nvSpPr>
          <p:spPr bwMode="auto">
            <a:xfrm>
              <a:off x="3526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100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1" name="Rectangle 757"/>
            <p:cNvSpPr>
              <a:spLocks noChangeArrowheads="1"/>
            </p:cNvSpPr>
            <p:nvPr/>
          </p:nvSpPr>
          <p:spPr bwMode="auto">
            <a:xfrm>
              <a:off x="3784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104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2" name="Rectangle 758"/>
            <p:cNvSpPr>
              <a:spLocks noChangeArrowheads="1"/>
            </p:cNvSpPr>
            <p:nvPr/>
          </p:nvSpPr>
          <p:spPr bwMode="auto">
            <a:xfrm>
              <a:off x="4036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108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3" name="Rectangle 759"/>
            <p:cNvSpPr>
              <a:spLocks noChangeArrowheads="1"/>
            </p:cNvSpPr>
            <p:nvPr/>
          </p:nvSpPr>
          <p:spPr bwMode="auto">
            <a:xfrm>
              <a:off x="4294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112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4" name="Rectangle 760"/>
            <p:cNvSpPr>
              <a:spLocks noChangeArrowheads="1"/>
            </p:cNvSpPr>
            <p:nvPr/>
          </p:nvSpPr>
          <p:spPr bwMode="auto">
            <a:xfrm>
              <a:off x="4552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116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5" name="Rectangle 761"/>
            <p:cNvSpPr>
              <a:spLocks noChangeArrowheads="1"/>
            </p:cNvSpPr>
            <p:nvPr/>
          </p:nvSpPr>
          <p:spPr bwMode="auto">
            <a:xfrm>
              <a:off x="4804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120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6" name="Rectangle 762"/>
            <p:cNvSpPr>
              <a:spLocks noChangeArrowheads="1"/>
            </p:cNvSpPr>
            <p:nvPr/>
          </p:nvSpPr>
          <p:spPr bwMode="auto">
            <a:xfrm>
              <a:off x="5063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124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7" name="Rectangle 763"/>
            <p:cNvSpPr>
              <a:spLocks noChangeArrowheads="1"/>
            </p:cNvSpPr>
            <p:nvPr/>
          </p:nvSpPr>
          <p:spPr bwMode="auto">
            <a:xfrm>
              <a:off x="5314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128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8" name="Rectangle 764"/>
            <p:cNvSpPr>
              <a:spLocks noChangeArrowheads="1"/>
            </p:cNvSpPr>
            <p:nvPr/>
          </p:nvSpPr>
          <p:spPr bwMode="auto">
            <a:xfrm>
              <a:off x="5573" y="3599"/>
              <a:ext cx="1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100" b="0" i="0">
                  <a:solidFill>
                    <a:srgbClr val="000000"/>
                  </a:solidFill>
                </a:rPr>
                <a:t>132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69" name="Rectangle 765"/>
            <p:cNvSpPr>
              <a:spLocks noChangeArrowheads="1"/>
            </p:cNvSpPr>
            <p:nvPr/>
          </p:nvSpPr>
          <p:spPr bwMode="auto">
            <a:xfrm>
              <a:off x="2660" y="3767"/>
              <a:ext cx="91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000000"/>
                  </a:solidFill>
                </a:rPr>
                <a:t>Neutron Number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70" name="Rectangle 766"/>
            <p:cNvSpPr>
              <a:spLocks noChangeArrowheads="1"/>
            </p:cNvSpPr>
            <p:nvPr/>
          </p:nvSpPr>
          <p:spPr bwMode="auto">
            <a:xfrm rot="16200000">
              <a:off x="-72" y="2139"/>
              <a:ext cx="5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 i="0">
                  <a:solidFill>
                    <a:srgbClr val="000000"/>
                  </a:solidFill>
                </a:rPr>
                <a:t>S(2n) MeV</a:t>
              </a:r>
              <a:endParaRPr lang="en-US" altLang="de-DE" b="0" i="0">
                <a:solidFill>
                  <a:srgbClr val="000000"/>
                </a:solidFill>
              </a:endParaRPr>
            </a:p>
          </p:txBody>
        </p:sp>
        <p:sp>
          <p:nvSpPr>
            <p:cNvPr id="171" name="Rectangle 767"/>
            <p:cNvSpPr>
              <a:spLocks noChangeArrowheads="1"/>
            </p:cNvSpPr>
            <p:nvPr/>
          </p:nvSpPr>
          <p:spPr bwMode="auto">
            <a:xfrm>
              <a:off x="45" y="765"/>
              <a:ext cx="5663" cy="322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2" name="Text Box 768"/>
          <p:cNvSpPr txBox="1">
            <a:spLocks noChangeArrowheads="1"/>
          </p:cNvSpPr>
          <p:nvPr/>
        </p:nvSpPr>
        <p:spPr bwMode="auto">
          <a:xfrm>
            <a:off x="3276600" y="1106488"/>
            <a:ext cx="109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i="0">
                <a:solidFill>
                  <a:srgbClr val="000000"/>
                </a:solidFill>
              </a:rPr>
              <a:t>N = 82</a:t>
            </a:r>
          </a:p>
        </p:txBody>
      </p:sp>
      <p:sp>
        <p:nvSpPr>
          <p:cNvPr id="373" name="Line 769"/>
          <p:cNvSpPr>
            <a:spLocks noChangeShapeType="1"/>
          </p:cNvSpPr>
          <p:nvPr/>
        </p:nvSpPr>
        <p:spPr bwMode="auto">
          <a:xfrm>
            <a:off x="3886200" y="1524000"/>
            <a:ext cx="0" cy="457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4" name="Text Box 770"/>
          <p:cNvSpPr txBox="1">
            <a:spLocks noChangeArrowheads="1"/>
          </p:cNvSpPr>
          <p:nvPr/>
        </p:nvSpPr>
        <p:spPr bwMode="auto">
          <a:xfrm>
            <a:off x="2438400" y="4953000"/>
            <a:ext cx="109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i="0">
                <a:solidFill>
                  <a:srgbClr val="000000"/>
                </a:solidFill>
              </a:rPr>
              <a:t>N = 84</a:t>
            </a:r>
          </a:p>
        </p:txBody>
      </p:sp>
      <p:sp>
        <p:nvSpPr>
          <p:cNvPr id="375" name="Line 771"/>
          <p:cNvSpPr>
            <a:spLocks noChangeShapeType="1"/>
          </p:cNvSpPr>
          <p:nvPr/>
        </p:nvSpPr>
        <p:spPr bwMode="auto">
          <a:xfrm>
            <a:off x="3581400" y="5181600"/>
            <a:ext cx="304800" cy="76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" name="Text Box 772"/>
          <p:cNvSpPr txBox="1">
            <a:spLocks noChangeArrowheads="1"/>
          </p:cNvSpPr>
          <p:nvPr/>
        </p:nvSpPr>
        <p:spPr bwMode="auto">
          <a:xfrm>
            <a:off x="7519988" y="2209800"/>
            <a:ext cx="126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i="0">
                <a:solidFill>
                  <a:srgbClr val="000000"/>
                </a:solidFill>
              </a:rPr>
              <a:t>N = 126</a:t>
            </a:r>
          </a:p>
        </p:txBody>
      </p:sp>
      <p:sp>
        <p:nvSpPr>
          <p:cNvPr id="377" name="Line 773"/>
          <p:cNvSpPr>
            <a:spLocks noChangeShapeType="1"/>
          </p:cNvSpPr>
          <p:nvPr/>
        </p:nvSpPr>
        <p:spPr bwMode="auto">
          <a:xfrm>
            <a:off x="8229600" y="2590800"/>
            <a:ext cx="152400" cy="914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8" name="Group 774"/>
          <p:cNvGrpSpPr>
            <a:grpSpLocks/>
          </p:cNvGrpSpPr>
          <p:nvPr/>
        </p:nvGrpSpPr>
        <p:grpSpPr bwMode="auto">
          <a:xfrm>
            <a:off x="1143000" y="3581400"/>
            <a:ext cx="1371600" cy="1295400"/>
            <a:chOff x="480" y="960"/>
            <a:chExt cx="864" cy="816"/>
          </a:xfrm>
        </p:grpSpPr>
        <p:sp>
          <p:nvSpPr>
            <p:cNvPr id="379" name="Oval 775"/>
            <p:cNvSpPr>
              <a:spLocks noChangeArrowheads="1"/>
            </p:cNvSpPr>
            <p:nvPr/>
          </p:nvSpPr>
          <p:spPr bwMode="auto">
            <a:xfrm>
              <a:off x="480" y="960"/>
              <a:ext cx="864" cy="8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Oval 776"/>
            <p:cNvSpPr>
              <a:spLocks noChangeArrowheads="1"/>
            </p:cNvSpPr>
            <p:nvPr/>
          </p:nvSpPr>
          <p:spPr bwMode="auto">
            <a:xfrm>
              <a:off x="624" y="1104"/>
              <a:ext cx="576" cy="5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Oval 777"/>
            <p:cNvSpPr>
              <a:spLocks noChangeArrowheads="1"/>
            </p:cNvSpPr>
            <p:nvPr/>
          </p:nvSpPr>
          <p:spPr bwMode="auto">
            <a:xfrm>
              <a:off x="755" y="1215"/>
              <a:ext cx="336" cy="31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2" name="Oval 778"/>
          <p:cNvSpPr>
            <a:spLocks noChangeArrowheads="1"/>
          </p:cNvSpPr>
          <p:nvPr/>
        </p:nvSpPr>
        <p:spPr bwMode="auto">
          <a:xfrm>
            <a:off x="1573213" y="4103688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3" name="Oval 779"/>
          <p:cNvSpPr>
            <a:spLocks noChangeArrowheads="1"/>
          </p:cNvSpPr>
          <p:nvPr/>
        </p:nvSpPr>
        <p:spPr bwMode="auto">
          <a:xfrm>
            <a:off x="2066925" y="4144963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" name="Oval 780"/>
          <p:cNvSpPr>
            <a:spLocks noChangeArrowheads="1"/>
          </p:cNvSpPr>
          <p:nvPr/>
        </p:nvSpPr>
        <p:spPr bwMode="auto">
          <a:xfrm>
            <a:off x="1725613" y="3789363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" name="Oval 781"/>
          <p:cNvSpPr>
            <a:spLocks noChangeArrowheads="1"/>
          </p:cNvSpPr>
          <p:nvPr/>
        </p:nvSpPr>
        <p:spPr bwMode="auto">
          <a:xfrm>
            <a:off x="1492250" y="4533900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6" name="Oval 782"/>
          <p:cNvSpPr>
            <a:spLocks noChangeArrowheads="1"/>
          </p:cNvSpPr>
          <p:nvPr/>
        </p:nvSpPr>
        <p:spPr bwMode="auto">
          <a:xfrm>
            <a:off x="1339850" y="4306888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7" name="Oval 783"/>
          <p:cNvSpPr>
            <a:spLocks noChangeArrowheads="1"/>
          </p:cNvSpPr>
          <p:nvPr/>
        </p:nvSpPr>
        <p:spPr bwMode="auto">
          <a:xfrm>
            <a:off x="1816100" y="4635500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8" name="Oval 784"/>
          <p:cNvSpPr>
            <a:spLocks noChangeArrowheads="1"/>
          </p:cNvSpPr>
          <p:nvPr/>
        </p:nvSpPr>
        <p:spPr bwMode="auto">
          <a:xfrm>
            <a:off x="2144713" y="4492625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" name="Oval 785"/>
          <p:cNvSpPr>
            <a:spLocks noChangeArrowheads="1"/>
          </p:cNvSpPr>
          <p:nvPr/>
        </p:nvSpPr>
        <p:spPr bwMode="auto">
          <a:xfrm>
            <a:off x="2246313" y="4233863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" name="Oval 786"/>
          <p:cNvSpPr>
            <a:spLocks noChangeArrowheads="1"/>
          </p:cNvSpPr>
          <p:nvPr/>
        </p:nvSpPr>
        <p:spPr bwMode="auto">
          <a:xfrm>
            <a:off x="1425575" y="3951288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1" name="Oval 787"/>
          <p:cNvSpPr>
            <a:spLocks noChangeArrowheads="1"/>
          </p:cNvSpPr>
          <p:nvPr/>
        </p:nvSpPr>
        <p:spPr bwMode="auto">
          <a:xfrm>
            <a:off x="2055813" y="3851275"/>
            <a:ext cx="76200" cy="762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2" name="Group 788"/>
          <p:cNvGrpSpPr>
            <a:grpSpLocks/>
          </p:cNvGrpSpPr>
          <p:nvPr/>
        </p:nvGrpSpPr>
        <p:grpSpPr bwMode="auto">
          <a:xfrm>
            <a:off x="2447925" y="3962400"/>
            <a:ext cx="115888" cy="346075"/>
            <a:chOff x="1542" y="2496"/>
            <a:chExt cx="73" cy="218"/>
          </a:xfrm>
        </p:grpSpPr>
        <p:sp>
          <p:nvSpPr>
            <p:cNvPr id="393" name="Oval 789"/>
            <p:cNvSpPr>
              <a:spLocks noChangeArrowheads="1"/>
            </p:cNvSpPr>
            <p:nvPr/>
          </p:nvSpPr>
          <p:spPr bwMode="auto">
            <a:xfrm>
              <a:off x="1567" y="2666"/>
              <a:ext cx="48" cy="48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Oval 790"/>
            <p:cNvSpPr>
              <a:spLocks noChangeArrowheads="1"/>
            </p:cNvSpPr>
            <p:nvPr/>
          </p:nvSpPr>
          <p:spPr bwMode="auto">
            <a:xfrm>
              <a:off x="1542" y="2496"/>
              <a:ext cx="48" cy="48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5" name="Textfeld 394"/>
              <p:cNvSpPr txBox="1"/>
              <p:nvPr/>
            </p:nvSpPr>
            <p:spPr>
              <a:xfrm>
                <a:off x="720000" y="684000"/>
                <a:ext cx="3348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</a:rPr>
                        <m:t>𝐵𝐸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−2,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5" name="Textfeld 3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84000"/>
                <a:ext cx="334873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0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  <p:bldP spid="373" grpId="0" animBg="1"/>
      <p:bldP spid="374" grpId="0"/>
      <p:bldP spid="375" grpId="0" animBg="1"/>
      <p:bldP spid="376" grpId="0"/>
      <p:bldP spid="377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Observational features of a novae explosions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4" descr="nov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549276"/>
            <a:ext cx="3190875" cy="59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55650" y="1628775"/>
            <a:ext cx="3228769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increase in luminosity 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by factor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>
              <a:lnSpc>
                <a:spcPct val="7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endParaRPr lang="en-GB" altLang="de-DE" dirty="0"/>
          </a:p>
          <a:p>
            <a:pPr>
              <a:lnSpc>
                <a:spcPct val="8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ejection (10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release (10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erg)</a:t>
            </a:r>
          </a:p>
          <a:p>
            <a:pPr>
              <a:lnSpc>
                <a:spcPct val="7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characteristic spectral lines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27088" y="5256213"/>
            <a:ext cx="283282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causes these outbursts?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08038" y="561975"/>
            <a:ext cx="333937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features of novae explosions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7088" y="5891213"/>
            <a:ext cx="4120039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account for observational features</a:t>
            </a:r>
            <a:r>
              <a:rPr lang="en-GB" altLang="de-DE" dirty="0"/>
              <a:t>?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827088" y="3894138"/>
            <a:ext cx="2768707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common phenomenon 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(about 10 y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our Galaxy)</a:t>
            </a:r>
          </a:p>
        </p:txBody>
      </p:sp>
    </p:spTree>
    <p:extLst>
      <p:ext uri="{BB962C8B-B14F-4D97-AF65-F5344CB8AC3E}">
        <p14:creationId xmlns:p14="http://schemas.microsoft.com/office/powerpoint/2010/main" val="36084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model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4" name="Picture 26" descr="nova_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7559"/>
          <a:stretch>
            <a:fillRect/>
          </a:stretch>
        </p:blipFill>
        <p:spPr bwMode="auto">
          <a:xfrm>
            <a:off x="2195513" y="2780928"/>
            <a:ext cx="46815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roche_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80928"/>
            <a:ext cx="4897437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7088" y="633238"/>
            <a:ext cx="98847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NOVAE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979613" y="547513"/>
            <a:ext cx="2927404" cy="48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semi-detached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system</a:t>
            </a:r>
            <a:r>
              <a:rPr lang="en-GB" altLang="de-DE" dirty="0"/>
              <a:t>: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827088" y="1353963"/>
            <a:ext cx="7872668" cy="36933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Dwarf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and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evolved star (e.g.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Giant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900113" y="5177283"/>
            <a:ext cx="7771452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assume: 	</a:t>
            </a: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 completely fills its Roche Lobe while still undergoing expansion;</a:t>
            </a:r>
          </a:p>
          <a:p>
            <a:pPr>
              <a:lnSpc>
                <a:spcPct val="12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since no further expansion possible beyond Roche Lobe, matter transfer </a:t>
            </a:r>
          </a:p>
          <a:p>
            <a:pPr>
              <a:lnSpc>
                <a:spcPct val="12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occurs through Lagrange point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827088" y="1823863"/>
            <a:ext cx="345703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“dead” star (mainly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radiating away gravitational energy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maintained by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degeneracy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5392738" y="1823863"/>
            <a:ext cx="3762568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H-shell burning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contraction (possibly He burning)</a:t>
            </a:r>
          </a:p>
          <a:p>
            <a:pPr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envelope expansion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6011863" y="622429"/>
            <a:ext cx="2659702" cy="646331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n.b.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50% of all stars 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are in binary systems</a:t>
            </a:r>
          </a:p>
        </p:txBody>
      </p:sp>
    </p:spTree>
    <p:extLst>
      <p:ext uri="{BB962C8B-B14F-4D97-AF65-F5344CB8AC3E}">
        <p14:creationId xmlns:p14="http://schemas.microsoft.com/office/powerpoint/2010/main" val="15384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model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17" descr="Model4Nova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098822"/>
            <a:ext cx="286861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724525" y="771797"/>
            <a:ext cx="29351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accretion process - artist’s impression 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5794375" y="4029347"/>
            <a:ext cx="309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200" dirty="0">
                <a:solidFill>
                  <a:srgbClr val="CC0000"/>
                </a:solidFill>
              </a:rPr>
              <a:t>http://hubblesite.org/newscenter/newsdesk/</a:t>
            </a:r>
          </a:p>
          <a:p>
            <a:r>
              <a:rPr lang="en-GB" altLang="de-DE" sz="1200" dirty="0">
                <a:solidFill>
                  <a:srgbClr val="CC0000"/>
                </a:solidFill>
              </a:rPr>
              <a:t>archive/releases/2000/24/video/a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563938" y="4581128"/>
            <a:ext cx="4628831" cy="36933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</a:rPr>
              <a:t>(p,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)</a:t>
            </a:r>
            <a:r>
              <a:rPr lang="en-GB" altLang="de-DE" dirty="0">
                <a:sym typeface="Symbol" panose="05050102010706020507" pitchFamily="18" charset="2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GB" altLang="de-DE" dirty="0">
                <a:sym typeface="Symbol" panose="05050102010706020507" pitchFamily="18" charset="2"/>
              </a:rPr>
              <a:t>  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(,p)</a:t>
            </a:r>
            <a:r>
              <a:rPr lang="en-GB" altLang="de-DE" dirty="0">
                <a:sym typeface="Symbol" panose="05050102010706020507" pitchFamily="18" charset="2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reactions on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proton-rich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nuclei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2967038" y="4870053"/>
            <a:ext cx="381000" cy="227012"/>
          </a:xfrm>
          <a:prstGeom prst="notchedRightArrow">
            <a:avLst>
              <a:gd name="adj1" fmla="val 49528"/>
              <a:gd name="adj2" fmla="val 78920"/>
            </a:avLst>
          </a:prstGeom>
          <a:solidFill>
            <a:srgbClr val="336699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de-DE">
              <a:solidFill>
                <a:srgbClr val="336699"/>
              </a:solidFill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492500" y="5014515"/>
            <a:ext cx="4067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 up to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~ 40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region 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218952" y="4581128"/>
            <a:ext cx="1495923" cy="757130"/>
          </a:xfrm>
          <a:prstGeom prst="rect">
            <a:avLst/>
          </a:prstGeom>
          <a:solidFill>
            <a:schemeClr val="accent2">
              <a:alpha val="14999"/>
            </a:schemeClr>
          </a:solidFill>
          <a:ln w="127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≤ 3x10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</a:t>
            </a:r>
          </a:p>
          <a:p>
            <a:pPr algn="ctr">
              <a:lnSpc>
                <a:spcPct val="120000"/>
              </a:lnSpc>
            </a:pP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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g cm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601269" y="571772"/>
            <a:ext cx="3758401" cy="3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H-rich matter transfer from RG to WD</a:t>
            </a:r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auto">
          <a:xfrm rot="5400000">
            <a:off x="2287588" y="1079772"/>
            <a:ext cx="381000" cy="228600"/>
          </a:xfrm>
          <a:prstGeom prst="notchedRightArrow">
            <a:avLst>
              <a:gd name="adj1" fmla="val 49528"/>
              <a:gd name="adj2" fmla="val 78372"/>
            </a:avLst>
          </a:prstGeom>
          <a:solidFill>
            <a:srgbClr val="336699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GB" altLang="de-DE">
              <a:solidFill>
                <a:srgbClr val="336699"/>
              </a:solidFill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16677" y="1363935"/>
            <a:ext cx="4822859" cy="3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and density i</a:t>
            </a:r>
            <a:r>
              <a:rPr lang="en-GB" altLang="de-DE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ncrease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WD’s surface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466725" y="1844824"/>
            <a:ext cx="4498347" cy="239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H-burning ignition at basis of accreted layer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 increase due to energy release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expansion on degenerate matter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cooling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further temperature/energy increase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thermonuclear runaway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cataclysmic explosion</a:t>
            </a:r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6950075" y="5716190"/>
            <a:ext cx="16658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 later for details)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63575" y="5662215"/>
            <a:ext cx="5981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 path: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CNO,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NeNa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MgAl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cycles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1547813" y="6165453"/>
            <a:ext cx="6433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matter ejected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observations put important constraints on models</a:t>
            </a:r>
          </a:p>
        </p:txBody>
      </p:sp>
    </p:spTree>
    <p:extLst>
      <p:ext uri="{BB962C8B-B14F-4D97-AF65-F5344CB8AC3E}">
        <p14:creationId xmlns:p14="http://schemas.microsoft.com/office/powerpoint/2010/main" val="27737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 animBg="1"/>
      <p:bldP spid="32" grpId="0"/>
      <p:bldP spid="33" grpId="0"/>
      <p:bldP spid="3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Reaction network for explosive hydrogen burning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248025" y="5287491"/>
            <a:ext cx="393700" cy="381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248025" y="4677891"/>
            <a:ext cx="393700" cy="3825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012950" y="5287491"/>
            <a:ext cx="3937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38425" y="5287491"/>
            <a:ext cx="393700" cy="381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000250" y="5897091"/>
            <a:ext cx="393700" cy="381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012950" y="4677891"/>
            <a:ext cx="3937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2638425" y="4677891"/>
            <a:ext cx="3937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1978025" y="5952654"/>
            <a:ext cx="439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12</a:t>
            </a:r>
            <a:r>
              <a:rPr lang="en-GB" altLang="de-DE" sz="1400"/>
              <a:t>C</a:t>
            </a:r>
            <a:endParaRPr lang="en-US" altLang="de-DE" sz="1400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1976438" y="5336704"/>
            <a:ext cx="439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13</a:t>
            </a:r>
            <a:r>
              <a:rPr lang="en-GB" altLang="de-DE" sz="1400"/>
              <a:t>N</a:t>
            </a:r>
            <a:endParaRPr lang="en-US" altLang="de-DE" sz="1400"/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2636838" y="5336704"/>
            <a:ext cx="439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14</a:t>
            </a:r>
            <a:r>
              <a:rPr lang="en-GB" altLang="de-DE" sz="1400"/>
              <a:t>N</a:t>
            </a:r>
            <a:endParaRPr lang="en-US" altLang="de-DE" sz="1400"/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2636838" y="4733454"/>
            <a:ext cx="449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15</a:t>
            </a:r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2879725" y="5058891"/>
            <a:ext cx="152400" cy="287338"/>
          </a:xfrm>
          <a:custGeom>
            <a:avLst/>
            <a:gdLst>
              <a:gd name="T0" fmla="*/ 0 w 1"/>
              <a:gd name="T1" fmla="*/ 90 h 90"/>
              <a:gd name="T2" fmla="*/ 0 w 1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0">
                <a:moveTo>
                  <a:pt x="0" y="90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1" name="Freeform 36"/>
          <p:cNvSpPr>
            <a:spLocks noChangeAspect="1"/>
          </p:cNvSpPr>
          <p:nvPr/>
        </p:nvSpPr>
        <p:spPr bwMode="auto">
          <a:xfrm>
            <a:off x="2346325" y="4982691"/>
            <a:ext cx="252413" cy="304800"/>
          </a:xfrm>
          <a:custGeom>
            <a:avLst/>
            <a:gdLst>
              <a:gd name="T0" fmla="*/ 0 w 83"/>
              <a:gd name="T1" fmla="*/ 0 h 99"/>
              <a:gd name="T2" fmla="*/ 83 w 83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3" h="99">
                <a:moveTo>
                  <a:pt x="0" y="0"/>
                </a:moveTo>
                <a:lnTo>
                  <a:pt x="83" y="99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2012950" y="4733454"/>
            <a:ext cx="449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14</a:t>
            </a:r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43" name="Rectangle 40"/>
          <p:cNvSpPr>
            <a:spLocks noChangeArrowheads="1"/>
          </p:cNvSpPr>
          <p:nvPr/>
        </p:nvSpPr>
        <p:spPr bwMode="auto">
          <a:xfrm>
            <a:off x="3857625" y="4677891"/>
            <a:ext cx="393700" cy="3825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638425" y="5897091"/>
            <a:ext cx="393700" cy="3825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3246438" y="5338291"/>
            <a:ext cx="439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15</a:t>
            </a:r>
            <a:r>
              <a:rPr lang="en-GB" altLang="de-DE" sz="1400"/>
              <a:t>N</a:t>
            </a:r>
            <a:endParaRPr lang="en-US" altLang="de-DE" sz="1400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2357438" y="5668491"/>
            <a:ext cx="900112" cy="306388"/>
          </a:xfrm>
          <a:custGeom>
            <a:avLst/>
            <a:gdLst>
              <a:gd name="T0" fmla="*/ 544 w 544"/>
              <a:gd name="T1" fmla="*/ 0 h 96"/>
              <a:gd name="T2" fmla="*/ 0 w 544"/>
              <a:gd name="T3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4" h="96">
                <a:moveTo>
                  <a:pt x="544" y="0"/>
                </a:moveTo>
                <a:lnTo>
                  <a:pt x="0" y="96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2644775" y="5947891"/>
            <a:ext cx="439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13</a:t>
            </a:r>
            <a:r>
              <a:rPr lang="en-GB" altLang="de-DE" sz="1400"/>
              <a:t>C</a:t>
            </a:r>
            <a:endParaRPr lang="en-US" altLang="de-DE" sz="1400"/>
          </a:p>
        </p:txBody>
      </p:sp>
      <p:sp>
        <p:nvSpPr>
          <p:cNvPr id="48" name="Text Box 47"/>
          <p:cNvSpPr txBox="1">
            <a:spLocks noChangeArrowheads="1"/>
          </p:cNvSpPr>
          <p:nvPr/>
        </p:nvSpPr>
        <p:spPr bwMode="auto">
          <a:xfrm>
            <a:off x="3246438" y="4758854"/>
            <a:ext cx="449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16</a:t>
            </a:r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3870325" y="4758854"/>
            <a:ext cx="449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17</a:t>
            </a:r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452938" y="4677891"/>
            <a:ext cx="393700" cy="3825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4465638" y="4758854"/>
            <a:ext cx="449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baseline="30000"/>
              <a:t>18</a:t>
            </a:r>
            <a:r>
              <a:rPr lang="en-GB" altLang="de-DE" sz="1400"/>
              <a:t>O</a:t>
            </a:r>
            <a:endParaRPr lang="en-US" altLang="de-DE" sz="1400"/>
          </a:p>
        </p:txBody>
      </p:sp>
      <p:sp>
        <p:nvSpPr>
          <p:cNvPr id="52" name="Freeform 52"/>
          <p:cNvSpPr>
            <a:spLocks/>
          </p:cNvSpPr>
          <p:nvPr/>
        </p:nvSpPr>
        <p:spPr bwMode="auto">
          <a:xfrm>
            <a:off x="2193925" y="5058891"/>
            <a:ext cx="152400" cy="287338"/>
          </a:xfrm>
          <a:custGeom>
            <a:avLst/>
            <a:gdLst>
              <a:gd name="T0" fmla="*/ 0 w 1"/>
              <a:gd name="T1" fmla="*/ 90 h 90"/>
              <a:gd name="T2" fmla="*/ 0 w 1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0">
                <a:moveTo>
                  <a:pt x="0" y="9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>
            <a:off x="2193925" y="5685954"/>
            <a:ext cx="152400" cy="287337"/>
          </a:xfrm>
          <a:custGeom>
            <a:avLst/>
            <a:gdLst>
              <a:gd name="T0" fmla="*/ 0 w 1"/>
              <a:gd name="T1" fmla="*/ 90 h 90"/>
              <a:gd name="T2" fmla="*/ 0 w 1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0">
                <a:moveTo>
                  <a:pt x="0" y="9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4" name="Freeform 54"/>
          <p:cNvSpPr>
            <a:spLocks noChangeAspect="1"/>
          </p:cNvSpPr>
          <p:nvPr/>
        </p:nvSpPr>
        <p:spPr bwMode="auto">
          <a:xfrm>
            <a:off x="2955925" y="4982691"/>
            <a:ext cx="252413" cy="304800"/>
          </a:xfrm>
          <a:custGeom>
            <a:avLst/>
            <a:gdLst>
              <a:gd name="T0" fmla="*/ 0 w 83"/>
              <a:gd name="T1" fmla="*/ 0 h 99"/>
              <a:gd name="T2" fmla="*/ 83 w 83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3" h="99">
                <a:moveTo>
                  <a:pt x="0" y="0"/>
                </a:moveTo>
                <a:lnTo>
                  <a:pt x="83" y="99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5" name="Rectangle 75"/>
          <p:cNvSpPr>
            <a:spLocks noChangeAspect="1" noChangeArrowheads="1"/>
          </p:cNvSpPr>
          <p:nvPr/>
        </p:nvSpPr>
        <p:spPr bwMode="auto">
          <a:xfrm>
            <a:off x="7077075" y="5663729"/>
            <a:ext cx="238125" cy="2317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6" name="Rectangle 76"/>
          <p:cNvSpPr>
            <a:spLocks noChangeAspect="1" noChangeArrowheads="1"/>
          </p:cNvSpPr>
          <p:nvPr/>
        </p:nvSpPr>
        <p:spPr bwMode="auto">
          <a:xfrm>
            <a:off x="7077075" y="6047904"/>
            <a:ext cx="238125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7" name="Text Box 77"/>
          <p:cNvSpPr txBox="1">
            <a:spLocks noChangeArrowheads="1"/>
          </p:cNvSpPr>
          <p:nvPr/>
        </p:nvSpPr>
        <p:spPr bwMode="auto">
          <a:xfrm>
            <a:off x="6216650" y="5971704"/>
            <a:ext cx="85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unstable</a:t>
            </a:r>
            <a:endParaRPr lang="en-US" altLang="de-DE" sz="1400"/>
          </a:p>
        </p:txBody>
      </p:sp>
      <p:sp>
        <p:nvSpPr>
          <p:cNvPr id="58" name="Text Box 78"/>
          <p:cNvSpPr txBox="1">
            <a:spLocks noChangeArrowheads="1"/>
          </p:cNvSpPr>
          <p:nvPr/>
        </p:nvSpPr>
        <p:spPr bwMode="auto">
          <a:xfrm>
            <a:off x="6394450" y="5666904"/>
            <a:ext cx="65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stable</a:t>
            </a:r>
            <a:endParaRPr lang="en-US" altLang="de-DE" sz="1400"/>
          </a:p>
        </p:txBody>
      </p:sp>
      <p:sp>
        <p:nvSpPr>
          <p:cNvPr id="59" name="AutoShape 98"/>
          <p:cNvSpPr>
            <a:spLocks/>
          </p:cNvSpPr>
          <p:nvPr/>
        </p:nvSpPr>
        <p:spPr bwMode="auto">
          <a:xfrm>
            <a:off x="1736725" y="4677891"/>
            <a:ext cx="152400" cy="1600200"/>
          </a:xfrm>
          <a:prstGeom prst="leftBrace">
            <a:avLst>
              <a:gd name="adj1" fmla="val 8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Text Box 99"/>
          <p:cNvSpPr txBox="1">
            <a:spLocks noChangeArrowheads="1"/>
          </p:cNvSpPr>
          <p:nvPr/>
        </p:nvSpPr>
        <p:spPr bwMode="auto">
          <a:xfrm>
            <a:off x="971550" y="5328766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/>
              <a:t>HCNO</a:t>
            </a:r>
            <a:endParaRPr lang="en-US" altLang="de-DE" sz="1400"/>
          </a:p>
        </p:txBody>
      </p:sp>
      <p:grpSp>
        <p:nvGrpSpPr>
          <p:cNvPr id="61" name="Group 130"/>
          <p:cNvGrpSpPr>
            <a:grpSpLocks/>
          </p:cNvGrpSpPr>
          <p:nvPr/>
        </p:nvGrpSpPr>
        <p:grpSpPr bwMode="auto">
          <a:xfrm>
            <a:off x="2555875" y="791691"/>
            <a:ext cx="4838700" cy="2438400"/>
            <a:chOff x="1610" y="618"/>
            <a:chExt cx="3048" cy="1536"/>
          </a:xfrm>
        </p:grpSpPr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2444" y="1530"/>
              <a:ext cx="248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63" name="Rectangle 15"/>
            <p:cNvSpPr>
              <a:spLocks noChangeArrowheads="1"/>
            </p:cNvSpPr>
            <p:nvPr/>
          </p:nvSpPr>
          <p:spPr bwMode="auto">
            <a:xfrm>
              <a:off x="3208" y="1530"/>
              <a:ext cx="248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64" name="Rectangle 16"/>
            <p:cNvSpPr>
              <a:spLocks noChangeArrowheads="1"/>
            </p:cNvSpPr>
            <p:nvPr/>
          </p:nvSpPr>
          <p:spPr bwMode="auto">
            <a:xfrm>
              <a:off x="2822" y="1530"/>
              <a:ext cx="240" cy="2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3162" y="1554"/>
              <a:ext cx="3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23</a:t>
              </a:r>
              <a:r>
                <a:rPr lang="en-GB" altLang="de-DE" sz="1400"/>
                <a:t>Mg</a:t>
              </a:r>
              <a:endParaRPr lang="en-US" altLang="de-DE" sz="1400"/>
            </a:p>
          </p:txBody>
        </p:sp>
        <p:sp>
          <p:nvSpPr>
            <p:cNvPr id="66" name="Text Box 33"/>
            <p:cNvSpPr txBox="1">
              <a:spLocks noChangeArrowheads="1"/>
            </p:cNvSpPr>
            <p:nvPr/>
          </p:nvSpPr>
          <p:spPr bwMode="auto">
            <a:xfrm>
              <a:off x="2396" y="1545"/>
              <a:ext cx="3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21</a:t>
              </a:r>
              <a:r>
                <a:rPr lang="en-GB" altLang="de-DE" sz="1400"/>
                <a:t>Mg</a:t>
              </a:r>
              <a:endParaRPr lang="en-US" altLang="de-DE" sz="1400"/>
            </a:p>
          </p:txBody>
        </p:sp>
        <p:sp>
          <p:nvSpPr>
            <p:cNvPr id="67" name="Text Box 34"/>
            <p:cNvSpPr txBox="1">
              <a:spLocks noChangeArrowheads="1"/>
            </p:cNvSpPr>
            <p:nvPr/>
          </p:nvSpPr>
          <p:spPr bwMode="auto">
            <a:xfrm>
              <a:off x="2774" y="1547"/>
              <a:ext cx="3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22</a:t>
              </a:r>
              <a:r>
                <a:rPr lang="en-GB" altLang="de-DE" sz="1400"/>
                <a:t>Mg</a:t>
              </a:r>
              <a:endParaRPr lang="en-US" altLang="de-DE" sz="1400"/>
            </a:p>
          </p:txBody>
        </p:sp>
        <p:sp>
          <p:nvSpPr>
            <p:cNvPr id="68" name="Rectangle 60"/>
            <p:cNvSpPr>
              <a:spLocks noChangeArrowheads="1"/>
            </p:cNvSpPr>
            <p:nvPr/>
          </p:nvSpPr>
          <p:spPr bwMode="auto">
            <a:xfrm>
              <a:off x="3590" y="1530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69" name="Rectangle 65"/>
            <p:cNvSpPr>
              <a:spLocks noChangeArrowheads="1"/>
            </p:cNvSpPr>
            <p:nvPr/>
          </p:nvSpPr>
          <p:spPr bwMode="auto">
            <a:xfrm>
              <a:off x="3596" y="1146"/>
              <a:ext cx="248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70" name="Rectangle 66"/>
            <p:cNvSpPr>
              <a:spLocks noChangeArrowheads="1"/>
            </p:cNvSpPr>
            <p:nvPr/>
          </p:nvSpPr>
          <p:spPr bwMode="auto">
            <a:xfrm>
              <a:off x="3210" y="1146"/>
              <a:ext cx="240" cy="2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" name="Text Box 67"/>
            <p:cNvSpPr txBox="1">
              <a:spLocks noChangeArrowheads="1"/>
            </p:cNvSpPr>
            <p:nvPr/>
          </p:nvSpPr>
          <p:spPr bwMode="auto">
            <a:xfrm>
              <a:off x="3590" y="1181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25</a:t>
              </a:r>
              <a:r>
                <a:rPr lang="en-GB" altLang="de-DE" sz="1400"/>
                <a:t>Al</a:t>
              </a:r>
              <a:endParaRPr lang="en-US" altLang="de-DE" sz="1400"/>
            </a:p>
          </p:txBody>
        </p:sp>
        <p:sp>
          <p:nvSpPr>
            <p:cNvPr id="72" name="Text Box 68"/>
            <p:cNvSpPr txBox="1">
              <a:spLocks noChangeArrowheads="1"/>
            </p:cNvSpPr>
            <p:nvPr/>
          </p:nvSpPr>
          <p:spPr bwMode="auto">
            <a:xfrm>
              <a:off x="3206" y="1181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24</a:t>
              </a:r>
              <a:r>
                <a:rPr lang="en-GB" altLang="de-DE" sz="1400"/>
                <a:t>Al</a:t>
              </a:r>
              <a:endParaRPr lang="en-US" altLang="de-DE" sz="1400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2582" y="1770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2966" y="1770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3350" y="1770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3350" y="1386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7" name="Freeform 73"/>
            <p:cNvSpPr>
              <a:spLocks noChangeAspect="1"/>
            </p:cNvSpPr>
            <p:nvPr/>
          </p:nvSpPr>
          <p:spPr bwMode="auto">
            <a:xfrm>
              <a:off x="2678" y="1770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8" name="Freeform 74"/>
            <p:cNvSpPr>
              <a:spLocks noChangeAspect="1"/>
            </p:cNvSpPr>
            <p:nvPr/>
          </p:nvSpPr>
          <p:spPr bwMode="auto">
            <a:xfrm>
              <a:off x="3062" y="1770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3527" y="1562"/>
              <a:ext cx="3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24</a:t>
              </a:r>
              <a:r>
                <a:rPr lang="en-GB" altLang="de-DE" sz="1400"/>
                <a:t>Mg</a:t>
              </a:r>
              <a:endParaRPr lang="en-US" altLang="de-DE" sz="1400"/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3974" y="1530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1" name="Text Box 82"/>
            <p:cNvSpPr txBox="1">
              <a:spLocks noChangeArrowheads="1"/>
            </p:cNvSpPr>
            <p:nvPr/>
          </p:nvSpPr>
          <p:spPr bwMode="auto">
            <a:xfrm>
              <a:off x="3923" y="1562"/>
              <a:ext cx="3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25</a:t>
              </a:r>
              <a:r>
                <a:rPr lang="en-GB" altLang="de-DE" sz="1400"/>
                <a:t>Mg</a:t>
              </a:r>
              <a:endParaRPr lang="en-US" altLang="de-DE" sz="1400"/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>
              <a:off x="3980" y="1146"/>
              <a:ext cx="248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3" name="Text Box 84"/>
            <p:cNvSpPr txBox="1">
              <a:spLocks noChangeArrowheads="1"/>
            </p:cNvSpPr>
            <p:nvPr/>
          </p:nvSpPr>
          <p:spPr bwMode="auto">
            <a:xfrm>
              <a:off x="3974" y="1181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26</a:t>
              </a:r>
              <a:r>
                <a:rPr lang="en-GB" altLang="de-DE" sz="1400"/>
                <a:t>Al</a:t>
              </a:r>
              <a:endParaRPr lang="en-US" altLang="de-DE" sz="1400"/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4358" y="1530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5" name="Text Box 86"/>
            <p:cNvSpPr txBox="1">
              <a:spLocks noChangeArrowheads="1"/>
            </p:cNvSpPr>
            <p:nvPr/>
          </p:nvSpPr>
          <p:spPr bwMode="auto">
            <a:xfrm>
              <a:off x="4307" y="1562"/>
              <a:ext cx="3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26</a:t>
              </a:r>
              <a:r>
                <a:rPr lang="en-GB" altLang="de-DE" sz="1400"/>
                <a:t>Mg</a:t>
              </a:r>
              <a:endParaRPr lang="en-US" altLang="de-DE" sz="1400"/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>
              <a:off x="4358" y="1146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7" name="Text Box 88"/>
            <p:cNvSpPr txBox="1">
              <a:spLocks noChangeArrowheads="1"/>
            </p:cNvSpPr>
            <p:nvPr/>
          </p:nvSpPr>
          <p:spPr bwMode="auto">
            <a:xfrm>
              <a:off x="4333" y="1178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27</a:t>
              </a:r>
              <a:r>
                <a:rPr lang="en-GB" altLang="de-DE" sz="1400"/>
                <a:t>Al</a:t>
              </a:r>
              <a:endParaRPr lang="en-US" altLang="de-DE" sz="1400"/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4118" y="1386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4502" y="1386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0" name="Freeform 91"/>
            <p:cNvSpPr>
              <a:spLocks noChangeAspect="1"/>
            </p:cNvSpPr>
            <p:nvPr/>
          </p:nvSpPr>
          <p:spPr bwMode="auto">
            <a:xfrm>
              <a:off x="4247" y="1386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3980" y="762"/>
              <a:ext cx="248" cy="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92" name="Text Box 93"/>
            <p:cNvSpPr txBox="1">
              <a:spLocks noChangeArrowheads="1"/>
            </p:cNvSpPr>
            <p:nvPr/>
          </p:nvSpPr>
          <p:spPr bwMode="auto">
            <a:xfrm>
              <a:off x="3974" y="797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27</a:t>
              </a:r>
              <a:r>
                <a:rPr lang="en-GB" altLang="de-DE" sz="1400"/>
                <a:t>Si</a:t>
              </a:r>
              <a:endParaRPr lang="en-US" altLang="de-DE" sz="1400"/>
            </a:p>
          </p:txBody>
        </p:sp>
        <p:sp>
          <p:nvSpPr>
            <p:cNvPr id="93" name="Rectangle 94"/>
            <p:cNvSpPr>
              <a:spLocks noChangeArrowheads="1"/>
            </p:cNvSpPr>
            <p:nvPr/>
          </p:nvSpPr>
          <p:spPr bwMode="auto">
            <a:xfrm>
              <a:off x="4344" y="762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94" name="Text Box 95"/>
            <p:cNvSpPr txBox="1">
              <a:spLocks noChangeArrowheads="1"/>
            </p:cNvSpPr>
            <p:nvPr/>
          </p:nvSpPr>
          <p:spPr bwMode="auto">
            <a:xfrm>
              <a:off x="4338" y="797"/>
              <a:ext cx="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28</a:t>
              </a:r>
              <a:r>
                <a:rPr lang="en-GB" altLang="de-DE" sz="1400"/>
                <a:t>Si</a:t>
              </a:r>
              <a:endParaRPr lang="en-US" altLang="de-DE" sz="1400"/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4118" y="1002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6" name="Freeform 97"/>
            <p:cNvSpPr>
              <a:spLocks noChangeAspect="1"/>
            </p:cNvSpPr>
            <p:nvPr/>
          </p:nvSpPr>
          <p:spPr bwMode="auto">
            <a:xfrm>
              <a:off x="4214" y="1002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7" name="AutoShape 102"/>
            <p:cNvSpPr>
              <a:spLocks/>
            </p:cNvSpPr>
            <p:nvPr/>
          </p:nvSpPr>
          <p:spPr bwMode="auto">
            <a:xfrm>
              <a:off x="2246" y="1146"/>
              <a:ext cx="96" cy="1008"/>
            </a:xfrm>
            <a:prstGeom prst="leftBrace">
              <a:avLst>
                <a:gd name="adj1" fmla="val 8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Text Box 103"/>
            <p:cNvSpPr txBox="1">
              <a:spLocks noChangeArrowheads="1"/>
            </p:cNvSpPr>
            <p:nvPr/>
          </p:nvSpPr>
          <p:spPr bwMode="auto">
            <a:xfrm>
              <a:off x="1610" y="1482"/>
              <a:ext cx="64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de-DE" sz="1400"/>
                <a:t>rp-process</a:t>
              </a:r>
            </a:p>
            <a:p>
              <a:pPr algn="ctr"/>
              <a:r>
                <a:rPr lang="en-GB" altLang="de-DE" sz="1400"/>
                <a:t>onset</a:t>
              </a:r>
              <a:endParaRPr lang="en-US" altLang="de-DE" sz="1400"/>
            </a:p>
          </p:txBody>
        </p:sp>
        <p:sp>
          <p:nvSpPr>
            <p:cNvPr id="99" name="Freeform 104"/>
            <p:cNvSpPr>
              <a:spLocks/>
            </p:cNvSpPr>
            <p:nvPr/>
          </p:nvSpPr>
          <p:spPr bwMode="auto">
            <a:xfrm>
              <a:off x="3734" y="1386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0" name="Freeform 105"/>
            <p:cNvSpPr>
              <a:spLocks noChangeAspect="1"/>
            </p:cNvSpPr>
            <p:nvPr/>
          </p:nvSpPr>
          <p:spPr bwMode="auto">
            <a:xfrm>
              <a:off x="3863" y="1386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1" name="Freeform 112"/>
            <p:cNvSpPr>
              <a:spLocks/>
            </p:cNvSpPr>
            <p:nvPr/>
          </p:nvSpPr>
          <p:spPr bwMode="auto">
            <a:xfrm>
              <a:off x="3734" y="1002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2" name="Freeform 113"/>
            <p:cNvSpPr>
              <a:spLocks/>
            </p:cNvSpPr>
            <p:nvPr/>
          </p:nvSpPr>
          <p:spPr bwMode="auto">
            <a:xfrm>
              <a:off x="4118" y="618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3350" y="1002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3010" y="1290"/>
              <a:ext cx="628" cy="240"/>
            </a:xfrm>
            <a:custGeom>
              <a:avLst/>
              <a:gdLst>
                <a:gd name="T0" fmla="*/ 560 w 560"/>
                <a:gd name="T1" fmla="*/ 0 h 96"/>
                <a:gd name="T2" fmla="*/ 0 w 560"/>
                <a:gd name="T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96">
                  <a:moveTo>
                    <a:pt x="560" y="0"/>
                  </a:moveTo>
                  <a:lnTo>
                    <a:pt x="0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stealth" w="sm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105" name="Group 131"/>
          <p:cNvGrpSpPr>
            <a:grpSpLocks/>
          </p:cNvGrpSpPr>
          <p:nvPr/>
        </p:nvGrpSpPr>
        <p:grpSpPr bwMode="auto">
          <a:xfrm>
            <a:off x="1763713" y="2849091"/>
            <a:ext cx="5164137" cy="1905000"/>
            <a:chOff x="1111" y="1914"/>
            <a:chExt cx="3253" cy="1200"/>
          </a:xfrm>
        </p:grpSpPr>
        <p:sp>
          <p:nvSpPr>
            <p:cNvPr id="106" name="Rectangle 4"/>
            <p:cNvSpPr>
              <a:spLocks noChangeArrowheads="1"/>
            </p:cNvSpPr>
            <p:nvPr/>
          </p:nvSpPr>
          <p:spPr bwMode="auto">
            <a:xfrm>
              <a:off x="2051" y="2298"/>
              <a:ext cx="25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2444" y="1914"/>
              <a:ext cx="24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08" name="Rectangle 11"/>
            <p:cNvSpPr>
              <a:spLocks noChangeArrowheads="1"/>
            </p:cNvSpPr>
            <p:nvPr/>
          </p:nvSpPr>
          <p:spPr bwMode="auto">
            <a:xfrm>
              <a:off x="2430" y="2298"/>
              <a:ext cx="24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09" name="Rectangle 12"/>
            <p:cNvSpPr>
              <a:spLocks noChangeArrowheads="1"/>
            </p:cNvSpPr>
            <p:nvPr/>
          </p:nvSpPr>
          <p:spPr bwMode="auto">
            <a:xfrm>
              <a:off x="2036" y="2682"/>
              <a:ext cx="25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10" name="Rectangle 13"/>
            <p:cNvSpPr>
              <a:spLocks noChangeArrowheads="1"/>
            </p:cNvSpPr>
            <p:nvPr/>
          </p:nvSpPr>
          <p:spPr bwMode="auto">
            <a:xfrm>
              <a:off x="2430" y="2682"/>
              <a:ext cx="24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11" name="Rectangle 17"/>
            <p:cNvSpPr>
              <a:spLocks noChangeArrowheads="1"/>
            </p:cNvSpPr>
            <p:nvPr/>
          </p:nvSpPr>
          <p:spPr bwMode="auto">
            <a:xfrm>
              <a:off x="2822" y="1914"/>
              <a:ext cx="240" cy="2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112" name="Rectangle 18"/>
            <p:cNvSpPr>
              <a:spLocks noChangeArrowheads="1"/>
            </p:cNvSpPr>
            <p:nvPr/>
          </p:nvSpPr>
          <p:spPr bwMode="auto">
            <a:xfrm>
              <a:off x="3208" y="1914"/>
              <a:ext cx="24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13" name="Rectangle 19"/>
            <p:cNvSpPr>
              <a:spLocks noChangeArrowheads="1"/>
            </p:cNvSpPr>
            <p:nvPr/>
          </p:nvSpPr>
          <p:spPr bwMode="auto">
            <a:xfrm>
              <a:off x="2822" y="2298"/>
              <a:ext cx="240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114" name="Text Box 24"/>
            <p:cNvSpPr txBox="1">
              <a:spLocks noChangeArrowheads="1"/>
            </p:cNvSpPr>
            <p:nvPr/>
          </p:nvSpPr>
          <p:spPr bwMode="auto">
            <a:xfrm>
              <a:off x="2006" y="2684"/>
              <a:ext cx="2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17</a:t>
              </a:r>
              <a:r>
                <a:rPr lang="en-GB" altLang="de-DE" sz="1400"/>
                <a:t>F</a:t>
              </a:r>
              <a:endParaRPr lang="en-US" altLang="de-DE" sz="1400"/>
            </a:p>
          </p:txBody>
        </p:sp>
        <p:sp>
          <p:nvSpPr>
            <p:cNvPr id="115" name="Text Box 25"/>
            <p:cNvSpPr txBox="1">
              <a:spLocks noChangeArrowheads="1"/>
            </p:cNvSpPr>
            <p:nvPr/>
          </p:nvSpPr>
          <p:spPr bwMode="auto">
            <a:xfrm>
              <a:off x="2422" y="2714"/>
              <a:ext cx="2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18</a:t>
              </a:r>
              <a:r>
                <a:rPr lang="en-GB" altLang="de-DE" sz="1400"/>
                <a:t>F</a:t>
              </a:r>
              <a:endParaRPr lang="en-US" altLang="de-DE" sz="1400"/>
            </a:p>
          </p:txBody>
        </p:sp>
        <p:sp>
          <p:nvSpPr>
            <p:cNvPr id="116" name="Text Box 26"/>
            <p:cNvSpPr txBox="1">
              <a:spLocks noChangeArrowheads="1"/>
            </p:cNvSpPr>
            <p:nvPr/>
          </p:nvSpPr>
          <p:spPr bwMode="auto">
            <a:xfrm>
              <a:off x="2022" y="2330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18</a:t>
              </a:r>
              <a:r>
                <a:rPr lang="en-GB" altLang="de-DE" sz="1400"/>
                <a:t>Ne</a:t>
              </a:r>
              <a:endParaRPr lang="en-US" altLang="de-DE" sz="1400"/>
            </a:p>
          </p:txBody>
        </p:sp>
        <p:sp>
          <p:nvSpPr>
            <p:cNvPr id="117" name="Text Box 27"/>
            <p:cNvSpPr txBox="1">
              <a:spLocks noChangeArrowheads="1"/>
            </p:cNvSpPr>
            <p:nvPr/>
          </p:nvSpPr>
          <p:spPr bwMode="auto">
            <a:xfrm>
              <a:off x="2793" y="2330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20</a:t>
              </a:r>
              <a:r>
                <a:rPr lang="en-GB" altLang="de-DE" sz="1400"/>
                <a:t>Ne</a:t>
              </a:r>
              <a:endParaRPr lang="en-US" altLang="de-DE" sz="1400"/>
            </a:p>
          </p:txBody>
        </p:sp>
        <p:sp>
          <p:nvSpPr>
            <p:cNvPr id="118" name="Text Box 28"/>
            <p:cNvSpPr txBox="1">
              <a:spLocks noChangeArrowheads="1"/>
            </p:cNvSpPr>
            <p:nvPr/>
          </p:nvSpPr>
          <p:spPr bwMode="auto">
            <a:xfrm>
              <a:off x="2403" y="2330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19</a:t>
              </a:r>
              <a:r>
                <a:rPr lang="en-GB" altLang="de-DE" sz="1400"/>
                <a:t>Ne</a:t>
              </a:r>
              <a:endParaRPr lang="en-US" altLang="de-DE" sz="1400"/>
            </a:p>
          </p:txBody>
        </p:sp>
        <p:sp>
          <p:nvSpPr>
            <p:cNvPr id="119" name="Text Box 29"/>
            <p:cNvSpPr txBox="1">
              <a:spLocks noChangeArrowheads="1"/>
            </p:cNvSpPr>
            <p:nvPr/>
          </p:nvSpPr>
          <p:spPr bwMode="auto">
            <a:xfrm>
              <a:off x="2793" y="1949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21</a:t>
              </a:r>
              <a:r>
                <a:rPr lang="en-GB" altLang="de-DE" sz="1400"/>
                <a:t>Na</a:t>
              </a:r>
              <a:endParaRPr lang="en-US" altLang="de-DE" sz="1400"/>
            </a:p>
          </p:txBody>
        </p:sp>
        <p:sp>
          <p:nvSpPr>
            <p:cNvPr id="120" name="Text Box 30"/>
            <p:cNvSpPr txBox="1">
              <a:spLocks noChangeArrowheads="1"/>
            </p:cNvSpPr>
            <p:nvPr/>
          </p:nvSpPr>
          <p:spPr bwMode="auto">
            <a:xfrm>
              <a:off x="3179" y="1949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22</a:t>
              </a:r>
              <a:r>
                <a:rPr lang="en-GB" altLang="de-DE" sz="1400"/>
                <a:t>Na</a:t>
              </a:r>
              <a:endParaRPr lang="en-US" altLang="de-DE" sz="1400"/>
            </a:p>
          </p:txBody>
        </p:sp>
        <p:sp>
          <p:nvSpPr>
            <p:cNvPr id="121" name="Text Box 31"/>
            <p:cNvSpPr txBox="1">
              <a:spLocks noChangeArrowheads="1"/>
            </p:cNvSpPr>
            <p:nvPr/>
          </p:nvSpPr>
          <p:spPr bwMode="auto">
            <a:xfrm>
              <a:off x="2418" y="1949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20</a:t>
              </a:r>
              <a:r>
                <a:rPr lang="en-GB" altLang="de-DE" sz="1400"/>
                <a:t>Na</a:t>
              </a:r>
              <a:endParaRPr lang="en-US" altLang="de-DE" sz="1400"/>
            </a:p>
          </p:txBody>
        </p:sp>
        <p:sp>
          <p:nvSpPr>
            <p:cNvPr id="122" name="Line 37"/>
            <p:cNvSpPr>
              <a:spLocks noChangeShapeType="1"/>
            </p:cNvSpPr>
            <p:nvPr/>
          </p:nvSpPr>
          <p:spPr bwMode="auto">
            <a:xfrm flipV="1">
              <a:off x="1535" y="2922"/>
              <a:ext cx="519" cy="144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3" name="Freeform 38"/>
            <p:cNvSpPr>
              <a:spLocks/>
            </p:cNvSpPr>
            <p:nvPr/>
          </p:nvSpPr>
          <p:spPr bwMode="auto">
            <a:xfrm>
              <a:off x="2294" y="2154"/>
              <a:ext cx="576" cy="144"/>
            </a:xfrm>
            <a:custGeom>
              <a:avLst/>
              <a:gdLst>
                <a:gd name="T0" fmla="*/ 560 w 560"/>
                <a:gd name="T1" fmla="*/ 0 h 96"/>
                <a:gd name="T2" fmla="*/ 0 w 560"/>
                <a:gd name="T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96">
                  <a:moveTo>
                    <a:pt x="560" y="0"/>
                  </a:moveTo>
                  <a:lnTo>
                    <a:pt x="0" y="9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stealth" w="sm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4" name="Rectangle 41"/>
            <p:cNvSpPr>
              <a:spLocks noChangeArrowheads="1"/>
            </p:cNvSpPr>
            <p:nvPr/>
          </p:nvSpPr>
          <p:spPr bwMode="auto">
            <a:xfrm>
              <a:off x="2814" y="2682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25" name="Rectangle 42"/>
            <p:cNvSpPr>
              <a:spLocks noChangeArrowheads="1"/>
            </p:cNvSpPr>
            <p:nvPr/>
          </p:nvSpPr>
          <p:spPr bwMode="auto">
            <a:xfrm>
              <a:off x="3198" y="2298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26" name="Text Box 51"/>
            <p:cNvSpPr txBox="1">
              <a:spLocks noChangeArrowheads="1"/>
            </p:cNvSpPr>
            <p:nvPr/>
          </p:nvSpPr>
          <p:spPr bwMode="auto">
            <a:xfrm>
              <a:off x="2822" y="2714"/>
              <a:ext cx="2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19</a:t>
              </a:r>
              <a:r>
                <a:rPr lang="en-GB" altLang="de-DE" sz="1400"/>
                <a:t>F</a:t>
              </a:r>
              <a:endParaRPr lang="en-US" altLang="de-DE" sz="140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>
              <a:off x="2198" y="2538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8" name="Freeform 56"/>
            <p:cNvSpPr>
              <a:spLocks noChangeAspect="1"/>
            </p:cNvSpPr>
            <p:nvPr/>
          </p:nvSpPr>
          <p:spPr bwMode="auto">
            <a:xfrm>
              <a:off x="2279" y="2490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9" name="Line 57"/>
            <p:cNvSpPr>
              <a:spLocks noChangeShapeType="1"/>
            </p:cNvSpPr>
            <p:nvPr/>
          </p:nvSpPr>
          <p:spPr bwMode="auto">
            <a:xfrm flipV="1">
              <a:off x="1919" y="2922"/>
              <a:ext cx="519" cy="144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30" name="Rectangle 58"/>
            <p:cNvSpPr>
              <a:spLocks noChangeArrowheads="1"/>
            </p:cNvSpPr>
            <p:nvPr/>
          </p:nvSpPr>
          <p:spPr bwMode="auto">
            <a:xfrm>
              <a:off x="3582" y="2298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1" name="Rectangle 59"/>
            <p:cNvSpPr>
              <a:spLocks noChangeArrowheads="1"/>
            </p:cNvSpPr>
            <p:nvPr/>
          </p:nvSpPr>
          <p:spPr bwMode="auto">
            <a:xfrm>
              <a:off x="3582" y="1914"/>
              <a:ext cx="248" cy="24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2" name="Text Box 61"/>
            <p:cNvSpPr txBox="1">
              <a:spLocks noChangeArrowheads="1"/>
            </p:cNvSpPr>
            <p:nvPr/>
          </p:nvSpPr>
          <p:spPr bwMode="auto">
            <a:xfrm>
              <a:off x="3167" y="2330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21</a:t>
              </a:r>
              <a:r>
                <a:rPr lang="en-GB" altLang="de-DE" sz="1400"/>
                <a:t>Ne</a:t>
              </a:r>
              <a:endParaRPr lang="en-US" altLang="de-DE" sz="1400"/>
            </a:p>
          </p:txBody>
        </p:sp>
        <p:sp>
          <p:nvSpPr>
            <p:cNvPr id="133" name="Text Box 62"/>
            <p:cNvSpPr txBox="1">
              <a:spLocks noChangeArrowheads="1"/>
            </p:cNvSpPr>
            <p:nvPr/>
          </p:nvSpPr>
          <p:spPr bwMode="auto">
            <a:xfrm>
              <a:off x="3539" y="2330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22</a:t>
              </a:r>
              <a:r>
                <a:rPr lang="en-GB" altLang="de-DE" sz="1400"/>
                <a:t>Ne</a:t>
              </a:r>
              <a:endParaRPr lang="en-US" altLang="de-DE" sz="1400"/>
            </a:p>
          </p:txBody>
        </p:sp>
        <p:sp>
          <p:nvSpPr>
            <p:cNvPr id="134" name="Line 63"/>
            <p:cNvSpPr>
              <a:spLocks noChangeShapeType="1"/>
            </p:cNvSpPr>
            <p:nvPr/>
          </p:nvSpPr>
          <p:spPr bwMode="auto">
            <a:xfrm flipV="1">
              <a:off x="1910" y="2484"/>
              <a:ext cx="626" cy="6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Freeform 64"/>
            <p:cNvSpPr>
              <a:spLocks/>
            </p:cNvSpPr>
            <p:nvPr/>
          </p:nvSpPr>
          <p:spPr bwMode="auto">
            <a:xfrm>
              <a:off x="2582" y="2154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36" name="Text Box 79"/>
            <p:cNvSpPr txBox="1">
              <a:spLocks noChangeArrowheads="1"/>
            </p:cNvSpPr>
            <p:nvPr/>
          </p:nvSpPr>
          <p:spPr bwMode="auto">
            <a:xfrm>
              <a:off x="3553" y="1946"/>
              <a:ext cx="3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aseline="30000"/>
                <a:t>23</a:t>
              </a:r>
              <a:r>
                <a:rPr lang="en-GB" altLang="de-DE" sz="1400"/>
                <a:t>Na</a:t>
              </a:r>
              <a:endParaRPr lang="en-US" altLang="de-DE" sz="1400"/>
            </a:p>
          </p:txBody>
        </p:sp>
        <p:sp>
          <p:nvSpPr>
            <p:cNvPr id="137" name="AutoShape 100"/>
            <p:cNvSpPr>
              <a:spLocks/>
            </p:cNvSpPr>
            <p:nvPr/>
          </p:nvSpPr>
          <p:spPr bwMode="auto">
            <a:xfrm>
              <a:off x="1814" y="1914"/>
              <a:ext cx="96" cy="1008"/>
            </a:xfrm>
            <a:prstGeom prst="leftBrace">
              <a:avLst>
                <a:gd name="adj1" fmla="val 8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Text Box 101"/>
            <p:cNvSpPr txBox="1">
              <a:spLocks noChangeArrowheads="1"/>
            </p:cNvSpPr>
            <p:nvPr/>
          </p:nvSpPr>
          <p:spPr bwMode="auto">
            <a:xfrm>
              <a:off x="1111" y="2250"/>
              <a:ext cx="70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de-DE" sz="1400"/>
                <a:t>breakout</a:t>
              </a:r>
            </a:p>
            <a:p>
              <a:pPr algn="ctr"/>
              <a:r>
                <a:rPr lang="en-GB" altLang="de-DE" sz="1400"/>
                <a:t>from HCNO</a:t>
              </a:r>
              <a:endParaRPr lang="en-US" altLang="de-DE" sz="1400"/>
            </a:p>
          </p:txBody>
        </p:sp>
        <p:sp>
          <p:nvSpPr>
            <p:cNvPr id="139" name="Freeform 106"/>
            <p:cNvSpPr>
              <a:spLocks/>
            </p:cNvSpPr>
            <p:nvPr/>
          </p:nvSpPr>
          <p:spPr bwMode="auto">
            <a:xfrm>
              <a:off x="2966" y="2154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0" name="Freeform 107"/>
            <p:cNvSpPr>
              <a:spLocks/>
            </p:cNvSpPr>
            <p:nvPr/>
          </p:nvSpPr>
          <p:spPr bwMode="auto">
            <a:xfrm>
              <a:off x="3350" y="2154"/>
              <a:ext cx="96" cy="181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1" name="Freeform 108"/>
            <p:cNvSpPr>
              <a:spLocks noChangeAspect="1"/>
            </p:cNvSpPr>
            <p:nvPr/>
          </p:nvSpPr>
          <p:spPr bwMode="auto">
            <a:xfrm>
              <a:off x="3062" y="2154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2" name="Freeform 109"/>
            <p:cNvSpPr>
              <a:spLocks noChangeAspect="1"/>
            </p:cNvSpPr>
            <p:nvPr/>
          </p:nvSpPr>
          <p:spPr bwMode="auto">
            <a:xfrm>
              <a:off x="3446" y="2154"/>
              <a:ext cx="159" cy="192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3" name="AutoShape 110"/>
            <p:cNvSpPr>
              <a:spLocks/>
            </p:cNvSpPr>
            <p:nvPr/>
          </p:nvSpPr>
          <p:spPr bwMode="auto">
            <a:xfrm>
              <a:off x="3926" y="1914"/>
              <a:ext cx="48" cy="624"/>
            </a:xfrm>
            <a:prstGeom prst="rightBrace">
              <a:avLst>
                <a:gd name="adj1" fmla="val 10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4" name="Text Box 111"/>
            <p:cNvSpPr txBox="1">
              <a:spLocks noChangeArrowheads="1"/>
            </p:cNvSpPr>
            <p:nvPr/>
          </p:nvSpPr>
          <p:spPr bwMode="auto">
            <a:xfrm>
              <a:off x="3962" y="2068"/>
              <a:ext cx="40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de-DE" sz="1400"/>
                <a:t>NeNa</a:t>
              </a:r>
            </a:p>
            <a:p>
              <a:pPr algn="ctr"/>
              <a:r>
                <a:rPr lang="en-GB" altLang="de-DE" sz="1400"/>
                <a:t>cycle</a:t>
              </a:r>
              <a:endParaRPr lang="en-US" altLang="de-DE" sz="1400"/>
            </a:p>
          </p:txBody>
        </p:sp>
        <p:sp>
          <p:nvSpPr>
            <p:cNvPr id="145" name="Freeform 116"/>
            <p:cNvSpPr>
              <a:spLocks/>
            </p:cNvSpPr>
            <p:nvPr/>
          </p:nvSpPr>
          <p:spPr bwMode="auto">
            <a:xfrm>
              <a:off x="3062" y="2154"/>
              <a:ext cx="528" cy="192"/>
            </a:xfrm>
            <a:custGeom>
              <a:avLst/>
              <a:gdLst>
                <a:gd name="T0" fmla="*/ 560 w 560"/>
                <a:gd name="T1" fmla="*/ 0 h 96"/>
                <a:gd name="T2" fmla="*/ 0 w 560"/>
                <a:gd name="T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96">
                  <a:moveTo>
                    <a:pt x="560" y="0"/>
                  </a:moveTo>
                  <a:lnTo>
                    <a:pt x="0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lg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146" name="Group 117"/>
          <p:cNvGrpSpPr>
            <a:grpSpLocks/>
          </p:cNvGrpSpPr>
          <p:nvPr/>
        </p:nvGrpSpPr>
        <p:grpSpPr bwMode="auto">
          <a:xfrm>
            <a:off x="5900738" y="4082579"/>
            <a:ext cx="1604962" cy="1285875"/>
            <a:chOff x="3247" y="2985"/>
            <a:chExt cx="1011" cy="810"/>
          </a:xfrm>
        </p:grpSpPr>
        <p:sp>
          <p:nvSpPr>
            <p:cNvPr id="147" name="Line 118"/>
            <p:cNvSpPr>
              <a:spLocks noChangeShapeType="1"/>
            </p:cNvSpPr>
            <p:nvPr/>
          </p:nvSpPr>
          <p:spPr bwMode="auto">
            <a:xfrm flipV="1">
              <a:off x="3678" y="2985"/>
              <a:ext cx="450" cy="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Freeform 119"/>
            <p:cNvSpPr>
              <a:spLocks/>
            </p:cNvSpPr>
            <p:nvPr/>
          </p:nvSpPr>
          <p:spPr bwMode="auto">
            <a:xfrm>
              <a:off x="3678" y="3339"/>
              <a:ext cx="69" cy="145"/>
            </a:xfrm>
            <a:custGeom>
              <a:avLst/>
              <a:gdLst>
                <a:gd name="T0" fmla="*/ 0 w 1"/>
                <a:gd name="T1" fmla="*/ 90 h 90"/>
                <a:gd name="T2" fmla="*/ 0 w 1"/>
                <a:gd name="T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0">
                  <a:moveTo>
                    <a:pt x="0" y="9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9" name="Freeform 120"/>
            <p:cNvSpPr>
              <a:spLocks noChangeAspect="1"/>
            </p:cNvSpPr>
            <p:nvPr/>
          </p:nvSpPr>
          <p:spPr bwMode="auto">
            <a:xfrm>
              <a:off x="3678" y="3484"/>
              <a:ext cx="114" cy="153"/>
            </a:xfrm>
            <a:custGeom>
              <a:avLst/>
              <a:gdLst>
                <a:gd name="T0" fmla="*/ 0 w 83"/>
                <a:gd name="T1" fmla="*/ 0 h 99"/>
                <a:gd name="T2" fmla="*/ 83 w 83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83" y="9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50" name="Freeform 121"/>
            <p:cNvSpPr>
              <a:spLocks/>
            </p:cNvSpPr>
            <p:nvPr/>
          </p:nvSpPr>
          <p:spPr bwMode="auto">
            <a:xfrm>
              <a:off x="3298" y="3484"/>
              <a:ext cx="380" cy="153"/>
            </a:xfrm>
            <a:custGeom>
              <a:avLst/>
              <a:gdLst>
                <a:gd name="T0" fmla="*/ 560 w 560"/>
                <a:gd name="T1" fmla="*/ 0 h 96"/>
                <a:gd name="T2" fmla="*/ 0 w 560"/>
                <a:gd name="T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96">
                  <a:moveTo>
                    <a:pt x="560" y="0"/>
                  </a:moveTo>
                  <a:lnTo>
                    <a:pt x="0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lg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51" name="Text Box 122"/>
            <p:cNvSpPr txBox="1">
              <a:spLocks noChangeArrowheads="1"/>
            </p:cNvSpPr>
            <p:nvPr/>
          </p:nvSpPr>
          <p:spPr bwMode="auto">
            <a:xfrm>
              <a:off x="3920" y="3177"/>
              <a:ext cx="3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(</a:t>
              </a:r>
              <a:r>
                <a:rPr lang="en-US" altLang="de-DE" sz="1400">
                  <a:sym typeface="Symbol" panose="05050102010706020507" pitchFamily="18" charset="2"/>
                </a:rPr>
                <a:t>,</a:t>
              </a:r>
              <a:r>
                <a:rPr lang="en-US" altLang="de-DE" sz="1400"/>
                <a:t>)</a:t>
              </a:r>
            </a:p>
          </p:txBody>
        </p:sp>
        <p:sp>
          <p:nvSpPr>
            <p:cNvPr id="152" name="Text Box 123"/>
            <p:cNvSpPr txBox="1">
              <a:spLocks noChangeArrowheads="1"/>
            </p:cNvSpPr>
            <p:nvPr/>
          </p:nvSpPr>
          <p:spPr bwMode="auto">
            <a:xfrm>
              <a:off x="3535" y="3171"/>
              <a:ext cx="3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(</a:t>
              </a:r>
              <a:r>
                <a:rPr lang="en-US" altLang="de-DE" sz="1400">
                  <a:sym typeface="Symbol" panose="05050102010706020507" pitchFamily="18" charset="2"/>
                </a:rPr>
                <a:t>p,</a:t>
              </a:r>
              <a:r>
                <a:rPr lang="en-US" altLang="de-DE" sz="1400"/>
                <a:t>)</a:t>
              </a:r>
            </a:p>
          </p:txBody>
        </p:sp>
        <p:sp>
          <p:nvSpPr>
            <p:cNvPr id="153" name="Text Box 124"/>
            <p:cNvSpPr txBox="1">
              <a:spLocks noChangeArrowheads="1"/>
            </p:cNvSpPr>
            <p:nvPr/>
          </p:nvSpPr>
          <p:spPr bwMode="auto">
            <a:xfrm>
              <a:off x="3745" y="3603"/>
              <a:ext cx="29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(</a:t>
              </a:r>
              <a:r>
                <a:rPr lang="en-US" altLang="de-DE" sz="1400">
                  <a:latin typeface="Symbol" panose="05050102010706020507" pitchFamily="18" charset="2"/>
                  <a:sym typeface="Symbol" panose="05050102010706020507" pitchFamily="18" charset="2"/>
                </a:rPr>
                <a:t>b</a:t>
              </a:r>
              <a:r>
                <a:rPr lang="en-US" altLang="de-DE" sz="1400" baseline="30000">
                  <a:sym typeface="Symbol" panose="05050102010706020507" pitchFamily="18" charset="2"/>
                </a:rPr>
                <a:t>+</a:t>
              </a:r>
              <a:r>
                <a:rPr lang="en-US" altLang="de-DE" sz="1400"/>
                <a:t>)</a:t>
              </a:r>
            </a:p>
          </p:txBody>
        </p:sp>
        <p:sp>
          <p:nvSpPr>
            <p:cNvPr id="154" name="Text Box 125"/>
            <p:cNvSpPr txBox="1">
              <a:spLocks noChangeArrowheads="1"/>
            </p:cNvSpPr>
            <p:nvPr/>
          </p:nvSpPr>
          <p:spPr bwMode="auto">
            <a:xfrm>
              <a:off x="3360" y="3556"/>
              <a:ext cx="3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(p,</a:t>
              </a:r>
              <a:r>
                <a:rPr lang="en-US" altLang="de-DE" sz="1400">
                  <a:sym typeface="Symbol" panose="05050102010706020507" pitchFamily="18" charset="2"/>
                </a:rPr>
                <a:t></a:t>
              </a:r>
              <a:r>
                <a:rPr lang="en-US" altLang="de-DE" sz="1400"/>
                <a:t>)</a:t>
              </a:r>
            </a:p>
          </p:txBody>
        </p:sp>
        <p:sp>
          <p:nvSpPr>
            <p:cNvPr id="155" name="Text Box 126"/>
            <p:cNvSpPr txBox="1">
              <a:spLocks noChangeArrowheads="1"/>
            </p:cNvSpPr>
            <p:nvPr/>
          </p:nvSpPr>
          <p:spPr bwMode="auto">
            <a:xfrm>
              <a:off x="3247" y="3344"/>
              <a:ext cx="3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(</a:t>
              </a:r>
              <a:r>
                <a:rPr lang="en-US" altLang="de-DE" sz="1400">
                  <a:sym typeface="Symbol" panose="05050102010706020507" pitchFamily="18" charset="2"/>
                </a:rPr>
                <a:t>,p</a:t>
              </a:r>
              <a:r>
                <a:rPr lang="en-US" altLang="de-DE" sz="1400"/>
                <a:t>)</a:t>
              </a:r>
            </a:p>
          </p:txBody>
        </p:sp>
        <p:sp>
          <p:nvSpPr>
            <p:cNvPr id="156" name="Freeform 127"/>
            <p:cNvSpPr>
              <a:spLocks/>
            </p:cNvSpPr>
            <p:nvPr/>
          </p:nvSpPr>
          <p:spPr bwMode="auto">
            <a:xfrm>
              <a:off x="3298" y="3446"/>
              <a:ext cx="380" cy="153"/>
            </a:xfrm>
            <a:custGeom>
              <a:avLst/>
              <a:gdLst>
                <a:gd name="T0" fmla="*/ 560 w 560"/>
                <a:gd name="T1" fmla="*/ 0 h 96"/>
                <a:gd name="T2" fmla="*/ 0 w 560"/>
                <a:gd name="T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96">
                  <a:moveTo>
                    <a:pt x="560" y="0"/>
                  </a:moveTo>
                  <a:lnTo>
                    <a:pt x="0" y="9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stealth" w="sm" len="lg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157" name="Text Box 129"/>
          <p:cNvSpPr txBox="1">
            <a:spLocks noChangeArrowheads="1"/>
          </p:cNvSpPr>
          <p:nvPr/>
        </p:nvSpPr>
        <p:spPr bwMode="auto">
          <a:xfrm>
            <a:off x="735013" y="764704"/>
            <a:ext cx="45897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(exact path depends on given stellar conditions</a:t>
            </a:r>
            <a:r>
              <a:rPr lang="en-GB" alt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72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Considerations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8" name="Text Box 2"/>
          <p:cNvSpPr txBox="1">
            <a:spLocks noChangeArrowheads="1"/>
          </p:cNvSpPr>
          <p:nvPr/>
        </p:nvSpPr>
        <p:spPr bwMode="auto">
          <a:xfrm>
            <a:off x="360363" y="549275"/>
            <a:ext cx="8594019" cy="358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mechanism well understood, however open questions still remain:</a:t>
            </a:r>
          </a:p>
          <a:p>
            <a:pPr>
              <a:lnSpc>
                <a:spcPct val="140000"/>
              </a:lnSpc>
            </a:pP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and when does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bottom of accreted layer occur?</a:t>
            </a: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missing-mass problem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(models under-predict mass of ejecta)</a:t>
            </a: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reactions produce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energy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expected?</a:t>
            </a: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contribution to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Galactic nucleosynthesis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&amp;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does a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break-out from HCNO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(e.g.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>
                <a:solidFill>
                  <a:srgbClr val="0000CC"/>
                </a:solidFill>
              </a:rPr>
              <a:t>(</a:t>
            </a:r>
            <a:r>
              <a:rPr lang="en-GB" altLang="de-DE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en-GB" altLang="de-DE" dirty="0" err="1">
                <a:solidFill>
                  <a:srgbClr val="0000CC"/>
                </a:solidFill>
              </a:rPr>
              <a:t>,</a:t>
            </a:r>
            <a:r>
              <a:rPr lang="en-GB" altLang="de-DE" dirty="0" err="1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dirty="0">
                <a:solidFill>
                  <a:srgbClr val="0000CC"/>
                </a:solidFill>
              </a:rPr>
              <a:t>)</a:t>
            </a:r>
            <a:r>
              <a:rPr lang="en-GB" altLang="de-DE" baseline="30000" dirty="0">
                <a:solidFill>
                  <a:srgbClr val="0000CC"/>
                </a:solidFill>
              </a:rPr>
              <a:t>19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take place?</a:t>
            </a: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(models seem to indicate limited leakage out of HCNO)</a:t>
            </a:r>
          </a:p>
          <a:p>
            <a:pPr lvl="1">
              <a:lnSpc>
                <a:spcPct val="14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explain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overproduction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(vs. solar) of elements in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region?</a:t>
            </a:r>
          </a:p>
        </p:txBody>
      </p:sp>
      <p:sp>
        <p:nvSpPr>
          <p:cNvPr id="159" name="Text Box 3"/>
          <p:cNvSpPr txBox="1">
            <a:spLocks noChangeArrowheads="1"/>
          </p:cNvSpPr>
          <p:nvPr/>
        </p:nvSpPr>
        <p:spPr bwMode="auto">
          <a:xfrm>
            <a:off x="706438" y="4221088"/>
            <a:ext cx="189026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needs</a:t>
            </a:r>
          </a:p>
        </p:txBody>
      </p:sp>
      <p:sp>
        <p:nvSpPr>
          <p:cNvPr id="160" name="Text Box 4"/>
          <p:cNvSpPr txBox="1">
            <a:spLocks noChangeArrowheads="1"/>
          </p:cNvSpPr>
          <p:nvPr/>
        </p:nvSpPr>
        <p:spPr bwMode="auto">
          <a:xfrm>
            <a:off x="615950" y="4653136"/>
            <a:ext cx="8383577" cy="197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p-capture reactions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short-lived proton-rich nuclei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e.g. </a:t>
            </a:r>
            <a:r>
              <a:rPr lang="en-GB" altLang="de-DE" u="sng" baseline="30000" dirty="0">
                <a:solidFill>
                  <a:srgbClr val="0000CC"/>
                </a:solidFill>
                <a:sym typeface="Symbol" panose="05050102010706020507" pitchFamily="18" charset="2"/>
              </a:rPr>
              <a:t>25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Al(</a:t>
            </a:r>
            <a:r>
              <a:rPr lang="en-GB" altLang="de-DE" u="sng" dirty="0" err="1">
                <a:solidFill>
                  <a:srgbClr val="0000CC"/>
                </a:solidFill>
                <a:sym typeface="Symbol" panose="05050102010706020507" pitchFamily="18" charset="2"/>
              </a:rPr>
              <a:t>p,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)</a:t>
            </a:r>
            <a:r>
              <a:rPr lang="en-GB" altLang="de-DE" u="sng" baseline="30000" dirty="0">
                <a:solidFill>
                  <a:srgbClr val="0000CC"/>
                </a:solidFill>
                <a:sym typeface="Symbol" panose="05050102010706020507" pitchFamily="18" charset="2"/>
              </a:rPr>
              <a:t>26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Mg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u="sng" baseline="30000" dirty="0">
                <a:solidFill>
                  <a:srgbClr val="0000CC"/>
                </a:solidFill>
                <a:sym typeface="Symbol" panose="05050102010706020507" pitchFamily="18" charset="2"/>
              </a:rPr>
              <a:t>30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P(</a:t>
            </a:r>
            <a:r>
              <a:rPr lang="en-GB" altLang="de-DE" u="sng" dirty="0" err="1">
                <a:solidFill>
                  <a:srgbClr val="0000CC"/>
                </a:solidFill>
                <a:sym typeface="Symbol" panose="05050102010706020507" pitchFamily="18" charset="2"/>
              </a:rPr>
              <a:t>p,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)</a:t>
            </a:r>
            <a:r>
              <a:rPr lang="en-GB" altLang="de-DE" u="sng" baseline="30000" dirty="0">
                <a:solidFill>
                  <a:srgbClr val="0000CC"/>
                </a:solidFill>
                <a:sym typeface="Symbol" panose="05050102010706020507" pitchFamily="18" charset="2"/>
              </a:rPr>
              <a:t>31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S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endParaRPr lang="en-GB" altLang="de-DE" u="sng" dirty="0">
              <a:solidFill>
                <a:srgbClr val="336699"/>
              </a:solidFill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e.g. </a:t>
            </a:r>
            <a:r>
              <a:rPr lang="en-GB" altLang="de-DE" u="sng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 </a:t>
            </a:r>
            <a:r>
              <a:rPr lang="en-GB" altLang="de-DE" u="sng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(</a:t>
            </a:r>
            <a:r>
              <a:rPr lang="en-GB" altLang="de-DE" u="sng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Al)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important for their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de-DE" u="sng" dirty="0">
                <a:solidFill>
                  <a:srgbClr val="0000CC"/>
                </a:solidFill>
              </a:rPr>
              <a:t>-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 emissions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INTEGRAL satellite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de-DE" dirty="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GB" altLang="de-DE" dirty="0">
                <a:sym typeface="Symbol" panose="05050102010706020507" pitchFamily="18" charset="2"/>
              </a:rPr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ray detection  constraint on models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reactions on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isotopes for possible flow out of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MgAl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20318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Observational features of X-ray bursts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038" y="778868"/>
            <a:ext cx="289053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features of X-ray bursts</a:t>
            </a:r>
          </a:p>
        </p:txBody>
      </p:sp>
      <p:pic>
        <p:nvPicPr>
          <p:cNvPr id="7" name="Picture 12" descr="burst_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8"/>
          <a:stretch>
            <a:fillRect/>
          </a:stretch>
        </p:blipFill>
        <p:spPr bwMode="auto">
          <a:xfrm>
            <a:off x="4500563" y="861418"/>
            <a:ext cx="4217987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burst_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2" b="10576"/>
          <a:stretch>
            <a:fillRect/>
          </a:stretch>
        </p:blipFill>
        <p:spPr bwMode="auto">
          <a:xfrm>
            <a:off x="4500563" y="4258493"/>
            <a:ext cx="421798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427538" y="548680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regular recurrent bursts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427538" y="3933056"/>
            <a:ext cx="15888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 bursts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68350" y="1713905"/>
            <a:ext cx="2578591" cy="17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erg/s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(stars: 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erg/s)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duration 10 s – 100s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recurrence: hours-days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regular or irregular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871538" y="4269780"/>
            <a:ext cx="2422458" cy="72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 and very bright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phenomenon!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971550" y="5300068"/>
            <a:ext cx="3195105" cy="36933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~230 X-ray binaries known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Observational features of X-ray bursts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55650" y="1044404"/>
            <a:ext cx="3688830" cy="205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erg/s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fast rise time (1-10 s)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duration (~10-100 s)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 show double peak at max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spectral softening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recurrence intervals (several hours)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28675" y="692150"/>
            <a:ext cx="192232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 X-ray bursts</a:t>
            </a:r>
          </a:p>
        </p:txBody>
      </p:sp>
      <p:pic>
        <p:nvPicPr>
          <p:cNvPr id="16" name="Picture 8" descr="Type1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r="10519" b="21008"/>
          <a:stretch>
            <a:fillRect/>
          </a:stretch>
        </p:blipFill>
        <p:spPr bwMode="auto">
          <a:xfrm>
            <a:off x="5122863" y="865188"/>
            <a:ext cx="33559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96925" y="3429000"/>
            <a:ext cx="199926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II X-ray bursts</a:t>
            </a:r>
          </a:p>
        </p:txBody>
      </p:sp>
      <p:pic>
        <p:nvPicPr>
          <p:cNvPr id="18" name="Picture 10" descr="Type2bur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1514" b="20528"/>
          <a:stretch>
            <a:fillRect/>
          </a:stretch>
        </p:blipFill>
        <p:spPr bwMode="auto">
          <a:xfrm>
            <a:off x="4932363" y="3284984"/>
            <a:ext cx="35464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84213" y="3860265"/>
            <a:ext cx="3560590" cy="160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successions of bursts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(few minutes interval)</a:t>
            </a: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sudden flux drop without gradual 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decay from peak values </a:t>
            </a:r>
          </a:p>
          <a:p>
            <a:pPr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spectral softening in decay 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971550" y="6235824"/>
            <a:ext cx="64211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figures from Lewin, W.H.G., van </a:t>
            </a:r>
            <a:r>
              <a:rPr lang="en-US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Paradijs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&amp; </a:t>
            </a:r>
            <a:r>
              <a:rPr lang="en-US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Taam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R.E., 1993, </a:t>
            </a:r>
            <a:r>
              <a:rPr lang="en-US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Rev, 62, 223 </a:t>
            </a:r>
          </a:p>
        </p:txBody>
      </p:sp>
    </p:spTree>
    <p:extLst>
      <p:ext uri="{BB962C8B-B14F-4D97-AF65-F5344CB8AC3E}">
        <p14:creationId xmlns:p14="http://schemas.microsoft.com/office/powerpoint/2010/main" val="42425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66950" y="2133600"/>
            <a:ext cx="17043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(bursting pulsar: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 J1744-28)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11188" y="3644900"/>
            <a:ext cx="2031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pulsars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pulses with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periods of 1- 1000 s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54513" y="981075"/>
            <a:ext cx="4105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  <a:r>
              <a:rPr lang="en-US" altLang="de-DE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bursters</a:t>
            </a:r>
            <a:endParaRPr lang="en-US" altLang="de-DE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 outbursts of 10-100s duration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lower, persistent X-ray flux in between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635375" y="3573463"/>
            <a:ext cx="257217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 bursts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burst energy proportional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duration of </a:t>
            </a:r>
            <a:r>
              <a:rPr lang="en-US" altLang="de-DE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preceeding</a:t>
            </a:r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inactivity period</a:t>
            </a:r>
          </a:p>
          <a:p>
            <a:endParaRPr lang="en-US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type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07150" y="3483238"/>
            <a:ext cx="252729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 bursts</a:t>
            </a: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burst energy proportional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duration of </a:t>
            </a: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inactivity period</a:t>
            </a:r>
          </a:p>
          <a:p>
            <a:endParaRPr lang="en-US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“rapid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burster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GRO J1744-28 ?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82625" y="1125538"/>
            <a:ext cx="161454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binaries</a:t>
            </a: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2339975" y="1341438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1403350" y="1557338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154738" y="198913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5003800" y="2852738"/>
            <a:ext cx="2303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5003800" y="28527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7307263" y="28527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5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model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8188" y="706438"/>
            <a:ext cx="459433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BURSTERS   &amp;    X-RAY PULSARS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3575" y="1436688"/>
            <a:ext cx="74061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semi-detached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system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less evolved star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41947" y="4724400"/>
            <a:ext cx="1500732" cy="727315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</a:t>
            </a:r>
          </a:p>
          <a:p>
            <a:pPr algn="ctr">
              <a:lnSpc>
                <a:spcPct val="12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 ~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g cm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GB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79838" y="4724400"/>
            <a:ext cx="4449295" cy="36933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(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,p</a:t>
            </a:r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)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solidFill>
                  <a:srgbClr val="336699"/>
                </a:solidFill>
              </a:rPr>
              <a:t>(</a:t>
            </a:r>
            <a:r>
              <a:rPr lang="en-GB" altLang="de-DE" dirty="0">
                <a:solidFill>
                  <a:srgbClr val="0000CC"/>
                </a:solidFill>
              </a:rPr>
              <a:t>p,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</a:t>
            </a:r>
            <a:r>
              <a:rPr lang="en-GB" altLang="de-DE" dirty="0">
                <a:solidFill>
                  <a:srgbClr val="336699"/>
                </a:solidFill>
                <a:sym typeface="Symbol" panose="05050102010706020507" pitchFamily="18" charset="2"/>
              </a:rPr>
              <a:t>)</a:t>
            </a:r>
            <a:r>
              <a:rPr lang="en-GB" altLang="de-DE" dirty="0">
                <a:sym typeface="Symbol" panose="05050102010706020507" pitchFamily="18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reactions on 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proton-rich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nuclei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132138" y="4987925"/>
            <a:ext cx="381000" cy="227013"/>
          </a:xfrm>
          <a:prstGeom prst="notchedRightArrow">
            <a:avLst>
              <a:gd name="adj1" fmla="val 49528"/>
              <a:gd name="adj2" fmla="val 78920"/>
            </a:avLst>
          </a:prstGeom>
          <a:solidFill>
            <a:srgbClr val="336699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de-DE">
              <a:solidFill>
                <a:srgbClr val="336699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08400" y="5156200"/>
            <a:ext cx="45481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 up to 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~ 80-100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region </a:t>
            </a:r>
          </a:p>
        </p:txBody>
      </p:sp>
      <p:pic>
        <p:nvPicPr>
          <p:cNvPr id="9" name="Picture 24" descr="burst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2193925"/>
            <a:ext cx="22479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684213" y="2076450"/>
            <a:ext cx="4951997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explosive ignition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and/or </a:t>
            </a:r>
            <a:r>
              <a:rPr lang="en-GB" altLang="de-DE" u="sng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(via </a:t>
            </a:r>
            <a:r>
              <a:rPr lang="en-GB" altLang="de-DE" u="sng" dirty="0">
                <a:solidFill>
                  <a:srgbClr val="0000CC"/>
                </a:solidFill>
              </a:rPr>
              <a:t>3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en-GB" altLang="de-DE" u="sng" dirty="0">
                <a:solidFill>
                  <a:srgbClr val="0000CC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 </a:t>
            </a:r>
            <a:r>
              <a:rPr lang="en-GB" altLang="de-DE" u="sng" baseline="30000" dirty="0">
                <a:solidFill>
                  <a:srgbClr val="0000CC"/>
                </a:solidFill>
                <a:sym typeface="Symbol" panose="05050102010706020507" pitchFamily="18" charset="2"/>
              </a:rPr>
              <a:t>12</a:t>
            </a:r>
            <a:r>
              <a:rPr lang="en-GB" altLang="de-DE" u="sng" dirty="0">
                <a:solidFill>
                  <a:srgbClr val="0000CC"/>
                </a:solidFill>
                <a:sym typeface="Symbol" panose="05050102010706020507" pitchFamily="18" charset="2"/>
              </a:rPr>
              <a:t>C</a:t>
            </a:r>
            <a:r>
              <a:rPr lang="en-GB" altLang="de-DE" dirty="0"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increase surface temperature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of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X-rays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down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surface after explosion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burst profile 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matter transfer continues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may repeat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1116013" y="5900738"/>
            <a:ext cx="7090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 path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breakout from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CNO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onset of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</a:p>
        </p:txBody>
      </p:sp>
    </p:spTree>
    <p:extLst>
      <p:ext uri="{BB962C8B-B14F-4D97-AF65-F5344CB8AC3E}">
        <p14:creationId xmlns:p14="http://schemas.microsoft.com/office/powerpoint/2010/main" val="18710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2" descr="emp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0" r="68758" b="1321"/>
          <a:stretch>
            <a:fillRect/>
          </a:stretch>
        </p:blipFill>
        <p:spPr bwMode="auto">
          <a:xfrm>
            <a:off x="244475" y="1474788"/>
            <a:ext cx="63436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6"/>
          <p:cNvSpPr>
            <a:spLocks/>
          </p:cNvSpPr>
          <p:nvPr/>
        </p:nvSpPr>
        <p:spPr bwMode="auto">
          <a:xfrm>
            <a:off x="3367088" y="3171825"/>
            <a:ext cx="728662" cy="747713"/>
          </a:xfrm>
          <a:custGeom>
            <a:avLst/>
            <a:gdLst>
              <a:gd name="T0" fmla="*/ 0 w 616"/>
              <a:gd name="T1" fmla="*/ 608 h 608"/>
              <a:gd name="T2" fmla="*/ 0 w 616"/>
              <a:gd name="T3" fmla="*/ 0 h 608"/>
              <a:gd name="T4" fmla="*/ 308 w 616"/>
              <a:gd name="T5" fmla="*/ 300 h 608"/>
              <a:gd name="T6" fmla="*/ 308 w 616"/>
              <a:gd name="T7" fmla="*/ 8 h 608"/>
              <a:gd name="T8" fmla="*/ 616 w 616"/>
              <a:gd name="T9" fmla="*/ 284 h 608"/>
              <a:gd name="T10" fmla="*/ 40 w 616"/>
              <a:gd name="T11" fmla="*/ 57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" h="608">
                <a:moveTo>
                  <a:pt x="0" y="608"/>
                </a:moveTo>
                <a:lnTo>
                  <a:pt x="0" y="0"/>
                </a:lnTo>
                <a:lnTo>
                  <a:pt x="308" y="300"/>
                </a:lnTo>
                <a:lnTo>
                  <a:pt x="308" y="8"/>
                </a:lnTo>
                <a:lnTo>
                  <a:pt x="616" y="284"/>
                </a:lnTo>
                <a:lnTo>
                  <a:pt x="40" y="576"/>
                </a:lnTo>
              </a:path>
            </a:pathLst>
          </a:custGeom>
          <a:noFill/>
          <a:ln w="57150" cmpd="sng">
            <a:solidFill>
              <a:srgbClr val="00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022475" y="3933825"/>
            <a:ext cx="1325563" cy="143668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3357563" y="2413000"/>
            <a:ext cx="1103312" cy="738188"/>
          </a:xfrm>
          <a:custGeom>
            <a:avLst/>
            <a:gdLst>
              <a:gd name="T0" fmla="*/ 0 w 932"/>
              <a:gd name="T1" fmla="*/ 601 h 601"/>
              <a:gd name="T2" fmla="*/ 624 w 932"/>
              <a:gd name="T3" fmla="*/ 308 h 601"/>
              <a:gd name="T4" fmla="*/ 624 w 932"/>
              <a:gd name="T5" fmla="*/ 0 h 601"/>
              <a:gd name="T6" fmla="*/ 932 w 932"/>
              <a:gd name="T7" fmla="*/ 341 h 601"/>
              <a:gd name="T8" fmla="*/ 308 w 932"/>
              <a:gd name="T9" fmla="*/ 601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2" h="601">
                <a:moveTo>
                  <a:pt x="0" y="601"/>
                </a:moveTo>
                <a:lnTo>
                  <a:pt x="624" y="308"/>
                </a:lnTo>
                <a:lnTo>
                  <a:pt x="624" y="0"/>
                </a:lnTo>
                <a:lnTo>
                  <a:pt x="932" y="341"/>
                </a:lnTo>
                <a:lnTo>
                  <a:pt x="308" y="601"/>
                </a:lnTo>
              </a:path>
            </a:pathLst>
          </a:custGeom>
          <a:noFill/>
          <a:ln w="57150" cmpd="sng">
            <a:solidFill>
              <a:srgbClr val="00FF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87763" y="1633538"/>
            <a:ext cx="700087" cy="1517650"/>
          </a:xfrm>
          <a:custGeom>
            <a:avLst/>
            <a:gdLst>
              <a:gd name="T0" fmla="*/ 0 w 592"/>
              <a:gd name="T1" fmla="*/ 1234 h 1234"/>
              <a:gd name="T2" fmla="*/ 592 w 592"/>
              <a:gd name="T3" fmla="*/ 682 h 1234"/>
              <a:gd name="T4" fmla="*/ 592 w 592"/>
              <a:gd name="T5" fmla="*/ 0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2" h="1234">
                <a:moveTo>
                  <a:pt x="0" y="1234"/>
                </a:moveTo>
                <a:lnTo>
                  <a:pt x="592" y="682"/>
                </a:lnTo>
                <a:lnTo>
                  <a:pt x="592" y="0"/>
                </a:lnTo>
              </a:path>
            </a:pathLst>
          </a:custGeom>
          <a:noFill/>
          <a:ln w="571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4100513" y="1693863"/>
            <a:ext cx="758825" cy="719137"/>
          </a:xfrm>
          <a:custGeom>
            <a:avLst/>
            <a:gdLst>
              <a:gd name="T0" fmla="*/ 0 w 641"/>
              <a:gd name="T1" fmla="*/ 584 h 584"/>
              <a:gd name="T2" fmla="*/ 641 w 641"/>
              <a:gd name="T3" fmla="*/ 300 h 584"/>
              <a:gd name="T4" fmla="*/ 641 w 641"/>
              <a:gd name="T5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1" h="584">
                <a:moveTo>
                  <a:pt x="0" y="584"/>
                </a:moveTo>
                <a:lnTo>
                  <a:pt x="641" y="300"/>
                </a:lnTo>
                <a:lnTo>
                  <a:pt x="641" y="0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827088" y="692150"/>
            <a:ext cx="144065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burst ignition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572000" y="3784600"/>
            <a:ext cx="36526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 to ignition  </a:t>
            </a:r>
            <a:r>
              <a:rPr lang="en-US" altLang="de-DE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</a:t>
            </a:r>
            <a:r>
              <a:rPr lang="en-US" altLang="de-DE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CNO cycle</a:t>
            </a:r>
            <a:endParaRPr lang="en-US" altLang="de-DE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708400" y="5156200"/>
            <a:ext cx="3207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b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de-DE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0.2   </a:t>
            </a:r>
            <a:r>
              <a:rPr lang="en-US" altLang="de-DE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 </a:t>
            </a:r>
            <a:r>
              <a:rPr lang="en-US" altLang="de-DE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ignition </a:t>
            </a:r>
            <a:r>
              <a:rPr lang="en-US" altLang="de-DE" b="1" dirty="0">
                <a:solidFill>
                  <a:srgbClr val="0033CC"/>
                </a:solidFill>
              </a:rPr>
              <a:t>3</a:t>
            </a:r>
            <a:r>
              <a:rPr lang="en-US" altLang="de-DE" b="1" dirty="0">
                <a:solidFill>
                  <a:srgbClr val="0033CC"/>
                </a:solidFill>
                <a:latin typeface="Symbol" panose="05050102010706020507" pitchFamily="18" charset="2"/>
              </a:rPr>
              <a:t>a </a:t>
            </a:r>
            <a:r>
              <a:rPr lang="en-US" altLang="de-DE" b="1" dirty="0">
                <a:solidFill>
                  <a:srgbClr val="0033CC"/>
                </a:solidFill>
                <a:sym typeface="Symbol" panose="05050102010706020507" pitchFamily="18" charset="2"/>
              </a:rPr>
              <a:t> </a:t>
            </a:r>
            <a:r>
              <a:rPr lang="en-US" altLang="de-DE" b="1" baseline="30000" dirty="0">
                <a:solidFill>
                  <a:srgbClr val="0033CC"/>
                </a:solidFill>
                <a:sym typeface="Symbol" panose="05050102010706020507" pitchFamily="18" charset="2"/>
              </a:rPr>
              <a:t>12</a:t>
            </a:r>
            <a:r>
              <a:rPr lang="en-US" altLang="de-DE" b="1" dirty="0">
                <a:solidFill>
                  <a:srgbClr val="0033CC"/>
                </a:solidFill>
                <a:sym typeface="Symbol" panose="05050102010706020507" pitchFamily="18" charset="2"/>
              </a:rPr>
              <a:t>C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148263" y="3211513"/>
            <a:ext cx="19094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CNO cycle II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735638" y="2563813"/>
            <a:ext cx="32935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b="1" baseline="-250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de-DE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0.7  </a:t>
            </a:r>
            <a:r>
              <a:rPr lang="en-US" altLang="de-DE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altLang="de-DE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breakout 1:</a:t>
            </a:r>
            <a:r>
              <a:rPr lang="en-US" altLang="de-DE" b="1" dirty="0">
                <a:solidFill>
                  <a:srgbClr val="FF9900"/>
                </a:solidFill>
              </a:rPr>
              <a:t> </a:t>
            </a:r>
            <a:r>
              <a:rPr lang="en-US" altLang="de-DE" b="1" baseline="30000" dirty="0">
                <a:solidFill>
                  <a:srgbClr val="FF9900"/>
                </a:solidFill>
              </a:rPr>
              <a:t>15</a:t>
            </a:r>
            <a:r>
              <a:rPr lang="en-US" altLang="de-DE" b="1" dirty="0">
                <a:solidFill>
                  <a:srgbClr val="FF9900"/>
                </a:solidFill>
              </a:rPr>
              <a:t>O(</a:t>
            </a:r>
            <a:r>
              <a:rPr lang="en-US" altLang="de-DE" b="1" dirty="0" err="1">
                <a:solidFill>
                  <a:srgbClr val="FF9900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 dirty="0" err="1">
                <a:solidFill>
                  <a:srgbClr val="FF9900"/>
                </a:solidFill>
              </a:rPr>
              <a:t>,</a:t>
            </a:r>
            <a:r>
              <a:rPr lang="en-US" altLang="de-DE" b="1" dirty="0" err="1">
                <a:solidFill>
                  <a:srgbClr val="FF9900"/>
                </a:solidFill>
                <a:latin typeface="Symbol" panose="05050102010706020507" pitchFamily="18" charset="2"/>
              </a:rPr>
              <a:t>g</a:t>
            </a:r>
            <a:r>
              <a:rPr lang="en-US" altLang="de-DE" b="1" dirty="0">
                <a:solidFill>
                  <a:srgbClr val="FF9900"/>
                </a:solidFill>
              </a:rPr>
              <a:t>)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580063" y="1004888"/>
            <a:ext cx="3437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0.8  </a:t>
            </a:r>
            <a:r>
              <a:rPr lang="en-US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breakout 2: </a:t>
            </a:r>
            <a:r>
              <a:rPr lang="en-US" altLang="de-DE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altLang="de-DE" b="1" dirty="0">
                <a:solidFill>
                  <a:srgbClr val="FF0000"/>
                </a:solidFill>
              </a:rPr>
              <a:t>(</a:t>
            </a:r>
            <a:r>
              <a:rPr lang="en-US" altLang="de-DE" b="1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 dirty="0" err="1">
                <a:solidFill>
                  <a:srgbClr val="FF0000"/>
                </a:solidFill>
              </a:rPr>
              <a:t>,p</a:t>
            </a:r>
            <a:r>
              <a:rPr lang="en-US" altLang="de-DE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488113" y="1411288"/>
            <a:ext cx="2541080" cy="9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(~50 </a:t>
            </a:r>
            <a:r>
              <a:rPr lang="en-US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after breakout 1)</a:t>
            </a:r>
            <a:b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leads to </a:t>
            </a:r>
            <a:r>
              <a:rPr lang="en-US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and </a:t>
            </a:r>
          </a:p>
          <a:p>
            <a:pPr>
              <a:lnSpc>
                <a:spcPct val="110000"/>
              </a:lnSpc>
            </a:pPr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energy production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300788" y="6237312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courtesy: H. Schatz</a:t>
            </a:r>
          </a:p>
        </p:txBody>
      </p:sp>
    </p:spTree>
    <p:extLst>
      <p:ext uri="{BB962C8B-B14F-4D97-AF65-F5344CB8AC3E}">
        <p14:creationId xmlns:p14="http://schemas.microsoft.com/office/powerpoint/2010/main" val="3444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2-neutron binding energies = 2-neutrons separation energies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6619875" cy="44196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20" y="3600000"/>
            <a:ext cx="3309080" cy="29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6" name="Picture 2" descr="rp_p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1" r="57201"/>
          <a:stretch>
            <a:fillRect/>
          </a:stretch>
        </p:blipFill>
        <p:spPr bwMode="auto">
          <a:xfrm>
            <a:off x="2430463" y="1014413"/>
            <a:ext cx="6389687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74675" y="1341438"/>
            <a:ext cx="333617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u="sng" dirty="0" err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 u="sng" dirty="0" err="1">
                <a:solidFill>
                  <a:srgbClr val="FF6600"/>
                </a:solidFill>
              </a:rPr>
              <a:t>p</a:t>
            </a:r>
            <a:r>
              <a:rPr lang="en-US" altLang="de-DE" b="1" u="sng" dirty="0">
                <a:solidFill>
                  <a:srgbClr val="FF6600"/>
                </a:solidFill>
              </a:rPr>
              <a:t> </a:t>
            </a:r>
            <a:r>
              <a:rPr lang="en-US" altLang="de-DE" b="1" u="sng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process:</a:t>
            </a:r>
            <a:r>
              <a:rPr lang="en-US" altLang="de-DE" dirty="0">
                <a:solidFill>
                  <a:srgbClr val="FF6600"/>
                </a:solidFill>
              </a:rPr>
              <a:t>   	</a:t>
            </a:r>
            <a:r>
              <a:rPr lang="en-US" altLang="de-DE" baseline="30000" dirty="0">
                <a:solidFill>
                  <a:srgbClr val="FF6600"/>
                </a:solidFill>
              </a:rPr>
              <a:t>14</a:t>
            </a:r>
            <a:r>
              <a:rPr lang="en-US" altLang="de-DE" dirty="0">
                <a:solidFill>
                  <a:srgbClr val="FF6600"/>
                </a:solidFill>
              </a:rPr>
              <a:t>O(</a:t>
            </a:r>
            <a:r>
              <a:rPr lang="en-US" altLang="de-DE" dirty="0" err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 dirty="0" err="1">
                <a:solidFill>
                  <a:srgbClr val="FF6600"/>
                </a:solidFill>
              </a:rPr>
              <a:t>,p</a:t>
            </a:r>
            <a:r>
              <a:rPr lang="en-US" altLang="de-DE" dirty="0">
                <a:solidFill>
                  <a:srgbClr val="FF6600"/>
                </a:solidFill>
              </a:rPr>
              <a:t>)</a:t>
            </a:r>
            <a:r>
              <a:rPr lang="en-US" altLang="de-DE" baseline="30000" dirty="0">
                <a:solidFill>
                  <a:srgbClr val="FF6600"/>
                </a:solidFill>
              </a:rPr>
              <a:t>17</a:t>
            </a:r>
            <a:r>
              <a:rPr lang="en-US" altLang="de-DE" dirty="0">
                <a:solidFill>
                  <a:srgbClr val="FF6600"/>
                </a:solidFill>
              </a:rPr>
              <a:t>F</a:t>
            </a:r>
            <a:br>
              <a:rPr lang="en-US" altLang="de-DE" dirty="0">
                <a:solidFill>
                  <a:srgbClr val="FF6600"/>
                </a:solidFill>
              </a:rPr>
            </a:br>
            <a:r>
              <a:rPr lang="en-US" altLang="de-DE" dirty="0">
                <a:solidFill>
                  <a:srgbClr val="FF6600"/>
                </a:solidFill>
              </a:rPr>
              <a:t>		</a:t>
            </a:r>
            <a:r>
              <a:rPr lang="en-US" altLang="de-DE" baseline="30000" dirty="0">
                <a:solidFill>
                  <a:srgbClr val="FF6600"/>
                </a:solidFill>
              </a:rPr>
              <a:t>17</a:t>
            </a:r>
            <a:r>
              <a:rPr lang="en-US" altLang="de-DE" dirty="0">
                <a:solidFill>
                  <a:srgbClr val="FF6600"/>
                </a:solidFill>
              </a:rPr>
              <a:t>F(</a:t>
            </a:r>
            <a:r>
              <a:rPr lang="en-US" altLang="de-DE" dirty="0" err="1">
                <a:solidFill>
                  <a:srgbClr val="FF6600"/>
                </a:solidFill>
              </a:rPr>
              <a:t>p,</a:t>
            </a:r>
            <a:r>
              <a:rPr lang="en-US" altLang="de-DE" dirty="0" err="1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US" altLang="de-DE" dirty="0">
                <a:solidFill>
                  <a:srgbClr val="FF6600"/>
                </a:solidFill>
              </a:rPr>
              <a:t>)</a:t>
            </a:r>
            <a:r>
              <a:rPr lang="en-US" altLang="de-DE" baseline="30000" dirty="0">
                <a:solidFill>
                  <a:srgbClr val="FF6600"/>
                </a:solidFill>
              </a:rPr>
              <a:t>18</a:t>
            </a:r>
            <a:r>
              <a:rPr lang="en-US" altLang="de-DE" dirty="0">
                <a:solidFill>
                  <a:srgbClr val="FF6600"/>
                </a:solidFill>
              </a:rPr>
              <a:t>Ne</a:t>
            </a:r>
            <a:br>
              <a:rPr lang="en-US" altLang="de-DE" dirty="0">
                <a:solidFill>
                  <a:srgbClr val="FF6600"/>
                </a:solidFill>
              </a:rPr>
            </a:br>
            <a:r>
              <a:rPr lang="en-US" altLang="de-DE" dirty="0">
                <a:solidFill>
                  <a:srgbClr val="FF6600"/>
                </a:solidFill>
              </a:rPr>
              <a:t>		</a:t>
            </a:r>
            <a:r>
              <a:rPr lang="en-US" altLang="de-DE" baseline="30000" dirty="0">
                <a:solidFill>
                  <a:srgbClr val="FF6600"/>
                </a:solidFill>
              </a:rPr>
              <a:t>18</a:t>
            </a:r>
            <a:r>
              <a:rPr lang="en-US" altLang="de-DE" dirty="0">
                <a:solidFill>
                  <a:srgbClr val="FF6600"/>
                </a:solidFill>
              </a:rPr>
              <a:t>Ne(</a:t>
            </a:r>
            <a:r>
              <a:rPr lang="en-US" altLang="de-DE" dirty="0" err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 dirty="0" err="1">
                <a:solidFill>
                  <a:srgbClr val="FF6600"/>
                </a:solidFill>
              </a:rPr>
              <a:t>,p</a:t>
            </a:r>
            <a:r>
              <a:rPr lang="en-US" altLang="de-DE" dirty="0">
                <a:solidFill>
                  <a:srgbClr val="FF6600"/>
                </a:solidFill>
              </a:rPr>
              <a:t>)</a:t>
            </a:r>
            <a:r>
              <a:rPr lang="en-US" altLang="de-DE" baseline="30000" dirty="0">
                <a:solidFill>
                  <a:srgbClr val="FF6600"/>
                </a:solidFill>
              </a:rPr>
              <a:t>21</a:t>
            </a:r>
            <a:r>
              <a:rPr lang="en-US" altLang="de-DE" dirty="0">
                <a:solidFill>
                  <a:srgbClr val="FF6600"/>
                </a:solidFill>
              </a:rPr>
              <a:t>Na</a:t>
            </a:r>
          </a:p>
          <a:p>
            <a:r>
              <a:rPr lang="en-US" altLang="de-DE" dirty="0">
                <a:solidFill>
                  <a:srgbClr val="FF6600"/>
                </a:solidFill>
              </a:rPr>
              <a:t>		</a:t>
            </a:r>
            <a:r>
              <a:rPr lang="en-US" altLang="de-DE" baseline="30000" dirty="0">
                <a:solidFill>
                  <a:srgbClr val="FF6600"/>
                </a:solidFill>
              </a:rPr>
              <a:t>21</a:t>
            </a:r>
            <a:r>
              <a:rPr lang="en-US" altLang="de-DE" dirty="0">
                <a:solidFill>
                  <a:srgbClr val="FF6600"/>
                </a:solidFill>
              </a:rPr>
              <a:t>Na(</a:t>
            </a:r>
            <a:r>
              <a:rPr lang="en-US" altLang="de-DE" dirty="0" err="1">
                <a:solidFill>
                  <a:srgbClr val="FF6600"/>
                </a:solidFill>
              </a:rPr>
              <a:t>p,</a:t>
            </a:r>
            <a:r>
              <a:rPr lang="en-US" altLang="de-DE" dirty="0" err="1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US" altLang="de-DE" dirty="0">
                <a:solidFill>
                  <a:srgbClr val="FF6600"/>
                </a:solidFill>
              </a:rPr>
              <a:t>)…</a:t>
            </a:r>
          </a:p>
          <a:p>
            <a:r>
              <a:rPr lang="en-US" altLang="de-DE" dirty="0">
                <a:solidFill>
                  <a:srgbClr val="FF6600"/>
                </a:solidFill>
              </a:rPr>
              <a:t>		…</a:t>
            </a:r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V="1">
            <a:off x="3706813" y="5308600"/>
            <a:ext cx="914400" cy="809625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 flipV="1">
            <a:off x="5580063" y="5753100"/>
            <a:ext cx="719137" cy="0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300788" y="5537200"/>
            <a:ext cx="15382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de-DE">
                <a:solidFill>
                  <a:srgbClr val="0033CC"/>
                </a:solidFill>
              </a:rPr>
              <a:t>3</a:t>
            </a: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 reaction</a:t>
            </a:r>
            <a:br>
              <a:rPr lang="en-US" altLang="de-DE">
                <a:solidFill>
                  <a:srgbClr val="0033CC"/>
                </a:solidFill>
              </a:rPr>
            </a:b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+</a:t>
            </a: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+</a:t>
            </a: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  </a:t>
            </a:r>
            <a:r>
              <a:rPr lang="en-US" altLang="de-DE">
                <a:solidFill>
                  <a:srgbClr val="0033CC"/>
                </a:solidFill>
                <a:sym typeface="Symbol" panose="05050102010706020507" pitchFamily="18" charset="2"/>
              </a:rPr>
              <a:t></a:t>
            </a:r>
            <a:r>
              <a:rPr lang="en-US" altLang="de-DE">
                <a:solidFill>
                  <a:srgbClr val="0033CC"/>
                </a:solidFill>
              </a:rPr>
              <a:t>  </a:t>
            </a:r>
            <a:r>
              <a:rPr lang="en-US" altLang="de-DE" baseline="30000">
                <a:solidFill>
                  <a:srgbClr val="0033CC"/>
                </a:solidFill>
              </a:rPr>
              <a:t>12</a:t>
            </a:r>
            <a:r>
              <a:rPr lang="en-US" altLang="de-DE">
                <a:solidFill>
                  <a:srgbClr val="0033CC"/>
                </a:solidFill>
              </a:rPr>
              <a:t>C</a:t>
            </a:r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4627563" y="2157413"/>
            <a:ext cx="3371850" cy="2736850"/>
          </a:xfrm>
          <a:custGeom>
            <a:avLst/>
            <a:gdLst>
              <a:gd name="T0" fmla="*/ 0 w 942"/>
              <a:gd name="T1" fmla="*/ 876 h 876"/>
              <a:gd name="T2" fmla="*/ 135 w 942"/>
              <a:gd name="T3" fmla="*/ 807 h 876"/>
              <a:gd name="T4" fmla="*/ 135 w 942"/>
              <a:gd name="T5" fmla="*/ 741 h 876"/>
              <a:gd name="T6" fmla="*/ 267 w 942"/>
              <a:gd name="T7" fmla="*/ 678 h 876"/>
              <a:gd name="T8" fmla="*/ 270 w 942"/>
              <a:gd name="T9" fmla="*/ 603 h 876"/>
              <a:gd name="T10" fmla="*/ 405 w 942"/>
              <a:gd name="T11" fmla="*/ 537 h 876"/>
              <a:gd name="T12" fmla="*/ 408 w 942"/>
              <a:gd name="T13" fmla="*/ 471 h 876"/>
              <a:gd name="T14" fmla="*/ 540 w 942"/>
              <a:gd name="T15" fmla="*/ 405 h 876"/>
              <a:gd name="T16" fmla="*/ 543 w 942"/>
              <a:gd name="T17" fmla="*/ 336 h 876"/>
              <a:gd name="T18" fmla="*/ 669 w 942"/>
              <a:gd name="T19" fmla="*/ 270 h 876"/>
              <a:gd name="T20" fmla="*/ 669 w 942"/>
              <a:gd name="T21" fmla="*/ 207 h 876"/>
              <a:gd name="T22" fmla="*/ 804 w 942"/>
              <a:gd name="T23" fmla="*/ 141 h 876"/>
              <a:gd name="T24" fmla="*/ 804 w 942"/>
              <a:gd name="T25" fmla="*/ 72 h 876"/>
              <a:gd name="T26" fmla="*/ 942 w 942"/>
              <a:gd name="T27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2" h="876">
                <a:moveTo>
                  <a:pt x="0" y="876"/>
                </a:moveTo>
                <a:lnTo>
                  <a:pt x="135" y="807"/>
                </a:lnTo>
                <a:lnTo>
                  <a:pt x="135" y="741"/>
                </a:lnTo>
                <a:lnTo>
                  <a:pt x="267" y="678"/>
                </a:lnTo>
                <a:lnTo>
                  <a:pt x="270" y="603"/>
                </a:lnTo>
                <a:lnTo>
                  <a:pt x="405" y="537"/>
                </a:lnTo>
                <a:lnTo>
                  <a:pt x="408" y="471"/>
                </a:lnTo>
                <a:lnTo>
                  <a:pt x="540" y="405"/>
                </a:lnTo>
                <a:lnTo>
                  <a:pt x="543" y="336"/>
                </a:lnTo>
                <a:lnTo>
                  <a:pt x="669" y="270"/>
                </a:lnTo>
                <a:lnTo>
                  <a:pt x="669" y="207"/>
                </a:lnTo>
                <a:lnTo>
                  <a:pt x="804" y="141"/>
                </a:lnTo>
                <a:lnTo>
                  <a:pt x="804" y="72"/>
                </a:lnTo>
                <a:lnTo>
                  <a:pt x="942" y="0"/>
                </a:lnTo>
              </a:path>
            </a:pathLst>
          </a:custGeom>
          <a:noFill/>
          <a:ln w="762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3851275" y="1484313"/>
            <a:ext cx="9366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658813" y="634653"/>
            <a:ext cx="155792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de-DE" dirty="0">
                <a:solidFill>
                  <a:srgbClr val="0000CC"/>
                </a:solidFill>
                <a:latin typeface="Symbol" panose="05050102010706020507" pitchFamily="18" charset="2"/>
              </a:rPr>
              <a:t> </a:t>
            </a:r>
            <a:r>
              <a:rPr lang="en-US" altLang="de-DE" dirty="0" err="1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en-US" altLang="de-DE" dirty="0" err="1">
                <a:solidFill>
                  <a:srgbClr val="0000CC"/>
                </a:solidFill>
              </a:rPr>
              <a:t>p</a:t>
            </a:r>
            <a:r>
              <a:rPr lang="en-US" altLang="de-DE" dirty="0">
                <a:solidFill>
                  <a:srgbClr val="0000CC"/>
                </a:solidFill>
              </a:rPr>
              <a:t> </a:t>
            </a:r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590550" y="2781300"/>
            <a:ext cx="3535135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alternating </a:t>
            </a:r>
            <a:r>
              <a:rPr lang="en-US" altLang="de-DE" u="sng" dirty="0">
                <a:solidFill>
                  <a:srgbClr val="FF6600"/>
                </a:solidFill>
              </a:rPr>
              <a:t>(</a:t>
            </a:r>
            <a:r>
              <a:rPr lang="en-US" altLang="de-DE" u="sng" dirty="0" err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 u="sng" dirty="0" err="1">
                <a:solidFill>
                  <a:srgbClr val="FF6600"/>
                </a:solidFill>
              </a:rPr>
              <a:t>,p</a:t>
            </a:r>
            <a:r>
              <a:rPr lang="en-US" altLang="de-DE" u="sng" dirty="0">
                <a:solidFill>
                  <a:srgbClr val="FF6600"/>
                </a:solidFill>
              </a:rPr>
              <a:t>)</a:t>
            </a: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de-DE" u="sng" dirty="0">
                <a:solidFill>
                  <a:srgbClr val="FF6600"/>
                </a:solidFill>
              </a:rPr>
              <a:t>(</a:t>
            </a:r>
            <a:r>
              <a:rPr lang="en-US" altLang="de-DE" u="sng" dirty="0" err="1">
                <a:solidFill>
                  <a:srgbClr val="FF6600"/>
                </a:solidFill>
              </a:rPr>
              <a:t>p,</a:t>
            </a:r>
            <a:r>
              <a:rPr lang="en-US" altLang="de-DE" u="sng" dirty="0" err="1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US" altLang="de-DE" u="sng" dirty="0">
                <a:solidFill>
                  <a:srgbClr val="FF6600"/>
                </a:solidFill>
              </a:rPr>
              <a:t>)</a:t>
            </a: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reactions:</a:t>
            </a:r>
          </a:p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proton capture there is an </a:t>
            </a:r>
          </a:p>
          <a:p>
            <a:pPr>
              <a:lnSpc>
                <a:spcPct val="120000"/>
              </a:lnSpc>
            </a:pPr>
            <a:r>
              <a:rPr lang="en-US" altLang="de-DE" dirty="0"/>
              <a:t>(</a:t>
            </a:r>
            <a:r>
              <a:rPr lang="en-US" altLang="de-DE" dirty="0" err="1">
                <a:latin typeface="Symbol" panose="05050102010706020507" pitchFamily="18" charset="2"/>
              </a:rPr>
              <a:t>a</a:t>
            </a:r>
            <a:r>
              <a:rPr lang="en-US" altLang="de-DE" dirty="0" err="1"/>
              <a:t>,p</a:t>
            </a:r>
            <a:r>
              <a:rPr lang="en-US" altLang="de-DE" dirty="0"/>
              <a:t>)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releasing a proton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611188" y="4005263"/>
            <a:ext cx="26811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effect: </a:t>
            </a:r>
            <a:r>
              <a:rPr lang="en-US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He burning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300788" y="6237312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courtesy: H. Schatz</a:t>
            </a:r>
          </a:p>
        </p:txBody>
      </p:sp>
    </p:spTree>
    <p:extLst>
      <p:ext uri="{BB962C8B-B14F-4D97-AF65-F5344CB8AC3E}">
        <p14:creationId xmlns:p14="http://schemas.microsoft.com/office/powerpoint/2010/main" val="23364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676275" y="3473748"/>
            <a:ext cx="20240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solidFill>
                  <a:srgbClr val="CC0000"/>
                </a:solidFill>
              </a:rPr>
              <a:t>rapid proton capture</a:t>
            </a:r>
          </a:p>
          <a:p>
            <a:r>
              <a:rPr lang="en-GB" altLang="de-DE">
                <a:solidFill>
                  <a:srgbClr val="CC0000"/>
                </a:solidFill>
              </a:rPr>
              <a:t>on proton-rich nuclei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60400" y="1989436"/>
            <a:ext cx="311943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>
                <a:solidFill>
                  <a:srgbClr val="CC0000"/>
                </a:solidFill>
              </a:rPr>
              <a:t>rp process:</a:t>
            </a:r>
            <a:r>
              <a:rPr lang="en-US" altLang="de-DE">
                <a:solidFill>
                  <a:srgbClr val="CC0000"/>
                </a:solidFill>
              </a:rPr>
              <a:t>	</a:t>
            </a:r>
            <a:r>
              <a:rPr lang="en-US" altLang="de-DE" baseline="30000">
                <a:solidFill>
                  <a:srgbClr val="CC0000"/>
                </a:solidFill>
              </a:rPr>
              <a:t>41</a:t>
            </a:r>
            <a:r>
              <a:rPr lang="en-US" altLang="de-DE">
                <a:solidFill>
                  <a:srgbClr val="CC0000"/>
                </a:solidFill>
              </a:rPr>
              <a:t>Sc(p,</a:t>
            </a:r>
            <a:r>
              <a:rPr lang="en-US" altLang="de-DE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CC0000"/>
                </a:solidFill>
              </a:rPr>
              <a:t>)</a:t>
            </a:r>
            <a:r>
              <a:rPr lang="en-US" altLang="de-DE" baseline="30000">
                <a:solidFill>
                  <a:srgbClr val="CC0000"/>
                </a:solidFill>
              </a:rPr>
              <a:t>42</a:t>
            </a:r>
            <a:r>
              <a:rPr lang="en-US" altLang="de-DE">
                <a:solidFill>
                  <a:srgbClr val="CC0000"/>
                </a:solidFill>
              </a:rPr>
              <a:t>Ti</a:t>
            </a:r>
            <a:br>
              <a:rPr lang="en-US" altLang="de-DE">
                <a:solidFill>
                  <a:srgbClr val="CC0000"/>
                </a:solidFill>
              </a:rPr>
            </a:br>
            <a:r>
              <a:rPr lang="en-US" altLang="de-DE">
                <a:solidFill>
                  <a:srgbClr val="CC0000"/>
                </a:solidFill>
              </a:rPr>
              <a:t>		</a:t>
            </a:r>
            <a:r>
              <a:rPr lang="en-US" altLang="de-DE" baseline="30000">
                <a:solidFill>
                  <a:srgbClr val="CC0000"/>
                </a:solidFill>
              </a:rPr>
              <a:t>42</a:t>
            </a:r>
            <a:r>
              <a:rPr lang="en-US" altLang="de-DE">
                <a:solidFill>
                  <a:srgbClr val="CC0000"/>
                </a:solidFill>
              </a:rPr>
              <a:t>Ti(p,</a:t>
            </a:r>
            <a:r>
              <a:rPr lang="en-US" altLang="de-DE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CC0000"/>
                </a:solidFill>
              </a:rPr>
              <a:t>)</a:t>
            </a:r>
            <a:r>
              <a:rPr lang="en-US" altLang="de-DE" baseline="30000">
                <a:solidFill>
                  <a:srgbClr val="CC0000"/>
                </a:solidFill>
              </a:rPr>
              <a:t>43</a:t>
            </a:r>
            <a:r>
              <a:rPr lang="en-US" altLang="de-DE">
                <a:solidFill>
                  <a:srgbClr val="CC0000"/>
                </a:solidFill>
              </a:rPr>
              <a:t>V</a:t>
            </a:r>
            <a:br>
              <a:rPr lang="en-US" altLang="de-DE">
                <a:solidFill>
                  <a:srgbClr val="CC0000"/>
                </a:solidFill>
              </a:rPr>
            </a:br>
            <a:r>
              <a:rPr lang="en-US" altLang="de-DE">
                <a:solidFill>
                  <a:srgbClr val="CC0000"/>
                </a:solidFill>
              </a:rPr>
              <a:t>		</a:t>
            </a:r>
            <a:r>
              <a:rPr lang="en-US" altLang="de-DE" baseline="30000">
                <a:solidFill>
                  <a:srgbClr val="CC0000"/>
                </a:solidFill>
              </a:rPr>
              <a:t>43</a:t>
            </a:r>
            <a:r>
              <a:rPr lang="en-US" altLang="de-DE">
                <a:solidFill>
                  <a:srgbClr val="CC0000"/>
                </a:solidFill>
              </a:rPr>
              <a:t>V(p,</a:t>
            </a:r>
            <a:r>
              <a:rPr lang="en-US" altLang="de-DE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CC0000"/>
                </a:solidFill>
              </a:rPr>
              <a:t>)</a:t>
            </a:r>
            <a:r>
              <a:rPr lang="en-US" altLang="de-DE" baseline="30000">
                <a:solidFill>
                  <a:srgbClr val="CC0000"/>
                </a:solidFill>
              </a:rPr>
              <a:t>44</a:t>
            </a:r>
            <a:r>
              <a:rPr lang="en-US" altLang="de-DE">
                <a:solidFill>
                  <a:srgbClr val="CC0000"/>
                </a:solidFill>
              </a:rPr>
              <a:t>Cr</a:t>
            </a:r>
            <a:br>
              <a:rPr lang="en-US" altLang="de-DE">
                <a:solidFill>
                  <a:srgbClr val="CC0000"/>
                </a:solidFill>
              </a:rPr>
            </a:br>
            <a:r>
              <a:rPr lang="en-US" altLang="de-DE">
                <a:solidFill>
                  <a:srgbClr val="CC0000"/>
                </a:solidFill>
              </a:rPr>
              <a:t>		</a:t>
            </a:r>
            <a:r>
              <a:rPr lang="en-US" altLang="de-DE" baseline="30000">
                <a:solidFill>
                  <a:srgbClr val="CC0000"/>
                </a:solidFill>
              </a:rPr>
              <a:t>44</a:t>
            </a:r>
            <a:r>
              <a:rPr lang="en-US" altLang="de-DE">
                <a:solidFill>
                  <a:srgbClr val="CC0000"/>
                </a:solidFill>
              </a:rPr>
              <a:t>Cr(</a:t>
            </a:r>
            <a:r>
              <a:rPr lang="en-US" altLang="de-DE">
                <a:solidFill>
                  <a:srgbClr val="CC0000"/>
                </a:solidFill>
                <a:latin typeface="Symbol" panose="05050102010706020507" pitchFamily="18" charset="2"/>
              </a:rPr>
              <a:t>b</a:t>
            </a:r>
            <a:r>
              <a:rPr lang="en-US" altLang="de-DE" baseline="30000">
                <a:solidFill>
                  <a:srgbClr val="CC0000"/>
                </a:solidFill>
              </a:rPr>
              <a:t>+</a:t>
            </a:r>
            <a:r>
              <a:rPr lang="en-US" altLang="de-DE">
                <a:solidFill>
                  <a:srgbClr val="CC0000"/>
                </a:solidFill>
              </a:rPr>
              <a:t>)</a:t>
            </a:r>
            <a:r>
              <a:rPr lang="en-US" altLang="de-DE" baseline="30000">
                <a:solidFill>
                  <a:srgbClr val="CC0000"/>
                </a:solidFill>
              </a:rPr>
              <a:t>44</a:t>
            </a:r>
            <a:r>
              <a:rPr lang="en-US" altLang="de-DE">
                <a:solidFill>
                  <a:srgbClr val="CC0000"/>
                </a:solidFill>
              </a:rPr>
              <a:t>V</a:t>
            </a:r>
            <a:br>
              <a:rPr lang="en-US" altLang="de-DE">
                <a:solidFill>
                  <a:srgbClr val="CC0000"/>
                </a:solidFill>
              </a:rPr>
            </a:br>
            <a:r>
              <a:rPr lang="en-US" altLang="de-DE">
                <a:solidFill>
                  <a:srgbClr val="CC0000"/>
                </a:solidFill>
              </a:rPr>
              <a:t>		</a:t>
            </a:r>
            <a:r>
              <a:rPr lang="en-US" altLang="de-DE" baseline="30000">
                <a:solidFill>
                  <a:srgbClr val="CC0000"/>
                </a:solidFill>
              </a:rPr>
              <a:t>44</a:t>
            </a:r>
            <a:r>
              <a:rPr lang="en-US" altLang="de-DE">
                <a:solidFill>
                  <a:srgbClr val="CC0000"/>
                </a:solidFill>
              </a:rPr>
              <a:t>V(p,</a:t>
            </a:r>
            <a:r>
              <a:rPr lang="en-US" altLang="de-DE">
                <a:solidFill>
                  <a:srgbClr val="CC00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CC0000"/>
                </a:solidFill>
              </a:rPr>
              <a:t>)…</a:t>
            </a:r>
          </a:p>
        </p:txBody>
      </p:sp>
      <p:pic>
        <p:nvPicPr>
          <p:cNvPr id="16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386186"/>
            <a:ext cx="34575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rp_pa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28961"/>
            <a:ext cx="6623050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7959725" y="797223"/>
            <a:ext cx="628650" cy="63817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2749550" y="5845473"/>
            <a:ext cx="438150" cy="4286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3192463" y="4250036"/>
            <a:ext cx="1495425" cy="1390650"/>
          </a:xfrm>
          <a:custGeom>
            <a:avLst/>
            <a:gdLst>
              <a:gd name="T0" fmla="*/ 0 w 942"/>
              <a:gd name="T1" fmla="*/ 876 h 876"/>
              <a:gd name="T2" fmla="*/ 135 w 942"/>
              <a:gd name="T3" fmla="*/ 807 h 876"/>
              <a:gd name="T4" fmla="*/ 135 w 942"/>
              <a:gd name="T5" fmla="*/ 741 h 876"/>
              <a:gd name="T6" fmla="*/ 267 w 942"/>
              <a:gd name="T7" fmla="*/ 678 h 876"/>
              <a:gd name="T8" fmla="*/ 270 w 942"/>
              <a:gd name="T9" fmla="*/ 603 h 876"/>
              <a:gd name="T10" fmla="*/ 405 w 942"/>
              <a:gd name="T11" fmla="*/ 537 h 876"/>
              <a:gd name="T12" fmla="*/ 408 w 942"/>
              <a:gd name="T13" fmla="*/ 471 h 876"/>
              <a:gd name="T14" fmla="*/ 540 w 942"/>
              <a:gd name="T15" fmla="*/ 405 h 876"/>
              <a:gd name="T16" fmla="*/ 543 w 942"/>
              <a:gd name="T17" fmla="*/ 336 h 876"/>
              <a:gd name="T18" fmla="*/ 669 w 942"/>
              <a:gd name="T19" fmla="*/ 270 h 876"/>
              <a:gd name="T20" fmla="*/ 669 w 942"/>
              <a:gd name="T21" fmla="*/ 207 h 876"/>
              <a:gd name="T22" fmla="*/ 804 w 942"/>
              <a:gd name="T23" fmla="*/ 141 h 876"/>
              <a:gd name="T24" fmla="*/ 804 w 942"/>
              <a:gd name="T25" fmla="*/ 72 h 876"/>
              <a:gd name="T26" fmla="*/ 942 w 942"/>
              <a:gd name="T27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2" h="876">
                <a:moveTo>
                  <a:pt x="0" y="876"/>
                </a:moveTo>
                <a:lnTo>
                  <a:pt x="135" y="807"/>
                </a:lnTo>
                <a:lnTo>
                  <a:pt x="135" y="741"/>
                </a:lnTo>
                <a:lnTo>
                  <a:pt x="267" y="678"/>
                </a:lnTo>
                <a:lnTo>
                  <a:pt x="270" y="603"/>
                </a:lnTo>
                <a:lnTo>
                  <a:pt x="405" y="537"/>
                </a:lnTo>
                <a:lnTo>
                  <a:pt x="408" y="471"/>
                </a:lnTo>
                <a:lnTo>
                  <a:pt x="540" y="405"/>
                </a:lnTo>
                <a:lnTo>
                  <a:pt x="543" y="336"/>
                </a:lnTo>
                <a:lnTo>
                  <a:pt x="669" y="270"/>
                </a:lnTo>
                <a:lnTo>
                  <a:pt x="669" y="207"/>
                </a:lnTo>
                <a:lnTo>
                  <a:pt x="804" y="141"/>
                </a:lnTo>
                <a:lnTo>
                  <a:pt x="804" y="72"/>
                </a:lnTo>
                <a:lnTo>
                  <a:pt x="942" y="0"/>
                </a:ln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695156" y="6164561"/>
            <a:ext cx="354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</a:rPr>
              <a:t>Schatz et al.: </a:t>
            </a:r>
            <a:r>
              <a:rPr lang="en-US" altLang="de-DE" sz="14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Phys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</a:rPr>
              <a:t> Rev Lett 86 (2001) 3471(4) </a:t>
            </a:r>
          </a:p>
        </p:txBody>
      </p:sp>
      <p:grpSp>
        <p:nvGrpSpPr>
          <p:cNvPr id="22" name="Group 27"/>
          <p:cNvGrpSpPr>
            <a:grpSpLocks/>
          </p:cNvGrpSpPr>
          <p:nvPr/>
        </p:nvGrpSpPr>
        <p:grpSpPr bwMode="auto">
          <a:xfrm>
            <a:off x="4667250" y="989311"/>
            <a:ext cx="3686175" cy="3243262"/>
            <a:chOff x="2940" y="759"/>
            <a:chExt cx="2322" cy="2043"/>
          </a:xfrm>
        </p:grpSpPr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2940" y="2352"/>
              <a:ext cx="528" cy="450"/>
            </a:xfrm>
            <a:custGeom>
              <a:avLst/>
              <a:gdLst>
                <a:gd name="T0" fmla="*/ 0 w 528"/>
                <a:gd name="T1" fmla="*/ 450 h 450"/>
                <a:gd name="T2" fmla="*/ 3 w 528"/>
                <a:gd name="T3" fmla="*/ 273 h 450"/>
                <a:gd name="T4" fmla="*/ 69 w 528"/>
                <a:gd name="T5" fmla="*/ 333 h 450"/>
                <a:gd name="T6" fmla="*/ 69 w 528"/>
                <a:gd name="T7" fmla="*/ 270 h 450"/>
                <a:gd name="T8" fmla="*/ 132 w 528"/>
                <a:gd name="T9" fmla="*/ 333 h 450"/>
                <a:gd name="T10" fmla="*/ 135 w 528"/>
                <a:gd name="T11" fmla="*/ 141 h 450"/>
                <a:gd name="T12" fmla="*/ 198 w 528"/>
                <a:gd name="T13" fmla="*/ 204 h 450"/>
                <a:gd name="T14" fmla="*/ 201 w 528"/>
                <a:gd name="T15" fmla="*/ 138 h 450"/>
                <a:gd name="T16" fmla="*/ 264 w 528"/>
                <a:gd name="T17" fmla="*/ 204 h 450"/>
                <a:gd name="T18" fmla="*/ 264 w 528"/>
                <a:gd name="T19" fmla="*/ 135 h 450"/>
                <a:gd name="T20" fmla="*/ 327 w 528"/>
                <a:gd name="T21" fmla="*/ 207 h 450"/>
                <a:gd name="T22" fmla="*/ 333 w 528"/>
                <a:gd name="T23" fmla="*/ 3 h 450"/>
                <a:gd name="T24" fmla="*/ 396 w 528"/>
                <a:gd name="T25" fmla="*/ 66 h 450"/>
                <a:gd name="T26" fmla="*/ 396 w 528"/>
                <a:gd name="T27" fmla="*/ 3 h 450"/>
                <a:gd name="T28" fmla="*/ 462 w 528"/>
                <a:gd name="T29" fmla="*/ 69 h 450"/>
                <a:gd name="T30" fmla="*/ 462 w 528"/>
                <a:gd name="T31" fmla="*/ 0 h 450"/>
                <a:gd name="T32" fmla="*/ 525 w 528"/>
                <a:gd name="T33" fmla="*/ 69 h 450"/>
                <a:gd name="T34" fmla="*/ 528 w 528"/>
                <a:gd name="T35" fmla="*/ 27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8" h="450">
                  <a:moveTo>
                    <a:pt x="0" y="450"/>
                  </a:moveTo>
                  <a:lnTo>
                    <a:pt x="3" y="273"/>
                  </a:lnTo>
                  <a:lnTo>
                    <a:pt x="69" y="333"/>
                  </a:lnTo>
                  <a:lnTo>
                    <a:pt x="69" y="270"/>
                  </a:lnTo>
                  <a:lnTo>
                    <a:pt x="132" y="333"/>
                  </a:lnTo>
                  <a:lnTo>
                    <a:pt x="135" y="141"/>
                  </a:lnTo>
                  <a:lnTo>
                    <a:pt x="198" y="204"/>
                  </a:lnTo>
                  <a:lnTo>
                    <a:pt x="201" y="138"/>
                  </a:lnTo>
                  <a:lnTo>
                    <a:pt x="264" y="204"/>
                  </a:lnTo>
                  <a:lnTo>
                    <a:pt x="264" y="135"/>
                  </a:lnTo>
                  <a:lnTo>
                    <a:pt x="327" y="207"/>
                  </a:lnTo>
                  <a:lnTo>
                    <a:pt x="333" y="3"/>
                  </a:lnTo>
                  <a:lnTo>
                    <a:pt x="396" y="66"/>
                  </a:lnTo>
                  <a:lnTo>
                    <a:pt x="396" y="3"/>
                  </a:lnTo>
                  <a:lnTo>
                    <a:pt x="462" y="69"/>
                  </a:lnTo>
                  <a:lnTo>
                    <a:pt x="462" y="0"/>
                  </a:lnTo>
                  <a:lnTo>
                    <a:pt x="525" y="69"/>
                  </a:lnTo>
                  <a:lnTo>
                    <a:pt x="528" y="27"/>
                  </a:lnTo>
                </a:path>
              </a:pathLst>
            </a:custGeom>
            <a:noFill/>
            <a:ln w="3810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3471" y="1224"/>
              <a:ext cx="1125" cy="1095"/>
            </a:xfrm>
            <a:custGeom>
              <a:avLst/>
              <a:gdLst>
                <a:gd name="T0" fmla="*/ 0 w 1125"/>
                <a:gd name="T1" fmla="*/ 1095 h 1095"/>
                <a:gd name="T2" fmla="*/ 0 w 1125"/>
                <a:gd name="T3" fmla="*/ 996 h 1095"/>
                <a:gd name="T4" fmla="*/ 69 w 1125"/>
                <a:gd name="T5" fmla="*/ 1062 h 1095"/>
                <a:gd name="T6" fmla="*/ 69 w 1125"/>
                <a:gd name="T7" fmla="*/ 999 h 1095"/>
                <a:gd name="T8" fmla="*/ 135 w 1125"/>
                <a:gd name="T9" fmla="*/ 1062 h 1095"/>
                <a:gd name="T10" fmla="*/ 138 w 1125"/>
                <a:gd name="T11" fmla="*/ 870 h 1095"/>
                <a:gd name="T12" fmla="*/ 201 w 1125"/>
                <a:gd name="T13" fmla="*/ 933 h 1095"/>
                <a:gd name="T14" fmla="*/ 201 w 1125"/>
                <a:gd name="T15" fmla="*/ 864 h 1095"/>
                <a:gd name="T16" fmla="*/ 264 w 1125"/>
                <a:gd name="T17" fmla="*/ 927 h 1095"/>
                <a:gd name="T18" fmla="*/ 267 w 1125"/>
                <a:gd name="T19" fmla="*/ 735 h 1095"/>
                <a:gd name="T20" fmla="*/ 333 w 1125"/>
                <a:gd name="T21" fmla="*/ 798 h 1095"/>
                <a:gd name="T22" fmla="*/ 330 w 1125"/>
                <a:gd name="T23" fmla="*/ 735 h 1095"/>
                <a:gd name="T24" fmla="*/ 393 w 1125"/>
                <a:gd name="T25" fmla="*/ 798 h 1095"/>
                <a:gd name="T26" fmla="*/ 393 w 1125"/>
                <a:gd name="T27" fmla="*/ 720 h 1095"/>
                <a:gd name="T28" fmla="*/ 462 w 1125"/>
                <a:gd name="T29" fmla="*/ 795 h 1095"/>
                <a:gd name="T30" fmla="*/ 462 w 1125"/>
                <a:gd name="T31" fmla="*/ 600 h 1095"/>
                <a:gd name="T32" fmla="*/ 534 w 1125"/>
                <a:gd name="T33" fmla="*/ 663 h 1095"/>
                <a:gd name="T34" fmla="*/ 534 w 1125"/>
                <a:gd name="T35" fmla="*/ 471 h 1095"/>
                <a:gd name="T36" fmla="*/ 594 w 1125"/>
                <a:gd name="T37" fmla="*/ 531 h 1095"/>
                <a:gd name="T38" fmla="*/ 594 w 1125"/>
                <a:gd name="T39" fmla="*/ 468 h 1095"/>
                <a:gd name="T40" fmla="*/ 660 w 1125"/>
                <a:gd name="T41" fmla="*/ 534 h 1095"/>
                <a:gd name="T42" fmla="*/ 663 w 1125"/>
                <a:gd name="T43" fmla="*/ 468 h 1095"/>
                <a:gd name="T44" fmla="*/ 732 w 1125"/>
                <a:gd name="T45" fmla="*/ 534 h 1095"/>
                <a:gd name="T46" fmla="*/ 732 w 1125"/>
                <a:gd name="T47" fmla="*/ 333 h 1095"/>
                <a:gd name="T48" fmla="*/ 801 w 1125"/>
                <a:gd name="T49" fmla="*/ 405 h 1095"/>
                <a:gd name="T50" fmla="*/ 801 w 1125"/>
                <a:gd name="T51" fmla="*/ 339 h 1095"/>
                <a:gd name="T52" fmla="*/ 867 w 1125"/>
                <a:gd name="T53" fmla="*/ 405 h 1095"/>
                <a:gd name="T54" fmla="*/ 867 w 1125"/>
                <a:gd name="T55" fmla="*/ 207 h 1095"/>
                <a:gd name="T56" fmla="*/ 927 w 1125"/>
                <a:gd name="T57" fmla="*/ 267 h 1095"/>
                <a:gd name="T58" fmla="*/ 927 w 1125"/>
                <a:gd name="T59" fmla="*/ 201 h 1095"/>
                <a:gd name="T60" fmla="*/ 1002 w 1125"/>
                <a:gd name="T61" fmla="*/ 270 h 1095"/>
                <a:gd name="T62" fmla="*/ 1002 w 1125"/>
                <a:gd name="T63" fmla="*/ 75 h 1095"/>
                <a:gd name="T64" fmla="*/ 1059 w 1125"/>
                <a:gd name="T65" fmla="*/ 129 h 1095"/>
                <a:gd name="T66" fmla="*/ 1056 w 1125"/>
                <a:gd name="T67" fmla="*/ 69 h 1095"/>
                <a:gd name="T68" fmla="*/ 1125 w 1125"/>
                <a:gd name="T69" fmla="*/ 132 h 1095"/>
                <a:gd name="T70" fmla="*/ 1125 w 1125"/>
                <a:gd name="T71" fmla="*/ 0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5" h="1095">
                  <a:moveTo>
                    <a:pt x="0" y="1095"/>
                  </a:moveTo>
                  <a:lnTo>
                    <a:pt x="0" y="996"/>
                  </a:lnTo>
                  <a:lnTo>
                    <a:pt x="69" y="1062"/>
                  </a:lnTo>
                  <a:lnTo>
                    <a:pt x="69" y="999"/>
                  </a:lnTo>
                  <a:lnTo>
                    <a:pt x="135" y="1062"/>
                  </a:lnTo>
                  <a:lnTo>
                    <a:pt x="138" y="870"/>
                  </a:lnTo>
                  <a:lnTo>
                    <a:pt x="201" y="933"/>
                  </a:lnTo>
                  <a:lnTo>
                    <a:pt x="201" y="864"/>
                  </a:lnTo>
                  <a:lnTo>
                    <a:pt x="264" y="927"/>
                  </a:lnTo>
                  <a:lnTo>
                    <a:pt x="267" y="735"/>
                  </a:lnTo>
                  <a:lnTo>
                    <a:pt x="333" y="798"/>
                  </a:lnTo>
                  <a:lnTo>
                    <a:pt x="330" y="735"/>
                  </a:lnTo>
                  <a:lnTo>
                    <a:pt x="393" y="798"/>
                  </a:lnTo>
                  <a:lnTo>
                    <a:pt x="393" y="720"/>
                  </a:lnTo>
                  <a:lnTo>
                    <a:pt x="462" y="795"/>
                  </a:lnTo>
                  <a:lnTo>
                    <a:pt x="462" y="600"/>
                  </a:lnTo>
                  <a:lnTo>
                    <a:pt x="534" y="663"/>
                  </a:lnTo>
                  <a:lnTo>
                    <a:pt x="534" y="471"/>
                  </a:lnTo>
                  <a:lnTo>
                    <a:pt x="594" y="531"/>
                  </a:lnTo>
                  <a:lnTo>
                    <a:pt x="594" y="468"/>
                  </a:lnTo>
                  <a:lnTo>
                    <a:pt x="660" y="534"/>
                  </a:lnTo>
                  <a:lnTo>
                    <a:pt x="663" y="468"/>
                  </a:lnTo>
                  <a:lnTo>
                    <a:pt x="732" y="534"/>
                  </a:lnTo>
                  <a:lnTo>
                    <a:pt x="732" y="333"/>
                  </a:lnTo>
                  <a:lnTo>
                    <a:pt x="801" y="405"/>
                  </a:lnTo>
                  <a:lnTo>
                    <a:pt x="801" y="339"/>
                  </a:lnTo>
                  <a:lnTo>
                    <a:pt x="867" y="405"/>
                  </a:lnTo>
                  <a:lnTo>
                    <a:pt x="867" y="207"/>
                  </a:lnTo>
                  <a:lnTo>
                    <a:pt x="927" y="267"/>
                  </a:lnTo>
                  <a:lnTo>
                    <a:pt x="927" y="201"/>
                  </a:lnTo>
                  <a:lnTo>
                    <a:pt x="1002" y="270"/>
                  </a:lnTo>
                  <a:lnTo>
                    <a:pt x="1002" y="75"/>
                  </a:lnTo>
                  <a:lnTo>
                    <a:pt x="1059" y="129"/>
                  </a:lnTo>
                  <a:lnTo>
                    <a:pt x="1056" y="69"/>
                  </a:lnTo>
                  <a:lnTo>
                    <a:pt x="1125" y="132"/>
                  </a:lnTo>
                  <a:lnTo>
                    <a:pt x="1125" y="0"/>
                  </a:lnTo>
                </a:path>
              </a:pathLst>
            </a:custGeom>
            <a:noFill/>
            <a:ln w="3810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4593" y="759"/>
              <a:ext cx="669" cy="534"/>
            </a:xfrm>
            <a:custGeom>
              <a:avLst/>
              <a:gdLst>
                <a:gd name="T0" fmla="*/ 0 w 669"/>
                <a:gd name="T1" fmla="*/ 471 h 534"/>
                <a:gd name="T2" fmla="*/ 69 w 669"/>
                <a:gd name="T3" fmla="*/ 534 h 534"/>
                <a:gd name="T4" fmla="*/ 69 w 669"/>
                <a:gd name="T5" fmla="*/ 405 h 534"/>
                <a:gd name="T6" fmla="*/ 135 w 669"/>
                <a:gd name="T7" fmla="*/ 471 h 534"/>
                <a:gd name="T8" fmla="*/ 138 w 669"/>
                <a:gd name="T9" fmla="*/ 270 h 534"/>
                <a:gd name="T10" fmla="*/ 210 w 669"/>
                <a:gd name="T11" fmla="*/ 333 h 534"/>
                <a:gd name="T12" fmla="*/ 204 w 669"/>
                <a:gd name="T13" fmla="*/ 273 h 534"/>
                <a:gd name="T14" fmla="*/ 270 w 669"/>
                <a:gd name="T15" fmla="*/ 333 h 534"/>
                <a:gd name="T16" fmla="*/ 270 w 669"/>
                <a:gd name="T17" fmla="*/ 270 h 534"/>
                <a:gd name="T18" fmla="*/ 336 w 669"/>
                <a:gd name="T19" fmla="*/ 336 h 534"/>
                <a:gd name="T20" fmla="*/ 336 w 669"/>
                <a:gd name="T21" fmla="*/ 135 h 534"/>
                <a:gd name="T22" fmla="*/ 405 w 669"/>
                <a:gd name="T23" fmla="*/ 204 h 534"/>
                <a:gd name="T24" fmla="*/ 405 w 669"/>
                <a:gd name="T25" fmla="*/ 138 h 534"/>
                <a:gd name="T26" fmla="*/ 468 w 669"/>
                <a:gd name="T27" fmla="*/ 210 h 534"/>
                <a:gd name="T28" fmla="*/ 471 w 669"/>
                <a:gd name="T29" fmla="*/ 141 h 534"/>
                <a:gd name="T30" fmla="*/ 537 w 669"/>
                <a:gd name="T31" fmla="*/ 207 h 534"/>
                <a:gd name="T32" fmla="*/ 537 w 669"/>
                <a:gd name="T33" fmla="*/ 135 h 534"/>
                <a:gd name="T34" fmla="*/ 603 w 669"/>
                <a:gd name="T35" fmla="*/ 201 h 534"/>
                <a:gd name="T36" fmla="*/ 603 w 669"/>
                <a:gd name="T37" fmla="*/ 126 h 534"/>
                <a:gd name="T38" fmla="*/ 669 w 669"/>
                <a:gd name="T39" fmla="*/ 195 h 534"/>
                <a:gd name="T40" fmla="*/ 669 w 669"/>
                <a:gd name="T41" fmla="*/ 0 h 534"/>
                <a:gd name="T42" fmla="*/ 534 w 669"/>
                <a:gd name="T43" fmla="*/ 13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9" h="534">
                  <a:moveTo>
                    <a:pt x="0" y="471"/>
                  </a:moveTo>
                  <a:lnTo>
                    <a:pt x="69" y="534"/>
                  </a:lnTo>
                  <a:lnTo>
                    <a:pt x="69" y="405"/>
                  </a:lnTo>
                  <a:lnTo>
                    <a:pt x="135" y="471"/>
                  </a:lnTo>
                  <a:lnTo>
                    <a:pt x="138" y="270"/>
                  </a:lnTo>
                  <a:lnTo>
                    <a:pt x="210" y="333"/>
                  </a:lnTo>
                  <a:lnTo>
                    <a:pt x="204" y="273"/>
                  </a:lnTo>
                  <a:lnTo>
                    <a:pt x="270" y="333"/>
                  </a:lnTo>
                  <a:lnTo>
                    <a:pt x="270" y="270"/>
                  </a:lnTo>
                  <a:lnTo>
                    <a:pt x="336" y="336"/>
                  </a:lnTo>
                  <a:lnTo>
                    <a:pt x="336" y="135"/>
                  </a:lnTo>
                  <a:lnTo>
                    <a:pt x="405" y="204"/>
                  </a:lnTo>
                  <a:lnTo>
                    <a:pt x="405" y="138"/>
                  </a:lnTo>
                  <a:lnTo>
                    <a:pt x="468" y="210"/>
                  </a:lnTo>
                  <a:lnTo>
                    <a:pt x="471" y="141"/>
                  </a:lnTo>
                  <a:lnTo>
                    <a:pt x="537" y="207"/>
                  </a:lnTo>
                  <a:lnTo>
                    <a:pt x="537" y="135"/>
                  </a:lnTo>
                  <a:lnTo>
                    <a:pt x="603" y="201"/>
                  </a:lnTo>
                  <a:lnTo>
                    <a:pt x="603" y="126"/>
                  </a:lnTo>
                  <a:lnTo>
                    <a:pt x="669" y="195"/>
                  </a:lnTo>
                  <a:lnTo>
                    <a:pt x="669" y="0"/>
                  </a:lnTo>
                  <a:lnTo>
                    <a:pt x="534" y="138"/>
                  </a:lnTo>
                </a:path>
              </a:pathLst>
            </a:custGeom>
            <a:noFill/>
            <a:ln w="3810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5448300" y="3470573"/>
            <a:ext cx="114300" cy="104775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6072188" y="2841923"/>
            <a:ext cx="114300" cy="104775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6291263" y="2627611"/>
            <a:ext cx="114300" cy="104775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8210550" y="1141711"/>
            <a:ext cx="114300" cy="104775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3995738" y="5877223"/>
            <a:ext cx="15382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de-DE" b="1">
                <a:solidFill>
                  <a:srgbClr val="0033CC"/>
                </a:solidFill>
              </a:rPr>
              <a:t>3</a:t>
            </a:r>
            <a:r>
              <a:rPr lang="en-US" altLang="de-DE" b="1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>
                <a:solidFill>
                  <a:srgbClr val="0033CC"/>
                </a:solidFill>
              </a:rPr>
              <a:t> reaction</a:t>
            </a:r>
            <a:br>
              <a:rPr lang="en-US" altLang="de-DE" b="1">
                <a:solidFill>
                  <a:srgbClr val="0033CC"/>
                </a:solidFill>
              </a:rPr>
            </a:b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+</a:t>
            </a: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+</a:t>
            </a:r>
            <a:r>
              <a:rPr lang="en-US" altLang="de-DE">
                <a:solidFill>
                  <a:srgbClr val="0033CC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0033CC"/>
                </a:solidFill>
              </a:rPr>
              <a:t>  </a:t>
            </a:r>
            <a:r>
              <a:rPr lang="en-US" altLang="de-DE">
                <a:solidFill>
                  <a:srgbClr val="0033CC"/>
                </a:solidFill>
                <a:sym typeface="Symbol" panose="05050102010706020507" pitchFamily="18" charset="2"/>
              </a:rPr>
              <a:t></a:t>
            </a:r>
            <a:r>
              <a:rPr lang="en-US" altLang="de-DE">
                <a:solidFill>
                  <a:srgbClr val="0033CC"/>
                </a:solidFill>
              </a:rPr>
              <a:t>  </a:t>
            </a:r>
            <a:r>
              <a:rPr lang="en-US" altLang="de-DE" baseline="30000">
                <a:solidFill>
                  <a:srgbClr val="0033CC"/>
                </a:solidFill>
              </a:rPr>
              <a:t>12</a:t>
            </a:r>
            <a:r>
              <a:rPr lang="en-US" altLang="de-DE">
                <a:solidFill>
                  <a:srgbClr val="0033CC"/>
                </a:solidFill>
              </a:rPr>
              <a:t>C</a:t>
            </a: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580063" y="4653261"/>
            <a:ext cx="3276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 b="1">
                <a:solidFill>
                  <a:srgbClr val="FF6600"/>
                </a:solidFill>
              </a:rPr>
              <a:t>p process:</a:t>
            </a:r>
            <a:r>
              <a:rPr lang="en-US" altLang="de-DE">
                <a:solidFill>
                  <a:srgbClr val="FF6600"/>
                </a:solidFill>
              </a:rPr>
              <a:t>   	</a:t>
            </a:r>
            <a:r>
              <a:rPr lang="en-US" altLang="de-DE" baseline="30000">
                <a:solidFill>
                  <a:srgbClr val="FF6600"/>
                </a:solidFill>
              </a:rPr>
              <a:t>14</a:t>
            </a:r>
            <a:r>
              <a:rPr lang="en-US" altLang="de-DE">
                <a:solidFill>
                  <a:srgbClr val="FF6600"/>
                </a:solidFill>
              </a:rPr>
              <a:t>O(</a:t>
            </a:r>
            <a:r>
              <a:rPr lang="en-US" altLang="de-DE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FF6600"/>
                </a:solidFill>
              </a:rPr>
              <a:t>,p)</a:t>
            </a:r>
            <a:r>
              <a:rPr lang="en-US" altLang="de-DE" baseline="30000">
                <a:solidFill>
                  <a:srgbClr val="FF6600"/>
                </a:solidFill>
              </a:rPr>
              <a:t>17</a:t>
            </a:r>
            <a:r>
              <a:rPr lang="en-US" altLang="de-DE">
                <a:solidFill>
                  <a:srgbClr val="FF6600"/>
                </a:solidFill>
              </a:rPr>
              <a:t>F</a:t>
            </a:r>
            <a:br>
              <a:rPr lang="en-US" altLang="de-DE">
                <a:solidFill>
                  <a:srgbClr val="FF6600"/>
                </a:solidFill>
              </a:rPr>
            </a:br>
            <a:r>
              <a:rPr lang="en-US" altLang="de-DE">
                <a:solidFill>
                  <a:srgbClr val="FF6600"/>
                </a:solidFill>
              </a:rPr>
              <a:t>		</a:t>
            </a:r>
            <a:r>
              <a:rPr lang="en-US" altLang="de-DE" baseline="30000">
                <a:solidFill>
                  <a:srgbClr val="FF6600"/>
                </a:solidFill>
              </a:rPr>
              <a:t>17</a:t>
            </a:r>
            <a:r>
              <a:rPr lang="en-US" altLang="de-DE">
                <a:solidFill>
                  <a:srgbClr val="FF6600"/>
                </a:solidFill>
              </a:rPr>
              <a:t>F(p,</a:t>
            </a:r>
            <a:r>
              <a:rPr lang="en-US" altLang="de-DE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FF6600"/>
                </a:solidFill>
              </a:rPr>
              <a:t>)</a:t>
            </a:r>
            <a:r>
              <a:rPr lang="en-US" altLang="de-DE" baseline="30000">
                <a:solidFill>
                  <a:srgbClr val="FF6600"/>
                </a:solidFill>
              </a:rPr>
              <a:t>18</a:t>
            </a:r>
            <a:r>
              <a:rPr lang="en-US" altLang="de-DE">
                <a:solidFill>
                  <a:srgbClr val="FF6600"/>
                </a:solidFill>
              </a:rPr>
              <a:t>Ne</a:t>
            </a:r>
            <a:br>
              <a:rPr lang="en-US" altLang="de-DE">
                <a:solidFill>
                  <a:srgbClr val="FF6600"/>
                </a:solidFill>
              </a:rPr>
            </a:br>
            <a:r>
              <a:rPr lang="en-US" altLang="de-DE">
                <a:solidFill>
                  <a:srgbClr val="FF6600"/>
                </a:solidFill>
              </a:rPr>
              <a:t>		</a:t>
            </a:r>
            <a:r>
              <a:rPr lang="en-US" altLang="de-DE" baseline="30000">
                <a:solidFill>
                  <a:srgbClr val="FF6600"/>
                </a:solidFill>
              </a:rPr>
              <a:t>18</a:t>
            </a:r>
            <a:r>
              <a:rPr lang="en-US" altLang="de-DE">
                <a:solidFill>
                  <a:srgbClr val="FF6600"/>
                </a:solidFill>
              </a:rPr>
              <a:t>Ne(</a:t>
            </a:r>
            <a:r>
              <a:rPr lang="en-US" altLang="de-DE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r>
              <a:rPr lang="en-US" altLang="de-DE">
                <a:solidFill>
                  <a:srgbClr val="FF6600"/>
                </a:solidFill>
              </a:rPr>
              <a:t>,p)</a:t>
            </a:r>
            <a:r>
              <a:rPr lang="en-US" altLang="de-DE" baseline="30000">
                <a:solidFill>
                  <a:srgbClr val="FF6600"/>
                </a:solidFill>
              </a:rPr>
              <a:t>21</a:t>
            </a:r>
            <a:r>
              <a:rPr lang="en-US" altLang="de-DE">
                <a:solidFill>
                  <a:srgbClr val="FF6600"/>
                </a:solidFill>
              </a:rPr>
              <a:t>Na</a:t>
            </a:r>
          </a:p>
          <a:p>
            <a:r>
              <a:rPr lang="en-US" altLang="de-DE">
                <a:solidFill>
                  <a:srgbClr val="FF6600"/>
                </a:solidFill>
              </a:rPr>
              <a:t>		</a:t>
            </a:r>
            <a:r>
              <a:rPr lang="en-US" altLang="de-DE" baseline="30000">
                <a:solidFill>
                  <a:srgbClr val="FF6600"/>
                </a:solidFill>
              </a:rPr>
              <a:t>21</a:t>
            </a:r>
            <a:r>
              <a:rPr lang="en-US" altLang="de-DE">
                <a:solidFill>
                  <a:srgbClr val="FF6600"/>
                </a:solidFill>
              </a:rPr>
              <a:t>Na(p,</a:t>
            </a:r>
            <a:r>
              <a:rPr lang="en-US" altLang="de-DE">
                <a:solidFill>
                  <a:srgbClr val="FF6600"/>
                </a:solidFill>
                <a:latin typeface="Symbol" panose="05050102010706020507" pitchFamily="18" charset="2"/>
              </a:rPr>
              <a:t>g</a:t>
            </a:r>
            <a:r>
              <a:rPr lang="en-US" altLang="de-DE">
                <a:solidFill>
                  <a:srgbClr val="FF6600"/>
                </a:solidFill>
              </a:rPr>
              <a:t>)…</a:t>
            </a:r>
          </a:p>
          <a:p>
            <a:r>
              <a:rPr lang="en-US" altLang="de-DE">
                <a:solidFill>
                  <a:srgbClr val="FF6600"/>
                </a:solidFill>
              </a:rPr>
              <a:t>		…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4042410" y="692448"/>
            <a:ext cx="21339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end point:</a:t>
            </a:r>
          </a:p>
          <a:p>
            <a:pPr algn="ctr"/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Sn-Sb-</a:t>
            </a:r>
            <a:r>
              <a:rPr lang="en-US" altLang="de-DE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de-D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cycle</a:t>
            </a: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6156325" y="1052811"/>
            <a:ext cx="18002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900113" y="1005186"/>
            <a:ext cx="30394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ground state</a:t>
            </a:r>
            <a:r>
              <a:rPr lang="en-GB" altLang="de-DE" dirty="0"/>
              <a:t> </a:t>
            </a:r>
            <a:r>
              <a:rPr lang="en-GB" altLang="de-DE" dirty="0">
                <a:latin typeface="Symbol" panose="05050102010706020507" pitchFamily="18" charset="2"/>
              </a:rPr>
              <a:t>a</a:t>
            </a:r>
            <a:r>
              <a:rPr lang="en-GB" altLang="de-DE" dirty="0"/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emitters</a:t>
            </a:r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 flipV="1">
            <a:off x="4067175" y="1125836"/>
            <a:ext cx="3889375" cy="7191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stealth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1042988" y="1413173"/>
            <a:ext cx="2952750" cy="936625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658813" y="634653"/>
            <a:ext cx="146706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de-DE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US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</a:t>
            </a:r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5867400" y="3046711"/>
            <a:ext cx="114300" cy="104775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5591175" y="4678661"/>
            <a:ext cx="3483646" cy="1060547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varies with conditions: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amount of H available at ignition</a:t>
            </a:r>
          </a:p>
          <a:p>
            <a:pPr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peak temperature</a:t>
            </a:r>
          </a:p>
        </p:txBody>
      </p:sp>
    </p:spTree>
    <p:extLst>
      <p:ext uri="{BB962C8B-B14F-4D97-AF65-F5344CB8AC3E}">
        <p14:creationId xmlns:p14="http://schemas.microsoft.com/office/powerpoint/2010/main" val="3707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43" grpId="0"/>
      <p:bldP spid="45" grpId="0"/>
      <p:bldP spid="50" grpId="0" animBg="1"/>
      <p:bldP spid="50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9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84225"/>
            <a:ext cx="6553200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4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719138" y="589359"/>
            <a:ext cx="1832553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 X-ray burst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1906588" y="1152922"/>
            <a:ext cx="1407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900238" y="3796109"/>
            <a:ext cx="1747594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abundances of</a:t>
            </a:r>
            <a:b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waiting points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908175" y="5640784"/>
            <a:ext cx="20168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He abundance</a:t>
            </a:r>
          </a:p>
        </p:txBody>
      </p:sp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620689"/>
            <a:ext cx="3343334" cy="591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1906588" y="2522934"/>
            <a:ext cx="1839606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/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energy </a:t>
            </a:r>
          </a:p>
          <a:p>
            <a:pPr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generation</a:t>
            </a: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323850" y="6237312"/>
            <a:ext cx="405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solidFill>
                  <a:srgbClr val="CC0000"/>
                </a:solidFill>
              </a:rPr>
              <a:t>H. Schatz et al.: </a:t>
            </a:r>
            <a:r>
              <a:rPr lang="en-GB" altLang="de-DE" sz="1400" dirty="0" err="1">
                <a:solidFill>
                  <a:srgbClr val="CC0000"/>
                </a:solidFill>
              </a:rPr>
              <a:t>Phys</a:t>
            </a:r>
            <a:r>
              <a:rPr lang="en-GB" altLang="de-DE" sz="1400" dirty="0">
                <a:solidFill>
                  <a:srgbClr val="CC0000"/>
                </a:solidFill>
              </a:rPr>
              <a:t> Rev Lett 86 (2001) 3471(4)</a:t>
            </a:r>
          </a:p>
        </p:txBody>
      </p:sp>
    </p:spTree>
    <p:extLst>
      <p:ext uri="{BB962C8B-B14F-4D97-AF65-F5344CB8AC3E}">
        <p14:creationId xmlns:p14="http://schemas.microsoft.com/office/powerpoint/2010/main" val="39677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Considerations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55650" y="581025"/>
            <a:ext cx="8139151" cy="2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mechanism seems well understood, however open questions still remain:</a:t>
            </a:r>
          </a:p>
          <a:p>
            <a:pPr>
              <a:spcAft>
                <a:spcPct val="20000"/>
              </a:spcAft>
              <a:buFontTx/>
              <a:buChar char="•"/>
            </a:pPr>
            <a:endParaRPr lang="en-US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Aft>
                <a:spcPct val="20000"/>
              </a:spcAft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why are there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bursters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pulsars?</a:t>
            </a:r>
          </a:p>
          <a:p>
            <a:pPr lvl="1">
              <a:lnSpc>
                <a:spcPct val="120000"/>
              </a:lnSpc>
              <a:spcAft>
                <a:spcPct val="20000"/>
              </a:spcAft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why do burst timescales vary from ~10 s to ~100 s?</a:t>
            </a:r>
            <a:endParaRPr lang="en-US" altLang="de-DE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Aft>
                <a:spcPct val="20000"/>
              </a:spcAft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the origin of </a:t>
            </a:r>
            <a:r>
              <a:rPr lang="en-US" altLang="de-DE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superbursts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times stronger and longer, t ~ 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s)?</a:t>
            </a:r>
          </a:p>
          <a:p>
            <a:pPr lvl="1">
              <a:lnSpc>
                <a:spcPct val="120000"/>
              </a:lnSpc>
              <a:spcAft>
                <a:spcPct val="20000"/>
              </a:spcAft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crust composition of neutron star?</a:t>
            </a:r>
          </a:p>
          <a:p>
            <a:pPr lvl="1">
              <a:lnSpc>
                <a:spcPct val="120000"/>
              </a:lnSpc>
              <a:spcAft>
                <a:spcPct val="20000"/>
              </a:spcAft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contribution of X-ray bursts to </a:t>
            </a:r>
            <a:r>
              <a:rPr lang="en-US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galactic nucleosynthesis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609600" y="3501008"/>
            <a:ext cx="8351838" cy="272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Type I X-ray bursts show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peak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luminosity separated by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 seconds</a:t>
            </a:r>
          </a:p>
          <a:p>
            <a:pPr>
              <a:lnSpc>
                <a:spcPct val="60000"/>
              </a:lnSpc>
            </a:pP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cause:	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thermonuclear reaction flow ?</a:t>
            </a:r>
          </a:p>
          <a:p>
            <a:endParaRPr lang="en-GB" alt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points: 	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Si,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altLang="de-DE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20000"/>
              </a:lnSpc>
            </a:pPr>
            <a:r>
              <a:rPr lang="en-GB" altLang="de-DE" dirty="0"/>
              <a:t>		(</a:t>
            </a:r>
            <a:r>
              <a:rPr lang="en-GB" altLang="de-DE" dirty="0" err="1">
                <a:latin typeface="Symbol" panose="05050102010706020507" pitchFamily="18" charset="2"/>
              </a:rPr>
              <a:t>a</a:t>
            </a:r>
            <a:r>
              <a:rPr lang="en-GB" altLang="de-DE" dirty="0" err="1"/>
              <a:t>,p</a:t>
            </a:r>
            <a:r>
              <a:rPr lang="en-GB" altLang="de-DE" dirty="0"/>
              <a:t>)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too weak because of Coulomb barrier and </a:t>
            </a:r>
          </a:p>
          <a:p>
            <a:pPr>
              <a:lnSpc>
                <a:spcPct val="120000"/>
              </a:lnSpc>
            </a:pPr>
            <a:r>
              <a:rPr lang="en-GB" altLang="de-DE" dirty="0"/>
              <a:t>		(</a:t>
            </a:r>
            <a:r>
              <a:rPr lang="en-GB" altLang="de-DE" dirty="0" err="1"/>
              <a:t>p,</a:t>
            </a:r>
            <a:r>
              <a:rPr lang="en-GB" altLang="de-DE" dirty="0" err="1">
                <a:latin typeface="Symbol" panose="05050102010706020507" pitchFamily="18" charset="2"/>
              </a:rPr>
              <a:t>g</a:t>
            </a:r>
            <a:r>
              <a:rPr lang="en-GB" altLang="de-DE" dirty="0"/>
              <a:t>)-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quenched by photo-disintegration </a:t>
            </a:r>
          </a:p>
          <a:p>
            <a:endParaRPr lang="en-GB" altLang="de-DE" sz="800" dirty="0"/>
          </a:p>
          <a:p>
            <a:pPr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 	effects of the experimentally unknown </a:t>
            </a:r>
            <a:r>
              <a:rPr lang="en-GB" altLang="de-DE" u="sng" baseline="30000" dirty="0">
                <a:solidFill>
                  <a:srgbClr val="0000CC"/>
                </a:solidFill>
              </a:rPr>
              <a:t>30</a:t>
            </a:r>
            <a:r>
              <a:rPr lang="en-GB" altLang="de-DE" u="sng" dirty="0">
                <a:solidFill>
                  <a:srgbClr val="0000CC"/>
                </a:solidFill>
              </a:rPr>
              <a:t>S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(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</a:rPr>
              <a:t>a,</a:t>
            </a:r>
            <a:r>
              <a:rPr lang="en-GB" altLang="de-DE" u="sng" dirty="0" err="1">
                <a:solidFill>
                  <a:srgbClr val="0000CC"/>
                </a:solidFill>
              </a:rPr>
              <a:t>p</a:t>
            </a:r>
            <a:r>
              <a:rPr lang="en-GB" altLang="de-DE" u="sng" dirty="0">
                <a:solidFill>
                  <a:srgbClr val="0000CC"/>
                </a:solidFill>
              </a:rPr>
              <a:t>)</a:t>
            </a:r>
            <a:r>
              <a:rPr lang="en-GB" altLang="de-DE" u="sng" baseline="30000" dirty="0">
                <a:solidFill>
                  <a:srgbClr val="0000CC"/>
                </a:solidFill>
              </a:rPr>
              <a:t>33</a:t>
            </a:r>
            <a:r>
              <a:rPr lang="en-GB" altLang="de-DE" u="sng" dirty="0">
                <a:solidFill>
                  <a:srgbClr val="0000CC"/>
                </a:solidFill>
              </a:rPr>
              <a:t>Cl</a:t>
            </a:r>
            <a:r>
              <a:rPr lang="en-GB" altLang="de-DE" dirty="0">
                <a:solidFill>
                  <a:srgbClr val="0000CC"/>
                </a:solidFill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dirty="0"/>
              <a:t> </a:t>
            </a:r>
            <a:r>
              <a:rPr lang="en-GB" altLang="de-DE" u="sng" baseline="30000" dirty="0">
                <a:solidFill>
                  <a:srgbClr val="0000CC"/>
                </a:solidFill>
              </a:rPr>
              <a:t>34</a:t>
            </a:r>
            <a:r>
              <a:rPr lang="en-GB" altLang="de-DE" u="sng" dirty="0">
                <a:solidFill>
                  <a:srgbClr val="0000CC"/>
                </a:solidFill>
              </a:rPr>
              <a:t>Ar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(</a:t>
            </a:r>
            <a:r>
              <a:rPr lang="en-GB" altLang="de-DE" u="sng" dirty="0" err="1">
                <a:solidFill>
                  <a:srgbClr val="0000CC"/>
                </a:solidFill>
                <a:latin typeface="Symbol" panose="05050102010706020507" pitchFamily="18" charset="2"/>
              </a:rPr>
              <a:t>a,</a:t>
            </a:r>
            <a:r>
              <a:rPr lang="en-GB" altLang="de-DE" u="sng" dirty="0" err="1">
                <a:solidFill>
                  <a:srgbClr val="0000CC"/>
                </a:solidFill>
              </a:rPr>
              <a:t>p</a:t>
            </a:r>
            <a:r>
              <a:rPr lang="en-GB" altLang="de-DE" u="sng" dirty="0">
                <a:solidFill>
                  <a:srgbClr val="0000CC"/>
                </a:solidFill>
              </a:rPr>
              <a:t>)</a:t>
            </a:r>
            <a:r>
              <a:rPr lang="en-GB" altLang="de-DE" u="sng" baseline="30000" dirty="0">
                <a:solidFill>
                  <a:srgbClr val="0000CC"/>
                </a:solidFill>
              </a:rPr>
              <a:t>37</a:t>
            </a:r>
            <a:r>
              <a:rPr lang="en-GB" altLang="de-DE" u="sng" dirty="0">
                <a:solidFill>
                  <a:srgbClr val="0000CC"/>
                </a:solidFill>
              </a:rPr>
              <a:t>K</a:t>
            </a:r>
          </a:p>
          <a:p>
            <a:pPr>
              <a:lnSpc>
                <a:spcPct val="120000"/>
              </a:lnSpc>
            </a:pPr>
            <a:r>
              <a:rPr lang="en-GB" altLang="de-DE" dirty="0"/>
              <a:t>		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visible in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of X-ray burst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curves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11188" y="3140968"/>
            <a:ext cx="43524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signatures for X-ray outbursts?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843213" y="6220544"/>
            <a:ext cx="5216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 err="1">
                <a:solidFill>
                  <a:srgbClr val="CC0000"/>
                </a:solidFill>
              </a:rPr>
              <a:t>Fisker</a:t>
            </a:r>
            <a:r>
              <a:rPr lang="en-GB" altLang="de-DE" sz="1400" dirty="0">
                <a:solidFill>
                  <a:srgbClr val="CC0000"/>
                </a:solidFill>
              </a:rPr>
              <a:t> and </a:t>
            </a:r>
            <a:r>
              <a:rPr lang="en-GB" altLang="de-DE" sz="1400" dirty="0" err="1">
                <a:solidFill>
                  <a:srgbClr val="CC0000"/>
                </a:solidFill>
              </a:rPr>
              <a:t>Thielemann</a:t>
            </a:r>
            <a:r>
              <a:rPr lang="en-GB" altLang="de-DE" sz="1400" dirty="0">
                <a:solidFill>
                  <a:srgbClr val="CC0000"/>
                </a:solidFill>
              </a:rPr>
              <a:t>: </a:t>
            </a:r>
            <a:r>
              <a:rPr lang="en-GB" altLang="de-DE" sz="1400" dirty="0" err="1">
                <a:solidFill>
                  <a:srgbClr val="CC0000"/>
                </a:solidFill>
              </a:rPr>
              <a:t>arXiv:astro-ph</a:t>
            </a:r>
            <a:r>
              <a:rPr lang="en-GB" altLang="de-DE" sz="1400" dirty="0">
                <a:solidFill>
                  <a:srgbClr val="CC0000"/>
                </a:solidFill>
              </a:rPr>
              <a:t>/0312361 v1 13 Dec 2003</a:t>
            </a:r>
          </a:p>
        </p:txBody>
      </p:sp>
    </p:spTree>
    <p:extLst>
      <p:ext uri="{BB962C8B-B14F-4D97-AF65-F5344CB8AC3E}">
        <p14:creationId xmlns:p14="http://schemas.microsoft.com/office/powerpoint/2010/main" val="36266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73113" y="762000"/>
            <a:ext cx="189026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needs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77863" y="1516063"/>
            <a:ext cx="8331833" cy="28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thermonuclear runway driven by </a:t>
            </a:r>
            <a:r>
              <a:rPr lang="en-GB" altLang="de-DE" dirty="0" err="1">
                <a:latin typeface="Symbol" panose="05050102010706020507" pitchFamily="18" charset="2"/>
              </a:rPr>
              <a:t>a</a:t>
            </a:r>
            <a:r>
              <a:rPr lang="en-GB" altLang="de-DE" dirty="0" err="1"/>
              <a:t>p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and </a:t>
            </a:r>
            <a:r>
              <a:rPr lang="en-GB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breakout reactions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critical constraints on ignition conditions + runaway timescale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proton-capture reactions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short-lived proton-rich nuclei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proton-drip line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influence on temperature and luminosity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dirty="0">
                <a:solidFill>
                  <a:srgbClr val="0000CC"/>
                </a:solidFill>
              </a:rPr>
              <a:t>-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studies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isomeric and/or excited states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lifetimes, level structure,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proton-separation energies</a:t>
            </a:r>
            <a:endParaRPr lang="en-GB" altLang="de-DE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41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2" descr="rp_p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/>
          <a:stretch>
            <a:fillRect/>
          </a:stretch>
        </p:blipFill>
        <p:spPr bwMode="auto">
          <a:xfrm>
            <a:off x="1154113" y="404813"/>
            <a:ext cx="7775575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7275" y="1366838"/>
            <a:ext cx="34762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masses (proton separation energies</a:t>
            </a:r>
            <a:r>
              <a:rPr lang="en-US" altLang="de-DE" dirty="0"/>
              <a:t>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68388" y="1055688"/>
            <a:ext cx="1414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Symbol" panose="05050102010706020507" pitchFamily="18" charset="2"/>
              </a:rPr>
              <a:t>b</a:t>
            </a:r>
            <a:r>
              <a:rPr lang="en-US" altLang="de-DE" dirty="0"/>
              <a:t>-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rates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909638" y="1500188"/>
            <a:ext cx="130175" cy="1317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de-DE">
              <a:solidFill>
                <a:srgbClr val="CC66FF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19163" y="1182688"/>
            <a:ext cx="130175" cy="13176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de-DE">
              <a:solidFill>
                <a:srgbClr val="CC66FF"/>
              </a:solidFill>
            </a:endParaRP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930275" y="1828800"/>
            <a:ext cx="5416550" cy="4714875"/>
            <a:chOff x="586" y="1152"/>
            <a:chExt cx="3412" cy="2970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86" y="1152"/>
              <a:ext cx="82" cy="8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de-DE">
                <a:solidFill>
                  <a:srgbClr val="CC66FF"/>
                </a:solidFill>
              </a:endParaRPr>
            </a:p>
          </p:txBody>
        </p:sp>
        <p:grpSp>
          <p:nvGrpSpPr>
            <p:cNvPr id="14" name="Group 57"/>
            <p:cNvGrpSpPr>
              <a:grpSpLocks/>
            </p:cNvGrpSpPr>
            <p:nvPr/>
          </p:nvGrpSpPr>
          <p:grpSpPr bwMode="auto">
            <a:xfrm>
              <a:off x="1454" y="3246"/>
              <a:ext cx="2544" cy="876"/>
              <a:chOff x="1454" y="3246"/>
              <a:chExt cx="2544" cy="876"/>
            </a:xfrm>
          </p:grpSpPr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>
                <a:off x="1674" y="3473"/>
                <a:ext cx="616" cy="547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2284" y="3657"/>
                <a:ext cx="1714" cy="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 sz="1400" u="sng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 reaction rate measurements</a:t>
                </a:r>
                <a:r>
                  <a:rPr lang="en-US" altLang="de-DE" sz="1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altLang="de-DE" sz="1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de-DE" sz="1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radioactive beams have begun</a:t>
                </a:r>
                <a:br>
                  <a:rPr lang="en-US" altLang="de-DE" sz="1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de-DE" sz="1400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(ANL, LLN, ORNL, ISAC)</a:t>
                </a:r>
              </a:p>
            </p:txBody>
          </p:sp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 flipV="1">
                <a:off x="1454" y="3497"/>
                <a:ext cx="164" cy="82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1626" y="3326"/>
                <a:ext cx="164" cy="82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1622" y="3405"/>
                <a:ext cx="5" cy="85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flipH="1">
                <a:off x="1773" y="3246"/>
                <a:ext cx="2" cy="85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 flipH="1">
                <a:off x="1461" y="3567"/>
                <a:ext cx="2" cy="85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2" name="Group 58"/>
          <p:cNvGrpSpPr>
            <a:grpSpLocks/>
          </p:cNvGrpSpPr>
          <p:nvPr/>
        </p:nvGrpSpPr>
        <p:grpSpPr bwMode="auto">
          <a:xfrm>
            <a:off x="755650" y="1724025"/>
            <a:ext cx="7000875" cy="4699000"/>
            <a:chOff x="476" y="1086"/>
            <a:chExt cx="4410" cy="296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679" y="1086"/>
              <a:ext cx="18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dirty="0"/>
                <a:t>(</a:t>
              </a:r>
              <a:r>
                <a:rPr lang="en-US" altLang="de-DE" dirty="0" err="1"/>
                <a:t>p,</a:t>
              </a:r>
              <a:r>
                <a:rPr lang="en-US" altLang="de-DE" dirty="0" err="1">
                  <a:latin typeface="Symbol" panose="05050102010706020507" pitchFamily="18" charset="2"/>
                </a:rPr>
                <a:t>g</a:t>
              </a:r>
              <a:r>
                <a:rPr lang="en-US" altLang="de-DE" dirty="0"/>
                <a:t>) </a:t>
              </a: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en-US" altLang="de-DE" dirty="0"/>
                <a:t> </a:t>
              </a:r>
              <a:r>
                <a:rPr lang="en-US" altLang="de-DE" dirty="0">
                  <a:solidFill>
                    <a:srgbClr val="FF9933"/>
                  </a:solidFill>
                </a:rPr>
                <a:t>(</a:t>
              </a:r>
              <a:r>
                <a:rPr lang="en-US" altLang="de-DE" dirty="0" err="1">
                  <a:solidFill>
                    <a:srgbClr val="FF9933"/>
                  </a:solidFill>
                  <a:latin typeface="Symbol" panose="05050102010706020507" pitchFamily="18" charset="2"/>
                </a:rPr>
                <a:t>a</a:t>
              </a:r>
              <a:r>
                <a:rPr lang="en-US" altLang="de-DE" dirty="0" err="1">
                  <a:solidFill>
                    <a:srgbClr val="FF9933"/>
                  </a:solidFill>
                </a:rPr>
                <a:t>,p</a:t>
              </a:r>
              <a:r>
                <a:rPr lang="en-US" altLang="de-DE" dirty="0">
                  <a:solidFill>
                    <a:srgbClr val="FF9933"/>
                  </a:solidFill>
                </a:rPr>
                <a:t>)</a:t>
              </a:r>
              <a:r>
                <a:rPr lang="en-US" altLang="de-DE" dirty="0"/>
                <a:t> </a:t>
              </a: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reaction rates</a:t>
              </a: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476" y="1159"/>
              <a:ext cx="82" cy="83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de-DE">
                <a:solidFill>
                  <a:srgbClr val="CC66FF"/>
                </a:solidFill>
              </a:endParaRP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V="1">
              <a:off x="1145" y="3748"/>
              <a:ext cx="291" cy="298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1460" y="3657"/>
              <a:ext cx="1" cy="7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H="1">
              <a:off x="1773" y="3105"/>
              <a:ext cx="2" cy="148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V="1">
              <a:off x="1936" y="3009"/>
              <a:ext cx="0" cy="165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2087" y="2958"/>
              <a:ext cx="1" cy="7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327" y="2724"/>
              <a:ext cx="9" cy="71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H="1">
              <a:off x="3186" y="1938"/>
              <a:ext cx="6" cy="7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AutoShape 29"/>
            <p:cNvSpPr>
              <a:spLocks/>
            </p:cNvSpPr>
            <p:nvPr/>
          </p:nvSpPr>
          <p:spPr bwMode="auto">
            <a:xfrm rot="2836431">
              <a:off x="1985" y="2645"/>
              <a:ext cx="213" cy="1913"/>
            </a:xfrm>
            <a:prstGeom prst="rightBrace">
              <a:avLst>
                <a:gd name="adj1" fmla="val 74844"/>
                <a:gd name="adj2" fmla="val 16667"/>
              </a:avLst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2679" y="3084"/>
              <a:ext cx="2207" cy="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de-DE" sz="1400" u="sng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indirect information about rates</a:t>
              </a:r>
              <a:r>
                <a:rPr lang="en-US" altLang="de-DE" sz="1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altLang="de-DE" sz="1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de-DE" sz="1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from radioactive and stable beam experiments</a:t>
              </a:r>
              <a:br>
                <a:rPr lang="en-US" altLang="de-DE" sz="1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de-DE" sz="1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(transfer reactions, Coulomb breakup, …)</a:t>
              </a: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H="1" flipV="1">
              <a:off x="2479" y="2556"/>
              <a:ext cx="7" cy="10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5" name="Oval 33"/>
          <p:cNvSpPr>
            <a:spLocks noChangeArrowheads="1"/>
          </p:cNvSpPr>
          <p:nvPr/>
        </p:nvSpPr>
        <p:spPr bwMode="auto">
          <a:xfrm rot="18996918">
            <a:off x="4824413" y="1358900"/>
            <a:ext cx="3551237" cy="627063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6076950" y="3397250"/>
            <a:ext cx="290335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altLang="de-DE" sz="1400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measurements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b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beam facilities </a:t>
            </a:r>
          </a:p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(LBL, GANIL, GSI, ISOLDE, MSU, </a:t>
            </a:r>
          </a:p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ORNL)</a:t>
            </a: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5715000" y="4430713"/>
            <a:ext cx="34766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6078538" y="4275138"/>
            <a:ext cx="23751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all </a:t>
            </a:r>
            <a:r>
              <a:rPr lang="en-US" altLang="de-DE" sz="1400" dirty="0">
                <a:solidFill>
                  <a:srgbClr val="CC0000"/>
                </a:solidFill>
                <a:latin typeface="Symbol" panose="05050102010706020507" pitchFamily="18" charset="2"/>
              </a:rPr>
              <a:t>b</a:t>
            </a:r>
            <a:r>
              <a:rPr lang="en-US" altLang="de-DE" sz="1400" dirty="0">
                <a:solidFill>
                  <a:srgbClr val="CC0000"/>
                </a:solidFill>
              </a:rPr>
              <a:t>-</a:t>
            </a:r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rates (earth)</a:t>
            </a: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5703888" y="4679950"/>
            <a:ext cx="3476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091238" y="4518025"/>
            <a:ext cx="27254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of drip line known (odd Z)</a:t>
            </a: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6804025" y="1916113"/>
            <a:ext cx="434975" cy="13938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42" name="Group 55"/>
          <p:cNvGrpSpPr>
            <a:grpSpLocks/>
          </p:cNvGrpSpPr>
          <p:nvPr/>
        </p:nvGrpSpPr>
        <p:grpSpPr bwMode="auto">
          <a:xfrm>
            <a:off x="960438" y="3549650"/>
            <a:ext cx="2936875" cy="958850"/>
            <a:chOff x="605" y="2236"/>
            <a:chExt cx="1850" cy="604"/>
          </a:xfrm>
        </p:grpSpPr>
        <p:sp>
          <p:nvSpPr>
            <p:cNvPr id="43" name="Line 43"/>
            <p:cNvSpPr>
              <a:spLocks noChangeShapeType="1"/>
            </p:cNvSpPr>
            <p:nvPr/>
          </p:nvSpPr>
          <p:spPr bwMode="auto">
            <a:xfrm>
              <a:off x="1748" y="2236"/>
              <a:ext cx="707" cy="60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 flipH="1">
              <a:off x="1605" y="2339"/>
              <a:ext cx="260" cy="2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Text Box 45"/>
            <p:cNvSpPr txBox="1">
              <a:spLocks noChangeArrowheads="1"/>
            </p:cNvSpPr>
            <p:nvPr/>
          </p:nvSpPr>
          <p:spPr bwMode="auto">
            <a:xfrm>
              <a:off x="605" y="2334"/>
              <a:ext cx="986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separation energies</a:t>
              </a:r>
            </a:p>
            <a:p>
              <a:r>
                <a:rPr lang="en-US" altLang="de-DE" sz="1400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experimentally </a:t>
              </a:r>
            </a:p>
            <a:p>
              <a:r>
                <a:rPr lang="en-US" altLang="de-DE" sz="1400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known up to here</a:t>
              </a:r>
            </a:p>
          </p:txBody>
        </p:sp>
      </p:grpSp>
      <p:grpSp>
        <p:nvGrpSpPr>
          <p:cNvPr id="46" name="Group 54"/>
          <p:cNvGrpSpPr>
            <a:grpSpLocks/>
          </p:cNvGrpSpPr>
          <p:nvPr/>
        </p:nvGrpSpPr>
        <p:grpSpPr bwMode="auto">
          <a:xfrm>
            <a:off x="852488" y="1916112"/>
            <a:ext cx="5448300" cy="974724"/>
            <a:chOff x="567" y="1285"/>
            <a:chExt cx="3432" cy="614"/>
          </a:xfrm>
        </p:grpSpPr>
        <p:sp>
          <p:nvSpPr>
            <p:cNvPr id="47" name="Oval 41"/>
            <p:cNvSpPr>
              <a:spLocks noChangeArrowheads="1"/>
            </p:cNvSpPr>
            <p:nvPr/>
          </p:nvSpPr>
          <p:spPr bwMode="auto">
            <a:xfrm>
              <a:off x="3550" y="1605"/>
              <a:ext cx="56" cy="5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3868" y="1288"/>
              <a:ext cx="56" cy="5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3787" y="1288"/>
              <a:ext cx="56" cy="5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3943" y="1285"/>
              <a:ext cx="56" cy="5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2426" y="1344"/>
              <a:ext cx="1361" cy="31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567" y="1434"/>
              <a:ext cx="1593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 u="sng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some recent mass </a:t>
              </a:r>
              <a:r>
                <a:rPr lang="en-US" altLang="de-DE" sz="1400" u="sng" dirty="0" err="1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measurenents</a:t>
              </a:r>
              <a:r>
                <a:rPr lang="en-US" altLang="de-DE" sz="1400" dirty="0">
                  <a:solidFill>
                    <a:srgbClr val="CC0000"/>
                  </a:solidFill>
                </a:rPr>
                <a:t/>
              </a:r>
              <a:br>
                <a:rPr lang="en-US" altLang="de-DE" sz="1400" dirty="0">
                  <a:solidFill>
                    <a:srgbClr val="CC0000"/>
                  </a:solidFill>
                </a:rPr>
              </a:br>
              <a:r>
                <a:rPr lang="en-US" altLang="de-DE" sz="1400" dirty="0" smtClean="0">
                  <a:solidFill>
                    <a:srgbClr val="CC0000"/>
                  </a:solidFill>
                  <a:latin typeface="Symbol" panose="05050102010706020507" pitchFamily="18" charset="2"/>
                </a:rPr>
                <a:t>b</a:t>
              </a:r>
              <a:r>
                <a:rPr lang="en-US" altLang="de-DE" sz="1400" dirty="0" smtClean="0">
                  <a:solidFill>
                    <a:srgbClr val="CC0000"/>
                  </a:solidFill>
                </a:rPr>
                <a:t>-</a:t>
              </a:r>
              <a:r>
                <a:rPr lang="en-US" altLang="de-DE" sz="1400" dirty="0" smtClean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endpoint </a:t>
              </a:r>
              <a:r>
                <a:rPr lang="en-US" altLang="de-DE" sz="1400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ISOLDE and ANL</a:t>
              </a:r>
            </a:p>
            <a:p>
              <a:r>
                <a:rPr lang="en-US" altLang="de-DE" sz="1400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Ion trap (ISOLTRAP)</a:t>
              </a:r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H="1">
              <a:off x="2426" y="1616"/>
              <a:ext cx="1180" cy="4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4" name="Text Box 53"/>
          <p:cNvSpPr txBox="1">
            <a:spLocks noChangeArrowheads="1"/>
          </p:cNvSpPr>
          <p:nvPr/>
        </p:nvSpPr>
        <p:spPr bwMode="auto">
          <a:xfrm>
            <a:off x="938213" y="561975"/>
            <a:ext cx="334578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need &amp; present status</a:t>
            </a:r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7308850" y="142875"/>
            <a:ext cx="1406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>
                <a:solidFill>
                  <a:srgbClr val="CC0000"/>
                </a:solidFill>
              </a:rPr>
              <a:t>from: H. Schatz</a:t>
            </a:r>
          </a:p>
        </p:txBody>
      </p:sp>
    </p:spTree>
    <p:extLst>
      <p:ext uri="{BB962C8B-B14F-4D97-AF65-F5344CB8AC3E}">
        <p14:creationId xmlns:p14="http://schemas.microsoft.com/office/powerpoint/2010/main" val="25683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 animBg="1"/>
      <p:bldP spid="36" grpId="0"/>
      <p:bldP spid="38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neutron dripline?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3" y="1518557"/>
            <a:ext cx="806631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6804</Words>
  <Application>Microsoft Office PowerPoint</Application>
  <PresentationFormat>Bildschirmpräsentation (4:3)</PresentationFormat>
  <Paragraphs>1149</Paragraphs>
  <Slides>86</Slides>
  <Notes>67</Notes>
  <HiddenSlides>3</HiddenSlides>
  <MMClips>1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86</vt:i4>
      </vt:variant>
    </vt:vector>
  </HeadingPairs>
  <TitlesOfParts>
    <vt:vector size="103" baseType="lpstr">
      <vt:lpstr>Arial</vt:lpstr>
      <vt:lpstr>Calibri</vt:lpstr>
      <vt:lpstr>Cambria Math</vt:lpstr>
      <vt:lpstr>Comic Sans MS</vt:lpstr>
      <vt:lpstr>Math1</vt:lpstr>
      <vt:lpstr>Symbol</vt:lpstr>
      <vt:lpstr>Tahoma</vt:lpstr>
      <vt:lpstr>Times New Roman</vt:lpstr>
      <vt:lpstr>Verdana</vt:lpstr>
      <vt:lpstr>Wingdings</vt:lpstr>
      <vt:lpstr>Wingdings 2</vt:lpstr>
      <vt:lpstr>2_Larissa</vt:lpstr>
      <vt:lpstr>CorelPhotoPaint.Image.9</vt:lpstr>
      <vt:lpstr>Corel PHOTO-PAINT 8.0 Image</vt:lpstr>
      <vt:lpstr>Corel PHOTO-PAINT 7.0 Image</vt:lpstr>
      <vt:lpstr>Formel</vt:lpstr>
      <vt:lpstr>Equation</vt:lpstr>
      <vt:lpstr>Outline: Experimental Nuclear Astrophysics M. Aliotta</vt:lpstr>
      <vt:lpstr>Abundances beyond Fe</vt:lpstr>
      <vt:lpstr>Why neutron capture processes for the synthesis of heavy elements?</vt:lpstr>
      <vt:lpstr>The stellar nucleosynthesis</vt:lpstr>
      <vt:lpstr>How many neutrons can a proton bind?</vt:lpstr>
      <vt:lpstr>How many neutrons can a proton bind?</vt:lpstr>
      <vt:lpstr>2-neutron binding energies = 2-neutrons separation energies</vt:lpstr>
      <vt:lpstr>2-neutron binding energies = 2-neutrons separation energies</vt:lpstr>
      <vt:lpstr>Where is the neutron dripline?</vt:lpstr>
      <vt:lpstr>Overview of main nuclear processes and astrophysical sites</vt:lpstr>
      <vt:lpstr>The reaction processes R.Reifarth</vt:lpstr>
      <vt:lpstr>Neutron-capture processes</vt:lpstr>
      <vt:lpstr>s-only, r-only and p-only isotopes help to disentangle the individual contributions</vt:lpstr>
      <vt:lpstr>The synthesis of the trans-iron elements</vt:lpstr>
      <vt:lpstr>Nucleosynthesis beyond iron</vt:lpstr>
      <vt:lpstr>PowerPoint-Präsentation</vt:lpstr>
      <vt:lpstr>The s-process</vt:lpstr>
      <vt:lpstr>The s-process slow neutron capture process</vt:lpstr>
      <vt:lpstr>Classical approach of the s-process</vt:lpstr>
      <vt:lpstr>PowerPoint-Präsentation</vt:lpstr>
      <vt:lpstr>Capture cross section measurements</vt:lpstr>
      <vt:lpstr>Capture cross section measurements</vt:lpstr>
      <vt:lpstr>PowerPoint-Präsentation</vt:lpstr>
      <vt:lpstr>Where does the s-process happen?</vt:lpstr>
      <vt:lpstr>How can we tell?</vt:lpstr>
      <vt:lpstr>s-process site(s) and conditions</vt:lpstr>
      <vt:lpstr>PowerPoint-Präsentation</vt:lpstr>
      <vt:lpstr>PowerPoint-Präsentation</vt:lpstr>
      <vt:lpstr>Experimental requirements</vt:lpstr>
      <vt:lpstr>The s-process in a nutshell</vt:lpstr>
      <vt:lpstr>The r-process</vt:lpstr>
      <vt:lpstr>What is the r-process?</vt:lpstr>
      <vt:lpstr>Supernova classification</vt:lpstr>
      <vt:lpstr>The r-process</vt:lpstr>
      <vt:lpstr>Constraints from elemental abundances</vt:lpstr>
      <vt:lpstr>The r-process rapid neutron capture process</vt:lpstr>
      <vt:lpstr>Mechanisms of r-process</vt:lpstr>
      <vt:lpstr>(n,γ) and (γ,n) equilibrium</vt:lpstr>
      <vt:lpstr>Classical approach of the r-process</vt:lpstr>
      <vt:lpstr>Imprints of shell effects in r-process?</vt:lpstr>
      <vt:lpstr>The „waiting-point“ concept in astrophysics</vt:lpstr>
      <vt:lpstr>Classical approach of the r-process</vt:lpstr>
      <vt:lpstr>Timescale of the r-process</vt:lpstr>
      <vt:lpstr>PowerPoint-Präsentation</vt:lpstr>
      <vt:lpstr>Time-dependent r-process calculations</vt:lpstr>
      <vt:lpstr>Time-dependent r-process calculations</vt:lpstr>
      <vt:lpstr>The end of r-process: fission</vt:lpstr>
      <vt:lpstr>Astrophysical site(s) for the r-process</vt:lpstr>
      <vt:lpstr>Astrophysical site(s) for the r-process</vt:lpstr>
      <vt:lpstr>Supernovae</vt:lpstr>
      <vt:lpstr>Supernovae</vt:lpstr>
      <vt:lpstr>Supernovae</vt:lpstr>
      <vt:lpstr>Supernovae SN1987A in 2004</vt:lpstr>
      <vt:lpstr>The r-process in a nutshell</vt:lpstr>
      <vt:lpstr>A schematic representation of the s- and r-process</vt:lpstr>
      <vt:lpstr>A schematic representation of the s- and r-process</vt:lpstr>
      <vt:lpstr>A schematic representation of the s- and r-process</vt:lpstr>
      <vt:lpstr>A schematic representation of the s- and r-process</vt:lpstr>
      <vt:lpstr>Explosive hydrogen burning</vt:lpstr>
      <vt:lpstr>Cosmic X-rays: discovered end of 1960´s</vt:lpstr>
      <vt:lpstr>X-ray burst</vt:lpstr>
      <vt:lpstr>Possible structure of neutron stars</vt:lpstr>
      <vt:lpstr>The fate of matter in the neutron star crust</vt:lpstr>
      <vt:lpstr>Pycnonuclear reactions</vt:lpstr>
      <vt:lpstr>Hydrogen burning</vt:lpstr>
      <vt:lpstr>proton-proton chain</vt:lpstr>
      <vt:lpstr>CNO cycle</vt:lpstr>
      <vt:lpstr>PowerPoint-Präsentation</vt:lpstr>
      <vt:lpstr>Explosive hydrogen burning</vt:lpstr>
      <vt:lpstr>Observational features of a novae explosions</vt:lpstr>
      <vt:lpstr>The model</vt:lpstr>
      <vt:lpstr>The model</vt:lpstr>
      <vt:lpstr>Reaction network for explosive hydrogen burning</vt:lpstr>
      <vt:lpstr>Considerations</vt:lpstr>
      <vt:lpstr>Observational features of X-ray bursts</vt:lpstr>
      <vt:lpstr>Observational features of X-ray bursts</vt:lpstr>
      <vt:lpstr>PowerPoint-Präsentation</vt:lpstr>
      <vt:lpstr>The model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Considerations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744</cp:revision>
  <dcterms:created xsi:type="dcterms:W3CDTF">2016-04-06T12:04:03Z</dcterms:created>
  <dcterms:modified xsi:type="dcterms:W3CDTF">2023-03-17T20:07:36Z</dcterms:modified>
</cp:coreProperties>
</file>