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95" r:id="rId2"/>
    <p:sldId id="296" r:id="rId3"/>
    <p:sldId id="297" r:id="rId4"/>
    <p:sldId id="298" r:id="rId5"/>
    <p:sldId id="321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9933"/>
    <a:srgbClr val="D1EDFF"/>
    <a:srgbClr val="CCECFF"/>
    <a:srgbClr val="CCFFFF"/>
    <a:srgbClr val="FFCC00"/>
    <a:srgbClr val="00CC00"/>
    <a:srgbClr val="006600"/>
    <a:srgbClr val="B2B2B2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1" autoAdjust="0"/>
    <p:restoredTop sz="94343" autoAdjust="0"/>
  </p:normalViewPr>
  <p:slideViewPr>
    <p:cSldViewPr>
      <p:cViewPr varScale="1">
        <p:scale>
          <a:sx n="69" d="100"/>
          <a:sy n="69" d="100"/>
        </p:scale>
        <p:origin x="14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757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0913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33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96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73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05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83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912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19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027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05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08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- 2022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7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g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emf"/><Relationship Id="rId7" Type="http://schemas.openxmlformats.org/officeDocument/2006/relationships/image" Target="../media/image88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A brief history of Nuclear Astrophysics</a:t>
            </a:r>
            <a:r>
              <a:rPr lang="en-US" sz="1800" dirty="0" smtClean="0">
                <a:solidFill>
                  <a:schemeClr val="tx1"/>
                </a:solidFill>
              </a:rPr>
              <a:t> N. </a:t>
            </a:r>
            <a:r>
              <a:rPr lang="en-US" sz="1800" dirty="0" err="1" smtClean="0">
                <a:solidFill>
                  <a:schemeClr val="tx1"/>
                </a:solidFill>
              </a:rPr>
              <a:t>Prantzos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620183" y="5085184"/>
            <a:ext cx="36814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subatomic physics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Sun´s energy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quantum-mechanical tunnel effect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CNO cycle (Hans Bethe)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1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atomic nucleus and the proton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554418"/>
            <a:ext cx="1237810" cy="187593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66" y="554400"/>
            <a:ext cx="1999334" cy="18756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60000" y="900000"/>
            <a:ext cx="5363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1909: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Geiger-Marsden experiment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strong deflection of some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 bombarding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a foil of gold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260000" y="1980000"/>
            <a:ext cx="60580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1911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Rutherford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The atom is mostly void,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the volume of the positive charge (nucleus)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is 1000 trillion times smaller than the volume of the atom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radius ~ 10</a:t>
            </a:r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260000" y="3600000"/>
            <a:ext cx="7588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1919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Rutherford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produces hydrogen nuclei bombarding nitrogen with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836000" y="3960000"/>
                <a:ext cx="1991764" cy="305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sPre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sPre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000" y="3960000"/>
                <a:ext cx="1991764" cy="305084"/>
              </a:xfrm>
              <a:prstGeom prst="rect">
                <a:avLst/>
              </a:prstGeom>
              <a:blipFill>
                <a:blip r:embed="rId4"/>
                <a:stretch>
                  <a:fillRect l="-306" r="-2141" b="-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000" y="4752000"/>
            <a:ext cx="1270735" cy="1800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260000" y="4356000"/>
            <a:ext cx="6364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1920: Rutherford names the hydrogen nucleus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 (charge +1)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260000" y="5220000"/>
            <a:ext cx="63850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1910s: development of mass spectrograph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by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Francis William Aston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identification of isotopes and measurements of their masses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260000" y="6084000"/>
            <a:ext cx="4783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1919: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mass (</a:t>
            </a: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He) = mass (4 protons) * (1-0.007)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1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Sun´s energy </a:t>
            </a:r>
            <a:r>
              <a:rPr lang="en-US" sz="1800" dirty="0" smtClean="0">
                <a:solidFill>
                  <a:schemeClr val="tx1"/>
                </a:solidFill>
              </a:rPr>
              <a:t>conversion of H to He: E=</a:t>
            </a:r>
            <a:r>
              <a:rPr lang="el-GR" sz="1800" dirty="0" smtClean="0">
                <a:solidFill>
                  <a:schemeClr val="tx1"/>
                </a:solidFill>
              </a:rPr>
              <a:t>Δ</a:t>
            </a:r>
            <a:r>
              <a:rPr lang="de-DE" sz="1800" dirty="0" smtClean="0">
                <a:solidFill>
                  <a:schemeClr val="tx1"/>
                </a:solidFill>
              </a:rPr>
              <a:t>m·c</a:t>
            </a:r>
            <a:r>
              <a:rPr lang="de-DE" sz="1800" baseline="30000" dirty="0" smtClean="0">
                <a:solidFill>
                  <a:schemeClr val="tx1"/>
                </a:solidFill>
              </a:rPr>
              <a:t>2</a:t>
            </a:r>
            <a:endParaRPr lang="en-US" sz="1800" baseline="300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400"/>
            <a:ext cx="1218691" cy="180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718" y="554400"/>
            <a:ext cx="1369282" cy="1800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167128" y="764704"/>
            <a:ext cx="280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ideas (rather confused)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213290" y="1944000"/>
            <a:ext cx="2998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1915: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William Draper Harkins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868144" y="194400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1919: 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Jean Perrin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0000"/>
            <a:ext cx="1255957" cy="180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000" y="3240000"/>
            <a:ext cx="7752599" cy="123159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000" y="4500000"/>
            <a:ext cx="7817747" cy="74221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0" y="5307102"/>
            <a:ext cx="7785173" cy="122343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213200" y="2736000"/>
            <a:ext cx="346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1920: 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 Arthur Stanley Eddington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096000" y="3421585"/>
            <a:ext cx="5950045" cy="28134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1331639" y="3708000"/>
            <a:ext cx="6084000" cy="28134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1332000" y="4515804"/>
            <a:ext cx="7776000" cy="7560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1331999" y="5256000"/>
            <a:ext cx="7776000" cy="28134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1332000" y="5508000"/>
            <a:ext cx="4860000" cy="28134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52000" y="5544000"/>
            <a:ext cx="1476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48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energy of the Sun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440000" y="720000"/>
            <a:ext cx="256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 L = 4·10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J/s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440000" y="1260000"/>
            <a:ext cx="299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t = 4.5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1.35·10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440000" y="1800000"/>
            <a:ext cx="423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= Luminosity * Time = 5·10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Joule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2520000"/>
                <a:ext cx="7655044" cy="3963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efficiency of transformation of mass to energy through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→ 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𝐻𝑒</m:t>
                        </m:r>
                      </m:e>
                    </m:sPre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=0.007</m:t>
                    </m:r>
                  </m:oMath>
                </a14:m>
                <a:endParaRPr 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520000"/>
                <a:ext cx="7655044" cy="396391"/>
              </a:xfrm>
              <a:prstGeom prst="rect">
                <a:avLst/>
              </a:prstGeom>
              <a:blipFill>
                <a:blip r:embed="rId2"/>
                <a:stretch>
                  <a:fillRect l="-637" t="-3077" b="-215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20000" y="3060000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Sun´s mass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m = 2·10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20000" y="3600000"/>
                <a:ext cx="52308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nuclear energy available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𝑛𝑢𝑐𝑙𝑒𝑎𝑟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600000"/>
                <a:ext cx="5230856" cy="369332"/>
              </a:xfrm>
              <a:prstGeom prst="rect">
                <a:avLst/>
              </a:prstGeom>
              <a:blipFill>
                <a:blip r:embed="rId3"/>
                <a:stretch>
                  <a:fillRect l="-932" t="-10000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720000" y="4140000"/>
            <a:ext cx="82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Fraction of Sun´s mass (in hydrogen) which participated in nuclear reactions in the past   t = 4.5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569498" y="4680000"/>
                <a:ext cx="1956048" cy="5354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~0.05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498" y="4680000"/>
                <a:ext cx="1956048" cy="5354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720000" y="5580000"/>
            <a:ext cx="396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much hydrogen is there in the Sun?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46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spectroscopy</a:t>
            </a:r>
            <a:r>
              <a:rPr lang="en-US" sz="1800" dirty="0" smtClean="0">
                <a:solidFill>
                  <a:schemeClr val="tx1"/>
                </a:solidFill>
              </a:rPr>
              <a:t> reveals the chemical composition and physical conditions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400"/>
            <a:ext cx="5211831" cy="23000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8000"/>
            <a:ext cx="5212800" cy="298845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670" y="4716452"/>
            <a:ext cx="1767330" cy="1800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211831" y="858605"/>
            <a:ext cx="39321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intensity and width of spectral lines depends not only on the abundances of the elements, but also on the conditions (temperature, pressure and ionization) of the stellar atmosphere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3528" y="836712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star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707904" y="1628800"/>
            <a:ext cx="123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 star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56176" y="6237312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Meghnad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Saha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211831" y="2880000"/>
            <a:ext cx="3680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mechanical models are required to infer true abundances, through the </a:t>
            </a:r>
            <a:r>
              <a:rPr lang="en-US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Saha</a:t>
            </a:r>
            <a:r>
              <a:rPr lang="en-US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ionization equation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(1925)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07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Abundances in stellar atmospheres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1080000"/>
            <a:ext cx="6654857" cy="364829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772" y="554400"/>
            <a:ext cx="1254543" cy="1800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60000" y="576000"/>
            <a:ext cx="698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1925: H and He are the most abundant elements in stellar atmospheres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26" y="5005962"/>
            <a:ext cx="7817747" cy="146812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891609" y="2354400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Cecilia Payne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63126" y="5005962"/>
            <a:ext cx="7817747" cy="101532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3563888" y="5229200"/>
            <a:ext cx="4916985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683568" y="5482800"/>
            <a:ext cx="4320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0" y="4509120"/>
            <a:ext cx="971600" cy="219171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552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H to He</a:t>
            </a:r>
            <a:r>
              <a:rPr lang="en-US" sz="1800" dirty="0" smtClean="0">
                <a:solidFill>
                  <a:schemeClr val="tx1"/>
                </a:solidFill>
              </a:rPr>
              <a:t> an impossible reaction?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329" y="2996952"/>
            <a:ext cx="3544045" cy="29623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29" y="720000"/>
            <a:ext cx="2110740" cy="18669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60000" y="720000"/>
            <a:ext cx="3831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1: How to make an </a:t>
            </a:r>
            <a:r>
              <a:rPr lang="el-GR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-particle?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(mass = 4·m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charge = 2+)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60000" y="1440000"/>
            <a:ext cx="4841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protons + 2 electrons should be brought together</a:t>
            </a:r>
          </a:p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(neutrons unknown then)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60000" y="2520000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2: How to bring just 2 protons together?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0000" y="3060000"/>
            <a:ext cx="4139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normous temperatures (T &gt; 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required, so that particles have enough kinetic energy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E~kT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overcome their repulsive Coulomb barrier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369394" y="2889332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de-DE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012160" y="5616000"/>
            <a:ext cx="239809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radius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639458" y="5959302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de-DE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60000" y="4320000"/>
            <a:ext cx="535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whereas Eddington´s stellar model suggested T ~ 10</a:t>
            </a: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60000" y="4860000"/>
            <a:ext cx="4506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do not argue with the critic who urges that the stars are not hot enough for this process; we tell him to go and find a hotter place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80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George Gamow</a:t>
            </a:r>
            <a:r>
              <a:rPr lang="en-US" sz="1800" dirty="0" smtClean="0">
                <a:solidFill>
                  <a:schemeClr val="tx1"/>
                </a:solidFill>
              </a:rPr>
              <a:t> light at the end of the tunnel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0000"/>
            <a:ext cx="3240000" cy="247136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6000"/>
            <a:ext cx="3240000" cy="23791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205" y="554400"/>
            <a:ext cx="1283702" cy="180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179" y="4741769"/>
            <a:ext cx="1192821" cy="1800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0001" y="576000"/>
            <a:ext cx="7501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emitted </a:t>
            </a:r>
            <a:r>
              <a:rPr lang="el-GR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 get out of the potential well of radioactive nuclei?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their observed energies are smaller than the Coulomb barrier of those nuclei?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3985319"/>
            <a:ext cx="670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0" y="1537047"/>
            <a:ext cx="670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980000" y="6012000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979712" y="3420000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840887" y="2354400"/>
            <a:ext cx="1324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George Gamow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90630" y="161137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Coulomb</a:t>
            </a:r>
            <a:endParaRPr lang="en-US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00000" y="1690935"/>
            <a:ext cx="4072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quantum-mechanical tunnel effect (1928):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600001" y="2354400"/>
            <a:ext cx="407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 with E &lt;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Coulomb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have a finite probability to escape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3780000" y="3067205"/>
                <a:ext cx="1346843" cy="455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  <m:f>
                            <m:f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000" y="3067205"/>
                <a:ext cx="1346843" cy="455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/>
          <p:cNvSpPr txBox="1"/>
          <p:nvPr/>
        </p:nvSpPr>
        <p:spPr>
          <a:xfrm>
            <a:off x="5436096" y="3110197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Gamow factor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600000" y="4176000"/>
            <a:ext cx="424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also explains quantitatively why nuclei with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larger half-lives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eject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 with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smaller energies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(R. Gurney &amp; E. Condon 1928-1929)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594717" y="6240398"/>
            <a:ext cx="1356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Edward Condon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66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86" y="554400"/>
            <a:ext cx="8117427" cy="242077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0000"/>
            <a:ext cx="1442555" cy="180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551" y="3060000"/>
            <a:ext cx="1382449" cy="180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04" y="3060000"/>
            <a:ext cx="3120390" cy="222885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06692" y="5580000"/>
            <a:ext cx="833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fusion may indeed occur in temperatures at the center of the Sun, thanks to the tunnel effect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06800" y="5940000"/>
            <a:ext cx="640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fusion of two protons gives a di-proton, which cannot exist!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528000" y="2420888"/>
            <a:ext cx="2188139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71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discoveries in the 1930s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043"/>
            <a:ext cx="1270735" cy="180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2894"/>
            <a:ext cx="1270800" cy="164932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709654"/>
            <a:ext cx="1270735" cy="180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193" y="554043"/>
            <a:ext cx="1219807" cy="18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0161" y="2639593"/>
            <a:ext cx="1303839" cy="18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3265" y="4725144"/>
            <a:ext cx="1270735" cy="1800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08991" y="781133"/>
            <a:ext cx="317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1930: prediction of the Neutrino</a:t>
            </a:r>
          </a:p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Wolfgang Pauli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398201" y="2602800"/>
            <a:ext cx="5381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1931: discovery of Deuterium (heavy hydrogen ~ 2·m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Harold Urey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276843" y="4501072"/>
            <a:ext cx="4955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1932: discovery of Positron (mass ~ m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charge +1)</a:t>
            </a:r>
          </a:p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Carl Anderson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23573" y="1707712"/>
            <a:ext cx="280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1931: prediction of Positron</a:t>
            </a:r>
          </a:p>
          <a:p>
            <a:pPr algn="r"/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P.A.M. Dirac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927679" y="3793262"/>
            <a:ext cx="4898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1932: discovery of Neutron (mass ~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charge = 0</a:t>
            </a:r>
          </a:p>
          <a:p>
            <a:pPr algn="r"/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James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Cadwick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35896" y="5863323"/>
            <a:ext cx="4238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1934: development of the theory of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</a:p>
          <a:p>
            <a:pPr algn="r"/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Enrico Fermi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5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star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400"/>
            <a:ext cx="3648282" cy="257737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94051" y="3131775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Niels Bohr &amp; Lev Landau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0" y="554400"/>
            <a:ext cx="1466850" cy="13049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4000"/>
            <a:ext cx="5863310" cy="27812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000" y="2160000"/>
            <a:ext cx="5249291" cy="170465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628000" y="4032000"/>
            <a:ext cx="652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Hydrostatic equilibrium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dictates the density profile of a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star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628000" y="5014917"/>
            <a:ext cx="6516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increase of the core density inflates the envelope as in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Giants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reducing the mean density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780000" y="900000"/>
            <a:ext cx="367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Accretion of inner layers onto a small neutron star found in the stellar core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3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Thermodynamics: the energy of the Sun and the age of the Earth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900000"/>
            <a:ext cx="1680816" cy="19868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04" y="3376126"/>
            <a:ext cx="1681200" cy="155675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158" y="936000"/>
            <a:ext cx="1681200" cy="181259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3749006"/>
            <a:ext cx="1681200" cy="173240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980000" y="900000"/>
            <a:ext cx="242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1847: Robert Julius von Mayer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 heated by fall of meteors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980000" y="3376800"/>
            <a:ext cx="34275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1850s: William Thompson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(Lord Kelvin)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 heated at formation from meteorite fall,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now « an incandescent liquid mass » cooling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 10 – 100 My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269185" y="1566927"/>
            <a:ext cx="28230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1854: Hermann von Helmholtz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energy of Kant´s contracting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protosolar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nebula of gas and dust turns into kinetic energy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timescale ~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400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30 My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024779" y="4149080"/>
            <a:ext cx="3067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1859: Charles Darwin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 of species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 of erosion of the Weald valley is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inch/century or 22 miles wild (* 1100 feet high)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300 My</a:t>
            </a:r>
          </a:p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Such large Earth ages also required by geologists, like Charles Lyell</a:t>
            </a:r>
          </a:p>
        </p:txBody>
      </p:sp>
    </p:spTree>
    <p:extLst>
      <p:ext uri="{BB962C8B-B14F-4D97-AF65-F5344CB8AC3E}">
        <p14:creationId xmlns:p14="http://schemas.microsoft.com/office/powerpoint/2010/main" val="389963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of stellar energy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3780000"/>
            <a:ext cx="8748000" cy="253060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692697"/>
            <a:ext cx="8675370" cy="13287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2159732"/>
            <a:ext cx="8761095" cy="125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3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formation of Deuterons by proton combination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400"/>
            <a:ext cx="1477137" cy="180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797152"/>
            <a:ext cx="6052890" cy="133893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675" y="576000"/>
            <a:ext cx="5563629" cy="409933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65" y="554400"/>
            <a:ext cx="1441935" cy="18000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28652" y="2347983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Hans Bethe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644614" y="2347983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Charles </a:t>
            </a:r>
            <a:r>
              <a:rPr lang="en-US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Critchfield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7983"/>
            <a:ext cx="1950720" cy="223266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6444208" y="57016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1938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20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production in stars</a:t>
            </a:r>
            <a:r>
              <a:rPr lang="en-US" sz="1800" dirty="0" smtClean="0">
                <a:solidFill>
                  <a:schemeClr val="tx1"/>
                </a:solidFill>
              </a:rPr>
              <a:t> 1939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484" y="692696"/>
            <a:ext cx="5961032" cy="53831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954" y="554400"/>
            <a:ext cx="1257046" cy="1800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005561" y="2354400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Hans Bethe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74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400"/>
            <a:ext cx="4136891" cy="327065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001" y="720000"/>
            <a:ext cx="4902379" cy="85640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000" y="1584000"/>
            <a:ext cx="4902379" cy="87353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000" y="2491754"/>
            <a:ext cx="4879577" cy="196973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140000" y="1148203"/>
            <a:ext cx="4905488" cy="696621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140000" y="2372339"/>
            <a:ext cx="4905488" cy="5400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395536" y="764704"/>
            <a:ext cx="1276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rate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00014" y="3212976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(MK)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Gerader Verbinder 11"/>
          <p:cNvCxnSpPr/>
          <p:nvPr/>
        </p:nvCxnSpPr>
        <p:spPr>
          <a:xfrm>
            <a:off x="2339752" y="718727"/>
            <a:ext cx="0" cy="29262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1907704" y="718727"/>
            <a:ext cx="0" cy="2926297"/>
          </a:xfrm>
          <a:prstGeom prst="line">
            <a:avLst/>
          </a:prstGeom>
          <a:ln w="254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720000" y="5400000"/>
            <a:ext cx="4937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about elements heavier than He?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0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the Sun shine?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2435036" y="836712"/>
            <a:ext cx="4273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it is hot</a:t>
            </a:r>
          </a:p>
          <a:p>
            <a:pPr algn="ctr"/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it is hot because it is massive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954662" y="2636912"/>
            <a:ext cx="723467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does the Sun shine for so long?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its interior is so hot that thermonuclear reactions</a:t>
            </a:r>
          </a:p>
          <a:p>
            <a:pPr algn="ctr"/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ignite and produce huge amounts of energy</a:t>
            </a:r>
          </a:p>
          <a:p>
            <a:pPr algn="ctr"/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released in long timescales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7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Hans Albrecht Bethe </a:t>
            </a:r>
            <a:r>
              <a:rPr lang="de-DE" sz="1800" dirty="0" smtClean="0">
                <a:solidFill>
                  <a:schemeClr val="tx1"/>
                </a:solidFill>
              </a:rPr>
              <a:t>(1906 – 2005)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63941"/>
            <a:ext cx="1237810" cy="170465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0000" y="562107"/>
            <a:ext cx="41953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Atomic physics and spectroscopy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Interactions of fast particles with matter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 state physics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Hydrodynamics, especially shock waves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 (from ´pure´ physics to bombs)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astrophysics (stellar energy, SN, solar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 source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weapons, the arm race, national security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policy, including fission power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084000" y="561600"/>
            <a:ext cx="28456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1947 Henry Draper Medal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1959 Franklin Medal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1961 Eddington Medal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1961 Enrico Fermi Award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1963 Rumford Prize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 National Medal of Science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1989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Gold Medal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1993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Oersted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Medal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2001 Bruce Medal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 Benjamin Franklin Medal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000"/>
            <a:ext cx="9105900" cy="9620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0000"/>
            <a:ext cx="9144000" cy="187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of theory division of Manhattan Project </a:t>
            </a:r>
            <a:r>
              <a:rPr lang="en-US" sz="1800" dirty="0" smtClean="0">
                <a:solidFill>
                  <a:schemeClr val="tx1"/>
                </a:solidFill>
              </a:rPr>
              <a:t>1943-1946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058" y="549099"/>
            <a:ext cx="1351014" cy="180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769" y="549099"/>
            <a:ext cx="1265498" cy="180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869" y="549099"/>
            <a:ext cx="1407931" cy="180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800" y="554400"/>
            <a:ext cx="1288547" cy="18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3" y="2349099"/>
            <a:ext cx="3381175" cy="253006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0810" y="2708920"/>
            <a:ext cx="1302958" cy="149422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2000" y="900000"/>
            <a:ext cx="381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critical mass and efficiency of  </a:t>
            </a:r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2000" y="1332000"/>
            <a:ext cx="327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 for atomic bomb´s explosive yield (with Richard Feynman)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267171" y="2344558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Bethe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501060" y="2349099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843783" y="2344557"/>
            <a:ext cx="600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Teller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065513" y="2344556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Feynman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51520" y="4437112"/>
            <a:ext cx="723275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Bethe</a:t>
            </a:r>
            <a:endParaRPr lang="de-D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111579" y="4171824"/>
            <a:ext cx="1441420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Oppenheimer</a:t>
            </a:r>
            <a:endParaRPr lang="de-D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627859" y="4149080"/>
            <a:ext cx="720005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Teller</a:t>
            </a:r>
            <a:endParaRPr lang="de-D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984475" y="2996952"/>
            <a:ext cx="49552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Bethe vs Teller in Oppenheimer affair (1955)</a:t>
            </a:r>
          </a:p>
          <a:p>
            <a:pPr algn="ctr"/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President´s Science Advisory Committee (1956-59)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Member, US Delegation to discussion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discontinuance and nuclear weapons test, 1958-59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scientists movement against the project of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anti-ballistic missiles (1960s) and star wars (1980s)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7" y="5226709"/>
            <a:ext cx="8692515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6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690562"/>
            <a:ext cx="854392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9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gaseous, contracting and heating Sun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2276872"/>
            <a:ext cx="3070860" cy="257556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2672872"/>
            <a:ext cx="1983600" cy="18496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0" y="692696"/>
                <a:ext cx="4576766" cy="590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Mean solar density: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num>
                      <m:den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≈1.35 </m:t>
                    </m:r>
                    <m:f>
                      <m:fPr>
                        <m:type m:val="lin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de-D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692696"/>
                <a:ext cx="4576766" cy="590226"/>
              </a:xfrm>
              <a:prstGeom prst="rect">
                <a:avLst/>
              </a:prstGeom>
              <a:blipFill>
                <a:blip r:embed="rId4"/>
                <a:stretch>
                  <a:fillRect l="-1065" t="-63542" r="-4128" b="-854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5580112" y="700775"/>
            <a:ext cx="288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liquid → incompressible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20000" y="1412776"/>
            <a:ext cx="7834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1870s: J. Homer Lane,     1880s: August Ritter :       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gaseous → compressible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690329" y="1952776"/>
            <a:ext cx="5893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it shrinks, it releases gravitational energy and it gets hotter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123728" y="4751968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Mayer - Kelvin - Helmholtz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813081" y="475196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Helmholtz - Ritter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86" y="2651272"/>
            <a:ext cx="1972437" cy="188976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0" y="2627968"/>
            <a:ext cx="1984248" cy="193109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75" y="2635168"/>
            <a:ext cx="1984248" cy="186613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20000" y="5259946"/>
            <a:ext cx="4649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ource of solar energy: gravitational contraction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5364000" y="5229200"/>
                <a:ext cx="1352358" cy="4308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𝑒𝑛𝑒𝑟𝑔𝑦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00" y="5229200"/>
                <a:ext cx="1352358" cy="430824"/>
              </a:xfrm>
              <a:prstGeom prst="rect">
                <a:avLst/>
              </a:prstGeom>
              <a:blipFill>
                <a:blip r:embed="rId8"/>
                <a:stretch>
                  <a:fillRect l="-3153" r="-901" b="-12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720000" y="5748064"/>
            <a:ext cx="381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 timescale of contraction: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4437095" y="5725188"/>
                <a:ext cx="2751972" cy="405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𝑐𝑜𝑛𝑡𝑟𝑎𝑐𝑡𝑖𝑜𝑛</m:t>
                          </m:r>
                        </m:sub>
                      </m:sSub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𝑒𝑛𝑒𝑟𝑔𝑦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𝑙𝑢𝑚𝑖𝑛𝑜𝑠𝑖𝑡𝑦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30 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𝑀𝑦</m:t>
                      </m:r>
                    </m:oMath>
                  </m:oMathPara>
                </a14:m>
                <a:endParaRPr lang="de-DE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095" y="5725188"/>
                <a:ext cx="2751972" cy="405752"/>
              </a:xfrm>
              <a:prstGeom prst="rect">
                <a:avLst/>
              </a:prstGeom>
              <a:blipFill>
                <a:blip r:embed="rId9"/>
                <a:stretch>
                  <a:fillRect l="-1109" t="-1493" r="-1552" b="-179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>
            <a:off x="2816759" y="6156012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Kelvin – Helmholtz – Ritter timescale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37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chemical composition and physical conditions of stellar surfaces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" y="554409"/>
            <a:ext cx="9153604" cy="333191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42" y="3917862"/>
            <a:ext cx="7055516" cy="257558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40000" y="1260000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 star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221117" y="2103239"/>
            <a:ext cx="123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 star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630205"/>
            <a:ext cx="1191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Morgan-Keenan</a:t>
            </a:r>
            <a:endParaRPr lang="de-DE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8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classification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630205"/>
            <a:ext cx="1191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Morgan-Keenan</a:t>
            </a:r>
            <a:endParaRPr lang="de-DE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E:\IMAGES\ANNIE_JU.GIF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2" y="554400"/>
            <a:ext cx="3563938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459875" y="2780928"/>
            <a:ext cx="1682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25000"/>
              </a:spcAft>
            </a:pPr>
            <a:r>
              <a:rPr lang="en-US" altLang="de-DE" sz="1400" dirty="0">
                <a:solidFill>
                  <a:srgbClr val="FFFF00"/>
                </a:solidFill>
              </a:rPr>
              <a:t>Annie Jump Cannon</a:t>
            </a:r>
          </a:p>
        </p:txBody>
      </p:sp>
      <p:pic>
        <p:nvPicPr>
          <p:cNvPr id="10" name="Picture 10" descr="E:\Figures\Labeled\CH10\FG10_009.JPG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3111" r="18500" b="1555"/>
          <a:stretch>
            <a:fillRect/>
          </a:stretch>
        </p:blipFill>
        <p:spPr bwMode="auto">
          <a:xfrm>
            <a:off x="5580061" y="3088703"/>
            <a:ext cx="2976526" cy="341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60000" y="720000"/>
            <a:ext cx="3779952" cy="92333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25000"/>
              </a:spcAft>
            </a:pPr>
            <a:r>
              <a:rPr lang="en-US" altLang="de-DE" sz="1800" dirty="0"/>
              <a:t>Before astronomers knew much about stars, they classified them based on the strength of observed absorption lines.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60000" y="3352924"/>
            <a:ext cx="48164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de-DE" sz="1800" dirty="0"/>
              <a:t>Classification by line strength started as  </a:t>
            </a:r>
            <a:r>
              <a:rPr lang="en-US" altLang="de-DE" sz="1800" dirty="0" smtClean="0"/>
              <a:t>            A</a:t>
            </a:r>
            <a:r>
              <a:rPr lang="en-US" altLang="de-DE" sz="1800" dirty="0"/>
              <a:t>, B, C, D, …., but became:  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de-DE" sz="1800" dirty="0"/>
              <a:t>O, B, A, F, G, K, M, (L)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de-DE" sz="1800" b="1" dirty="0"/>
              <a:t>A temperature sequence!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de-DE" sz="1800" dirty="0"/>
              <a:t>Cannon’s system officially adopted in </a:t>
            </a:r>
            <a:r>
              <a:rPr lang="en-US" altLang="de-DE" sz="1800" dirty="0" smtClean="0"/>
              <a:t>1910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de-DE" sz="1800" dirty="0" smtClean="0"/>
              <a:t>.</a:t>
            </a:r>
            <a:endParaRPr lang="en-US" altLang="de-DE" sz="1800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60000" y="6145559"/>
            <a:ext cx="26973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25000"/>
              </a:spcAft>
            </a:pPr>
            <a:r>
              <a:rPr lang="en-US" altLang="de-DE" sz="1400" dirty="0"/>
              <a:t>“</a:t>
            </a:r>
            <a:r>
              <a:rPr lang="en-US" altLang="de-DE" sz="1400" u="sng" dirty="0"/>
              <a:t>O</a:t>
            </a:r>
            <a:r>
              <a:rPr lang="en-US" altLang="de-DE" sz="1400" dirty="0"/>
              <a:t>h </a:t>
            </a:r>
            <a:r>
              <a:rPr lang="en-US" altLang="de-DE" sz="1400" u="sng" dirty="0"/>
              <a:t>B</a:t>
            </a:r>
            <a:r>
              <a:rPr lang="en-US" altLang="de-DE" sz="1400" dirty="0"/>
              <a:t>e </a:t>
            </a:r>
            <a:r>
              <a:rPr lang="en-US" altLang="de-DE" sz="1400" u="sng" dirty="0"/>
              <a:t>A</a:t>
            </a:r>
            <a:r>
              <a:rPr lang="en-US" altLang="de-DE" sz="1400" dirty="0"/>
              <a:t> </a:t>
            </a:r>
            <a:r>
              <a:rPr lang="en-US" altLang="de-DE" sz="1400" u="sng" dirty="0"/>
              <a:t>F</a:t>
            </a:r>
            <a:r>
              <a:rPr lang="en-US" altLang="de-DE" sz="1400" dirty="0"/>
              <a:t>ine </a:t>
            </a:r>
            <a:r>
              <a:rPr lang="en-US" altLang="de-DE" sz="1400" u="sng" dirty="0"/>
              <a:t>G</a:t>
            </a:r>
            <a:r>
              <a:rPr lang="en-US" altLang="de-DE" sz="1400" dirty="0"/>
              <a:t>irl/</a:t>
            </a:r>
            <a:r>
              <a:rPr lang="en-US" altLang="de-DE" sz="1400" u="sng" dirty="0"/>
              <a:t>G</a:t>
            </a:r>
            <a:r>
              <a:rPr lang="en-US" altLang="de-DE" sz="1400" dirty="0"/>
              <a:t>uy </a:t>
            </a:r>
            <a:r>
              <a:rPr lang="en-US" altLang="de-DE" sz="1400" u="sng" dirty="0"/>
              <a:t>K</a:t>
            </a:r>
            <a:r>
              <a:rPr lang="en-US" altLang="de-DE" sz="1400" dirty="0"/>
              <a:t>iss </a:t>
            </a:r>
            <a:r>
              <a:rPr lang="en-US" altLang="de-DE" sz="1400" u="sng" dirty="0"/>
              <a:t>M</a:t>
            </a:r>
            <a:r>
              <a:rPr lang="en-US" altLang="de-DE" sz="1400" dirty="0"/>
              <a:t>e”</a:t>
            </a:r>
          </a:p>
        </p:txBody>
      </p:sp>
    </p:spTree>
    <p:extLst>
      <p:ext uri="{BB962C8B-B14F-4D97-AF65-F5344CB8AC3E}">
        <p14:creationId xmlns:p14="http://schemas.microsoft.com/office/powerpoint/2010/main" val="145965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Spectroscopy reveals Helium in the Sun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00" y="554400"/>
            <a:ext cx="1795105" cy="2160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400"/>
            <a:ext cx="1628697" cy="216140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857" y="554400"/>
            <a:ext cx="3697143" cy="380081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05508" y="2406198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Pierre Janssen</a:t>
            </a:r>
            <a:endParaRPr lang="de-DE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683028" y="2406198"/>
            <a:ext cx="1669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 Norman Lockyer</a:t>
            </a:r>
            <a:endParaRPr lang="de-DE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4140000"/>
            <a:ext cx="3205163" cy="162877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693867" y="4500000"/>
            <a:ext cx="3203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Lockyer´s theory of stellar evolution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60000" y="306000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1868 co-discovery of Helium in the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Sun´chromosphere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during a solar eclipse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05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Hertzsprung</a:t>
            </a:r>
            <a:r>
              <a:rPr lang="en-US" dirty="0" smtClean="0"/>
              <a:t>-Russell diagram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554388"/>
            <a:ext cx="4509211" cy="59457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003" y="554400"/>
            <a:ext cx="4589994" cy="461709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48982" y="5189480"/>
            <a:ext cx="3692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Lockyer´s theory of stellar evolution: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running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opposite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current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47486" y="5252672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 dwarfs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0305" y="2066869"/>
            <a:ext cx="116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giants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664000" y="3420000"/>
            <a:ext cx="324000" cy="324000"/>
          </a:xfrm>
          <a:prstGeom prst="ellipse">
            <a:avLst/>
          </a:prstGeom>
          <a:noFill/>
          <a:ln w="127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Subatomic physics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554401"/>
            <a:ext cx="1260000" cy="202995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768" y="554400"/>
            <a:ext cx="2230232" cy="19944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96000" y="582103"/>
            <a:ext cx="426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1896: discovery of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radioactivity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(Uranium)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Henri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Bequerel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09043" y="1902274"/>
            <a:ext cx="4878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1896-1897: identification of radioactive Po and Ra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Pierre and Marie Curie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64000"/>
            <a:ext cx="1296000" cy="20086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97152"/>
            <a:ext cx="1260000" cy="16157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296000" y="4047623"/>
            <a:ext cx="3104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1897: discovery of 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Joseph John Thomson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296000" y="5766533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1897: identification of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rays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Ernest Rutherford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000" y="4536000"/>
            <a:ext cx="2996803" cy="19575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940152" y="4571836"/>
            <a:ext cx="109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 +2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774352" y="4931876"/>
            <a:ext cx="1046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 -1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7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Radioactivity </a:t>
            </a:r>
            <a:r>
              <a:rPr lang="en-US" sz="1800" dirty="0" smtClean="0">
                <a:solidFill>
                  <a:schemeClr val="tx1"/>
                </a:solidFill>
              </a:rPr>
              <a:t>dating of rocks and energy source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0"/>
            <a:ext cx="2962275" cy="15430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623" y="554400"/>
            <a:ext cx="3029377" cy="216956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962275" y="1124744"/>
            <a:ext cx="283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1902: Rutherford-Soddy´s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 of radioactive decay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962275" y="1772816"/>
                <a:ext cx="21369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1772816"/>
                <a:ext cx="2136931" cy="276999"/>
              </a:xfrm>
              <a:prstGeom prst="rect">
                <a:avLst/>
              </a:prstGeom>
              <a:blipFill>
                <a:blip r:embed="rId4"/>
                <a:stretch>
                  <a:fillRect l="-571" t="-175556" r="-21143" b="-2555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539552" y="3060000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1902: Rutherford shows that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radiation is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Helium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nuclei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suggests to use Uranium/Helium for dating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39552" y="3780000"/>
            <a:ext cx="7895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1907: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Bertram Boltwood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 rocks are 400 My to 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old, the Earth is even older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00" y="4320000"/>
            <a:ext cx="7752599" cy="75037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39552" y="5400000"/>
            <a:ext cx="8289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1907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Rutherford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Helium in the Sun results from radioactivity and so does solar energy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what makes substances radioactive and how is the energy put there?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6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1625</Words>
  <Application>Microsoft Office PowerPoint</Application>
  <PresentationFormat>Bildschirmpräsentation (4:3)</PresentationFormat>
  <Paragraphs>224</Paragraphs>
  <Slides>27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 Math</vt:lpstr>
      <vt:lpstr>Times New Roman</vt:lpstr>
      <vt:lpstr>Wingdings</vt:lpstr>
      <vt:lpstr>2_Larissa</vt:lpstr>
      <vt:lpstr>Outline: A brief history of Nuclear Astrophysics N. Prantzos</vt:lpstr>
      <vt:lpstr>Thermodynamics: the energy of the Sun and the age of the Earth</vt:lpstr>
      <vt:lpstr>A gaseous, contracting and heating Sun</vt:lpstr>
      <vt:lpstr>The chemical composition and physical conditions of stellar surfaces</vt:lpstr>
      <vt:lpstr>Spectral classification</vt:lpstr>
      <vt:lpstr>Spectroscopy reveals Helium in the Sun</vt:lpstr>
      <vt:lpstr>Hertzsprung-Russell diagram</vt:lpstr>
      <vt:lpstr>Subatomic physics</vt:lpstr>
      <vt:lpstr>Radioactivity dating of rocks and energy source</vt:lpstr>
      <vt:lpstr>The atomic nucleus and the proton</vt:lpstr>
      <vt:lpstr>Sun´s energy conversion of H to He: E=Δm·c2</vt:lpstr>
      <vt:lpstr>The energy of the Sun</vt:lpstr>
      <vt:lpstr>Stellar spectroscopy reveals the chemical composition and physical conditions</vt:lpstr>
      <vt:lpstr>Abundances in stellar atmospheres</vt:lpstr>
      <vt:lpstr>From H to He an impossible reaction?</vt:lpstr>
      <vt:lpstr>George Gamow light at the end of the tunnel</vt:lpstr>
      <vt:lpstr>PowerPoint-Präsentation</vt:lpstr>
      <vt:lpstr>Particle discoveries in the 1930s</vt:lpstr>
      <vt:lpstr>Neutron star</vt:lpstr>
      <vt:lpstr>The problem of stellar energy</vt:lpstr>
      <vt:lpstr>The formation of Deuterons by proton combination</vt:lpstr>
      <vt:lpstr>Energy production in stars 1939</vt:lpstr>
      <vt:lpstr>PowerPoint-Präsentation</vt:lpstr>
      <vt:lpstr>Why does the Sun shine?</vt:lpstr>
      <vt:lpstr>Hans Albrecht Bethe (1906 – 2005)</vt:lpstr>
      <vt:lpstr>Head of theory division of Manhattan Project 1943-1946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546</cp:revision>
  <dcterms:created xsi:type="dcterms:W3CDTF">2016-04-06T12:04:03Z</dcterms:created>
  <dcterms:modified xsi:type="dcterms:W3CDTF">2024-12-10T09:54:52Z</dcterms:modified>
</cp:coreProperties>
</file>