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95"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40" r:id="rId41"/>
    <p:sldId id="334" r:id="rId42"/>
    <p:sldId id="335" r:id="rId43"/>
    <p:sldId id="336" r:id="rId44"/>
    <p:sldId id="337" r:id="rId45"/>
    <p:sldId id="338" r:id="rId4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D60093"/>
    <a:srgbClr val="000066"/>
    <a:srgbClr val="FF9933"/>
    <a:srgbClr val="339933"/>
    <a:srgbClr val="663300"/>
    <a:srgbClr val="996633"/>
    <a:srgbClr val="00CC00"/>
    <a:srgbClr val="00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1" autoAdjust="0"/>
    <p:restoredTop sz="94343" autoAdjust="0"/>
  </p:normalViewPr>
  <p:slideViewPr>
    <p:cSldViewPr>
      <p:cViewPr varScale="1">
        <p:scale>
          <a:sx n="70" d="100"/>
          <a:sy n="70" d="100"/>
        </p:scale>
        <p:origin x="9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C1D409-5795-4758-804C-3EFBF1F2F8DD}" type="datetimeFigureOut">
              <a:rPr lang="en-US" smtClean="0"/>
              <a:t>12/11/2022</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631E1E-48A7-4726-9E09-0242272EEA06}" type="slidenum">
              <a:rPr lang="en-US" smtClean="0"/>
              <a:t>‹Nr.›</a:t>
            </a:fld>
            <a:endParaRPr lang="en-US"/>
          </a:p>
        </p:txBody>
      </p:sp>
    </p:spTree>
    <p:extLst>
      <p:ext uri="{BB962C8B-B14F-4D97-AF65-F5344CB8AC3E}">
        <p14:creationId xmlns:p14="http://schemas.microsoft.com/office/powerpoint/2010/main" val="3600197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31E1E-48A7-4726-9E09-0242272EEA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75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57091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06133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416696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8487308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48005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4583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5139126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92719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386027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48605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11.12.2022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12708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smtClean="0">
                <a:solidFill>
                  <a:srgbClr val="000000"/>
                </a:solidFill>
                <a:cs typeface="Arial" charset="0"/>
              </a:rPr>
              <a:t>Hans-Jürgen </a:t>
            </a:r>
            <a:r>
              <a:rPr lang="de-DE" altLang="de-DE" sz="1000" dirty="0" err="1" smtClean="0">
                <a:solidFill>
                  <a:srgbClr val="000000"/>
                </a:solidFill>
                <a:cs typeface="Arial" charset="0"/>
              </a:rPr>
              <a:t>Wollersheim</a:t>
            </a:r>
            <a:r>
              <a:rPr lang="de-DE" altLang="de-DE" sz="1000" dirty="0" smtClean="0">
                <a:solidFill>
                  <a:srgbClr val="000000"/>
                </a:solidFill>
                <a:cs typeface="Arial" charset="0"/>
              </a:rPr>
              <a:t> - 2022</a:t>
            </a:r>
            <a:endParaRPr lang="en-US" altLang="de-DE" sz="1000" dirty="0" smtClean="0">
              <a:solidFill>
                <a:srgbClr val="000000"/>
              </a:solidFill>
              <a:cs typeface="Arial" charset="0"/>
            </a:endParaRPr>
          </a:p>
        </p:txBody>
      </p:sp>
    </p:spTree>
    <p:extLst>
      <p:ext uri="{BB962C8B-B14F-4D97-AF65-F5344CB8AC3E}">
        <p14:creationId xmlns:p14="http://schemas.microsoft.com/office/powerpoint/2010/main" val="479479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j.wollersheim@gsi.de"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web-docs.gsi.de/~woll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19.emf"/><Relationship Id="rId2" Type="http://schemas.openxmlformats.org/officeDocument/2006/relationships/image" Target="../media/image8.emf"/><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emf"/><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7.emf"/><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50.emf"/><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6.xml"/><Relationship Id="rId5" Type="http://schemas.openxmlformats.org/officeDocument/2006/relationships/image" Target="../media/image54.emf"/><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3.png"/><Relationship Id="rId2" Type="http://schemas.openxmlformats.org/officeDocument/2006/relationships/image" Target="../media/image55.jp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3.emf"/></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image" Target="../media/image74.emf"/><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6.xml"/><Relationship Id="rId5" Type="http://schemas.openxmlformats.org/officeDocument/2006/relationships/image" Target="../media/image86.emf"/><Relationship Id="rId4" Type="http://schemas.openxmlformats.org/officeDocument/2006/relationships/image" Target="../media/image85.jpg"/></Relationships>
</file>

<file path=ppt/slides/_rels/slide3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 Id="rId4" Type="http://schemas.openxmlformats.org/officeDocument/2006/relationships/image" Target="../media/image89.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6.xml"/><Relationship Id="rId5" Type="http://schemas.openxmlformats.org/officeDocument/2006/relationships/image" Target="../media/image94.emf"/><Relationship Id="rId4" Type="http://schemas.openxmlformats.org/officeDocument/2006/relationships/image" Target="../media/image93.emf"/></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6.xml"/><Relationship Id="rId5" Type="http://schemas.openxmlformats.org/officeDocument/2006/relationships/image" Target="../media/image99.emf"/><Relationship Id="rId4" Type="http://schemas.openxmlformats.org/officeDocument/2006/relationships/image" Target="../media/image98.emf"/></Relationships>
</file>

<file path=ppt/slides/_rels/slide4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Outline: A brief history of Nuclear Astrophysics</a:t>
            </a:r>
            <a:r>
              <a:rPr lang="en-US" sz="1800" dirty="0" smtClean="0">
                <a:solidFill>
                  <a:schemeClr val="tx1"/>
                </a:solidFill>
              </a:rPr>
              <a:t> N. </a:t>
            </a:r>
            <a:r>
              <a:rPr lang="en-US" sz="1800" dirty="0" err="1" smtClean="0">
                <a:solidFill>
                  <a:schemeClr val="tx1"/>
                </a:solidFill>
              </a:rPr>
              <a:t>Prantzos</a:t>
            </a:r>
            <a:endParaRPr lang="en-US" dirty="0"/>
          </a:p>
        </p:txBody>
      </p:sp>
      <p:sp>
        <p:nvSpPr>
          <p:cNvPr id="5" name="Textfeld 4"/>
          <p:cNvSpPr txBox="1"/>
          <p:nvPr/>
        </p:nvSpPr>
        <p:spPr>
          <a:xfrm>
            <a:off x="1345839" y="620688"/>
            <a:ext cx="6162264"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Lecturer:</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Hans-Jürgen </a:t>
            </a:r>
            <a:r>
              <a:rPr kumimoji="0" lang="en-US" sz="20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Times New Roman" panose="02020603050405020304" pitchFamily="18" charset="0"/>
              </a:rPr>
              <a:t>Wollersheim</a:t>
            </a:r>
            <a:endParaRPr kumimoji="0" lang="en-US" sz="20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e-mail: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h.j.wollersheim@gsi.de</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web-page: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https://web-docs.gsi.de/~</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wolle/</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and click on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898599"/>
            <a:ext cx="1255222" cy="868680"/>
          </a:xfrm>
          <a:prstGeom prst="rect">
            <a:avLst/>
          </a:prstGeom>
        </p:spPr>
      </p:pic>
      <p:sp>
        <p:nvSpPr>
          <p:cNvPr id="9" name="Textfeld 8"/>
          <p:cNvSpPr txBox="1"/>
          <p:nvPr/>
        </p:nvSpPr>
        <p:spPr>
          <a:xfrm>
            <a:off x="2472707" y="5085184"/>
            <a:ext cx="4198585" cy="147732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noProof="0" dirty="0" smtClean="0">
                <a:solidFill>
                  <a:prstClr val="black"/>
                </a:solidFill>
                <a:latin typeface="Times New Roman" panose="02020603050405020304" pitchFamily="18" charset="0"/>
                <a:cs typeface="Times New Roman" panose="02020603050405020304" pitchFamily="18" charset="0"/>
              </a:rPr>
              <a:t>solar abundances of the elements</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nuclear reactions with</a:t>
            </a:r>
            <a:r>
              <a:rPr lang="en-US" noProof="0" dirty="0" smtClean="0">
                <a:solidFill>
                  <a:prstClr val="black"/>
                </a:solidFill>
                <a:latin typeface="Times New Roman" panose="02020603050405020304" pitchFamily="18" charset="0"/>
                <a:cs typeface="Times New Roman" panose="02020603050405020304" pitchFamily="18" charset="0"/>
              </a:rPr>
              <a:t> Hydrogen</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expanding Universe</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noProof="0" dirty="0" smtClean="0">
                <a:solidFill>
                  <a:prstClr val="black"/>
                </a:solidFill>
                <a:latin typeface="Times New Roman" panose="02020603050405020304" pitchFamily="18" charset="0"/>
                <a:cs typeface="Times New Roman" panose="02020603050405020304" pitchFamily="18" charset="0"/>
              </a:rPr>
              <a:t>formation of </a:t>
            </a:r>
            <a:r>
              <a:rPr lang="en-US" baseline="30000" noProof="0" dirty="0" smtClean="0">
                <a:solidFill>
                  <a:prstClr val="black"/>
                </a:solidFill>
                <a:latin typeface="Times New Roman" panose="02020603050405020304" pitchFamily="18" charset="0"/>
                <a:cs typeface="Times New Roman" panose="02020603050405020304" pitchFamily="18" charset="0"/>
              </a:rPr>
              <a:t>12</a:t>
            </a:r>
            <a:r>
              <a:rPr lang="en-US" noProof="0" dirty="0" smtClean="0">
                <a:solidFill>
                  <a:prstClr val="black"/>
                </a:solidFill>
                <a:latin typeface="Times New Roman" panose="02020603050405020304" pitchFamily="18" charset="0"/>
                <a:cs typeface="Times New Roman" panose="02020603050405020304" pitchFamily="18" charset="0"/>
              </a:rPr>
              <a:t>C</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noProof="0" dirty="0" smtClean="0">
                <a:solidFill>
                  <a:prstClr val="black"/>
                </a:solidFill>
                <a:latin typeface="Times New Roman" panose="02020603050405020304" pitchFamily="18" charset="0"/>
                <a:cs typeface="Times New Roman" panose="02020603050405020304" pitchFamily="18" charset="0"/>
              </a:rPr>
              <a:t>explosive nucleosynthesis (supernovae)</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7108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a:t>
            </a:r>
            <a:r>
              <a:rPr lang="en-US" dirty="0" err="1" smtClean="0"/>
              <a:t>Weizsäcker</a:t>
            </a:r>
            <a:r>
              <a:rPr lang="en-US" dirty="0" smtClean="0"/>
              <a:t> family</a:t>
            </a:r>
            <a:endParaRPr lang="en-US" dirty="0"/>
          </a:p>
        </p:txBody>
      </p:sp>
      <p:pic>
        <p:nvPicPr>
          <p:cNvPr id="3" name="Grafik 2"/>
          <p:cNvPicPr>
            <a:picLocks noChangeAspect="1"/>
          </p:cNvPicPr>
          <p:nvPr/>
        </p:nvPicPr>
        <p:blipFill>
          <a:blip r:embed="rId2"/>
          <a:stretch>
            <a:fillRect/>
          </a:stretch>
        </p:blipFill>
        <p:spPr>
          <a:xfrm>
            <a:off x="368118" y="554400"/>
            <a:ext cx="1513417" cy="1800000"/>
          </a:xfrm>
          <a:prstGeom prst="rect">
            <a:avLst/>
          </a:prstGeom>
        </p:spPr>
      </p:pic>
      <p:pic>
        <p:nvPicPr>
          <p:cNvPr id="4" name="Grafik 3"/>
          <p:cNvPicPr>
            <a:picLocks noChangeAspect="1"/>
          </p:cNvPicPr>
          <p:nvPr/>
        </p:nvPicPr>
        <p:blipFill>
          <a:blip r:embed="rId3"/>
          <a:stretch>
            <a:fillRect/>
          </a:stretch>
        </p:blipFill>
        <p:spPr>
          <a:xfrm>
            <a:off x="3670188" y="554400"/>
            <a:ext cx="1803624" cy="1800000"/>
          </a:xfrm>
          <a:prstGeom prst="rect">
            <a:avLst/>
          </a:prstGeom>
        </p:spPr>
      </p:pic>
      <p:pic>
        <p:nvPicPr>
          <p:cNvPr id="5" name="Grafik 4"/>
          <p:cNvPicPr>
            <a:picLocks noChangeAspect="1"/>
          </p:cNvPicPr>
          <p:nvPr/>
        </p:nvPicPr>
        <p:blipFill>
          <a:blip r:embed="rId4"/>
          <a:stretch>
            <a:fillRect/>
          </a:stretch>
        </p:blipFill>
        <p:spPr>
          <a:xfrm>
            <a:off x="7413961" y="554400"/>
            <a:ext cx="1321458" cy="1800000"/>
          </a:xfrm>
          <a:prstGeom prst="rect">
            <a:avLst/>
          </a:prstGeom>
        </p:spPr>
      </p:pic>
      <p:sp>
        <p:nvSpPr>
          <p:cNvPr id="6" name="Textfeld 5"/>
          <p:cNvSpPr txBox="1"/>
          <p:nvPr/>
        </p:nvSpPr>
        <p:spPr>
          <a:xfrm>
            <a:off x="0" y="2354400"/>
            <a:ext cx="2249655" cy="369332"/>
          </a:xfrm>
          <a:prstGeom prst="rect">
            <a:avLst/>
          </a:prstGeom>
          <a:noFill/>
        </p:spPr>
        <p:txBody>
          <a:bodyPr wrap="none" rtlCol="0">
            <a:spAutoFit/>
          </a:bodyPr>
          <a:lstStyle/>
          <a:p>
            <a:r>
              <a:rPr lang="de-DE" dirty="0" smtClean="0">
                <a:solidFill>
                  <a:srgbClr val="0000CC"/>
                </a:solidFill>
                <a:latin typeface="Times New Roman" panose="02020603050405020304" pitchFamily="18" charset="0"/>
                <a:cs typeface="Times New Roman" panose="02020603050405020304" pitchFamily="18" charset="0"/>
              </a:rPr>
              <a:t>Ernst Heinrich von W.</a:t>
            </a:r>
            <a:endParaRPr lang="de-DE" dirty="0">
              <a:solidFill>
                <a:srgbClr val="0000CC"/>
              </a:solidFill>
              <a:latin typeface="Times New Roman" panose="02020603050405020304" pitchFamily="18" charset="0"/>
              <a:cs typeface="Times New Roman" panose="02020603050405020304" pitchFamily="18" charset="0"/>
            </a:endParaRPr>
          </a:p>
        </p:txBody>
      </p:sp>
      <p:sp>
        <p:nvSpPr>
          <p:cNvPr id="7" name="Textfeld 6"/>
          <p:cNvSpPr txBox="1"/>
          <p:nvPr/>
        </p:nvSpPr>
        <p:spPr>
          <a:xfrm>
            <a:off x="3524116" y="2354400"/>
            <a:ext cx="2095767" cy="369332"/>
          </a:xfrm>
          <a:prstGeom prst="rect">
            <a:avLst/>
          </a:prstGeom>
          <a:noFill/>
        </p:spPr>
        <p:txBody>
          <a:bodyPr wrap="none" rtlCol="0">
            <a:spAutoFit/>
          </a:bodyPr>
          <a:lstStyle/>
          <a:p>
            <a:r>
              <a:rPr lang="de-DE" dirty="0" smtClean="0">
                <a:solidFill>
                  <a:srgbClr val="0000CC"/>
                </a:solidFill>
                <a:latin typeface="Times New Roman" panose="02020603050405020304" pitchFamily="18" charset="0"/>
                <a:cs typeface="Times New Roman" panose="02020603050405020304" pitchFamily="18" charset="0"/>
              </a:rPr>
              <a:t>Richard Karl von W.</a:t>
            </a:r>
            <a:endParaRPr lang="de-DE" dirty="0">
              <a:solidFill>
                <a:srgbClr val="0000CC"/>
              </a:solidFill>
              <a:latin typeface="Times New Roman" panose="02020603050405020304" pitchFamily="18" charset="0"/>
              <a:cs typeface="Times New Roman" panose="02020603050405020304" pitchFamily="18" charset="0"/>
            </a:endParaRPr>
          </a:p>
        </p:txBody>
      </p:sp>
      <p:sp>
        <p:nvSpPr>
          <p:cNvPr id="8" name="Textfeld 7"/>
          <p:cNvSpPr txBox="1"/>
          <p:nvPr/>
        </p:nvSpPr>
        <p:spPr>
          <a:xfrm>
            <a:off x="6975511" y="2354400"/>
            <a:ext cx="2198359" cy="369332"/>
          </a:xfrm>
          <a:prstGeom prst="rect">
            <a:avLst/>
          </a:prstGeom>
          <a:noFill/>
        </p:spPr>
        <p:txBody>
          <a:bodyPr wrap="none" rtlCol="0">
            <a:spAutoFit/>
          </a:bodyPr>
          <a:lstStyle/>
          <a:p>
            <a:r>
              <a:rPr lang="de-DE" dirty="0" smtClean="0">
                <a:solidFill>
                  <a:srgbClr val="0000CC"/>
                </a:solidFill>
                <a:latin typeface="Times New Roman" panose="02020603050405020304" pitchFamily="18" charset="0"/>
                <a:cs typeface="Times New Roman" panose="02020603050405020304" pitchFamily="18" charset="0"/>
              </a:rPr>
              <a:t>Carl Friedrich von W.</a:t>
            </a:r>
            <a:endParaRPr lang="de-DE" dirty="0">
              <a:solidFill>
                <a:srgbClr val="0000CC"/>
              </a:solidFill>
              <a:latin typeface="Times New Roman" panose="02020603050405020304" pitchFamily="18" charset="0"/>
              <a:cs typeface="Times New Roman" panose="02020603050405020304" pitchFamily="18" charset="0"/>
            </a:endParaRPr>
          </a:p>
        </p:txBody>
      </p:sp>
      <p:sp>
        <p:nvSpPr>
          <p:cNvPr id="9" name="Textfeld 8"/>
          <p:cNvSpPr txBox="1"/>
          <p:nvPr/>
        </p:nvSpPr>
        <p:spPr>
          <a:xfrm>
            <a:off x="269495" y="2880000"/>
            <a:ext cx="1710661" cy="738664"/>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diplomat, politician</a:t>
            </a:r>
          </a:p>
          <a:p>
            <a:pPr algn="ctr"/>
            <a:r>
              <a:rPr lang="en-US" sz="1400" dirty="0" smtClean="0">
                <a:latin typeface="Times New Roman" panose="02020603050405020304" pitchFamily="18" charset="0"/>
                <a:cs typeface="Times New Roman" panose="02020603050405020304" pitchFamily="18" charset="0"/>
              </a:rPr>
              <a:t>War criminal</a:t>
            </a:r>
          </a:p>
          <a:p>
            <a:r>
              <a:rPr lang="en-US" sz="1400" dirty="0" smtClean="0">
                <a:latin typeface="Times New Roman" panose="02020603050405020304" pitchFamily="18" charset="0"/>
                <a:cs typeface="Times New Roman" panose="02020603050405020304" pitchFamily="18" charset="0"/>
              </a:rPr>
              <a:t>after </a:t>
            </a:r>
            <a:r>
              <a:rPr lang="de-DE" sz="1400" dirty="0" smtClean="0">
                <a:latin typeface="Times New Roman" panose="02020603050405020304" pitchFamily="18" charset="0"/>
                <a:cs typeface="Times New Roman" panose="02020603050405020304" pitchFamily="18" charset="0"/>
              </a:rPr>
              <a:t>Nürnberg</a:t>
            </a:r>
            <a:r>
              <a:rPr lang="en-US" sz="1400" dirty="0" smtClean="0">
                <a:latin typeface="Times New Roman" panose="02020603050405020304" pitchFamily="18" charset="0"/>
                <a:cs typeface="Times New Roman" panose="02020603050405020304" pitchFamily="18" charset="0"/>
              </a:rPr>
              <a:t> 2 trial</a:t>
            </a:r>
            <a:endParaRPr lang="en-US" sz="1400" dirty="0">
              <a:latin typeface="Times New Roman" panose="02020603050405020304" pitchFamily="18" charset="0"/>
              <a:cs typeface="Times New Roman" panose="02020603050405020304" pitchFamily="18" charset="0"/>
            </a:endParaRPr>
          </a:p>
        </p:txBody>
      </p:sp>
      <p:sp>
        <p:nvSpPr>
          <p:cNvPr id="10" name="Textfeld 9"/>
          <p:cNvSpPr txBox="1"/>
          <p:nvPr/>
        </p:nvSpPr>
        <p:spPr>
          <a:xfrm>
            <a:off x="3397638" y="2880000"/>
            <a:ext cx="2348720" cy="738664"/>
          </a:xfrm>
          <a:prstGeom prst="rect">
            <a:avLst/>
          </a:prstGeom>
          <a:noFill/>
        </p:spPr>
        <p:txBody>
          <a:bodyPr wrap="none" rtlCol="0">
            <a:spAutoFit/>
          </a:bodyPr>
          <a:lstStyle/>
          <a:p>
            <a:pPr algn="ctr"/>
            <a:r>
              <a:rPr lang="en-US" sz="1400" dirty="0" smtClean="0">
                <a:latin typeface="Times New Roman" panose="02020603050405020304" pitchFamily="18" charset="0"/>
                <a:cs typeface="Times New Roman" panose="02020603050405020304" pitchFamily="18" charset="0"/>
              </a:rPr>
              <a:t>politician</a:t>
            </a:r>
          </a:p>
          <a:p>
            <a:pPr algn="ctr"/>
            <a:r>
              <a:rPr lang="en-US" sz="1400" dirty="0" smtClean="0">
                <a:latin typeface="Times New Roman" panose="02020603050405020304" pitchFamily="18" charset="0"/>
                <a:cs typeface="Times New Roman" panose="02020603050405020304" pitchFamily="18" charset="0"/>
              </a:rPr>
              <a:t>President of German republic </a:t>
            </a:r>
          </a:p>
          <a:p>
            <a:pPr algn="ctr"/>
            <a:r>
              <a:rPr lang="en-US" sz="1400" dirty="0" smtClean="0">
                <a:latin typeface="Times New Roman" panose="02020603050405020304" pitchFamily="18" charset="0"/>
                <a:cs typeface="Times New Roman" panose="02020603050405020304" pitchFamily="18" charset="0"/>
              </a:rPr>
              <a:t>(1984-1993)</a:t>
            </a:r>
            <a:endParaRPr lang="en-US" sz="1400" dirty="0">
              <a:latin typeface="Times New Roman" panose="02020603050405020304" pitchFamily="18" charset="0"/>
              <a:cs typeface="Times New Roman" panose="02020603050405020304" pitchFamily="18" charset="0"/>
            </a:endParaRPr>
          </a:p>
        </p:txBody>
      </p:sp>
      <p:sp>
        <p:nvSpPr>
          <p:cNvPr id="11" name="Textfeld 10"/>
          <p:cNvSpPr txBox="1"/>
          <p:nvPr/>
        </p:nvSpPr>
        <p:spPr>
          <a:xfrm>
            <a:off x="6814550" y="2880000"/>
            <a:ext cx="2520280" cy="738664"/>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physicist, philosopher</a:t>
            </a:r>
          </a:p>
          <a:p>
            <a:pPr algn="ctr"/>
            <a:r>
              <a:rPr lang="en-US" sz="1400" dirty="0" smtClean="0">
                <a:latin typeface="Times New Roman" panose="02020603050405020304" pitchFamily="18" charset="0"/>
                <a:cs typeface="Times New Roman" panose="02020603050405020304" pitchFamily="18" charset="0"/>
              </a:rPr>
              <a:t>German research team on nuclear weapons in World War 2</a:t>
            </a:r>
            <a:endParaRPr lang="en-US" sz="1400"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360000" y="3780000"/>
            <a:ext cx="6529929"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1945: Operation </a:t>
            </a:r>
            <a:r>
              <a:rPr lang="en-US" dirty="0" err="1" smtClean="0">
                <a:solidFill>
                  <a:srgbClr val="FF0000"/>
                </a:solidFill>
                <a:latin typeface="Times New Roman" panose="02020603050405020304" pitchFamily="18" charset="0"/>
                <a:cs typeface="Times New Roman" panose="02020603050405020304" pitchFamily="18" charset="0"/>
              </a:rPr>
              <a:t>Alsos</a:t>
            </a:r>
            <a:r>
              <a:rPr lang="en-US" dirty="0" smtClean="0">
                <a:solidFill>
                  <a:srgbClr val="FF0000"/>
                </a:solidFill>
                <a:latin typeface="Times New Roman" panose="02020603050405020304" pitchFamily="18" charset="0"/>
                <a:cs typeface="Times New Roman" panose="02020603050405020304" pitchFamily="18" charset="0"/>
              </a:rPr>
              <a:t> and the Farm Hall transcripts (released 1993)</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3" name="Textfeld 12"/>
          <p:cNvSpPr txBox="1"/>
          <p:nvPr/>
        </p:nvSpPr>
        <p:spPr>
          <a:xfrm>
            <a:off x="360000" y="4140000"/>
            <a:ext cx="8604488" cy="646331"/>
          </a:xfrm>
          <a:prstGeom prst="rect">
            <a:avLst/>
          </a:prstGeom>
          <a:noFill/>
        </p:spPr>
        <p:txBody>
          <a:bodyPr wrap="square" rtlCol="0">
            <a:spAutoFit/>
          </a:bodyPr>
          <a:lstStyle/>
          <a:p>
            <a:r>
              <a:rPr lang="en-US" dirty="0" err="1" smtClean="0">
                <a:solidFill>
                  <a:srgbClr val="0000CC"/>
                </a:solidFill>
                <a:latin typeface="Times New Roman" panose="02020603050405020304" pitchFamily="18" charset="0"/>
                <a:cs typeface="Times New Roman" panose="02020603050405020304" pitchFamily="18" charset="0"/>
              </a:rPr>
              <a:t>Weizsäcker</a:t>
            </a:r>
            <a:r>
              <a:rPr lang="en-US" dirty="0" smtClean="0">
                <a:solidFill>
                  <a:srgbClr val="0000CC"/>
                </a:solidFill>
                <a:latin typeface="Times New Roman" panose="02020603050405020304" pitchFamily="18" charset="0"/>
                <a:cs typeface="Times New Roman" panose="02020603050405020304" pitchFamily="18" charset="0"/>
              </a:rPr>
              <a:t>: „I believe the reason we didn´t do it was because all the physicists didn´t want to do it, on principle. </a:t>
            </a:r>
            <a:r>
              <a:rPr lang="en-US" u="sng" dirty="0" smtClean="0">
                <a:solidFill>
                  <a:srgbClr val="0000CC"/>
                </a:solidFill>
                <a:latin typeface="Times New Roman" panose="02020603050405020304" pitchFamily="18" charset="0"/>
                <a:cs typeface="Times New Roman" panose="02020603050405020304" pitchFamily="18" charset="0"/>
              </a:rPr>
              <a:t>If we had wanted Germany to win the war we would have succeeded!</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4" name="Textfeld 13"/>
          <p:cNvSpPr txBox="1"/>
          <p:nvPr/>
        </p:nvSpPr>
        <p:spPr>
          <a:xfrm>
            <a:off x="360001" y="4824000"/>
            <a:ext cx="874800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Heisenberg: *Well, that´s not quite right. I would say that I was absolutely convinced of the possibility of our making a uranium engine, but I never thought we would make a bomb and I am glad we did not“</a:t>
            </a:r>
            <a:endParaRPr lang="en-US" dirty="0">
              <a:latin typeface="Times New Roman" panose="02020603050405020304" pitchFamily="18" charset="0"/>
              <a:cs typeface="Times New Roman" panose="02020603050405020304" pitchFamily="18" charset="0"/>
            </a:endParaRPr>
          </a:p>
        </p:txBody>
      </p:sp>
      <p:sp>
        <p:nvSpPr>
          <p:cNvPr id="15" name="Textfeld 14"/>
          <p:cNvSpPr txBox="1"/>
          <p:nvPr/>
        </p:nvSpPr>
        <p:spPr>
          <a:xfrm>
            <a:off x="360000" y="5760000"/>
            <a:ext cx="8596370" cy="646331"/>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Max von Laue called this agreement „die </a:t>
            </a:r>
            <a:r>
              <a:rPr lang="en-US" dirty="0" err="1" smtClean="0">
                <a:solidFill>
                  <a:srgbClr val="0000CC"/>
                </a:solidFill>
                <a:latin typeface="Times New Roman" panose="02020603050405020304" pitchFamily="18" charset="0"/>
                <a:cs typeface="Times New Roman" panose="02020603050405020304" pitchFamily="18" charset="0"/>
              </a:rPr>
              <a:t>Lesart</a:t>
            </a:r>
            <a:r>
              <a:rPr lang="en-US" dirty="0" smtClean="0">
                <a:solidFill>
                  <a:srgbClr val="0000CC"/>
                </a:solidFill>
                <a:latin typeface="Times New Roman" panose="02020603050405020304" pitchFamily="18" charset="0"/>
                <a:cs typeface="Times New Roman" panose="02020603050405020304" pitchFamily="18" charset="0"/>
              </a:rPr>
              <a:t>“ (the vision): „The leader in all these discussions was </a:t>
            </a:r>
            <a:r>
              <a:rPr lang="en-US" dirty="0" err="1" smtClean="0">
                <a:solidFill>
                  <a:srgbClr val="0000CC"/>
                </a:solidFill>
                <a:latin typeface="Times New Roman" panose="02020603050405020304" pitchFamily="18" charset="0"/>
                <a:cs typeface="Times New Roman" panose="02020603050405020304" pitchFamily="18" charset="0"/>
              </a:rPr>
              <a:t>Weizsäcker</a:t>
            </a:r>
            <a:r>
              <a:rPr lang="en-US" dirty="0" smtClean="0">
                <a:solidFill>
                  <a:srgbClr val="0000CC"/>
                </a:solidFill>
                <a:latin typeface="Times New Roman" panose="02020603050405020304" pitchFamily="18" charset="0"/>
                <a:cs typeface="Times New Roman" panose="02020603050405020304" pitchFamily="18" charset="0"/>
              </a:rPr>
              <a:t>. I did not hear and mention of any ethical point of view“</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55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Energy production in stars</a:t>
            </a:r>
            <a:endParaRPr lang="en-US" dirty="0"/>
          </a:p>
        </p:txBody>
      </p:sp>
      <p:pic>
        <p:nvPicPr>
          <p:cNvPr id="3" name="Grafik 2"/>
          <p:cNvPicPr>
            <a:picLocks noChangeAspect="1"/>
          </p:cNvPicPr>
          <p:nvPr/>
        </p:nvPicPr>
        <p:blipFill>
          <a:blip r:embed="rId2"/>
          <a:stretch>
            <a:fillRect/>
          </a:stretch>
        </p:blipFill>
        <p:spPr>
          <a:xfrm>
            <a:off x="0" y="554400"/>
            <a:ext cx="1257046" cy="1800000"/>
          </a:xfrm>
          <a:prstGeom prst="rect">
            <a:avLst/>
          </a:prstGeom>
        </p:spPr>
      </p:pic>
      <p:sp>
        <p:nvSpPr>
          <p:cNvPr id="4" name="Textfeld 3"/>
          <p:cNvSpPr txBox="1"/>
          <p:nvPr/>
        </p:nvSpPr>
        <p:spPr>
          <a:xfrm>
            <a:off x="111522" y="2354400"/>
            <a:ext cx="1034001" cy="307777"/>
          </a:xfrm>
          <a:prstGeom prst="rect">
            <a:avLst/>
          </a:prstGeom>
          <a:noFill/>
        </p:spPr>
        <p:txBody>
          <a:bodyPr wrap="none" rtlCol="0">
            <a:spAutoFit/>
          </a:bodyPr>
          <a:lstStyle/>
          <a:p>
            <a:r>
              <a:rPr lang="de-DE" sz="1400" dirty="0" smtClean="0">
                <a:solidFill>
                  <a:srgbClr val="0000CC"/>
                </a:solidFill>
                <a:latin typeface="Times New Roman" panose="02020603050405020304" pitchFamily="18" charset="0"/>
                <a:cs typeface="Times New Roman" panose="02020603050405020304" pitchFamily="18" charset="0"/>
              </a:rPr>
              <a:t>H. A. Bethe</a:t>
            </a:r>
            <a:endParaRPr lang="de-DE" sz="1400" dirty="0">
              <a:solidFill>
                <a:srgbClr val="0000CC"/>
              </a:solidFill>
              <a:latin typeface="Times New Roman" panose="02020603050405020304" pitchFamily="18" charset="0"/>
              <a:cs typeface="Times New Roman" panose="02020603050405020304" pitchFamily="18" charset="0"/>
            </a:endParaRPr>
          </a:p>
        </p:txBody>
      </p:sp>
      <p:pic>
        <p:nvPicPr>
          <p:cNvPr id="5" name="Grafik 4"/>
          <p:cNvPicPr>
            <a:picLocks noChangeAspect="1"/>
          </p:cNvPicPr>
          <p:nvPr/>
        </p:nvPicPr>
        <p:blipFill>
          <a:blip r:embed="rId3"/>
          <a:stretch>
            <a:fillRect/>
          </a:stretch>
        </p:blipFill>
        <p:spPr>
          <a:xfrm>
            <a:off x="1367116" y="554400"/>
            <a:ext cx="4371423" cy="3947625"/>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0" y="4284000"/>
            <a:ext cx="5299710" cy="2135981"/>
          </a:xfrm>
          <a:prstGeom prst="rect">
            <a:avLst/>
          </a:prstGeom>
        </p:spPr>
      </p:pic>
      <p:sp>
        <p:nvSpPr>
          <p:cNvPr id="8" name="Rechteck 7"/>
          <p:cNvSpPr/>
          <p:nvPr/>
        </p:nvSpPr>
        <p:spPr>
          <a:xfrm>
            <a:off x="3600000" y="5976000"/>
            <a:ext cx="5328000" cy="470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3600000" y="4284000"/>
            <a:ext cx="5299710"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3600000" y="4500000"/>
            <a:ext cx="3240000"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6732000" y="5256000"/>
            <a:ext cx="2196000"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3600000" y="5472000"/>
            <a:ext cx="5328000"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85392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Early studies and ideas about the origin of the elements </a:t>
            </a:r>
            <a:r>
              <a:rPr lang="en-US" sz="1800" dirty="0" smtClean="0">
                <a:solidFill>
                  <a:schemeClr val="tx1"/>
                </a:solidFill>
              </a:rPr>
              <a:t>up to 1940</a:t>
            </a:r>
            <a:endParaRPr lang="en-US" sz="1800" dirty="0">
              <a:solidFill>
                <a:schemeClr val="tx1"/>
              </a:solidFill>
            </a:endParaRPr>
          </a:p>
        </p:txBody>
      </p:sp>
      <p:pic>
        <p:nvPicPr>
          <p:cNvPr id="3" name="Grafik 2"/>
          <p:cNvPicPr>
            <a:picLocks noChangeAspect="1"/>
          </p:cNvPicPr>
          <p:nvPr/>
        </p:nvPicPr>
        <p:blipFill>
          <a:blip r:embed="rId2"/>
          <a:stretch>
            <a:fillRect/>
          </a:stretch>
        </p:blipFill>
        <p:spPr>
          <a:xfrm>
            <a:off x="0" y="554400"/>
            <a:ext cx="1254543" cy="1800000"/>
          </a:xfrm>
          <a:prstGeom prst="rect">
            <a:avLst/>
          </a:prstGeom>
        </p:spPr>
      </p:pic>
      <p:pic>
        <p:nvPicPr>
          <p:cNvPr id="4" name="Grafik 3"/>
          <p:cNvPicPr>
            <a:picLocks noChangeAspect="1"/>
          </p:cNvPicPr>
          <p:nvPr/>
        </p:nvPicPr>
        <p:blipFill>
          <a:blip r:embed="rId3"/>
          <a:stretch>
            <a:fillRect/>
          </a:stretch>
        </p:blipFill>
        <p:spPr>
          <a:xfrm>
            <a:off x="0" y="2821962"/>
            <a:ext cx="1260000" cy="1462476"/>
          </a:xfrm>
          <a:prstGeom prst="rect">
            <a:avLst/>
          </a:prstGeom>
        </p:spPr>
      </p:pic>
      <p:pic>
        <p:nvPicPr>
          <p:cNvPr id="5" name="Grafik 4"/>
          <p:cNvPicPr>
            <a:picLocks noChangeAspect="1"/>
          </p:cNvPicPr>
          <p:nvPr/>
        </p:nvPicPr>
        <p:blipFill>
          <a:blip r:embed="rId4"/>
          <a:stretch>
            <a:fillRect/>
          </a:stretch>
        </p:blipFill>
        <p:spPr>
          <a:xfrm>
            <a:off x="0" y="4752000"/>
            <a:ext cx="1257046" cy="1800000"/>
          </a:xfrm>
          <a:prstGeom prst="rect">
            <a:avLst/>
          </a:prstGeom>
        </p:spPr>
      </p:pic>
      <p:pic>
        <p:nvPicPr>
          <p:cNvPr id="6" name="Grafik 5"/>
          <p:cNvPicPr>
            <a:picLocks noChangeAspect="1"/>
          </p:cNvPicPr>
          <p:nvPr/>
        </p:nvPicPr>
        <p:blipFill>
          <a:blip r:embed="rId5"/>
          <a:stretch>
            <a:fillRect/>
          </a:stretch>
        </p:blipFill>
        <p:spPr>
          <a:xfrm>
            <a:off x="7884000" y="554400"/>
            <a:ext cx="1260000" cy="1861013"/>
          </a:xfrm>
          <a:prstGeom prst="rect">
            <a:avLst/>
          </a:prstGeom>
        </p:spPr>
      </p:pic>
      <p:pic>
        <p:nvPicPr>
          <p:cNvPr id="7" name="Grafik 6"/>
          <p:cNvPicPr>
            <a:picLocks noChangeAspect="1"/>
          </p:cNvPicPr>
          <p:nvPr/>
        </p:nvPicPr>
        <p:blipFill>
          <a:blip r:embed="rId6"/>
          <a:stretch>
            <a:fillRect/>
          </a:stretch>
        </p:blipFill>
        <p:spPr>
          <a:xfrm>
            <a:off x="7859698" y="3000992"/>
            <a:ext cx="1260000" cy="1525429"/>
          </a:xfrm>
          <a:prstGeom prst="rect">
            <a:avLst/>
          </a:prstGeom>
        </p:spPr>
      </p:pic>
      <p:pic>
        <p:nvPicPr>
          <p:cNvPr id="8" name="Grafik 7"/>
          <p:cNvPicPr>
            <a:picLocks noChangeAspect="1"/>
          </p:cNvPicPr>
          <p:nvPr/>
        </p:nvPicPr>
        <p:blipFill>
          <a:blip r:embed="rId7"/>
          <a:stretch>
            <a:fillRect/>
          </a:stretch>
        </p:blipFill>
        <p:spPr>
          <a:xfrm>
            <a:off x="7865664" y="5112000"/>
            <a:ext cx="1260000" cy="1403290"/>
          </a:xfrm>
          <a:prstGeom prst="rect">
            <a:avLst/>
          </a:prstGeom>
        </p:spPr>
      </p:pic>
      <p:sp>
        <p:nvSpPr>
          <p:cNvPr id="9" name="Textfeld 8"/>
          <p:cNvSpPr txBox="1"/>
          <p:nvPr/>
        </p:nvSpPr>
        <p:spPr>
          <a:xfrm>
            <a:off x="1260000" y="1709732"/>
            <a:ext cx="3422732" cy="646331"/>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1925: Cecilia Payne</a:t>
            </a:r>
          </a:p>
          <a:p>
            <a:r>
              <a:rPr lang="en-US" dirty="0" smtClean="0">
                <a:latin typeface="Times New Roman" panose="02020603050405020304" pitchFamily="18" charset="0"/>
                <a:cs typeface="Times New Roman" panose="02020603050405020304" pitchFamily="18" charset="0"/>
              </a:rPr>
              <a:t>stars are made mostly of Hydrogen</a:t>
            </a:r>
            <a:endParaRPr lang="en-US" dirty="0">
              <a:latin typeface="Times New Roman" panose="02020603050405020304" pitchFamily="18" charset="0"/>
              <a:cs typeface="Times New Roman" panose="02020603050405020304" pitchFamily="18" charset="0"/>
            </a:endParaRPr>
          </a:p>
        </p:txBody>
      </p:sp>
      <p:sp>
        <p:nvSpPr>
          <p:cNvPr id="10" name="Textfeld 9"/>
          <p:cNvSpPr txBox="1"/>
          <p:nvPr/>
        </p:nvSpPr>
        <p:spPr>
          <a:xfrm>
            <a:off x="1260000" y="3084109"/>
            <a:ext cx="3135068" cy="1200329"/>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1931: Robert Atkinson</a:t>
            </a:r>
          </a:p>
          <a:p>
            <a:r>
              <a:rPr lang="en-US" dirty="0" smtClean="0">
                <a:latin typeface="Times New Roman" panose="02020603050405020304" pitchFamily="18" charset="0"/>
                <a:cs typeface="Times New Roman" panose="02020603050405020304" pitchFamily="18" charset="0"/>
              </a:rPr>
              <a:t>stars build up their elements in their interiors by pre-existing Hydrogen (except for He)</a:t>
            </a:r>
            <a:endParaRPr lang="en-US" dirty="0">
              <a:latin typeface="Times New Roman" panose="02020603050405020304" pitchFamily="18" charset="0"/>
              <a:cs typeface="Times New Roman" panose="02020603050405020304" pitchFamily="18" charset="0"/>
            </a:endParaRPr>
          </a:p>
        </p:txBody>
      </p:sp>
      <p:sp>
        <p:nvSpPr>
          <p:cNvPr id="11" name="Textfeld 10"/>
          <p:cNvSpPr txBox="1"/>
          <p:nvPr/>
        </p:nvSpPr>
        <p:spPr>
          <a:xfrm>
            <a:off x="1260000" y="5351980"/>
            <a:ext cx="2885409" cy="1200329"/>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1939: Hans Bethe</a:t>
            </a:r>
          </a:p>
          <a:p>
            <a:r>
              <a:rPr lang="en-US" dirty="0" smtClean="0">
                <a:latin typeface="Times New Roman" panose="02020603050405020304" pitchFamily="18" charset="0"/>
                <a:cs typeface="Times New Roman" panose="02020603050405020304" pitchFamily="18" charset="0"/>
              </a:rPr>
              <a:t>normal stars cannot built in their interiors elements heavier than Helium</a:t>
            </a:r>
            <a:endParaRPr lang="en-US"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4145409" y="612000"/>
            <a:ext cx="3714289" cy="1200329"/>
          </a:xfrm>
          <a:prstGeom prst="rect">
            <a:avLst/>
          </a:prstGeom>
          <a:noFill/>
        </p:spPr>
        <p:txBody>
          <a:bodyPr wrap="square" rtlCol="0">
            <a:spAutoFit/>
          </a:bodyPr>
          <a:lstStyle/>
          <a:p>
            <a:pPr algn="r"/>
            <a:r>
              <a:rPr lang="en-US" dirty="0" smtClean="0">
                <a:solidFill>
                  <a:srgbClr val="0000CC"/>
                </a:solidFill>
                <a:latin typeface="Times New Roman" panose="02020603050405020304" pitchFamily="18" charset="0"/>
                <a:cs typeface="Times New Roman" panose="02020603050405020304" pitchFamily="18" charset="0"/>
              </a:rPr>
              <a:t>1915: William Harkins</a:t>
            </a:r>
          </a:p>
          <a:p>
            <a:pPr algn="ctr"/>
            <a:r>
              <a:rPr lang="en-US" u="sng" dirty="0" smtClean="0">
                <a:latin typeface="Times New Roman" panose="02020603050405020304" pitchFamily="18" charset="0"/>
                <a:cs typeface="Times New Roman" panose="02020603050405020304" pitchFamily="18" charset="0"/>
              </a:rPr>
              <a:t>Even</a:t>
            </a:r>
            <a:r>
              <a:rPr lang="en-US" dirty="0" smtClean="0">
                <a:latin typeface="Times New Roman" panose="02020603050405020304" pitchFamily="18" charset="0"/>
                <a:cs typeface="Times New Roman" panose="02020603050405020304" pitchFamily="18" charset="0"/>
              </a:rPr>
              <a:t> elements on Earth´s crust are more abundant than </a:t>
            </a:r>
            <a:r>
              <a:rPr lang="en-US" u="sng" dirty="0" smtClean="0">
                <a:latin typeface="Times New Roman" panose="02020603050405020304" pitchFamily="18" charset="0"/>
                <a:cs typeface="Times New Roman" panose="02020603050405020304" pitchFamily="18" charset="0"/>
              </a:rPr>
              <a:t>odd</a:t>
            </a:r>
            <a:r>
              <a:rPr lang="en-US" dirty="0" smtClean="0">
                <a:latin typeface="Times New Roman" panose="02020603050405020304" pitchFamily="18" charset="0"/>
                <a:cs typeface="Times New Roman" panose="02020603050405020304" pitchFamily="18" charset="0"/>
              </a:rPr>
              <a:t> ones to the structure of their nuclei</a:t>
            </a:r>
            <a:endParaRPr lang="en-US" dirty="0">
              <a:latin typeface="Times New Roman" panose="02020603050405020304" pitchFamily="18" charset="0"/>
              <a:cs typeface="Times New Roman" panose="02020603050405020304" pitchFamily="18" charset="0"/>
            </a:endParaRPr>
          </a:p>
        </p:txBody>
      </p:sp>
      <p:sp>
        <p:nvSpPr>
          <p:cNvPr id="13" name="Textfeld 12"/>
          <p:cNvSpPr txBox="1"/>
          <p:nvPr/>
        </p:nvSpPr>
        <p:spPr>
          <a:xfrm>
            <a:off x="4355608" y="2967661"/>
            <a:ext cx="3528392" cy="923330"/>
          </a:xfrm>
          <a:prstGeom prst="rect">
            <a:avLst/>
          </a:prstGeom>
          <a:noFill/>
        </p:spPr>
        <p:txBody>
          <a:bodyPr wrap="square" rtlCol="0">
            <a:spAutoFit/>
          </a:bodyPr>
          <a:lstStyle/>
          <a:p>
            <a:pPr algn="r"/>
            <a:r>
              <a:rPr lang="en-US" dirty="0" smtClean="0">
                <a:solidFill>
                  <a:srgbClr val="0000CC"/>
                </a:solidFill>
                <a:latin typeface="Times New Roman" panose="02020603050405020304" pitchFamily="18" charset="0"/>
                <a:cs typeface="Times New Roman" panose="02020603050405020304" pitchFamily="18" charset="0"/>
              </a:rPr>
              <a:t>1929: Henri Norris Russell</a:t>
            </a:r>
          </a:p>
          <a:p>
            <a:pPr algn="ctr"/>
            <a:r>
              <a:rPr lang="en-US" dirty="0" smtClean="0">
                <a:latin typeface="Times New Roman" panose="02020603050405020304" pitchFamily="18" charset="0"/>
                <a:cs typeface="Times New Roman" panose="02020603050405020304" pitchFamily="18" charset="0"/>
              </a:rPr>
              <a:t>stellar abundances display specific regularities similar to those on Earth</a:t>
            </a:r>
            <a:endParaRPr lang="en-US" dirty="0">
              <a:latin typeface="Times New Roman" panose="02020603050405020304" pitchFamily="18" charset="0"/>
              <a:cs typeface="Times New Roman" panose="02020603050405020304" pitchFamily="18" charset="0"/>
            </a:endParaRPr>
          </a:p>
        </p:txBody>
      </p:sp>
      <p:sp>
        <p:nvSpPr>
          <p:cNvPr id="14" name="Textfeld 13"/>
          <p:cNvSpPr txBox="1"/>
          <p:nvPr/>
        </p:nvSpPr>
        <p:spPr>
          <a:xfrm>
            <a:off x="4629078" y="5103923"/>
            <a:ext cx="3240359" cy="1200329"/>
          </a:xfrm>
          <a:prstGeom prst="rect">
            <a:avLst/>
          </a:prstGeom>
          <a:noFill/>
        </p:spPr>
        <p:txBody>
          <a:bodyPr wrap="square" rtlCol="0">
            <a:spAutoFit/>
          </a:bodyPr>
          <a:lstStyle/>
          <a:p>
            <a:pPr algn="r"/>
            <a:r>
              <a:rPr lang="en-US" dirty="0" smtClean="0">
                <a:solidFill>
                  <a:srgbClr val="0000CC"/>
                </a:solidFill>
                <a:latin typeface="Times New Roman" panose="02020603050405020304" pitchFamily="18" charset="0"/>
                <a:cs typeface="Times New Roman" panose="02020603050405020304" pitchFamily="18" charset="0"/>
              </a:rPr>
              <a:t>1937: Carl F. von </a:t>
            </a:r>
            <a:r>
              <a:rPr lang="en-US" dirty="0" err="1" smtClean="0">
                <a:solidFill>
                  <a:srgbClr val="0000CC"/>
                </a:solidFill>
                <a:latin typeface="Times New Roman" panose="02020603050405020304" pitchFamily="18" charset="0"/>
                <a:cs typeface="Times New Roman" panose="02020603050405020304" pitchFamily="18" charset="0"/>
              </a:rPr>
              <a:t>Weizsäcker</a:t>
            </a:r>
            <a:endParaRPr lang="en-US" dirty="0" smtClean="0">
              <a:solidFill>
                <a:srgbClr val="0000CC"/>
              </a:solidFill>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may be; but perhaps the elements were made by another process, prior to their formation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4465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Solar (Cosmic) Abundances of the elements</a:t>
            </a:r>
            <a:endParaRPr lang="en-US" dirty="0"/>
          </a:p>
        </p:txBody>
      </p:sp>
      <p:pic>
        <p:nvPicPr>
          <p:cNvPr id="3" name="Grafik 2"/>
          <p:cNvPicPr>
            <a:picLocks noChangeAspect="1"/>
          </p:cNvPicPr>
          <p:nvPr/>
        </p:nvPicPr>
        <p:blipFill>
          <a:blip r:embed="rId2"/>
          <a:stretch>
            <a:fillRect/>
          </a:stretch>
        </p:blipFill>
        <p:spPr>
          <a:xfrm>
            <a:off x="573874" y="554400"/>
            <a:ext cx="7996252" cy="5932204"/>
          </a:xfrm>
          <a:prstGeom prst="rect">
            <a:avLst/>
          </a:prstGeom>
        </p:spPr>
      </p:pic>
    </p:spTree>
    <p:extLst>
      <p:ext uri="{BB962C8B-B14F-4D97-AF65-F5344CB8AC3E}">
        <p14:creationId xmlns:p14="http://schemas.microsoft.com/office/powerpoint/2010/main" val="236017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4" y="554414"/>
            <a:ext cx="4995540" cy="5970457"/>
          </a:xfrm>
          <a:prstGeom prst="rect">
            <a:avLst/>
          </a:prstGeom>
        </p:spPr>
      </p:pic>
      <p:sp>
        <p:nvSpPr>
          <p:cNvPr id="4" name="Textfeld 3"/>
          <p:cNvSpPr txBox="1"/>
          <p:nvPr/>
        </p:nvSpPr>
        <p:spPr>
          <a:xfrm>
            <a:off x="4995544" y="900000"/>
            <a:ext cx="4040952" cy="1292662"/>
          </a:xfrm>
          <a:prstGeom prst="rect">
            <a:avLst/>
          </a:prstGeom>
          <a:noFill/>
        </p:spPr>
        <p:txBody>
          <a:bodyPr wrap="square" rtlCol="0">
            <a:spAutoFit/>
          </a:bodyPr>
          <a:lstStyle/>
          <a:p>
            <a:pPr algn="ctr"/>
            <a:r>
              <a:rPr lang="en-US" dirty="0" smtClean="0">
                <a:solidFill>
                  <a:srgbClr val="0000CC"/>
                </a:solidFill>
                <a:latin typeface="Times New Roman" panose="02020603050405020304" pitchFamily="18" charset="0"/>
                <a:cs typeface="Times New Roman" panose="02020603050405020304" pitchFamily="18" charset="0"/>
              </a:rPr>
              <a:t>Cosmic abundances of nuclides are locally correlated with </a:t>
            </a:r>
          </a:p>
          <a:p>
            <a:pPr algn="ctr"/>
            <a:r>
              <a:rPr lang="en-US" sz="2400" b="1" dirty="0" smtClean="0">
                <a:solidFill>
                  <a:srgbClr val="0000CC"/>
                </a:solidFill>
                <a:latin typeface="Times New Roman" panose="02020603050405020304" pitchFamily="18" charset="0"/>
                <a:cs typeface="Times New Roman" panose="02020603050405020304" pitchFamily="18" charset="0"/>
              </a:rPr>
              <a:t>nuclear stability</a:t>
            </a:r>
            <a:r>
              <a:rPr lang="en-US" sz="2400" dirty="0" smtClean="0">
                <a:solidFill>
                  <a:srgbClr val="0000CC"/>
                </a:solidFill>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(binding energy per nucleon</a:t>
            </a:r>
            <a:r>
              <a:rPr lang="de-DE" dirty="0" smtClean="0">
                <a:latin typeface="Times New Roman" panose="02020603050405020304" pitchFamily="18" charset="0"/>
                <a:cs typeface="Times New Roman" panose="02020603050405020304" pitchFamily="18" charset="0"/>
              </a:rPr>
              <a:t>)</a:t>
            </a:r>
            <a:endParaRPr lang="de-DE" dirty="0">
              <a:latin typeface="Times New Roman" panose="02020603050405020304" pitchFamily="18" charset="0"/>
              <a:cs typeface="Times New Roman" panose="02020603050405020304" pitchFamily="18" charset="0"/>
            </a:endParaRPr>
          </a:p>
        </p:txBody>
      </p:sp>
      <p:sp>
        <p:nvSpPr>
          <p:cNvPr id="5" name="Textfeld 4"/>
          <p:cNvSpPr txBox="1"/>
          <p:nvPr/>
        </p:nvSpPr>
        <p:spPr>
          <a:xfrm>
            <a:off x="5183560" y="2520000"/>
            <a:ext cx="3960440" cy="1200329"/>
          </a:xfrm>
          <a:prstGeom prst="rect">
            <a:avLst/>
          </a:prstGeom>
          <a:noFill/>
        </p:spPr>
        <p:txBody>
          <a:bodyPr wrap="square" rtlCol="0">
            <a:spAutoFit/>
          </a:bodyPr>
          <a:lstStyle/>
          <a:p>
            <a:pPr algn="ctr"/>
            <a:r>
              <a:rPr lang="el-GR" dirty="0" smtClean="0">
                <a:latin typeface="Times New Roman" panose="02020603050405020304" pitchFamily="18" charset="0"/>
                <a:cs typeface="Times New Roman" panose="02020603050405020304" pitchFamily="18" charset="0"/>
              </a:rPr>
              <a:t>α</a:t>
            </a:r>
            <a:r>
              <a:rPr lang="en-US" dirty="0" smtClean="0">
                <a:latin typeface="Times New Roman" panose="02020603050405020304" pitchFamily="18" charset="0"/>
                <a:cs typeface="Times New Roman" panose="02020603050405020304" pitchFamily="18" charset="0"/>
              </a:rPr>
              <a:t>-nuclei (A = </a:t>
            </a:r>
            <a:r>
              <a:rPr lang="en-US" dirty="0" err="1" smtClean="0">
                <a:latin typeface="Times New Roman" panose="02020603050405020304" pitchFamily="18" charset="0"/>
                <a:cs typeface="Times New Roman" panose="02020603050405020304" pitchFamily="18" charset="0"/>
              </a:rPr>
              <a:t>mult</a:t>
            </a:r>
            <a:r>
              <a:rPr lang="en-US" dirty="0" smtClean="0">
                <a:latin typeface="Times New Roman" panose="02020603050405020304" pitchFamily="18" charset="0"/>
                <a:cs typeface="Times New Roman" panose="02020603050405020304" pitchFamily="18" charset="0"/>
              </a:rPr>
              <a:t> of 4), „magic“ nuclei, Fe peak nuclei </a:t>
            </a:r>
          </a:p>
          <a:p>
            <a:pPr algn="ctr"/>
            <a:r>
              <a:rPr lang="en-US" dirty="0" smtClean="0">
                <a:latin typeface="Times New Roman" panose="02020603050405020304" pitchFamily="18" charset="0"/>
                <a:cs typeface="Times New Roman" panose="02020603050405020304" pitchFamily="18" charset="0"/>
              </a:rPr>
              <a:t>or nuclei with even A or Z </a:t>
            </a:r>
          </a:p>
          <a:p>
            <a:pPr algn="ctr"/>
            <a:r>
              <a:rPr lang="en-US" dirty="0" smtClean="0">
                <a:solidFill>
                  <a:srgbClr val="0000CC"/>
                </a:solidFill>
                <a:latin typeface="Times New Roman" panose="02020603050405020304" pitchFamily="18" charset="0"/>
                <a:cs typeface="Times New Roman" panose="02020603050405020304" pitchFamily="18" charset="0"/>
              </a:rPr>
              <a:t>are more abundant than their neighbors</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6" name="Textfeld 5"/>
          <p:cNvSpPr txBox="1"/>
          <p:nvPr/>
        </p:nvSpPr>
        <p:spPr>
          <a:xfrm>
            <a:off x="5507596" y="4320000"/>
            <a:ext cx="3312367" cy="1477328"/>
          </a:xfrm>
          <a:prstGeom prst="rect">
            <a:avLst/>
          </a:prstGeom>
          <a:noFill/>
          <a:ln>
            <a:solidFill>
              <a:srgbClr val="FF0000"/>
            </a:solidFill>
          </a:ln>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Nuclear processes have shaped the cosmic abundances of the chemical elements</a:t>
            </a:r>
          </a:p>
          <a:p>
            <a:pPr algn="ctr"/>
            <a:endParaRPr lang="en-US" b="1" dirty="0" smtClean="0">
              <a:solidFill>
                <a:srgbClr val="FF0000"/>
              </a:solidFill>
              <a:latin typeface="Times New Roman" panose="02020603050405020304" pitchFamily="18" charset="0"/>
              <a:cs typeface="Times New Roman" panose="02020603050405020304" pitchFamily="18" charset="0"/>
            </a:endParaRPr>
          </a:p>
          <a:p>
            <a:pPr algn="ctr"/>
            <a:r>
              <a:rPr lang="en-US" b="1" dirty="0" smtClean="0">
                <a:solidFill>
                  <a:srgbClr val="FF0000"/>
                </a:solidFill>
                <a:latin typeface="Times New Roman" panose="02020603050405020304" pitchFamily="18" charset="0"/>
                <a:cs typeface="Times New Roman" panose="02020603050405020304" pitchFamily="18" charset="0"/>
              </a:rPr>
              <a:t>where?     how?</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706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reactions</a:t>
            </a:r>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720004"/>
            <a:ext cx="3627120" cy="1620203"/>
          </a:xfrm>
          <a:prstGeom prst="rect">
            <a:avLst/>
          </a:prstGeom>
        </p:spPr>
      </p:pic>
      <p:sp>
        <p:nvSpPr>
          <p:cNvPr id="4" name="Textfeld 3"/>
          <p:cNvSpPr txBox="1"/>
          <p:nvPr/>
        </p:nvSpPr>
        <p:spPr>
          <a:xfrm>
            <a:off x="3960000" y="900000"/>
            <a:ext cx="4968552" cy="646331"/>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System of interacting nuclei at temperature T and density </a:t>
            </a:r>
            <a:r>
              <a:rPr lang="el-GR" dirty="0" smtClean="0">
                <a:solidFill>
                  <a:srgbClr val="0000CC"/>
                </a:solidFill>
                <a:latin typeface="Times New Roman" panose="02020603050405020304" pitchFamily="18" charset="0"/>
                <a:cs typeface="Times New Roman" panose="02020603050405020304" pitchFamily="18" charset="0"/>
              </a:rPr>
              <a:t>ρ</a:t>
            </a:r>
            <a:r>
              <a:rPr lang="de-DE" dirty="0" smtClean="0">
                <a:solidFill>
                  <a:srgbClr val="0000CC"/>
                </a:solidFill>
                <a:latin typeface="Times New Roman" panose="02020603050405020304" pitchFamily="18" charset="0"/>
                <a:cs typeface="Times New Roman" panose="02020603050405020304" pitchFamily="18" charset="0"/>
              </a:rPr>
              <a:t> </a:t>
            </a:r>
            <a:r>
              <a:rPr lang="en-US" dirty="0" smtClean="0">
                <a:solidFill>
                  <a:srgbClr val="0000CC"/>
                </a:solidFill>
                <a:latin typeface="Times New Roman" panose="02020603050405020304" pitchFamily="18" charset="0"/>
                <a:cs typeface="Times New Roman" panose="02020603050405020304" pitchFamily="18" charset="0"/>
              </a:rPr>
              <a:t>evolving for lapse of time t</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5" name="Textfeld 4"/>
          <p:cNvSpPr txBox="1"/>
          <p:nvPr/>
        </p:nvSpPr>
        <p:spPr>
          <a:xfrm>
            <a:off x="3960000" y="1620000"/>
            <a:ext cx="2088232" cy="646331"/>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Nuclear reactions proceeding at rate </a:t>
            </a:r>
            <a:r>
              <a:rPr lang="de-DE" dirty="0" smtClean="0">
                <a:solidFill>
                  <a:srgbClr val="FF0000"/>
                </a:solidFill>
                <a:latin typeface="Times New Roman" panose="02020603050405020304" pitchFamily="18" charset="0"/>
                <a:cs typeface="Times New Roman" panose="02020603050405020304" pitchFamily="18" charset="0"/>
              </a:rPr>
              <a:t>R</a:t>
            </a:r>
            <a:endParaRPr lang="de-DE"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feld 5"/>
              <p:cNvSpPr txBox="1"/>
              <p:nvPr/>
            </p:nvSpPr>
            <p:spPr>
              <a:xfrm>
                <a:off x="6372200" y="1804665"/>
                <a:ext cx="1626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0000"/>
                          </a:solidFill>
                          <a:latin typeface="Cambria Math" panose="02040503050406030204" pitchFamily="18" charset="0"/>
                        </a:rPr>
                        <m:t>𝐴</m:t>
                      </m:r>
                      <m:r>
                        <a:rPr lang="de-DE" b="0" i="1" smtClean="0">
                          <a:solidFill>
                            <a:srgbClr val="FF0000"/>
                          </a:solidFill>
                          <a:latin typeface="Cambria Math" panose="02040503050406030204" pitchFamily="18" charset="0"/>
                        </a:rPr>
                        <m:t>+</m:t>
                      </m:r>
                      <m:r>
                        <a:rPr lang="de-DE" b="0" i="1" smtClean="0">
                          <a:solidFill>
                            <a:srgbClr val="FF0000"/>
                          </a:solidFill>
                          <a:latin typeface="Cambria Math" panose="02040503050406030204" pitchFamily="18" charset="0"/>
                        </a:rPr>
                        <m:t>𝐵</m:t>
                      </m:r>
                      <m:r>
                        <a:rPr lang="de-DE" b="0" i="1" smtClean="0">
                          <a:solidFill>
                            <a:srgbClr val="FF0000"/>
                          </a:solidFill>
                          <a:latin typeface="Cambria Math" panose="02040503050406030204" pitchFamily="18" charset="0"/>
                          <a:ea typeface="Cambria Math" panose="02040503050406030204" pitchFamily="18" charset="0"/>
                        </a:rPr>
                        <m:t>⟹</m:t>
                      </m:r>
                      <m:r>
                        <a:rPr lang="de-DE" b="0" i="1" smtClean="0">
                          <a:solidFill>
                            <a:srgbClr val="FF0000"/>
                          </a:solidFill>
                          <a:latin typeface="Cambria Math" panose="02040503050406030204" pitchFamily="18" charset="0"/>
                          <a:ea typeface="Cambria Math" panose="02040503050406030204" pitchFamily="18" charset="0"/>
                        </a:rPr>
                        <m:t>𝐶</m:t>
                      </m:r>
                      <m:r>
                        <a:rPr lang="de-DE" b="0" i="1" smtClean="0">
                          <a:solidFill>
                            <a:srgbClr val="FF0000"/>
                          </a:solidFill>
                          <a:latin typeface="Cambria Math" panose="02040503050406030204" pitchFamily="18" charset="0"/>
                          <a:ea typeface="Cambria Math" panose="02040503050406030204" pitchFamily="18" charset="0"/>
                        </a:rPr>
                        <m:t>+</m:t>
                      </m:r>
                      <m:r>
                        <a:rPr lang="de-DE" b="0" i="1" smtClean="0">
                          <a:solidFill>
                            <a:srgbClr val="FF0000"/>
                          </a:solidFill>
                          <a:latin typeface="Cambria Math" panose="02040503050406030204" pitchFamily="18" charset="0"/>
                          <a:ea typeface="Cambria Math" panose="02040503050406030204" pitchFamily="18" charset="0"/>
                        </a:rPr>
                        <m:t>𝐷</m:t>
                      </m:r>
                    </m:oMath>
                  </m:oMathPara>
                </a14:m>
                <a:endParaRPr lang="de-DE" dirty="0">
                  <a:solidFill>
                    <a:srgbClr val="FF0000"/>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6372200" y="1804665"/>
                <a:ext cx="1626727" cy="276999"/>
              </a:xfrm>
              <a:prstGeom prst="rect">
                <a:avLst/>
              </a:prstGeom>
              <a:blipFill>
                <a:blip r:embed="rId3"/>
                <a:stretch>
                  <a:fillRect l="-2996" r="-2622" b="-888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360000" y="2700000"/>
                <a:ext cx="7594195" cy="369332"/>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1. </a:t>
                </a:r>
                <a14:m>
                  <m:oMath xmlns:m="http://schemas.openxmlformats.org/officeDocument/2006/math">
                    <m:r>
                      <a:rPr lang="de-DE" b="0" i="1" smtClean="0">
                        <a:latin typeface="Cambria Math" panose="02040503050406030204" pitchFamily="18" charset="0"/>
                        <a:cs typeface="Times New Roman" panose="02020603050405020304" pitchFamily="18" charset="0"/>
                      </a:rPr>
                      <m:t>𝑅</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de-DE"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de-DE"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de-DE" b="0" i="1" smtClean="0">
                            <a:latin typeface="Cambria Math" panose="02040503050406030204" pitchFamily="18" charset="0"/>
                            <a:ea typeface="Cambria Math" panose="02040503050406030204" pitchFamily="18" charset="0"/>
                            <a:cs typeface="Times New Roman" panose="02020603050405020304" pitchFamily="18" charset="0"/>
                          </a:rPr>
                          <m:t>𝑡</m:t>
                        </m:r>
                      </m:den>
                    </m:f>
                  </m:oMath>
                </a14:m>
                <a:r>
                  <a:rPr lang="de-DE" dirty="0" smtClean="0">
                    <a:latin typeface="Times New Roman" panose="02020603050405020304" pitchFamily="18" charset="0"/>
                    <a:cs typeface="Times New Roman" panose="02020603050405020304" pitchFamily="18" charset="0"/>
                  </a:rPr>
                  <a:t> : </a:t>
                </a:r>
                <a:r>
                  <a:rPr lang="en-US" dirty="0" smtClean="0">
                    <a:latin typeface="Times New Roman" panose="02020603050405020304" pitchFamily="18" charset="0"/>
                    <a:cs typeface="Times New Roman" panose="02020603050405020304" pitchFamily="18" charset="0"/>
                  </a:rPr>
                  <a:t>All direct and inverse reactions proceed very fast:</a:t>
                </a:r>
                <a14:m>
                  <m:oMath xmlns:m="http://schemas.openxmlformats.org/officeDocument/2006/math">
                    <m:r>
                      <a:rPr lang="de-DE" b="0" i="0" smtClean="0">
                        <a:latin typeface="Cambria Math" panose="02040503050406030204" pitchFamily="18" charset="0"/>
                        <a:cs typeface="Times New Roman" panose="02020603050405020304" pitchFamily="18" charset="0"/>
                      </a:rPr>
                      <m:t> </m:t>
                    </m:r>
                    <m:r>
                      <a:rPr lang="de-DE" b="0" i="1" smtClean="0">
                        <a:latin typeface="Cambria Math" panose="02040503050406030204" pitchFamily="18" charset="0"/>
                        <a:cs typeface="Times New Roman" panose="02020603050405020304" pitchFamily="18" charset="0"/>
                      </a:rPr>
                      <m:t>𝐴</m:t>
                    </m:r>
                    <m:r>
                      <a:rPr lang="de-DE" b="0" i="1" smtClean="0">
                        <a:latin typeface="Cambria Math" panose="02040503050406030204" pitchFamily="18" charset="0"/>
                        <a:cs typeface="Times New Roman" panose="02020603050405020304" pitchFamily="18" charset="0"/>
                      </a:rPr>
                      <m:t>+</m:t>
                    </m:r>
                    <m:r>
                      <a:rPr lang="de-DE" b="0" i="1" smtClean="0">
                        <a:latin typeface="Cambria Math" panose="02040503050406030204" pitchFamily="18" charset="0"/>
                        <a:cs typeface="Times New Roman" panose="02020603050405020304" pitchFamily="18" charset="0"/>
                      </a:rPr>
                      <m:t>𝐵</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r>
                      <a:rPr lang="de-DE" b="0" i="1" smtClean="0">
                        <a:latin typeface="Cambria Math" panose="02040503050406030204" pitchFamily="18" charset="0"/>
                        <a:ea typeface="Cambria Math" panose="02040503050406030204" pitchFamily="18" charset="0"/>
                        <a:cs typeface="Times New Roman" panose="02020603050405020304" pitchFamily="18" charset="0"/>
                      </a:rPr>
                      <m:t>𝐶</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r>
                      <a:rPr lang="de-DE" b="0" i="1" smtClean="0">
                        <a:latin typeface="Cambria Math" panose="02040503050406030204" pitchFamily="18" charset="0"/>
                        <a:ea typeface="Cambria Math" panose="02040503050406030204" pitchFamily="18" charset="0"/>
                        <a:cs typeface="Times New Roman" panose="02020603050405020304" pitchFamily="18" charset="0"/>
                      </a:rPr>
                      <m:t>𝐷</m:t>
                    </m:r>
                  </m:oMath>
                </a14:m>
                <a:endParaRPr lang="de-DE" dirty="0">
                  <a:latin typeface="Times New Roman" panose="02020603050405020304" pitchFamily="18" charset="0"/>
                  <a:cs typeface="Times New Roman" panose="02020603050405020304" pitchFamily="18" charset="0"/>
                </a:endParaRPr>
              </a:p>
            </p:txBody>
          </p:sp>
        </mc:Choice>
        <mc:Fallback xmlns="">
          <p:sp>
            <p:nvSpPr>
              <p:cNvPr id="7" name="Textfeld 6"/>
              <p:cNvSpPr txBox="1">
                <a:spLocks noRot="1" noChangeAspect="1" noMove="1" noResize="1" noEditPoints="1" noAdjustHandles="1" noChangeArrowheads="1" noChangeShapeType="1" noTextEdit="1"/>
              </p:cNvSpPr>
              <p:nvPr/>
            </p:nvSpPr>
            <p:spPr>
              <a:xfrm>
                <a:off x="360000" y="2700000"/>
                <a:ext cx="7594195" cy="369332"/>
              </a:xfrm>
              <a:prstGeom prst="rect">
                <a:avLst/>
              </a:prstGeom>
              <a:blipFill>
                <a:blip r:embed="rId4"/>
                <a:stretch>
                  <a:fillRect l="-642" t="-116667" b="-181667"/>
                </a:stretch>
              </a:blipFill>
            </p:spPr>
            <p:txBody>
              <a:bodyPr/>
              <a:lstStyle/>
              <a:p>
                <a:r>
                  <a:rPr lang="de-DE">
                    <a:noFill/>
                  </a:rPr>
                  <a:t> </a:t>
                </a:r>
              </a:p>
            </p:txBody>
          </p:sp>
        </mc:Fallback>
      </mc:AlternateContent>
      <p:sp>
        <p:nvSpPr>
          <p:cNvPr id="8" name="Textfeld 7"/>
          <p:cNvSpPr txBox="1"/>
          <p:nvPr/>
        </p:nvSpPr>
        <p:spPr>
          <a:xfrm>
            <a:off x="360001" y="3240000"/>
            <a:ext cx="1259671" cy="923330"/>
          </a:xfrm>
          <a:prstGeom prst="rect">
            <a:avLst/>
          </a:prstGeom>
          <a:noFill/>
        </p:spPr>
        <p:txBody>
          <a:bodyPr wrap="square" rtlCol="0">
            <a:spAutoFit/>
          </a:bodyPr>
          <a:lstStyle/>
          <a:p>
            <a:pPr algn="ctr"/>
            <a:r>
              <a:rPr lang="en-US" dirty="0" smtClean="0">
                <a:solidFill>
                  <a:srgbClr val="0000CC"/>
                </a:solidFill>
                <a:latin typeface="Times New Roman" panose="02020603050405020304" pitchFamily="18" charset="0"/>
                <a:cs typeface="Times New Roman" panose="02020603050405020304" pitchFamily="18" charset="0"/>
              </a:rPr>
              <a:t>nuclear statistical equilibrium</a:t>
            </a:r>
            <a:endParaRPr lang="en-US"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feld 8"/>
              <p:cNvSpPr txBox="1"/>
              <p:nvPr/>
            </p:nvSpPr>
            <p:spPr>
              <a:xfrm>
                <a:off x="1749859" y="3429125"/>
                <a:ext cx="6508513" cy="5405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b="0" i="1" smtClean="0">
                              <a:latin typeface="Cambria Math" panose="02040503050406030204" pitchFamily="18" charset="0"/>
                            </a:rPr>
                            <m:t>𝑋</m:t>
                          </m:r>
                        </m:e>
                        <m:sub>
                          <m:r>
                            <a:rPr lang="de-DE" sz="1400" b="0" i="1" smtClean="0">
                              <a:latin typeface="Cambria Math" panose="02040503050406030204" pitchFamily="18" charset="0"/>
                            </a:rPr>
                            <m:t>𝑖</m:t>
                          </m:r>
                        </m:sub>
                      </m:sSub>
                      <m:d>
                        <m:dPr>
                          <m:ctrlPr>
                            <a:rPr lang="de-DE" sz="1400" i="1" smtClean="0">
                              <a:latin typeface="Cambria Math" panose="02040503050406030204" pitchFamily="18" charset="0"/>
                            </a:rPr>
                          </m:ctrlPr>
                        </m:dPr>
                        <m:e>
                          <m:sSub>
                            <m:sSubPr>
                              <m:ctrlPr>
                                <a:rPr lang="de-DE" sz="1400" i="1" smtClean="0">
                                  <a:latin typeface="Cambria Math" panose="02040503050406030204" pitchFamily="18" charset="0"/>
                                </a:rPr>
                              </m:ctrlPr>
                            </m:sSubPr>
                            <m:e>
                              <m:r>
                                <a:rPr lang="de-DE" sz="1400" b="0" i="1" smtClean="0">
                                  <a:latin typeface="Cambria Math" panose="02040503050406030204" pitchFamily="18" charset="0"/>
                                </a:rPr>
                                <m:t>𝐴</m:t>
                              </m:r>
                            </m:e>
                            <m:sub>
                              <m:r>
                                <a:rPr lang="de-DE" sz="1400" b="0" i="1" smtClean="0">
                                  <a:latin typeface="Cambria Math" panose="02040503050406030204" pitchFamily="18" charset="0"/>
                                </a:rPr>
                                <m:t>𝑖</m:t>
                              </m:r>
                            </m:sub>
                          </m:sSub>
                          <m:r>
                            <a:rPr lang="de-DE" sz="1400" b="0" i="1" smtClean="0">
                              <a:latin typeface="Cambria Math" panose="02040503050406030204" pitchFamily="18" charset="0"/>
                            </a:rPr>
                            <m:t>,</m:t>
                          </m:r>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𝑍</m:t>
                              </m:r>
                            </m:e>
                            <m:sub>
                              <m:r>
                                <a:rPr lang="de-DE" sz="1400" b="0" i="1" smtClean="0">
                                  <a:latin typeface="Cambria Math" panose="02040503050406030204" pitchFamily="18" charset="0"/>
                                </a:rPr>
                                <m:t>𝑖</m:t>
                              </m:r>
                            </m:sub>
                          </m:sSub>
                          <m:r>
                            <a:rPr lang="de-DE" sz="1400" b="0" i="1" smtClean="0">
                              <a:latin typeface="Cambria Math" panose="02040503050406030204" pitchFamily="18" charset="0"/>
                            </a:rPr>
                            <m:t>,</m:t>
                          </m:r>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𝜌</m:t>
                          </m:r>
                        </m:e>
                      </m:d>
                      <m:r>
                        <a:rPr lang="de-DE" sz="1400" b="0" i="1" smtClean="0">
                          <a:latin typeface="Cambria Math" panose="02040503050406030204" pitchFamily="18" charset="0"/>
                        </a:rPr>
                        <m:t>=</m:t>
                      </m:r>
                      <m:f>
                        <m:fPr>
                          <m:ctrlPr>
                            <a:rPr lang="de-DE" sz="1400" b="0" i="1" smtClean="0">
                              <a:latin typeface="Cambria Math" panose="02040503050406030204" pitchFamily="18" charset="0"/>
                            </a:rPr>
                          </m:ctrlPr>
                        </m:fPr>
                        <m:num>
                          <m:r>
                            <a:rPr lang="de-DE" sz="1400" b="0" i="1" smtClean="0">
                              <a:latin typeface="Cambria Math" panose="02040503050406030204" pitchFamily="18" charset="0"/>
                            </a:rPr>
                            <m:t>𝐴</m:t>
                          </m:r>
                        </m:num>
                        <m:den>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𝑁</m:t>
                              </m:r>
                            </m:e>
                            <m:sub>
                              <m:r>
                                <a:rPr lang="de-DE" sz="1400" b="0" i="1" smtClean="0">
                                  <a:latin typeface="Cambria Math" panose="02040503050406030204" pitchFamily="18" charset="0"/>
                                </a:rPr>
                                <m:t>𝐴</m:t>
                              </m:r>
                            </m:sub>
                          </m:sSub>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𝜌</m:t>
                          </m:r>
                        </m:den>
                      </m:f>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𝜔</m:t>
                      </m:r>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𝑇</m:t>
                          </m:r>
                        </m:e>
                      </m:d>
                      <m:r>
                        <a:rPr lang="de-DE" sz="1400" b="0" i="1" smtClean="0">
                          <a:latin typeface="Cambria Math" panose="02040503050406030204" pitchFamily="18" charset="0"/>
                          <a:ea typeface="Cambria Math" panose="02040503050406030204" pitchFamily="18" charset="0"/>
                        </a:rPr>
                        <m:t>∙</m:t>
                      </m:r>
                      <m:sSup>
                        <m:sSupPr>
                          <m:ctrlPr>
                            <a:rPr lang="de-DE" sz="1400" b="0" i="1" smtClean="0">
                              <a:latin typeface="Cambria Math" panose="02040503050406030204" pitchFamily="18" charset="0"/>
                              <a:ea typeface="Cambria Math" panose="02040503050406030204" pitchFamily="18" charset="0"/>
                            </a:rPr>
                          </m:ctrlPr>
                        </m:sSupPr>
                        <m:e>
                          <m:d>
                            <m:dPr>
                              <m:ctrlPr>
                                <a:rPr lang="de-DE" sz="1400" b="0" i="1" smtClean="0">
                                  <a:latin typeface="Cambria Math" panose="02040503050406030204" pitchFamily="18" charset="0"/>
                                  <a:ea typeface="Cambria Math" panose="02040503050406030204" pitchFamily="18" charset="0"/>
                                </a:rPr>
                              </m:ctrlPr>
                            </m:dPr>
                            <m:e>
                              <m:f>
                                <m:fPr>
                                  <m:ctrlPr>
                                    <a:rPr lang="de-DE" sz="1400" b="0" i="1" smtClean="0">
                                      <a:latin typeface="Cambria Math" panose="02040503050406030204" pitchFamily="18" charset="0"/>
                                      <a:ea typeface="Cambria Math" panose="02040503050406030204" pitchFamily="18" charset="0"/>
                                    </a:rPr>
                                  </m:ctrlPr>
                                </m:fPr>
                                <m:num>
                                  <m:r>
                                    <a:rPr lang="de-DE" sz="1400" b="0" i="1" smtClean="0">
                                      <a:latin typeface="Cambria Math" panose="02040503050406030204" pitchFamily="18" charset="0"/>
                                      <a:ea typeface="Cambria Math" panose="02040503050406030204" pitchFamily="18" charset="0"/>
                                    </a:rPr>
                                    <m:t>2</m:t>
                                  </m:r>
                                  <m:r>
                                    <a:rPr lang="de-DE" sz="1400" b="0" i="1" smtClean="0">
                                      <a:latin typeface="Cambria Math" panose="02040503050406030204" pitchFamily="18" charset="0"/>
                                      <a:ea typeface="Cambria Math" panose="02040503050406030204" pitchFamily="18" charset="0"/>
                                    </a:rPr>
                                    <m:t>𝜋</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𝑘</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𝑇</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𝑀</m:t>
                                  </m:r>
                                  <m:d>
                                    <m:dPr>
                                      <m:ctrlPr>
                                        <a:rPr lang="de-DE" sz="1400" b="0" i="1" smtClean="0">
                                          <a:latin typeface="Cambria Math" panose="02040503050406030204" pitchFamily="18" charset="0"/>
                                          <a:ea typeface="Cambria Math" panose="02040503050406030204" pitchFamily="18" charset="0"/>
                                        </a:rPr>
                                      </m:ctrlPr>
                                    </m:dPr>
                                    <m:e>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𝐴</m:t>
                                          </m:r>
                                        </m:e>
                                        <m:sub>
                                          <m:r>
                                            <a:rPr lang="de-DE" sz="1400" b="0" i="1" smtClean="0">
                                              <a:latin typeface="Cambria Math" panose="02040503050406030204" pitchFamily="18" charset="0"/>
                                              <a:ea typeface="Cambria Math" panose="02040503050406030204" pitchFamily="18" charset="0"/>
                                            </a:rPr>
                                            <m:t>𝑖</m:t>
                                          </m:r>
                                        </m:sub>
                                      </m:sSub>
                                      <m:r>
                                        <a:rPr lang="de-DE" sz="1400" b="0" i="1" smtClean="0">
                                          <a:latin typeface="Cambria Math" panose="02040503050406030204" pitchFamily="18" charset="0"/>
                                          <a:ea typeface="Cambria Math" panose="02040503050406030204" pitchFamily="18" charset="0"/>
                                        </a:rPr>
                                        <m:t>,</m:t>
                                      </m:r>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𝑍</m:t>
                                          </m:r>
                                        </m:e>
                                        <m:sub>
                                          <m:r>
                                            <a:rPr lang="de-DE" sz="1400" b="0" i="1" smtClean="0">
                                              <a:latin typeface="Cambria Math" panose="02040503050406030204" pitchFamily="18" charset="0"/>
                                              <a:ea typeface="Cambria Math" panose="02040503050406030204" pitchFamily="18" charset="0"/>
                                            </a:rPr>
                                            <m:t>𝑖</m:t>
                                          </m:r>
                                        </m:sub>
                                      </m:sSub>
                                    </m:e>
                                  </m:d>
                                </m:num>
                                <m:den>
                                  <m:sSup>
                                    <m:sSupPr>
                                      <m:ctrlPr>
                                        <a:rPr lang="de-DE" sz="1400" b="0" i="1" smtClean="0">
                                          <a:latin typeface="Cambria Math" panose="02040503050406030204" pitchFamily="18" charset="0"/>
                                          <a:ea typeface="Cambria Math" panose="02040503050406030204" pitchFamily="18" charset="0"/>
                                        </a:rPr>
                                      </m:ctrlPr>
                                    </m:sSupPr>
                                    <m:e>
                                      <m:r>
                                        <a:rPr lang="de-DE" sz="1400" b="0" i="1" smtClean="0">
                                          <a:latin typeface="Cambria Math" panose="02040503050406030204" pitchFamily="18" charset="0"/>
                                          <a:ea typeface="Cambria Math" panose="02040503050406030204" pitchFamily="18" charset="0"/>
                                        </a:rPr>
                                        <m:t>h</m:t>
                                      </m:r>
                                    </m:e>
                                    <m:sup>
                                      <m:r>
                                        <a:rPr lang="de-DE" sz="1400" b="0" i="1" smtClean="0">
                                          <a:latin typeface="Cambria Math" panose="02040503050406030204" pitchFamily="18" charset="0"/>
                                          <a:ea typeface="Cambria Math" panose="02040503050406030204" pitchFamily="18" charset="0"/>
                                        </a:rPr>
                                        <m:t>2</m:t>
                                      </m:r>
                                    </m:sup>
                                  </m:sSup>
                                </m:den>
                              </m:f>
                            </m:e>
                          </m:d>
                        </m:e>
                        <m:sup>
                          <m:f>
                            <m:fPr>
                              <m:type m:val="lin"/>
                              <m:ctrlPr>
                                <a:rPr lang="de-DE" sz="1400" b="0" i="1" smtClean="0">
                                  <a:latin typeface="Cambria Math" panose="02040503050406030204" pitchFamily="18" charset="0"/>
                                  <a:ea typeface="Cambria Math" panose="02040503050406030204" pitchFamily="18" charset="0"/>
                                </a:rPr>
                              </m:ctrlPr>
                            </m:fPr>
                            <m:num>
                              <m:r>
                                <a:rPr lang="de-DE" sz="1400" b="0" i="1" smtClean="0">
                                  <a:latin typeface="Cambria Math" panose="02040503050406030204" pitchFamily="18" charset="0"/>
                                  <a:ea typeface="Cambria Math" panose="02040503050406030204" pitchFamily="18" charset="0"/>
                                </a:rPr>
                                <m:t>3</m:t>
                              </m:r>
                            </m:num>
                            <m:den>
                              <m:r>
                                <a:rPr lang="de-DE" sz="1400" b="0" i="1" smtClean="0">
                                  <a:latin typeface="Cambria Math" panose="02040503050406030204" pitchFamily="18" charset="0"/>
                                  <a:ea typeface="Cambria Math" panose="02040503050406030204" pitchFamily="18" charset="0"/>
                                </a:rPr>
                                <m:t>2</m:t>
                              </m:r>
                            </m:den>
                          </m:f>
                        </m:sup>
                      </m:sSup>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𝑒𝑥𝑝</m:t>
                      </m:r>
                      <m:d>
                        <m:dPr>
                          <m:begChr m:val="["/>
                          <m:endChr m:val="]"/>
                          <m:ctrlPr>
                            <a:rPr lang="de-DE" sz="1400" b="0" i="1" smtClean="0">
                              <a:latin typeface="Cambria Math" panose="02040503050406030204" pitchFamily="18" charset="0"/>
                              <a:ea typeface="Cambria Math" panose="02040503050406030204" pitchFamily="18" charset="0"/>
                            </a:rPr>
                          </m:ctrlPr>
                        </m:dPr>
                        <m:e>
                          <m:f>
                            <m:fPr>
                              <m:ctrlPr>
                                <a:rPr lang="de-DE" sz="1400" b="0" i="1" smtClean="0">
                                  <a:latin typeface="Cambria Math" panose="02040503050406030204" pitchFamily="18" charset="0"/>
                                  <a:ea typeface="Cambria Math" panose="02040503050406030204" pitchFamily="18" charset="0"/>
                                </a:rPr>
                              </m:ctrlPr>
                            </m:fPr>
                            <m:num>
                              <m:r>
                                <a:rPr lang="de-DE" sz="1400" b="0" i="1" smtClean="0">
                                  <a:latin typeface="Cambria Math" panose="02040503050406030204" pitchFamily="18" charset="0"/>
                                  <a:ea typeface="Cambria Math" panose="02040503050406030204" pitchFamily="18" charset="0"/>
                                </a:rPr>
                                <m:t>𝜇</m:t>
                              </m:r>
                              <m:d>
                                <m:dPr>
                                  <m:ctrlPr>
                                    <a:rPr lang="de-DE" sz="1400" b="0" i="1" smtClean="0">
                                      <a:latin typeface="Cambria Math" panose="02040503050406030204" pitchFamily="18" charset="0"/>
                                      <a:ea typeface="Cambria Math" panose="02040503050406030204" pitchFamily="18" charset="0"/>
                                    </a:rPr>
                                  </m:ctrlPr>
                                </m:dPr>
                                <m:e>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𝐴</m:t>
                                      </m:r>
                                    </m:e>
                                    <m:sub>
                                      <m:r>
                                        <a:rPr lang="de-DE" sz="1400" b="0" i="1" smtClean="0">
                                          <a:latin typeface="Cambria Math" panose="02040503050406030204" pitchFamily="18" charset="0"/>
                                          <a:ea typeface="Cambria Math" panose="02040503050406030204" pitchFamily="18" charset="0"/>
                                        </a:rPr>
                                        <m:t>𝑖</m:t>
                                      </m:r>
                                    </m:sub>
                                  </m:sSub>
                                  <m:r>
                                    <a:rPr lang="de-DE" sz="1400" b="0" i="1" smtClean="0">
                                      <a:latin typeface="Cambria Math" panose="02040503050406030204" pitchFamily="18" charset="0"/>
                                      <a:ea typeface="Cambria Math" panose="02040503050406030204" pitchFamily="18" charset="0"/>
                                    </a:rPr>
                                    <m:t>,</m:t>
                                  </m:r>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𝑍</m:t>
                                      </m:r>
                                    </m:e>
                                    <m:sub>
                                      <m:r>
                                        <a:rPr lang="de-DE" sz="1400" b="0" i="1" smtClean="0">
                                          <a:latin typeface="Cambria Math" panose="02040503050406030204" pitchFamily="18" charset="0"/>
                                          <a:ea typeface="Cambria Math" panose="02040503050406030204" pitchFamily="18" charset="0"/>
                                        </a:rPr>
                                        <m:t>𝑖</m:t>
                                      </m:r>
                                    </m:sub>
                                  </m:sSub>
                                </m:e>
                              </m:d>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𝐵</m:t>
                              </m:r>
                              <m:d>
                                <m:dPr>
                                  <m:ctrlPr>
                                    <a:rPr lang="de-DE" sz="1400" b="0" i="1" smtClean="0">
                                      <a:latin typeface="Cambria Math" panose="02040503050406030204" pitchFamily="18" charset="0"/>
                                      <a:ea typeface="Cambria Math" panose="02040503050406030204" pitchFamily="18" charset="0"/>
                                    </a:rPr>
                                  </m:ctrlPr>
                                </m:dPr>
                                <m:e>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𝐴</m:t>
                                      </m:r>
                                    </m:e>
                                    <m:sub>
                                      <m:r>
                                        <a:rPr lang="de-DE" sz="1400" b="0" i="1" smtClean="0">
                                          <a:latin typeface="Cambria Math" panose="02040503050406030204" pitchFamily="18" charset="0"/>
                                          <a:ea typeface="Cambria Math" panose="02040503050406030204" pitchFamily="18" charset="0"/>
                                        </a:rPr>
                                        <m:t>𝑖</m:t>
                                      </m:r>
                                    </m:sub>
                                  </m:sSub>
                                  <m:r>
                                    <a:rPr lang="de-DE" sz="1400" b="0" i="1" smtClean="0">
                                      <a:latin typeface="Cambria Math" panose="02040503050406030204" pitchFamily="18" charset="0"/>
                                      <a:ea typeface="Cambria Math" panose="02040503050406030204" pitchFamily="18" charset="0"/>
                                    </a:rPr>
                                    <m:t>,</m:t>
                                  </m:r>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𝑍</m:t>
                                      </m:r>
                                    </m:e>
                                    <m:sub>
                                      <m:r>
                                        <a:rPr lang="de-DE" sz="1400" b="0" i="1" smtClean="0">
                                          <a:latin typeface="Cambria Math" panose="02040503050406030204" pitchFamily="18" charset="0"/>
                                          <a:ea typeface="Cambria Math" panose="02040503050406030204" pitchFamily="18" charset="0"/>
                                        </a:rPr>
                                        <m:t>𝑖</m:t>
                                      </m:r>
                                    </m:sub>
                                  </m:sSub>
                                </m:e>
                              </m:d>
                            </m:num>
                            <m:den>
                              <m:r>
                                <a:rPr lang="de-DE" sz="1400" b="0" i="1" smtClean="0">
                                  <a:latin typeface="Cambria Math" panose="02040503050406030204" pitchFamily="18" charset="0"/>
                                  <a:ea typeface="Cambria Math" panose="02040503050406030204" pitchFamily="18" charset="0"/>
                                </a:rPr>
                                <m:t>𝑘</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𝑇</m:t>
                              </m:r>
                            </m:den>
                          </m:f>
                        </m:e>
                      </m:d>
                    </m:oMath>
                  </m:oMathPara>
                </a14:m>
                <a:endParaRPr lang="de-DE" sz="1400" dirty="0"/>
              </a:p>
            </p:txBody>
          </p:sp>
        </mc:Choice>
        <mc:Fallback xmlns="">
          <p:sp>
            <p:nvSpPr>
              <p:cNvPr id="9" name="Textfeld 8"/>
              <p:cNvSpPr txBox="1">
                <a:spLocks noRot="1" noChangeAspect="1" noMove="1" noResize="1" noEditPoints="1" noAdjustHandles="1" noChangeArrowheads="1" noChangeShapeType="1" noTextEdit="1"/>
              </p:cNvSpPr>
              <p:nvPr/>
            </p:nvSpPr>
            <p:spPr>
              <a:xfrm>
                <a:off x="1749859" y="3429125"/>
                <a:ext cx="6508513" cy="540597"/>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360000" y="4320000"/>
                <a:ext cx="6996531"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Abundances of nuclei depend on T, </a:t>
                </a:r>
                <a:r>
                  <a:rPr lang="el-GR" dirty="0" smtClean="0">
                    <a:solidFill>
                      <a:srgbClr val="0000CC"/>
                    </a:solidFill>
                    <a:latin typeface="Times New Roman" panose="02020603050405020304" pitchFamily="18" charset="0"/>
                    <a:cs typeface="Times New Roman" panose="02020603050405020304" pitchFamily="18" charset="0"/>
                  </a:rPr>
                  <a:t>ρ</a:t>
                </a:r>
                <a:r>
                  <a:rPr lang="de-DE" dirty="0" smtClean="0">
                    <a:solidFill>
                      <a:srgbClr val="0000CC"/>
                    </a:solidFill>
                    <a:latin typeface="Times New Roman" panose="02020603050405020304" pitchFamily="18" charset="0"/>
                    <a:cs typeface="Times New Roman" panose="02020603050405020304" pitchFamily="18" charset="0"/>
                  </a:rPr>
                  <a:t> </a:t>
                </a:r>
                <a:r>
                  <a:rPr lang="en-US" dirty="0" smtClean="0">
                    <a:solidFill>
                      <a:srgbClr val="0000CC"/>
                    </a:solidFill>
                    <a:latin typeface="Times New Roman" panose="02020603050405020304" pitchFamily="18" charset="0"/>
                    <a:cs typeface="Times New Roman" panose="02020603050405020304" pitchFamily="18" charset="0"/>
                  </a:rPr>
                  <a:t>and their binding energies </a:t>
                </a:r>
                <a14:m>
                  <m:oMath xmlns:m="http://schemas.openxmlformats.org/officeDocument/2006/math">
                    <m:r>
                      <a:rPr lang="de-DE" b="0" i="1" smtClean="0">
                        <a:solidFill>
                          <a:srgbClr val="0000CC"/>
                        </a:solidFill>
                        <a:latin typeface="Cambria Math" panose="02040503050406030204" pitchFamily="18" charset="0"/>
                        <a:cs typeface="Times New Roman" panose="02020603050405020304" pitchFamily="18" charset="0"/>
                      </a:rPr>
                      <m:t>𝐵</m:t>
                    </m:r>
                    <m:d>
                      <m:dPr>
                        <m:ctrlPr>
                          <a:rPr lang="de-DE" b="0" i="1" smtClean="0">
                            <a:solidFill>
                              <a:srgbClr val="0000CC"/>
                            </a:solidFill>
                            <a:latin typeface="Cambria Math" panose="02040503050406030204" pitchFamily="18" charset="0"/>
                            <a:cs typeface="Times New Roman" panose="02020603050405020304" pitchFamily="18" charset="0"/>
                          </a:rPr>
                        </m:ctrlPr>
                      </m:dPr>
                      <m:e>
                        <m:sSub>
                          <m:sSubPr>
                            <m:ctrlPr>
                              <a:rPr lang="de-DE" b="0" i="1" smtClean="0">
                                <a:solidFill>
                                  <a:srgbClr val="0000CC"/>
                                </a:solidFill>
                                <a:latin typeface="Cambria Math" panose="02040503050406030204" pitchFamily="18" charset="0"/>
                                <a:cs typeface="Times New Roman" panose="02020603050405020304" pitchFamily="18" charset="0"/>
                              </a:rPr>
                            </m:ctrlPr>
                          </m:sSubPr>
                          <m:e>
                            <m:r>
                              <a:rPr lang="de-DE" b="0" i="1" smtClean="0">
                                <a:solidFill>
                                  <a:srgbClr val="0000CC"/>
                                </a:solidFill>
                                <a:latin typeface="Cambria Math" panose="02040503050406030204" pitchFamily="18" charset="0"/>
                                <a:cs typeface="Times New Roman" panose="02020603050405020304" pitchFamily="18" charset="0"/>
                              </a:rPr>
                              <m:t>𝐴</m:t>
                            </m:r>
                          </m:e>
                          <m:sub>
                            <m:r>
                              <a:rPr lang="de-DE" b="0" i="1" smtClean="0">
                                <a:solidFill>
                                  <a:srgbClr val="0000CC"/>
                                </a:solidFill>
                                <a:latin typeface="Cambria Math" panose="02040503050406030204" pitchFamily="18" charset="0"/>
                                <a:cs typeface="Times New Roman" panose="02020603050405020304" pitchFamily="18" charset="0"/>
                              </a:rPr>
                              <m:t>𝑖</m:t>
                            </m:r>
                          </m:sub>
                        </m:sSub>
                        <m:r>
                          <a:rPr lang="de-DE" b="0" i="1" smtClean="0">
                            <a:solidFill>
                              <a:srgbClr val="0000CC"/>
                            </a:solidFill>
                            <a:latin typeface="Cambria Math" panose="02040503050406030204" pitchFamily="18" charset="0"/>
                            <a:cs typeface="Times New Roman" panose="02020603050405020304" pitchFamily="18" charset="0"/>
                          </a:rPr>
                          <m:t>,</m:t>
                        </m:r>
                        <m:sSub>
                          <m:sSubPr>
                            <m:ctrlPr>
                              <a:rPr lang="de-DE" b="0" i="1" smtClean="0">
                                <a:solidFill>
                                  <a:srgbClr val="0000CC"/>
                                </a:solidFill>
                                <a:latin typeface="Cambria Math" panose="02040503050406030204" pitchFamily="18" charset="0"/>
                                <a:cs typeface="Times New Roman" panose="02020603050405020304" pitchFamily="18" charset="0"/>
                              </a:rPr>
                            </m:ctrlPr>
                          </m:sSubPr>
                          <m:e>
                            <m:r>
                              <a:rPr lang="de-DE" b="0" i="1" smtClean="0">
                                <a:solidFill>
                                  <a:srgbClr val="0000CC"/>
                                </a:solidFill>
                                <a:latin typeface="Cambria Math" panose="02040503050406030204" pitchFamily="18" charset="0"/>
                                <a:cs typeface="Times New Roman" panose="02020603050405020304" pitchFamily="18" charset="0"/>
                              </a:rPr>
                              <m:t>𝑍</m:t>
                            </m:r>
                          </m:e>
                          <m:sub>
                            <m:r>
                              <a:rPr lang="de-DE" b="0" i="1" smtClean="0">
                                <a:solidFill>
                                  <a:srgbClr val="0000CC"/>
                                </a:solidFill>
                                <a:latin typeface="Cambria Math" panose="02040503050406030204" pitchFamily="18" charset="0"/>
                                <a:cs typeface="Times New Roman" panose="02020603050405020304" pitchFamily="18" charset="0"/>
                              </a:rPr>
                              <m:t>𝑖</m:t>
                            </m:r>
                          </m:sub>
                        </m:sSub>
                      </m:e>
                    </m:d>
                  </m:oMath>
                </a14:m>
                <a:endParaRPr lang="en-US"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360000" y="4320000"/>
                <a:ext cx="6996531" cy="369332"/>
              </a:xfrm>
              <a:prstGeom prst="rect">
                <a:avLst/>
              </a:prstGeom>
              <a:blipFill>
                <a:blip r:embed="rId6"/>
                <a:stretch>
                  <a:fillRect l="-697" t="-10000" b="-26667"/>
                </a:stretch>
              </a:blipFill>
            </p:spPr>
            <p:txBody>
              <a:bodyPr/>
              <a:lstStyle/>
              <a:p>
                <a:r>
                  <a:rPr lang="de-DE">
                    <a:noFill/>
                  </a:rPr>
                  <a:t> </a:t>
                </a:r>
              </a:p>
            </p:txBody>
          </p:sp>
        </mc:Fallback>
      </mc:AlternateContent>
      <p:sp>
        <p:nvSpPr>
          <p:cNvPr id="11" name="Rechteck 10"/>
          <p:cNvSpPr/>
          <p:nvPr/>
        </p:nvSpPr>
        <p:spPr>
          <a:xfrm>
            <a:off x="7452320" y="3493876"/>
            <a:ext cx="720080" cy="205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2" name="Textfeld 11"/>
              <p:cNvSpPr txBox="1"/>
              <p:nvPr/>
            </p:nvSpPr>
            <p:spPr>
              <a:xfrm>
                <a:off x="360000" y="5040000"/>
                <a:ext cx="5322676" cy="369332"/>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2. </a:t>
                </a:r>
                <a14:m>
                  <m:oMath xmlns:m="http://schemas.openxmlformats.org/officeDocument/2006/math">
                    <m:r>
                      <a:rPr lang="de-DE" b="0" i="1" smtClean="0">
                        <a:latin typeface="Cambria Math" panose="02040503050406030204" pitchFamily="18" charset="0"/>
                        <a:cs typeface="Times New Roman" panose="02020603050405020304" pitchFamily="18" charset="0"/>
                      </a:rPr>
                      <m:t>𝑅</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de-DE"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de-DE"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de-DE" b="0" i="1" smtClean="0">
                            <a:latin typeface="Cambria Math" panose="02040503050406030204" pitchFamily="18" charset="0"/>
                            <a:ea typeface="Cambria Math" panose="02040503050406030204" pitchFamily="18" charset="0"/>
                            <a:cs typeface="Times New Roman" panose="02020603050405020304" pitchFamily="18" charset="0"/>
                          </a:rPr>
                          <m:t>𝑡</m:t>
                        </m:r>
                      </m:den>
                    </m:f>
                  </m:oMath>
                </a14:m>
                <a:r>
                  <a:rPr lang="de-DE" dirty="0" smtClean="0">
                    <a:latin typeface="Times New Roman" panose="02020603050405020304" pitchFamily="18" charset="0"/>
                    <a:cs typeface="Times New Roman" panose="02020603050405020304" pitchFamily="18" charset="0"/>
                  </a:rPr>
                  <a:t> : </a:t>
                </a:r>
                <a:r>
                  <a:rPr lang="en-US" dirty="0" smtClean="0">
                    <a:latin typeface="Times New Roman" panose="02020603050405020304" pitchFamily="18" charset="0"/>
                    <a:cs typeface="Times New Roman" panose="02020603050405020304" pitchFamily="18" charset="0"/>
                  </a:rPr>
                  <a:t>reactions proceed slowly: </a:t>
                </a:r>
                <a14:m>
                  <m:oMath xmlns:m="http://schemas.openxmlformats.org/officeDocument/2006/math">
                    <m:r>
                      <a:rPr lang="de-DE" b="0" i="1" smtClean="0">
                        <a:latin typeface="Cambria Math" panose="02040503050406030204" pitchFamily="18" charset="0"/>
                        <a:cs typeface="Times New Roman" panose="02020603050405020304" pitchFamily="18" charset="0"/>
                      </a:rPr>
                      <m:t>𝐴</m:t>
                    </m:r>
                    <m:r>
                      <a:rPr lang="de-DE" b="0" i="1" smtClean="0">
                        <a:latin typeface="Cambria Math" panose="02040503050406030204" pitchFamily="18" charset="0"/>
                        <a:cs typeface="Times New Roman" panose="02020603050405020304" pitchFamily="18" charset="0"/>
                      </a:rPr>
                      <m:t>+</m:t>
                    </m:r>
                    <m:r>
                      <a:rPr lang="de-DE" b="0" i="1" smtClean="0">
                        <a:latin typeface="Cambria Math" panose="02040503050406030204" pitchFamily="18" charset="0"/>
                        <a:cs typeface="Times New Roman" panose="02020603050405020304" pitchFamily="18" charset="0"/>
                      </a:rPr>
                      <m:t>𝐵</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r>
                      <a:rPr lang="de-DE" b="0" i="1" smtClean="0">
                        <a:latin typeface="Cambria Math" panose="02040503050406030204" pitchFamily="18" charset="0"/>
                        <a:ea typeface="Cambria Math" panose="02040503050406030204" pitchFamily="18" charset="0"/>
                        <a:cs typeface="Times New Roman" panose="02020603050405020304" pitchFamily="18" charset="0"/>
                      </a:rPr>
                      <m:t>𝐶</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r>
                      <a:rPr lang="de-DE" b="0" i="1" smtClean="0">
                        <a:latin typeface="Cambria Math" panose="02040503050406030204" pitchFamily="18" charset="0"/>
                        <a:ea typeface="Cambria Math" panose="02040503050406030204" pitchFamily="18" charset="0"/>
                        <a:cs typeface="Times New Roman" panose="02020603050405020304" pitchFamily="18" charset="0"/>
                      </a:rPr>
                      <m:t>𝐷</m:t>
                    </m:r>
                  </m:oMath>
                </a14:m>
                <a:endParaRPr lang="de-DE" dirty="0">
                  <a:latin typeface="Times New Roman" panose="02020603050405020304" pitchFamily="18" charset="0"/>
                  <a:cs typeface="Times New Roman" panose="02020603050405020304" pitchFamily="18" charset="0"/>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360000" y="5040000"/>
                <a:ext cx="5322676" cy="369332"/>
              </a:xfrm>
              <a:prstGeom prst="rect">
                <a:avLst/>
              </a:prstGeom>
              <a:blipFill>
                <a:blip r:embed="rId7"/>
                <a:stretch>
                  <a:fillRect l="-916" t="-116667" b="-181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360000" y="5508000"/>
                <a:ext cx="878400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Abundances of nuclei depend on reaction rate </a:t>
                </a:r>
                <a14:m>
                  <m:oMath xmlns:m="http://schemas.openxmlformats.org/officeDocument/2006/math">
                    <m:r>
                      <a:rPr lang="de-DE" b="0" i="1" smtClean="0">
                        <a:latin typeface="Cambria Math" panose="02040503050406030204" pitchFamily="18" charset="0"/>
                        <a:cs typeface="Times New Roman" panose="02020603050405020304" pitchFamily="18" charset="0"/>
                      </a:rPr>
                      <m:t>𝑅</m:t>
                    </m:r>
                    <m:d>
                      <m:dPr>
                        <m:ctrlPr>
                          <a:rPr lang="de-DE" b="0" i="1" smtClean="0">
                            <a:latin typeface="Cambria Math" panose="02040503050406030204" pitchFamily="18" charset="0"/>
                            <a:cs typeface="Times New Roman" panose="02020603050405020304" pitchFamily="18" charset="0"/>
                          </a:rPr>
                        </m:ctrlPr>
                      </m:dPr>
                      <m:e>
                        <m:r>
                          <a:rPr lang="de-DE" b="0" i="1" smtClean="0">
                            <a:latin typeface="Cambria Math" panose="02040503050406030204" pitchFamily="18" charset="0"/>
                            <a:cs typeface="Times New Roman" panose="02020603050405020304" pitchFamily="18" charset="0"/>
                          </a:rPr>
                          <m:t>𝑇</m:t>
                        </m:r>
                        <m:r>
                          <a:rPr lang="de-DE" b="0" i="1" smtClean="0">
                            <a:latin typeface="Cambria Math" panose="02040503050406030204" pitchFamily="18" charset="0"/>
                            <a:cs typeface="Times New Roman" panose="02020603050405020304" pitchFamily="18" charset="0"/>
                          </a:rPr>
                          <m:t>, </m:t>
                        </m:r>
                        <m:r>
                          <a:rPr lang="de-DE" b="0" i="1" smtClean="0">
                            <a:latin typeface="Cambria Math" panose="02040503050406030204" pitchFamily="18" charset="0"/>
                            <a:ea typeface="Cambria Math" panose="02040503050406030204" pitchFamily="18" charset="0"/>
                            <a:cs typeface="Times New Roman" panose="02020603050405020304" pitchFamily="18" charset="0"/>
                          </a:rPr>
                          <m:t>𝜌</m:t>
                        </m:r>
                      </m:e>
                    </m:d>
                    <m:r>
                      <a:rPr lang="de-DE" b="0" i="1" smtClean="0">
                        <a:latin typeface="Cambria Math" panose="02040503050406030204" pitchFamily="18" charset="0"/>
                        <a:cs typeface="Times New Roman" panose="02020603050405020304" pitchFamily="18" charset="0"/>
                      </a:rPr>
                      <m:t> </m:t>
                    </m:r>
                  </m:oMath>
                </a14:m>
                <a:r>
                  <a:rPr lang="en-US" dirty="0" smtClean="0">
                    <a:latin typeface="Times New Roman" panose="02020603050405020304" pitchFamily="18" charset="0"/>
                    <a:cs typeface="Times New Roman" panose="02020603050405020304" pitchFamily="18" charset="0"/>
                  </a:rPr>
                  <a:t>and are coupled to the abundances of all other nuclei of the system</a:t>
                </a:r>
              </a:p>
              <a:p>
                <a:pPr algn="ct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time-dependent treatment required</a:t>
                </a:r>
                <a:endParaRPr lang="en-US" b="1" dirty="0">
                  <a:latin typeface="Times New Roman" panose="02020603050405020304" pitchFamily="18" charset="0"/>
                  <a:cs typeface="Times New Roman" panose="02020603050405020304" pitchFamily="18" charset="0"/>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360000" y="5508000"/>
                <a:ext cx="8784000" cy="923330"/>
              </a:xfrm>
              <a:prstGeom prst="rect">
                <a:avLst/>
              </a:prstGeom>
              <a:blipFill>
                <a:blip r:embed="rId8"/>
                <a:stretch>
                  <a:fillRect l="-555" t="-3974" b="-9934"/>
                </a:stretch>
              </a:blipFill>
            </p:spPr>
            <p:txBody>
              <a:bodyPr/>
              <a:lstStyle/>
              <a:p>
                <a:r>
                  <a:rPr lang="de-DE">
                    <a:noFill/>
                  </a:rPr>
                  <a:t> </a:t>
                </a:r>
              </a:p>
            </p:txBody>
          </p:sp>
        </mc:Fallback>
      </mc:AlternateContent>
    </p:spTree>
    <p:extLst>
      <p:ext uri="{BB962C8B-B14F-4D97-AF65-F5344CB8AC3E}">
        <p14:creationId xmlns:p14="http://schemas.microsoft.com/office/powerpoint/2010/main" val="221594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 attempt to interpret the relative abundances of the elements</a:t>
            </a:r>
            <a:r>
              <a:rPr lang="en-US" dirty="0" smtClean="0">
                <a:solidFill>
                  <a:schemeClr val="tx1"/>
                </a:solidFill>
              </a:rPr>
              <a:t> </a:t>
            </a:r>
            <a:r>
              <a:rPr lang="en-US" sz="1800" dirty="0" smtClean="0">
                <a:solidFill>
                  <a:schemeClr val="tx1"/>
                </a:solidFill>
              </a:rPr>
              <a:t>1942</a:t>
            </a:r>
            <a:endParaRPr lang="en-US" sz="1800" dirty="0"/>
          </a:p>
        </p:txBody>
      </p:sp>
      <p:pic>
        <p:nvPicPr>
          <p:cNvPr id="3" name="Grafik 2"/>
          <p:cNvPicPr>
            <a:picLocks noChangeAspect="1"/>
          </p:cNvPicPr>
          <p:nvPr/>
        </p:nvPicPr>
        <p:blipFill>
          <a:blip r:embed="rId2"/>
          <a:stretch>
            <a:fillRect/>
          </a:stretch>
        </p:blipFill>
        <p:spPr>
          <a:xfrm>
            <a:off x="0" y="554400"/>
            <a:ext cx="1437747" cy="1800000"/>
          </a:xfrm>
          <a:prstGeom prst="rect">
            <a:avLst/>
          </a:prstGeom>
        </p:spPr>
      </p:pic>
      <p:sp>
        <p:nvSpPr>
          <p:cNvPr id="4" name="Textfeld 3"/>
          <p:cNvSpPr txBox="1"/>
          <p:nvPr/>
        </p:nvSpPr>
        <p:spPr>
          <a:xfrm>
            <a:off x="87931" y="1556792"/>
            <a:ext cx="1261884" cy="523220"/>
          </a:xfrm>
          <a:prstGeom prst="rect">
            <a:avLst/>
          </a:prstGeom>
          <a:noFill/>
        </p:spPr>
        <p:txBody>
          <a:bodyPr wrap="none" rtlCol="0">
            <a:spAutoFit/>
          </a:bodyPr>
          <a:lstStyle/>
          <a:p>
            <a:r>
              <a:rPr lang="de-DE" sz="1400" dirty="0" err="1" smtClean="0">
                <a:solidFill>
                  <a:srgbClr val="FFFF00"/>
                </a:solidFill>
                <a:latin typeface="Times New Roman" panose="02020603050405020304" pitchFamily="18" charset="0"/>
                <a:cs typeface="Times New Roman" panose="02020603050405020304" pitchFamily="18" charset="0"/>
              </a:rPr>
              <a:t>Subrahmanyan</a:t>
            </a:r>
            <a:endParaRPr lang="de-DE" sz="1400" dirty="0" smtClean="0">
              <a:solidFill>
                <a:srgbClr val="FFFF00"/>
              </a:solidFill>
              <a:latin typeface="Times New Roman" panose="02020603050405020304" pitchFamily="18" charset="0"/>
              <a:cs typeface="Times New Roman" panose="02020603050405020304" pitchFamily="18" charset="0"/>
            </a:endParaRPr>
          </a:p>
          <a:p>
            <a:r>
              <a:rPr lang="de-DE" sz="1400" dirty="0" smtClean="0">
                <a:solidFill>
                  <a:srgbClr val="FFFF00"/>
                </a:solidFill>
                <a:latin typeface="Times New Roman" panose="02020603050405020304" pitchFamily="18" charset="0"/>
                <a:cs typeface="Times New Roman" panose="02020603050405020304" pitchFamily="18" charset="0"/>
              </a:rPr>
              <a:t>Chandrasekhar</a:t>
            </a:r>
            <a:endParaRPr lang="de-DE" sz="1400" dirty="0">
              <a:solidFill>
                <a:srgbClr val="FFFF00"/>
              </a:solidFill>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00" y="1800000"/>
            <a:ext cx="7460932" cy="1446848"/>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2" y="720000"/>
            <a:ext cx="7540942" cy="1280160"/>
          </a:xfrm>
          <a:prstGeom prst="rect">
            <a:avLst/>
          </a:prstGeom>
        </p:spPr>
      </p:pic>
      <p:pic>
        <p:nvPicPr>
          <p:cNvPr id="7" name="Grafik 6"/>
          <p:cNvPicPr>
            <a:picLocks noChangeAspect="1"/>
          </p:cNvPicPr>
          <p:nvPr/>
        </p:nvPicPr>
        <p:blipFill>
          <a:blip r:embed="rId5"/>
          <a:stretch>
            <a:fillRect/>
          </a:stretch>
        </p:blipFill>
        <p:spPr>
          <a:xfrm>
            <a:off x="4909201" y="3501008"/>
            <a:ext cx="4071743" cy="2724188"/>
          </a:xfrm>
          <a:prstGeom prst="rect">
            <a:avLst/>
          </a:prstGeom>
        </p:spPr>
      </p:pic>
      <p:sp>
        <p:nvSpPr>
          <p:cNvPr id="9" name="Textfeld 8"/>
          <p:cNvSpPr txBox="1"/>
          <p:nvPr/>
        </p:nvSpPr>
        <p:spPr>
          <a:xfrm>
            <a:off x="6945072" y="5589240"/>
            <a:ext cx="1893403"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Temperature (GK)</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feld 9"/>
              <p:cNvSpPr txBox="1"/>
              <p:nvPr/>
            </p:nvSpPr>
            <p:spPr>
              <a:xfrm>
                <a:off x="360000" y="3780000"/>
                <a:ext cx="4429191" cy="2123658"/>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Starting at temperature T~10 GK and density </a:t>
                </a:r>
                <a:r>
                  <a:rPr lang="el-GR" dirty="0" smtClean="0">
                    <a:solidFill>
                      <a:srgbClr val="FF0000"/>
                    </a:solidFill>
                    <a:latin typeface="Times New Roman" panose="02020603050405020304" pitchFamily="18" charset="0"/>
                    <a:cs typeface="Times New Roman" panose="02020603050405020304" pitchFamily="18" charset="0"/>
                  </a:rPr>
                  <a:t>ρ</a:t>
                </a:r>
                <a:r>
                  <a:rPr lang="de-DE" dirty="0" smtClean="0">
                    <a:solidFill>
                      <a:srgbClr val="FF0000"/>
                    </a:solidFill>
                    <a:latin typeface="Times New Roman" panose="02020603050405020304" pitchFamily="18" charset="0"/>
                    <a:cs typeface="Times New Roman" panose="02020603050405020304" pitchFamily="18" charset="0"/>
                  </a:rPr>
                  <a:t>~10</a:t>
                </a:r>
                <a:r>
                  <a:rPr lang="de-DE" baseline="30000" dirty="0" smtClean="0">
                    <a:solidFill>
                      <a:srgbClr val="FF0000"/>
                    </a:solidFill>
                    <a:latin typeface="Times New Roman" panose="02020603050405020304" pitchFamily="18" charset="0"/>
                    <a:cs typeface="Times New Roman" panose="02020603050405020304" pitchFamily="18" charset="0"/>
                  </a:rPr>
                  <a:t>8</a:t>
                </a:r>
                <a:r>
                  <a:rPr lang="de-DE" dirty="0" smtClean="0">
                    <a:solidFill>
                      <a:srgbClr val="FF0000"/>
                    </a:solidFill>
                    <a:latin typeface="Times New Roman" panose="02020603050405020304" pitchFamily="18" charset="0"/>
                    <a:cs typeface="Times New Roman" panose="02020603050405020304" pitchFamily="18" charset="0"/>
                  </a:rPr>
                  <a:t> g/cm</a:t>
                </a:r>
                <a:r>
                  <a:rPr lang="de-DE" baseline="30000" dirty="0" smtClean="0">
                    <a:solidFill>
                      <a:srgbClr val="FF0000"/>
                    </a:solidFill>
                    <a:latin typeface="Times New Roman" panose="02020603050405020304" pitchFamily="18" charset="0"/>
                    <a:cs typeface="Times New Roman" panose="02020603050405020304" pitchFamily="18" charset="0"/>
                  </a:rPr>
                  <a:t>3</a:t>
                </a:r>
                <a:r>
                  <a:rPr lang="de-DE"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built nuclei around Si in conditions of nuclear equilibrium</a:t>
                </a:r>
              </a:p>
              <a:p>
                <a:pPr/>
                <a14:m>
                  <m:oMathPara xmlns:m="http://schemas.openxmlformats.org/officeDocument/2006/math">
                    <m:oMathParaPr>
                      <m:jc m:val="centerGroup"/>
                    </m:oMathParaPr>
                    <m:oMath xmlns:m="http://schemas.openxmlformats.org/officeDocument/2006/math">
                      <m:r>
                        <a:rPr lang="de-DE" b="0" i="1" smtClean="0">
                          <a:solidFill>
                            <a:srgbClr val="FF0000"/>
                          </a:solidFill>
                          <a:latin typeface="Cambria Math" panose="02040503050406030204" pitchFamily="18" charset="0"/>
                          <a:cs typeface="Times New Roman" panose="02020603050405020304" pitchFamily="18" charset="0"/>
                        </a:rPr>
                        <m:t>𝐴</m:t>
                      </m:r>
                      <m:r>
                        <a:rPr lang="de-DE" b="0" i="1" smtClean="0">
                          <a:solidFill>
                            <a:srgbClr val="FF0000"/>
                          </a:solidFill>
                          <a:latin typeface="Cambria Math" panose="02040503050406030204" pitchFamily="18" charset="0"/>
                          <a:cs typeface="Times New Roman" panose="02020603050405020304" pitchFamily="18" charset="0"/>
                        </a:rPr>
                        <m:t>+</m:t>
                      </m:r>
                      <m:r>
                        <a:rPr lang="de-DE" b="0" i="1" smtClean="0">
                          <a:solidFill>
                            <a:srgbClr val="FF0000"/>
                          </a:solidFill>
                          <a:latin typeface="Cambria Math" panose="02040503050406030204" pitchFamily="18" charset="0"/>
                          <a:cs typeface="Times New Roman" panose="02020603050405020304" pitchFamily="18" charset="0"/>
                        </a:rPr>
                        <m:t>𝐵</m:t>
                      </m:r>
                      <m:r>
                        <a:rPr lang="de-DE"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de-DE"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𝐶</m:t>
                      </m:r>
                      <m:r>
                        <a:rPr lang="de-DE"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de-DE"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𝐷</m:t>
                      </m:r>
                    </m:oMath>
                  </m:oMathPara>
                </a14:m>
                <a:endParaRPr lang="de-DE" dirty="0" smtClean="0">
                  <a:solidFill>
                    <a:srgbClr val="FF0000"/>
                  </a:solidFill>
                  <a:latin typeface="Times New Roman" panose="02020603050405020304" pitchFamily="18" charset="0"/>
                  <a:cs typeface="Times New Roman" panose="02020603050405020304" pitchFamily="18" charset="0"/>
                </a:endParaRPr>
              </a:p>
              <a:p>
                <a:r>
                  <a:rPr lang="en-US" dirty="0" smtClean="0">
                    <a:solidFill>
                      <a:srgbClr val="FF0000"/>
                    </a:solidFill>
                    <a:latin typeface="Times New Roman" panose="02020603050405020304" pitchFamily="18" charset="0"/>
                    <a:cs typeface="Times New Roman" panose="02020603050405020304" pitchFamily="18" charset="0"/>
                  </a:rPr>
                  <a:t>then at lower T and </a:t>
                </a:r>
                <a:r>
                  <a:rPr lang="el-GR" dirty="0" smtClean="0">
                    <a:solidFill>
                      <a:srgbClr val="FF0000"/>
                    </a:solidFill>
                    <a:latin typeface="Times New Roman" panose="02020603050405020304" pitchFamily="18" charset="0"/>
                    <a:cs typeface="Times New Roman" panose="02020603050405020304" pitchFamily="18" charset="0"/>
                  </a:rPr>
                  <a:t>ρ</a:t>
                </a:r>
                <a:r>
                  <a:rPr lang="de-DE"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built lighter nuclei</a:t>
                </a:r>
              </a:p>
              <a:p>
                <a:endParaRPr lang="de-DE" dirty="0">
                  <a:solidFill>
                    <a:srgbClr val="FF0000"/>
                  </a:solidFill>
                  <a:latin typeface="Times New Roman" panose="02020603050405020304" pitchFamily="18" charset="0"/>
                  <a:cs typeface="Times New Roman" panose="02020603050405020304" pitchFamily="18" charset="0"/>
                </a:endParaRPr>
              </a:p>
              <a:p>
                <a:r>
                  <a:rPr lang="de-DE" dirty="0" err="1" smtClean="0">
                    <a:solidFill>
                      <a:srgbClr val="FF0000"/>
                    </a:solidFill>
                    <a:latin typeface="Times New Roman" panose="02020603050405020304" pitchFamily="18" charset="0"/>
                    <a:cs typeface="Times New Roman" panose="02020603050405020304" pitchFamily="18" charset="0"/>
                  </a:rPr>
                  <a:t>Bu</a:t>
                </a:r>
                <a:r>
                  <a:rPr lang="en-US" dirty="0" smtClean="0">
                    <a:solidFill>
                      <a:srgbClr val="FF0000"/>
                    </a:solidFill>
                    <a:latin typeface="Times New Roman" panose="02020603050405020304" pitchFamily="18" charset="0"/>
                    <a:cs typeface="Times New Roman" panose="02020603050405020304" pitchFamily="18" charset="0"/>
                  </a:rPr>
                  <a:t>t </a:t>
                </a:r>
                <a:r>
                  <a:rPr lang="en-US" sz="2400" b="1" dirty="0" smtClean="0">
                    <a:solidFill>
                      <a:srgbClr val="FF0000"/>
                    </a:solidFill>
                    <a:latin typeface="Times New Roman" panose="02020603050405020304" pitchFamily="18" charset="0"/>
                    <a:cs typeface="Times New Roman" panose="02020603050405020304" pitchFamily="18" charset="0"/>
                  </a:rPr>
                  <a:t>Fe</a:t>
                </a:r>
                <a:r>
                  <a:rPr lang="en-US" dirty="0" smtClean="0">
                    <a:solidFill>
                      <a:srgbClr val="FF0000"/>
                    </a:solidFill>
                    <a:latin typeface="Times New Roman" panose="02020603050405020304" pitchFamily="18" charset="0"/>
                    <a:cs typeface="Times New Roman" panose="02020603050405020304" pitchFamily="18" charset="0"/>
                  </a:rPr>
                  <a:t> and heavier nuclei </a:t>
                </a:r>
                <a:r>
                  <a:rPr lang="en-US" sz="2400" b="1" dirty="0" smtClean="0">
                    <a:solidFill>
                      <a:srgbClr val="FF0000"/>
                    </a:solidFill>
                    <a:latin typeface="Times New Roman" panose="02020603050405020304" pitchFamily="18" charset="0"/>
                    <a:cs typeface="Times New Roman" panose="02020603050405020304" pitchFamily="18" charset="0"/>
                  </a:rPr>
                  <a:t>never</a:t>
                </a:r>
                <a:r>
                  <a:rPr lang="en-US" dirty="0" smtClean="0">
                    <a:solidFill>
                      <a:srgbClr val="FF0000"/>
                    </a:solidFill>
                    <a:latin typeface="Times New Roman" panose="02020603050405020304" pitchFamily="18" charset="0"/>
                    <a:cs typeface="Times New Roman" panose="02020603050405020304" pitchFamily="18" charset="0"/>
                  </a:rPr>
                  <a:t> produced</a:t>
                </a:r>
                <a:endParaRPr 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 name="Textfeld 9"/>
              <p:cNvSpPr txBox="1">
                <a:spLocks noRot="1" noChangeAspect="1" noMove="1" noResize="1" noEditPoints="1" noAdjustHandles="1" noChangeArrowheads="1" noChangeShapeType="1" noTextEdit="1"/>
              </p:cNvSpPr>
              <p:nvPr/>
            </p:nvSpPr>
            <p:spPr>
              <a:xfrm>
                <a:off x="360000" y="3780000"/>
                <a:ext cx="4429191" cy="2123658"/>
              </a:xfrm>
              <a:prstGeom prst="rect">
                <a:avLst/>
              </a:prstGeom>
              <a:blipFill>
                <a:blip r:embed="rId6"/>
                <a:stretch>
                  <a:fillRect l="-1100" t="-1437" b="-5747"/>
                </a:stretch>
              </a:blipFill>
            </p:spPr>
            <p:txBody>
              <a:bodyPr/>
              <a:lstStyle/>
              <a:p>
                <a:r>
                  <a:rPr lang="en-US">
                    <a:noFill/>
                  </a:rPr>
                  <a:t> </a:t>
                </a:r>
              </a:p>
            </p:txBody>
          </p:sp>
        </mc:Fallback>
      </mc:AlternateContent>
      <p:sp>
        <p:nvSpPr>
          <p:cNvPr id="11" name="Rechteck 10"/>
          <p:cNvSpPr/>
          <p:nvPr/>
        </p:nvSpPr>
        <p:spPr>
          <a:xfrm>
            <a:off x="6156176" y="1152000"/>
            <a:ext cx="2824768" cy="21602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1476000" y="1368000"/>
            <a:ext cx="7452000" cy="21602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1476000" y="1584000"/>
            <a:ext cx="4032000" cy="21602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1457813" y="2000160"/>
            <a:ext cx="7470187" cy="1246688"/>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3346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synthesis of the elements from Hydrogen</a:t>
            </a:r>
            <a:r>
              <a:rPr lang="en-US" sz="1800" dirty="0" smtClean="0">
                <a:solidFill>
                  <a:schemeClr val="tx1"/>
                </a:solidFill>
              </a:rPr>
              <a:t> 1946</a:t>
            </a:r>
            <a:endParaRPr lang="en-US" dirty="0"/>
          </a:p>
        </p:txBody>
      </p:sp>
      <p:pic>
        <p:nvPicPr>
          <p:cNvPr id="3" name="Grafik 2"/>
          <p:cNvPicPr>
            <a:picLocks noChangeAspect="1"/>
          </p:cNvPicPr>
          <p:nvPr/>
        </p:nvPicPr>
        <p:blipFill>
          <a:blip r:embed="rId2"/>
          <a:stretch>
            <a:fillRect/>
          </a:stretch>
        </p:blipFill>
        <p:spPr>
          <a:xfrm>
            <a:off x="0" y="554400"/>
            <a:ext cx="1401803" cy="1800000"/>
          </a:xfrm>
          <a:prstGeom prst="rect">
            <a:avLst/>
          </a:prstGeom>
        </p:spPr>
      </p:pic>
      <p:sp>
        <p:nvSpPr>
          <p:cNvPr id="4" name="Textfeld 3"/>
          <p:cNvSpPr txBox="1"/>
          <p:nvPr/>
        </p:nvSpPr>
        <p:spPr>
          <a:xfrm>
            <a:off x="301561" y="2354400"/>
            <a:ext cx="798680" cy="307777"/>
          </a:xfrm>
          <a:prstGeom prst="rect">
            <a:avLst/>
          </a:prstGeom>
          <a:noFill/>
        </p:spPr>
        <p:txBody>
          <a:bodyPr wrap="none" rtlCol="0">
            <a:spAutoFit/>
          </a:bodyPr>
          <a:lstStyle/>
          <a:p>
            <a:r>
              <a:rPr lang="en-US" sz="1400" dirty="0" smtClean="0">
                <a:solidFill>
                  <a:srgbClr val="0000CC"/>
                </a:solidFill>
                <a:latin typeface="Times New Roman" panose="02020603050405020304" pitchFamily="18" charset="0"/>
                <a:cs typeface="Times New Roman" panose="02020603050405020304" pitchFamily="18" charset="0"/>
              </a:rPr>
              <a:t>F. Hoyle</a:t>
            </a:r>
            <a:endParaRPr lang="en-US" sz="1400" dirty="0">
              <a:solidFill>
                <a:srgbClr val="0000CC"/>
              </a:solidFill>
              <a:latin typeface="Times New Roman" panose="02020603050405020304" pitchFamily="18" charset="0"/>
              <a:cs typeface="Times New Roman" panose="02020603050405020304" pitchFamily="18"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00" y="2160000"/>
            <a:ext cx="7609999" cy="3673793"/>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690450"/>
            <a:ext cx="1524000" cy="1333500"/>
          </a:xfrm>
          <a:prstGeom prst="rect">
            <a:avLst/>
          </a:prstGeom>
        </p:spPr>
      </p:pic>
      <p:sp>
        <p:nvSpPr>
          <p:cNvPr id="7" name="Rechteck 6"/>
          <p:cNvSpPr/>
          <p:nvPr/>
        </p:nvSpPr>
        <p:spPr>
          <a:xfrm>
            <a:off x="1440000" y="2232000"/>
            <a:ext cx="7609999" cy="43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4356000" y="2952000"/>
            <a:ext cx="4716000"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1440000" y="3186000"/>
            <a:ext cx="2628000"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1440000" y="3924000"/>
            <a:ext cx="7609999" cy="936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440000" y="5364000"/>
            <a:ext cx="7609999" cy="468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1440000" y="6012000"/>
            <a:ext cx="4040530"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But HOW to get material out of the stars?</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598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Expanding Universe and the origin of elements </a:t>
            </a:r>
            <a:r>
              <a:rPr lang="en-US" sz="1800" dirty="0" smtClean="0">
                <a:solidFill>
                  <a:schemeClr val="tx1"/>
                </a:solidFill>
              </a:rPr>
              <a:t>G. Gamow 1946</a:t>
            </a:r>
            <a:endParaRPr lang="en-US" dirty="0"/>
          </a:p>
        </p:txBody>
      </p:sp>
      <p:pic>
        <p:nvPicPr>
          <p:cNvPr id="3" name="Grafik 2"/>
          <p:cNvPicPr>
            <a:picLocks noChangeAspect="1"/>
          </p:cNvPicPr>
          <p:nvPr/>
        </p:nvPicPr>
        <p:blipFill>
          <a:blip r:embed="rId2"/>
          <a:stretch>
            <a:fillRect/>
          </a:stretch>
        </p:blipFill>
        <p:spPr>
          <a:xfrm>
            <a:off x="0" y="554400"/>
            <a:ext cx="3150119" cy="1800000"/>
          </a:xfrm>
          <a:prstGeom prst="rect">
            <a:avLst/>
          </a:prstGeom>
        </p:spPr>
      </p:pic>
      <p:sp>
        <p:nvSpPr>
          <p:cNvPr id="4" name="Textfeld 3"/>
          <p:cNvSpPr txBox="1"/>
          <p:nvPr/>
        </p:nvSpPr>
        <p:spPr>
          <a:xfrm>
            <a:off x="395536" y="1831180"/>
            <a:ext cx="832279" cy="523220"/>
          </a:xfrm>
          <a:prstGeom prst="rect">
            <a:avLst/>
          </a:prstGeom>
          <a:noFill/>
        </p:spPr>
        <p:txBody>
          <a:bodyPr wrap="none" rtlCol="0">
            <a:spAutoFit/>
          </a:bodyPr>
          <a:lstStyle/>
          <a:p>
            <a:r>
              <a:rPr lang="de-DE" sz="1400" dirty="0" smtClean="0">
                <a:solidFill>
                  <a:srgbClr val="FFFF00"/>
                </a:solidFill>
                <a:latin typeface="Times New Roman" panose="02020603050405020304" pitchFamily="18" charset="0"/>
                <a:cs typeface="Times New Roman" panose="02020603050405020304" pitchFamily="18" charset="0"/>
              </a:rPr>
              <a:t>Georges</a:t>
            </a:r>
          </a:p>
          <a:p>
            <a:r>
              <a:rPr lang="de-DE" sz="1400" dirty="0" smtClean="0">
                <a:solidFill>
                  <a:srgbClr val="FFFF00"/>
                </a:solidFill>
                <a:latin typeface="Times New Roman" panose="02020603050405020304" pitchFamily="18" charset="0"/>
                <a:cs typeface="Times New Roman" panose="02020603050405020304" pitchFamily="18" charset="0"/>
              </a:rPr>
              <a:t>Lemaitre</a:t>
            </a:r>
            <a:endParaRPr lang="de-DE" sz="1400" dirty="0">
              <a:solidFill>
                <a:srgbClr val="FFFF00"/>
              </a:solidFill>
              <a:latin typeface="Times New Roman" panose="02020603050405020304" pitchFamily="18" charset="0"/>
              <a:cs typeface="Times New Roman" panose="02020603050405020304" pitchFamily="18" charset="0"/>
            </a:endParaRPr>
          </a:p>
        </p:txBody>
      </p:sp>
      <p:sp>
        <p:nvSpPr>
          <p:cNvPr id="5" name="Textfeld 4"/>
          <p:cNvSpPr txBox="1"/>
          <p:nvPr/>
        </p:nvSpPr>
        <p:spPr>
          <a:xfrm>
            <a:off x="2051720" y="1831180"/>
            <a:ext cx="772969" cy="523220"/>
          </a:xfrm>
          <a:prstGeom prst="rect">
            <a:avLst/>
          </a:prstGeom>
          <a:noFill/>
        </p:spPr>
        <p:txBody>
          <a:bodyPr wrap="none" rtlCol="0">
            <a:spAutoFit/>
          </a:bodyPr>
          <a:lstStyle/>
          <a:p>
            <a:r>
              <a:rPr lang="de-DE" sz="1400" dirty="0" smtClean="0">
                <a:solidFill>
                  <a:srgbClr val="FFFF00"/>
                </a:solidFill>
                <a:latin typeface="Times New Roman" panose="02020603050405020304" pitchFamily="18" charset="0"/>
                <a:cs typeface="Times New Roman" panose="02020603050405020304" pitchFamily="18" charset="0"/>
              </a:rPr>
              <a:t>Albert</a:t>
            </a:r>
          </a:p>
          <a:p>
            <a:r>
              <a:rPr lang="de-DE" sz="1400" dirty="0" smtClean="0">
                <a:solidFill>
                  <a:srgbClr val="FFFF00"/>
                </a:solidFill>
                <a:latin typeface="Times New Roman" panose="02020603050405020304" pitchFamily="18" charset="0"/>
                <a:cs typeface="Times New Roman" panose="02020603050405020304" pitchFamily="18" charset="0"/>
              </a:rPr>
              <a:t>Einstein</a:t>
            </a:r>
            <a:endParaRPr lang="de-DE" sz="1400" dirty="0">
              <a:solidFill>
                <a:srgbClr val="FFFF00"/>
              </a:solidFill>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3"/>
          <a:stretch>
            <a:fillRect/>
          </a:stretch>
        </p:blipFill>
        <p:spPr>
          <a:xfrm>
            <a:off x="3419993" y="2536882"/>
            <a:ext cx="5508000" cy="2729384"/>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000" y="720000"/>
            <a:ext cx="5481638" cy="1514475"/>
          </a:xfrm>
          <a:prstGeom prst="rect">
            <a:avLst/>
          </a:prstGeom>
        </p:spPr>
      </p:pic>
      <p:sp>
        <p:nvSpPr>
          <p:cNvPr id="8" name="Rechteck 7"/>
          <p:cNvSpPr/>
          <p:nvPr/>
        </p:nvSpPr>
        <p:spPr>
          <a:xfrm>
            <a:off x="3420000" y="719999"/>
            <a:ext cx="5508000" cy="1548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180000" y="2520000"/>
            <a:ext cx="3095856" cy="861774"/>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Lemaitre 1927:</a:t>
            </a:r>
          </a:p>
          <a:p>
            <a:r>
              <a:rPr lang="en-US" sz="1600" dirty="0" smtClean="0">
                <a:solidFill>
                  <a:srgbClr val="FF0000"/>
                </a:solidFill>
                <a:latin typeface="Times New Roman" panose="02020603050405020304" pitchFamily="18" charset="0"/>
                <a:cs typeface="Times New Roman" panose="02020603050405020304" pitchFamily="18" charset="0"/>
              </a:rPr>
              <a:t>Recession of galaxies explained as due to expansion of the Universe</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180001" y="3600000"/>
            <a:ext cx="3095856" cy="923330"/>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Einstein to Lemaitre:</a:t>
            </a:r>
          </a:p>
          <a:p>
            <a:r>
              <a:rPr lang="en-US" dirty="0" smtClean="0">
                <a:solidFill>
                  <a:srgbClr val="0000CC"/>
                </a:solidFill>
                <a:latin typeface="Times New Roman" panose="02020603050405020304" pitchFamily="18" charset="0"/>
                <a:cs typeface="Times New Roman" panose="02020603050405020304" pitchFamily="18" charset="0"/>
              </a:rPr>
              <a:t>your calculations are correct, but your physics is atrocious</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1" name="Textfeld 10"/>
          <p:cNvSpPr txBox="1"/>
          <p:nvPr/>
        </p:nvSpPr>
        <p:spPr>
          <a:xfrm>
            <a:off x="180000" y="4744964"/>
            <a:ext cx="3108543" cy="646331"/>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1931:</a:t>
            </a:r>
          </a:p>
          <a:p>
            <a:r>
              <a:rPr lang="en-US" dirty="0" smtClean="0">
                <a:solidFill>
                  <a:srgbClr val="0000CC"/>
                </a:solidFill>
                <a:latin typeface="Times New Roman" panose="02020603050405020304" pitchFamily="18" charset="0"/>
                <a:cs typeface="Times New Roman" panose="02020603050405020304" pitchFamily="18" charset="0"/>
              </a:rPr>
              <a:t>Explosion of the primeval atom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2" name="Rechteck 11"/>
          <p:cNvSpPr/>
          <p:nvPr/>
        </p:nvSpPr>
        <p:spPr>
          <a:xfrm>
            <a:off x="3420000" y="3789040"/>
            <a:ext cx="5508000" cy="1279089"/>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3419872" y="2772000"/>
            <a:ext cx="5508000" cy="79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50040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origin of chemical elements</a:t>
            </a:r>
            <a:r>
              <a:rPr lang="en-US" sz="1800" dirty="0" smtClean="0">
                <a:solidFill>
                  <a:schemeClr val="tx1"/>
                </a:solidFill>
              </a:rPr>
              <a:t> R. A. </a:t>
            </a:r>
            <a:r>
              <a:rPr lang="en-US" sz="1800" dirty="0" err="1" smtClean="0">
                <a:solidFill>
                  <a:schemeClr val="tx1"/>
                </a:solidFill>
              </a:rPr>
              <a:t>Alpher</a:t>
            </a:r>
            <a:r>
              <a:rPr lang="en-US" sz="1800" dirty="0" smtClean="0">
                <a:solidFill>
                  <a:schemeClr val="tx1"/>
                </a:solidFill>
              </a:rPr>
              <a:t>, H. Bethe, G. Gamow 1948</a:t>
            </a:r>
            <a:endParaRPr lang="en-US" dirty="0"/>
          </a:p>
        </p:txBody>
      </p:sp>
      <p:pic>
        <p:nvPicPr>
          <p:cNvPr id="3" name="Grafik 2"/>
          <p:cNvPicPr>
            <a:picLocks noChangeAspect="1"/>
          </p:cNvPicPr>
          <p:nvPr/>
        </p:nvPicPr>
        <p:blipFill>
          <a:blip r:embed="rId2"/>
          <a:stretch>
            <a:fillRect/>
          </a:stretch>
        </p:blipFill>
        <p:spPr>
          <a:xfrm>
            <a:off x="7095929" y="554400"/>
            <a:ext cx="2048071" cy="1800000"/>
          </a:xfrm>
          <a:prstGeom prst="rect">
            <a:avLst/>
          </a:prstGeom>
        </p:spPr>
      </p:pic>
      <p:pic>
        <p:nvPicPr>
          <p:cNvPr id="4" name="Grafik 3"/>
          <p:cNvPicPr>
            <a:picLocks noChangeAspect="1"/>
          </p:cNvPicPr>
          <p:nvPr/>
        </p:nvPicPr>
        <p:blipFill>
          <a:blip r:embed="rId3"/>
          <a:stretch>
            <a:fillRect/>
          </a:stretch>
        </p:blipFill>
        <p:spPr>
          <a:xfrm>
            <a:off x="5235126" y="2377200"/>
            <a:ext cx="3908874" cy="4176000"/>
          </a:xfrm>
          <a:prstGeom prst="rect">
            <a:avLst/>
          </a:prstGeom>
        </p:spPr>
      </p:pic>
      <p:pic>
        <p:nvPicPr>
          <p:cNvPr id="5" name="Grafik 4"/>
          <p:cNvPicPr>
            <a:picLocks noChangeAspect="1"/>
          </p:cNvPicPr>
          <p:nvPr/>
        </p:nvPicPr>
        <p:blipFill>
          <a:blip r:embed="rId4"/>
          <a:stretch>
            <a:fillRect/>
          </a:stretch>
        </p:blipFill>
        <p:spPr>
          <a:xfrm>
            <a:off x="0" y="720000"/>
            <a:ext cx="4625500" cy="4559344"/>
          </a:xfrm>
          <a:prstGeom prst="rect">
            <a:avLst/>
          </a:prstGeom>
        </p:spPr>
      </p:pic>
      <p:sp>
        <p:nvSpPr>
          <p:cNvPr id="6" name="Rechteck 5"/>
          <p:cNvSpPr/>
          <p:nvPr/>
        </p:nvSpPr>
        <p:spPr>
          <a:xfrm>
            <a:off x="0" y="720000"/>
            <a:ext cx="4625500" cy="97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1692000"/>
            <a:ext cx="4625500" cy="1260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r Verbinder 8"/>
          <p:cNvCxnSpPr/>
          <p:nvPr/>
        </p:nvCxnSpPr>
        <p:spPr>
          <a:xfrm>
            <a:off x="2555776" y="2304000"/>
            <a:ext cx="2069724" cy="22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0" y="2628000"/>
            <a:ext cx="1944000" cy="22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923928" y="2636912"/>
            <a:ext cx="701572" cy="0"/>
          </a:xfrm>
          <a:prstGeom prst="line">
            <a:avLst/>
          </a:prstGeom>
          <a:ln w="38100">
            <a:solidFill>
              <a:srgbClr val="339933"/>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0" y="2916000"/>
            <a:ext cx="1944000" cy="0"/>
          </a:xfrm>
          <a:prstGeom prst="line">
            <a:avLst/>
          </a:prstGeom>
          <a:ln w="38100">
            <a:solidFill>
              <a:srgbClr val="339933"/>
            </a:solidFill>
            <a:prstDash val="lg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5410714" y="2650800"/>
            <a:ext cx="1177510" cy="2938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6876256" y="5733256"/>
            <a:ext cx="2124000" cy="144016"/>
          </a:xfrm>
          <a:prstGeom prst="line">
            <a:avLst/>
          </a:prstGeom>
          <a:ln w="38100">
            <a:solidFill>
              <a:srgbClr val="339933"/>
            </a:solidFill>
            <a:prstDash val="lgDash"/>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6228184" y="2582396"/>
            <a:ext cx="2772072" cy="1077218"/>
          </a:xfrm>
          <a:prstGeom prst="rect">
            <a:avLst/>
          </a:prstGeom>
          <a:noFill/>
        </p:spPr>
        <p:txBody>
          <a:bodyPr wrap="square" rtlCol="0">
            <a:spAutoFit/>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n-capture cross sections for nuclei with A&gt;20 from declassified data of the atomic bomb teste (Hughes 1946)</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1" name="Textfeld 10"/>
          <p:cNvSpPr txBox="1"/>
          <p:nvPr/>
        </p:nvSpPr>
        <p:spPr>
          <a:xfrm>
            <a:off x="4860032" y="1978771"/>
            <a:ext cx="1595309"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log (abundances)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60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origin of the elements </a:t>
            </a:r>
            <a:r>
              <a:rPr lang="en-US" sz="1800" dirty="0" smtClean="0">
                <a:solidFill>
                  <a:schemeClr val="tx1"/>
                </a:solidFill>
              </a:rPr>
              <a:t>table of the elements</a:t>
            </a:r>
            <a:endParaRPr lang="en-US" sz="1800" dirty="0">
              <a:solidFill>
                <a:schemeClr val="tx1"/>
              </a:solidFill>
            </a:endParaRPr>
          </a:p>
        </p:txBody>
      </p:sp>
      <p:pic>
        <p:nvPicPr>
          <p:cNvPr id="3" name="Grafik 2"/>
          <p:cNvPicPr>
            <a:picLocks noChangeAspect="1"/>
          </p:cNvPicPr>
          <p:nvPr/>
        </p:nvPicPr>
        <p:blipFill>
          <a:blip r:embed="rId2"/>
          <a:stretch>
            <a:fillRect/>
          </a:stretch>
        </p:blipFill>
        <p:spPr>
          <a:xfrm>
            <a:off x="501885" y="554400"/>
            <a:ext cx="8140229" cy="5994844"/>
          </a:xfrm>
          <a:prstGeom prst="rect">
            <a:avLst/>
          </a:prstGeom>
        </p:spPr>
      </p:pic>
      <p:sp>
        <p:nvSpPr>
          <p:cNvPr id="4" name="Textfeld 3"/>
          <p:cNvSpPr txBox="1"/>
          <p:nvPr/>
        </p:nvSpPr>
        <p:spPr>
          <a:xfrm>
            <a:off x="900000" y="3960000"/>
            <a:ext cx="1274708" cy="923330"/>
          </a:xfrm>
          <a:prstGeom prst="rect">
            <a:avLst/>
          </a:prstGeom>
          <a:noFill/>
        </p:spPr>
        <p:txBody>
          <a:bodyPr wrap="none" rtlCol="0">
            <a:spAutoFit/>
          </a:bodyPr>
          <a:lstStyle/>
          <a:p>
            <a:r>
              <a:rPr lang="de-DE" dirty="0" smtClean="0">
                <a:solidFill>
                  <a:srgbClr val="FFFF00"/>
                </a:solidFill>
                <a:latin typeface="Times New Roman" panose="02020603050405020304" pitchFamily="18" charset="0"/>
                <a:cs typeface="Times New Roman" panose="02020603050405020304" pitchFamily="18" charset="0"/>
              </a:rPr>
              <a:t>Dmitri</a:t>
            </a:r>
          </a:p>
          <a:p>
            <a:r>
              <a:rPr lang="de-DE" dirty="0" err="1" smtClean="0">
                <a:solidFill>
                  <a:srgbClr val="FFFF00"/>
                </a:solidFill>
                <a:latin typeface="Times New Roman" panose="02020603050405020304" pitchFamily="18" charset="0"/>
                <a:cs typeface="Times New Roman" panose="02020603050405020304" pitchFamily="18" charset="0"/>
              </a:rPr>
              <a:t>Ivanovitch</a:t>
            </a:r>
            <a:endParaRPr lang="de-DE" dirty="0" smtClean="0">
              <a:solidFill>
                <a:srgbClr val="FFFF00"/>
              </a:solidFill>
              <a:latin typeface="Times New Roman" panose="02020603050405020304" pitchFamily="18" charset="0"/>
              <a:cs typeface="Times New Roman" panose="02020603050405020304" pitchFamily="18" charset="0"/>
            </a:endParaRPr>
          </a:p>
          <a:p>
            <a:r>
              <a:rPr lang="de-DE" dirty="0" err="1" smtClean="0">
                <a:solidFill>
                  <a:srgbClr val="FFFF00"/>
                </a:solidFill>
                <a:latin typeface="Times New Roman" panose="02020603050405020304" pitchFamily="18" charset="0"/>
                <a:cs typeface="Times New Roman" panose="02020603050405020304" pitchFamily="18" charset="0"/>
              </a:rPr>
              <a:t>Mendeleiev</a:t>
            </a:r>
            <a:endParaRPr lang="de-DE"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745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1800" dirty="0" smtClean="0">
                <a:solidFill>
                  <a:schemeClr val="tx1"/>
                </a:solidFill>
              </a:rPr>
              <a:t>Washington Post 16.4.1948: </a:t>
            </a:r>
            <a:r>
              <a:rPr lang="en-US" dirty="0" smtClean="0"/>
              <a:t>World began in 5 minutes, new theory</a:t>
            </a:r>
            <a:endParaRPr lang="en-US" dirty="0"/>
          </a:p>
        </p:txBody>
      </p:sp>
      <p:pic>
        <p:nvPicPr>
          <p:cNvPr id="3" name="Grafik 2"/>
          <p:cNvPicPr>
            <a:picLocks noChangeAspect="1"/>
          </p:cNvPicPr>
          <p:nvPr/>
        </p:nvPicPr>
        <p:blipFill>
          <a:blip r:embed="rId2"/>
          <a:stretch>
            <a:fillRect/>
          </a:stretch>
        </p:blipFill>
        <p:spPr>
          <a:xfrm>
            <a:off x="0" y="3501008"/>
            <a:ext cx="4918666" cy="2952563"/>
          </a:xfrm>
          <a:prstGeom prst="rect">
            <a:avLst/>
          </a:prstGeom>
        </p:spPr>
      </p:pic>
      <p:sp>
        <p:nvSpPr>
          <p:cNvPr id="4" name="Textfeld 3"/>
          <p:cNvSpPr txBox="1"/>
          <p:nvPr/>
        </p:nvSpPr>
        <p:spPr>
          <a:xfrm>
            <a:off x="108001" y="720000"/>
            <a:ext cx="9036000" cy="17543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At the beginning of everything, the Universe had infinite density concentrated in a single point. Then just 300 seconds – 5 minutes – after the start of everything, there was a rapid expansion and cooling of the primordial matter. </a:t>
            </a:r>
            <a:r>
              <a:rPr lang="en-US" dirty="0" smtClean="0">
                <a:solidFill>
                  <a:srgbClr val="0000CC"/>
                </a:solidFill>
                <a:latin typeface="Times New Roman" panose="02020603050405020304" pitchFamily="18" charset="0"/>
                <a:cs typeface="Times New Roman" panose="02020603050405020304" pitchFamily="18" charset="0"/>
              </a:rPr>
              <a:t>The neutrons – those are the particles that trigger the atomic bomb – started decaying into protons and building up heavier chemical elements … This act of creation of the chemical elements took the surprising short time of an hour. </a:t>
            </a:r>
            <a:r>
              <a:rPr lang="en-US" dirty="0" smtClean="0">
                <a:latin typeface="Times New Roman" panose="02020603050405020304" pitchFamily="18" charset="0"/>
                <a:cs typeface="Times New Roman" panose="02020603050405020304" pitchFamily="18" charset="0"/>
              </a:rPr>
              <a:t>(the Bible story said something about 6 days for the act of creation)</a:t>
            </a:r>
            <a:endParaRPr lang="en-US" dirty="0">
              <a:latin typeface="Times New Roman" panose="02020603050405020304" pitchFamily="18" charset="0"/>
              <a:cs typeface="Times New Roman" panose="02020603050405020304" pitchFamily="18" charset="0"/>
            </a:endParaRPr>
          </a:p>
        </p:txBody>
      </p:sp>
      <p:sp>
        <p:nvSpPr>
          <p:cNvPr id="5" name="Textfeld 4"/>
          <p:cNvSpPr txBox="1"/>
          <p:nvPr/>
        </p:nvSpPr>
        <p:spPr>
          <a:xfrm>
            <a:off x="4860000" y="2700000"/>
            <a:ext cx="4246002"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Fermi and </a:t>
            </a:r>
            <a:r>
              <a:rPr lang="en-US" dirty="0" err="1" smtClean="0">
                <a:latin typeface="Times New Roman" panose="02020603050405020304" pitchFamily="18" charset="0"/>
                <a:cs typeface="Times New Roman" panose="02020603050405020304" pitchFamily="18" charset="0"/>
              </a:rPr>
              <a:t>Turkevich</a:t>
            </a:r>
            <a:r>
              <a:rPr lang="en-US" dirty="0" smtClean="0">
                <a:latin typeface="Times New Roman" panose="02020603050405020304" pitchFamily="18" charset="0"/>
                <a:cs typeface="Times New Roman" panose="02020603050405020304" pitchFamily="18" charset="0"/>
              </a:rPr>
              <a:t> (1949) </a:t>
            </a:r>
          </a:p>
          <a:p>
            <a:r>
              <a:rPr lang="en-US" dirty="0" smtClean="0">
                <a:solidFill>
                  <a:srgbClr val="FF0000"/>
                </a:solidFill>
                <a:latin typeface="Times New Roman" panose="02020603050405020304" pitchFamily="18" charset="0"/>
                <a:cs typeface="Times New Roman" panose="02020603050405020304" pitchFamily="18" charset="0"/>
              </a:rPr>
              <a:t>no elements beyond He, (Li) because of A=5 (8) gap</a:t>
            </a:r>
            <a:endParaRPr lang="en-US" dirty="0">
              <a:solidFill>
                <a:srgbClr val="FF0000"/>
              </a:solidFill>
              <a:latin typeface="Times New Roman" panose="02020603050405020304" pitchFamily="18" charset="0"/>
              <a:cs typeface="Times New Roman" panose="02020603050405020304" pitchFamily="18" charset="0"/>
            </a:endParaRPr>
          </a:p>
        </p:txBody>
      </p:sp>
      <p:grpSp>
        <p:nvGrpSpPr>
          <p:cNvPr id="10" name="Gruppieren 9"/>
          <p:cNvGrpSpPr/>
          <p:nvPr/>
        </p:nvGrpSpPr>
        <p:grpSpPr>
          <a:xfrm rot="780000">
            <a:off x="827584" y="4041008"/>
            <a:ext cx="431576" cy="801184"/>
            <a:chOff x="900000" y="4284000"/>
            <a:chExt cx="431576" cy="801184"/>
          </a:xfrm>
        </p:grpSpPr>
        <p:sp>
          <p:nvSpPr>
            <p:cNvPr id="6" name="Nach rechts gekrümmter Pfeil 5"/>
            <p:cNvSpPr/>
            <p:nvPr/>
          </p:nvSpPr>
          <p:spPr>
            <a:xfrm>
              <a:off x="900000" y="4293096"/>
              <a:ext cx="360040" cy="792088"/>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Rechtwinkliges Dreieck 8"/>
            <p:cNvSpPr/>
            <p:nvPr/>
          </p:nvSpPr>
          <p:spPr>
            <a:xfrm rot="13380000">
              <a:off x="1188000" y="4284000"/>
              <a:ext cx="143576" cy="144016"/>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mc:AlternateContent xmlns:mc="http://schemas.openxmlformats.org/markup-compatibility/2006" xmlns:a14="http://schemas.microsoft.com/office/drawing/2010/main">
        <mc:Choice Requires="a14">
          <p:sp>
            <p:nvSpPr>
              <p:cNvPr id="11" name="Textfeld 10"/>
              <p:cNvSpPr txBox="1"/>
              <p:nvPr/>
            </p:nvSpPr>
            <p:spPr>
              <a:xfrm>
                <a:off x="4860000" y="3600000"/>
                <a:ext cx="3446969" cy="646331"/>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Hayashi (1950)</a:t>
                </a:r>
              </a:p>
              <a:p>
                <a:r>
                  <a:rPr lang="de-DE" dirty="0" smtClean="0">
                    <a:latin typeface="Times New Roman" panose="02020603050405020304" pitchFamily="18" charset="0"/>
                    <a:cs typeface="Times New Roman" panose="02020603050405020304" pitchFamily="18" charset="0"/>
                  </a:rPr>
                  <a:t>at T~10</a:t>
                </a:r>
                <a:r>
                  <a:rPr lang="de-DE" baseline="30000" dirty="0" smtClean="0">
                    <a:latin typeface="Times New Roman" panose="02020603050405020304" pitchFamily="18" charset="0"/>
                    <a:cs typeface="Times New Roman" panose="02020603050405020304" pitchFamily="18" charset="0"/>
                  </a:rPr>
                  <a:t>10</a:t>
                </a:r>
                <a:r>
                  <a:rPr lang="de-DE" dirty="0" smtClean="0">
                    <a:latin typeface="Times New Roman" panose="02020603050405020304" pitchFamily="18" charset="0"/>
                    <a:cs typeface="Times New Roman" panose="02020603050405020304" pitchFamily="18" charset="0"/>
                  </a:rPr>
                  <a:t> K: </a:t>
                </a:r>
                <a14:m>
                  <m:oMath xmlns:m="http://schemas.openxmlformats.org/officeDocument/2006/math">
                    <m:r>
                      <a:rPr lang="de-DE" b="0" i="1" smtClean="0">
                        <a:latin typeface="Cambria Math" panose="02040503050406030204" pitchFamily="18" charset="0"/>
                        <a:cs typeface="Times New Roman" panose="02020603050405020304" pitchFamily="18" charset="0"/>
                      </a:rPr>
                      <m:t>𝑛</m:t>
                    </m:r>
                    <m:r>
                      <a:rPr lang="de-DE" b="0" i="1" smtClean="0">
                        <a:latin typeface="Cambria Math" panose="02040503050406030204" pitchFamily="18" charset="0"/>
                        <a:ea typeface="Cambria Math" panose="02040503050406030204" pitchFamily="18" charset="0"/>
                        <a:cs typeface="Times New Roman" panose="02020603050405020304" pitchFamily="18" charset="0"/>
                      </a:rPr>
                      <m:t>⇔</m:t>
                    </m:r>
                    <m:r>
                      <a:rPr lang="de-DE" b="0" i="1" smtClean="0">
                        <a:latin typeface="Cambria Math" panose="02040503050406030204" pitchFamily="18" charset="0"/>
                        <a:ea typeface="Cambria Math" panose="02040503050406030204" pitchFamily="18" charset="0"/>
                        <a:cs typeface="Times New Roman" panose="02020603050405020304" pitchFamily="18" charset="0"/>
                      </a:rPr>
                      <m:t>𝑝</m:t>
                    </m:r>
                    <m:r>
                      <a:rPr lang="de-DE" b="0" i="1" smtClean="0">
                        <a:latin typeface="Cambria Math" panose="02040503050406030204" pitchFamily="18" charset="0"/>
                        <a:ea typeface="Cambria Math" panose="02040503050406030204" pitchFamily="18" charset="0"/>
                        <a:cs typeface="Times New Roman" panose="02020603050405020304" pitchFamily="18" charset="0"/>
                      </a:rPr>
                      <m:t> </m:t>
                    </m:r>
                    <m:r>
                      <a:rPr lang="de-DE" b="0" i="1" smtClean="0">
                        <a:latin typeface="Cambria Math" panose="02040503050406030204" pitchFamily="18" charset="0"/>
                        <a:ea typeface="Cambria Math" panose="02040503050406030204" pitchFamily="18" charset="0"/>
                        <a:cs typeface="Times New Roman" panose="02020603050405020304" pitchFamily="18" charset="0"/>
                      </a:rPr>
                      <m:t>𝑒𝑞𝑢𝑖𝑙𝑖𝑏𝑟𝑖𝑢𝑚</m:t>
                    </m:r>
                    <m:r>
                      <a:rPr lang="de-DE" b="0" i="1" smtClean="0">
                        <a:latin typeface="Cambria Math" panose="02040503050406030204" pitchFamily="18" charset="0"/>
                        <a:ea typeface="Cambria Math" panose="02040503050406030204" pitchFamily="18" charset="0"/>
                        <a:cs typeface="Times New Roman" panose="02020603050405020304" pitchFamily="18" charset="0"/>
                      </a:rPr>
                      <m:t> </m:t>
                    </m:r>
                  </m:oMath>
                </a14:m>
                <a:endParaRPr lang="de-DE" dirty="0">
                  <a:latin typeface="Times New Roman" panose="02020603050405020304" pitchFamily="18" charset="0"/>
                  <a:cs typeface="Times New Roman" panose="02020603050405020304" pitchFamily="18" charset="0"/>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860000" y="3600000"/>
                <a:ext cx="3446969" cy="646331"/>
              </a:xfrm>
              <a:prstGeom prst="rect">
                <a:avLst/>
              </a:prstGeom>
              <a:blipFill>
                <a:blip r:embed="rId3"/>
                <a:stretch>
                  <a:fillRect l="-1413" t="-5660" b="-14151"/>
                </a:stretch>
              </a:blipFill>
            </p:spPr>
            <p:txBody>
              <a:bodyPr/>
              <a:lstStyle/>
              <a:p>
                <a:r>
                  <a:rPr lang="de-DE">
                    <a:noFill/>
                  </a:rPr>
                  <a:t> </a:t>
                </a:r>
              </a:p>
            </p:txBody>
          </p:sp>
        </mc:Fallback>
      </mc:AlternateContent>
      <p:sp>
        <p:nvSpPr>
          <p:cNvPr id="12" name="Textfeld 11"/>
          <p:cNvSpPr txBox="1"/>
          <p:nvPr/>
        </p:nvSpPr>
        <p:spPr>
          <a:xfrm>
            <a:off x="4896000" y="4320000"/>
            <a:ext cx="3813288" cy="646331"/>
          </a:xfrm>
          <a:prstGeom prst="rect">
            <a:avLst/>
          </a:prstGeom>
          <a:noFill/>
        </p:spPr>
        <p:txBody>
          <a:bodyPr wrap="none" rtlCol="0">
            <a:spAutoFit/>
          </a:bodyPr>
          <a:lstStyle/>
          <a:p>
            <a:r>
              <a:rPr lang="en-US" dirty="0" smtClean="0">
                <a:solidFill>
                  <a:srgbClr val="7030A0"/>
                </a:solidFill>
                <a:latin typeface="Times New Roman" panose="02020603050405020304" pitchFamily="18" charset="0"/>
                <a:cs typeface="Times New Roman" panose="02020603050405020304" pitchFamily="18" charset="0"/>
              </a:rPr>
              <a:t>after the discovery of 3 K microwave </a:t>
            </a:r>
          </a:p>
          <a:p>
            <a:r>
              <a:rPr lang="en-US" dirty="0" smtClean="0">
                <a:solidFill>
                  <a:srgbClr val="7030A0"/>
                </a:solidFill>
                <a:latin typeface="Times New Roman" panose="02020603050405020304" pitchFamily="18" charset="0"/>
                <a:cs typeface="Times New Roman" panose="02020603050405020304" pitchFamily="18" charset="0"/>
              </a:rPr>
              <a:t>background</a:t>
            </a:r>
            <a:r>
              <a:rPr lang="en-US" dirty="0">
                <a:solidFill>
                  <a:srgbClr val="7030A0"/>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(Penzias and Wilson 1965)</a:t>
            </a:r>
            <a:endParaRPr lang="en-US" dirty="0">
              <a:latin typeface="Times New Roman" panose="02020603050405020304" pitchFamily="18" charset="0"/>
              <a:cs typeface="Times New Roman" panose="02020603050405020304" pitchFamily="18" charset="0"/>
            </a:endParaRPr>
          </a:p>
        </p:txBody>
      </p:sp>
      <p:sp>
        <p:nvSpPr>
          <p:cNvPr id="13" name="Textfeld 12"/>
          <p:cNvSpPr txBox="1"/>
          <p:nvPr/>
        </p:nvSpPr>
        <p:spPr>
          <a:xfrm>
            <a:off x="4860001" y="5040000"/>
            <a:ext cx="428400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Peebles 1966, Wagoner, Fowler, Hoyle 1967</a:t>
            </a:r>
          </a:p>
          <a:p>
            <a:r>
              <a:rPr lang="en-US" dirty="0" smtClean="0">
                <a:latin typeface="Times New Roman" panose="02020603050405020304" pitchFamily="18" charset="0"/>
                <a:cs typeface="Times New Roman" panose="02020603050405020304" pitchFamily="18" charset="0"/>
              </a:rPr>
              <a:t>first calculation of realistic Big Bang nucleosyntheses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069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Address to the Pontifical Academy of Sciences</a:t>
            </a:r>
            <a:r>
              <a:rPr lang="en-US" sz="1800" dirty="0" smtClean="0">
                <a:solidFill>
                  <a:schemeClr val="tx1"/>
                </a:solidFill>
              </a:rPr>
              <a:t> 1951</a:t>
            </a:r>
            <a:endParaRPr lang="en-US" dirty="0"/>
          </a:p>
        </p:txBody>
      </p:sp>
      <p:pic>
        <p:nvPicPr>
          <p:cNvPr id="3" name="Grafik 2"/>
          <p:cNvPicPr>
            <a:picLocks noChangeAspect="1"/>
          </p:cNvPicPr>
          <p:nvPr/>
        </p:nvPicPr>
        <p:blipFill>
          <a:blip r:embed="rId2"/>
          <a:stretch>
            <a:fillRect/>
          </a:stretch>
        </p:blipFill>
        <p:spPr>
          <a:xfrm>
            <a:off x="0" y="554400"/>
            <a:ext cx="1260128" cy="1800000"/>
          </a:xfrm>
          <a:prstGeom prst="rect">
            <a:avLst/>
          </a:prstGeom>
        </p:spPr>
      </p:pic>
      <p:pic>
        <p:nvPicPr>
          <p:cNvPr id="4" name="Grafik 3"/>
          <p:cNvPicPr>
            <a:picLocks noChangeAspect="1"/>
          </p:cNvPicPr>
          <p:nvPr/>
        </p:nvPicPr>
        <p:blipFill>
          <a:blip r:embed="rId3"/>
          <a:stretch>
            <a:fillRect/>
          </a:stretch>
        </p:blipFill>
        <p:spPr>
          <a:xfrm>
            <a:off x="7633068" y="4725144"/>
            <a:ext cx="1510932" cy="1800000"/>
          </a:xfrm>
          <a:prstGeom prst="rect">
            <a:avLst/>
          </a:prstGeom>
        </p:spPr>
      </p:pic>
      <p:sp>
        <p:nvSpPr>
          <p:cNvPr id="5" name="Textfeld 4"/>
          <p:cNvSpPr txBox="1"/>
          <p:nvPr/>
        </p:nvSpPr>
        <p:spPr>
          <a:xfrm>
            <a:off x="1332000" y="720000"/>
            <a:ext cx="7812000" cy="2708434"/>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The proof for the existence of God in the light of modern natural science</a:t>
            </a:r>
          </a:p>
          <a:p>
            <a:pPr algn="ctr"/>
            <a:endParaRPr lang="en-US" sz="800" dirty="0" smtClean="0">
              <a:solidFill>
                <a:srgbClr val="FF000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Present day science, with one sweeping step back across millions of centuries, has succeeded in bearing witness to that primordial “Fiat lux” uttered at the moment when, along with matter, there burst forth from nothing a sea of light and radiation, </a:t>
            </a:r>
            <a:r>
              <a:rPr lang="en-US" dirty="0" smtClean="0">
                <a:solidFill>
                  <a:srgbClr val="0000CC"/>
                </a:solidFill>
                <a:latin typeface="Times New Roman" panose="02020603050405020304" pitchFamily="18" charset="0"/>
                <a:cs typeface="Times New Roman" panose="02020603050405020304" pitchFamily="18" charset="0"/>
              </a:rPr>
              <a:t>while the particles of chemical elements split and formed into millions of galaxies …</a:t>
            </a:r>
          </a:p>
          <a:p>
            <a:r>
              <a:rPr lang="en-US" dirty="0" smtClean="0">
                <a:latin typeface="Times New Roman" panose="02020603050405020304" pitchFamily="18" charset="0"/>
                <a:cs typeface="Times New Roman" panose="02020603050405020304" pitchFamily="18" charset="0"/>
              </a:rPr>
              <a:t>Hence, creation took place in time. Therefore, there is a Creator. Therefore,, God exists! Although it is neither explicit nor complete, this is the reply we were awaiting from science, and which the present human generation is awaiting from it</a:t>
            </a:r>
            <a:endParaRPr lang="en-US" dirty="0">
              <a:latin typeface="Times New Roman" panose="02020603050405020304" pitchFamily="18" charset="0"/>
              <a:cs typeface="Times New Roman" panose="02020603050405020304" pitchFamily="18" charset="0"/>
            </a:endParaRPr>
          </a:p>
        </p:txBody>
      </p:sp>
      <p:sp>
        <p:nvSpPr>
          <p:cNvPr id="6" name="Textfeld 5"/>
          <p:cNvSpPr txBox="1"/>
          <p:nvPr/>
        </p:nvSpPr>
        <p:spPr>
          <a:xfrm>
            <a:off x="7922701" y="6248145"/>
            <a:ext cx="931665" cy="276999"/>
          </a:xfrm>
          <a:prstGeom prst="rect">
            <a:avLst/>
          </a:prstGeom>
          <a:noFill/>
        </p:spPr>
        <p:txBody>
          <a:bodyPr wrap="none" rtlCol="0">
            <a:spAutoFit/>
          </a:bodyPr>
          <a:lstStyle/>
          <a:p>
            <a:r>
              <a:rPr lang="de-DE" sz="1200" dirty="0" smtClean="0">
                <a:solidFill>
                  <a:srgbClr val="FFFF00"/>
                </a:solidFill>
                <a:latin typeface="Times New Roman" panose="02020603050405020304" pitchFamily="18" charset="0"/>
                <a:cs typeface="Times New Roman" panose="02020603050405020304" pitchFamily="18" charset="0"/>
              </a:rPr>
              <a:t>G. Lemaitre</a:t>
            </a:r>
            <a:endParaRPr lang="de-DE" sz="1200" dirty="0">
              <a:solidFill>
                <a:srgbClr val="FFFF00"/>
              </a:solidFill>
              <a:latin typeface="Times New Roman" panose="02020603050405020304" pitchFamily="18" charset="0"/>
              <a:cs typeface="Times New Roman" panose="02020603050405020304" pitchFamily="18" charset="0"/>
            </a:endParaRPr>
          </a:p>
        </p:txBody>
      </p:sp>
      <p:sp>
        <p:nvSpPr>
          <p:cNvPr id="7" name="Textfeld 6"/>
          <p:cNvSpPr txBox="1"/>
          <p:nvPr/>
        </p:nvSpPr>
        <p:spPr>
          <a:xfrm>
            <a:off x="0" y="554400"/>
            <a:ext cx="1239442" cy="276999"/>
          </a:xfrm>
          <a:prstGeom prst="rect">
            <a:avLst/>
          </a:prstGeom>
          <a:noFill/>
        </p:spPr>
        <p:txBody>
          <a:bodyPr wrap="none" rtlCol="0">
            <a:spAutoFit/>
          </a:bodyPr>
          <a:lstStyle/>
          <a:p>
            <a:r>
              <a:rPr lang="de-DE" sz="1200" dirty="0" smtClean="0">
                <a:solidFill>
                  <a:srgbClr val="FFFF00"/>
                </a:solidFill>
                <a:latin typeface="Times New Roman" panose="02020603050405020304" pitchFamily="18" charset="0"/>
                <a:cs typeface="Times New Roman" panose="02020603050405020304" pitchFamily="18" charset="0"/>
              </a:rPr>
              <a:t>Pius               XII</a:t>
            </a:r>
            <a:endParaRPr lang="de-DE" sz="1200" dirty="0">
              <a:solidFill>
                <a:srgbClr val="FFFF00"/>
              </a:solidFill>
              <a:latin typeface="Times New Roman" panose="02020603050405020304" pitchFamily="18" charset="0"/>
              <a:cs typeface="Times New Roman" panose="02020603050405020304" pitchFamily="18" charset="0"/>
            </a:endParaRPr>
          </a:p>
        </p:txBody>
      </p:sp>
      <p:sp>
        <p:nvSpPr>
          <p:cNvPr id="8" name="Textfeld 7"/>
          <p:cNvSpPr txBox="1"/>
          <p:nvPr/>
        </p:nvSpPr>
        <p:spPr>
          <a:xfrm>
            <a:off x="360000" y="4493819"/>
            <a:ext cx="7273067" cy="203132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We may speak of this event as of a beginning. I do not say a creation. Physically it is a beginning in the sense that if something happened before, it has no observable influence on the behavior of our universe, as any feature of matter before this beginning has been completely lost by the extreme contraction at the theoretical zero. </a:t>
            </a:r>
            <a:r>
              <a:rPr lang="en-US" dirty="0" smtClean="0">
                <a:solidFill>
                  <a:srgbClr val="0000CC"/>
                </a:solidFill>
                <a:latin typeface="Times New Roman" panose="02020603050405020304" pitchFamily="18" charset="0"/>
                <a:cs typeface="Times New Roman" panose="02020603050405020304" pitchFamily="18" charset="0"/>
              </a:rPr>
              <a:t>The question if it was really a beginning or rather a creation, something started from nothing, is a philosophical question which cannot be settled by physical or astronomical considerations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769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3" name="Grafik 2"/>
          <p:cNvPicPr>
            <a:picLocks noChangeAspect="1"/>
          </p:cNvPicPr>
          <p:nvPr/>
        </p:nvPicPr>
        <p:blipFill>
          <a:blip r:embed="rId2"/>
          <a:stretch>
            <a:fillRect/>
          </a:stretch>
        </p:blipFill>
        <p:spPr>
          <a:xfrm>
            <a:off x="0" y="554400"/>
            <a:ext cx="1352113" cy="1800000"/>
          </a:xfrm>
          <a:prstGeom prst="rect">
            <a:avLst/>
          </a:prstGeom>
        </p:spPr>
      </p:pic>
      <p:pic>
        <p:nvPicPr>
          <p:cNvPr id="4" name="Grafik 3"/>
          <p:cNvPicPr>
            <a:picLocks noChangeAspect="1"/>
          </p:cNvPicPr>
          <p:nvPr/>
        </p:nvPicPr>
        <p:blipFill>
          <a:blip r:embed="rId3"/>
          <a:stretch>
            <a:fillRect/>
          </a:stretch>
        </p:blipFill>
        <p:spPr>
          <a:xfrm>
            <a:off x="7742197" y="554400"/>
            <a:ext cx="1401803" cy="1800000"/>
          </a:xfrm>
          <a:prstGeom prst="rect">
            <a:avLst/>
          </a:prstGeom>
        </p:spPr>
      </p:pic>
      <p:sp>
        <p:nvSpPr>
          <p:cNvPr id="6" name="Textfeld 5"/>
          <p:cNvSpPr txBox="1"/>
          <p:nvPr/>
        </p:nvSpPr>
        <p:spPr>
          <a:xfrm>
            <a:off x="1440000" y="720000"/>
            <a:ext cx="3492040" cy="1200329"/>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G. Gamow:</a:t>
            </a:r>
            <a:r>
              <a:rPr lang="en-US" dirty="0" smtClean="0">
                <a:latin typeface="Times New Roman" panose="02020603050405020304" pitchFamily="18" charset="0"/>
                <a:cs typeface="Times New Roman" panose="02020603050405020304" pitchFamily="18" charset="0"/>
              </a:rPr>
              <a:t> </a:t>
            </a:r>
          </a:p>
          <a:p>
            <a:r>
              <a:rPr lang="en-US" dirty="0" smtClean="0">
                <a:latin typeface="Times New Roman" panose="02020603050405020304" pitchFamily="18" charset="0"/>
                <a:cs typeface="Times New Roman" panose="02020603050405020304" pitchFamily="18" charset="0"/>
              </a:rPr>
              <a:t>all elements were produced in the hot primordial Universe (Big Bang) by successive neutron captures</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7" name="Textfeld 6"/>
          <p:cNvSpPr txBox="1"/>
          <p:nvPr/>
        </p:nvSpPr>
        <p:spPr>
          <a:xfrm>
            <a:off x="4680000" y="1980000"/>
            <a:ext cx="4436248" cy="1323439"/>
          </a:xfrm>
          <a:prstGeom prst="rect">
            <a:avLst/>
          </a:prstGeom>
          <a:no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Early 1950s</a:t>
            </a:r>
          </a:p>
          <a:p>
            <a:endParaRPr lang="en-US" sz="800" dirty="0" smtClean="0">
              <a:latin typeface="Times New Roman" panose="02020603050405020304" pitchFamily="18" charset="0"/>
              <a:cs typeface="Times New Roman" panose="02020603050405020304" pitchFamily="18" charset="0"/>
            </a:endParaRPr>
          </a:p>
          <a:p>
            <a:r>
              <a:rPr lang="en-US" dirty="0" smtClean="0">
                <a:solidFill>
                  <a:srgbClr val="0000CC"/>
                </a:solidFill>
                <a:latin typeface="Times New Roman" panose="02020603050405020304" pitchFamily="18" charset="0"/>
                <a:cs typeface="Times New Roman" panose="02020603050405020304" pitchFamily="18" charset="0"/>
              </a:rPr>
              <a:t>F. Hoyle: </a:t>
            </a:r>
          </a:p>
          <a:p>
            <a:r>
              <a:rPr lang="en-US" dirty="0" smtClean="0">
                <a:latin typeface="Times New Roman" panose="02020603050405020304" pitchFamily="18" charset="0"/>
                <a:cs typeface="Times New Roman" panose="02020603050405020304" pitchFamily="18" charset="0"/>
              </a:rPr>
              <a:t>all elements produced inside stars during their collapsing stage. by thermonuclear reactions</a:t>
            </a:r>
            <a:endParaRPr lang="en-US" dirty="0">
              <a:latin typeface="Times New Roman" panose="02020603050405020304" pitchFamily="18" charset="0"/>
              <a:cs typeface="Times New Roman" panose="02020603050405020304" pitchFamily="18" charset="0"/>
            </a:endParaRPr>
          </a:p>
        </p:txBody>
      </p:sp>
      <p:sp>
        <p:nvSpPr>
          <p:cNvPr id="8" name="Textfeld 7"/>
          <p:cNvSpPr txBox="1"/>
          <p:nvPr/>
        </p:nvSpPr>
        <p:spPr>
          <a:xfrm>
            <a:off x="4680000" y="3420000"/>
            <a:ext cx="4140472" cy="147732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Old stars of galactic halo (population II) contain less heavy elements (metals) than younger stellar population (population I) of the galactic disc</a:t>
            </a:r>
          </a:p>
          <a:p>
            <a:r>
              <a:rPr lang="en-US" dirty="0" smtClean="0">
                <a:solidFill>
                  <a:srgbClr val="0000CC"/>
                </a:solidFill>
                <a:latin typeface="Times New Roman" panose="02020603050405020304" pitchFamily="18" charset="0"/>
                <a:cs typeface="Times New Roman" panose="02020603050405020304" pitchFamily="18" charset="0"/>
              </a:rPr>
              <a:t>Chamberlain and </a:t>
            </a:r>
            <a:r>
              <a:rPr lang="en-US" dirty="0" err="1" smtClean="0">
                <a:solidFill>
                  <a:srgbClr val="0000CC"/>
                </a:solidFill>
                <a:latin typeface="Times New Roman" panose="02020603050405020304" pitchFamily="18" charset="0"/>
                <a:cs typeface="Times New Roman" panose="02020603050405020304" pitchFamily="18" charset="0"/>
              </a:rPr>
              <a:t>Aller</a:t>
            </a:r>
            <a:r>
              <a:rPr lang="en-US" dirty="0" smtClean="0">
                <a:solidFill>
                  <a:srgbClr val="0000CC"/>
                </a:solidFill>
                <a:latin typeface="Times New Roman" panose="02020603050405020304" pitchFamily="18" charset="0"/>
                <a:cs typeface="Times New Roman" panose="02020603050405020304" pitchFamily="18" charset="0"/>
              </a:rPr>
              <a:t> 1951</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9" name="Textfeld 8"/>
          <p:cNvSpPr txBox="1"/>
          <p:nvPr/>
        </p:nvSpPr>
        <p:spPr>
          <a:xfrm>
            <a:off x="4680000" y="5220000"/>
            <a:ext cx="4464000" cy="646331"/>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The chemical composition of the Milky Way was substantially different in the past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0000"/>
            <a:ext cx="4680000" cy="3492879"/>
          </a:xfrm>
          <a:prstGeom prst="rect">
            <a:avLst/>
          </a:prstGeom>
        </p:spPr>
      </p:pic>
    </p:spTree>
    <p:extLst>
      <p:ext uri="{BB962C8B-B14F-4D97-AF65-F5344CB8AC3E}">
        <p14:creationId xmlns:p14="http://schemas.microsoft.com/office/powerpoint/2010/main" val="1263287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Nuclear reactions in stars without Hydrogen</a:t>
            </a:r>
            <a:endParaRPr lang="en-US" dirty="0"/>
          </a:p>
        </p:txBody>
      </p:sp>
      <p:pic>
        <p:nvPicPr>
          <p:cNvPr id="3" name="Grafik 2"/>
          <p:cNvPicPr>
            <a:picLocks noChangeAspect="1"/>
          </p:cNvPicPr>
          <p:nvPr/>
        </p:nvPicPr>
        <p:blipFill>
          <a:blip r:embed="rId2"/>
          <a:stretch>
            <a:fillRect/>
          </a:stretch>
        </p:blipFill>
        <p:spPr>
          <a:xfrm>
            <a:off x="7896798" y="554400"/>
            <a:ext cx="1247202" cy="180000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720000"/>
            <a:ext cx="7763256" cy="1975104"/>
          </a:xfrm>
          <a:prstGeom prst="rect">
            <a:avLst/>
          </a:prstGeom>
        </p:spPr>
      </p:pic>
      <p:sp>
        <p:nvSpPr>
          <p:cNvPr id="5" name="Textfeld 4"/>
          <p:cNvSpPr txBox="1"/>
          <p:nvPr/>
        </p:nvSpPr>
        <p:spPr>
          <a:xfrm>
            <a:off x="8003270" y="2073719"/>
            <a:ext cx="1034257" cy="276999"/>
          </a:xfrm>
          <a:prstGeom prst="rect">
            <a:avLst/>
          </a:prstGeom>
          <a:noFill/>
        </p:spPr>
        <p:txBody>
          <a:bodyPr wrap="none" rtlCol="0">
            <a:spAutoFit/>
          </a:bodyPr>
          <a:lstStyle/>
          <a:p>
            <a:r>
              <a:rPr lang="de-DE" sz="1200" dirty="0" smtClean="0">
                <a:solidFill>
                  <a:srgbClr val="FFFF00"/>
                </a:solidFill>
                <a:latin typeface="Times New Roman" panose="02020603050405020304" pitchFamily="18" charset="0"/>
                <a:cs typeface="Times New Roman" panose="02020603050405020304" pitchFamily="18" charset="0"/>
              </a:rPr>
              <a:t>E. E. Salpeter</a:t>
            </a:r>
            <a:endParaRPr lang="de-DE" sz="1200" dirty="0">
              <a:solidFill>
                <a:srgbClr val="FFFF00"/>
              </a:solidFill>
              <a:latin typeface="Times New Roman" panose="02020603050405020304" pitchFamily="18" charset="0"/>
              <a:cs typeface="Times New Roman" panose="02020603050405020304" pitchFamily="18" charset="0"/>
            </a:endParaRPr>
          </a:p>
        </p:txBody>
      </p:sp>
      <p:sp>
        <p:nvSpPr>
          <p:cNvPr id="6" name="Rechteck 5"/>
          <p:cNvSpPr/>
          <p:nvPr/>
        </p:nvSpPr>
        <p:spPr>
          <a:xfrm>
            <a:off x="3275856" y="2052000"/>
            <a:ext cx="4500000" cy="216024"/>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107504" y="2268000"/>
            <a:ext cx="7668000" cy="216024"/>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108000" y="2484000"/>
            <a:ext cx="2772000" cy="216024"/>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p:cNvPicPr>
            <a:picLocks noChangeAspect="1"/>
          </p:cNvPicPr>
          <p:nvPr/>
        </p:nvPicPr>
        <p:blipFill>
          <a:blip r:embed="rId4"/>
          <a:stretch>
            <a:fillRect/>
          </a:stretch>
        </p:blipFill>
        <p:spPr>
          <a:xfrm>
            <a:off x="0" y="3564000"/>
            <a:ext cx="4918666" cy="2952563"/>
          </a:xfrm>
          <a:prstGeom prst="rect">
            <a:avLst/>
          </a:prstGeom>
        </p:spPr>
      </p:pic>
      <p:pic>
        <p:nvPicPr>
          <p:cNvPr id="10" name="Grafik 9"/>
          <p:cNvPicPr>
            <a:picLocks noChangeAspect="1"/>
          </p:cNvPicPr>
          <p:nvPr/>
        </p:nvPicPr>
        <p:blipFill>
          <a:blip r:embed="rId5"/>
          <a:stretch>
            <a:fillRect/>
          </a:stretch>
        </p:blipFill>
        <p:spPr>
          <a:xfrm>
            <a:off x="4859998" y="3600000"/>
            <a:ext cx="5250920" cy="2184570"/>
          </a:xfrm>
          <a:prstGeom prst="rect">
            <a:avLst/>
          </a:prstGeom>
        </p:spPr>
      </p:pic>
      <p:sp>
        <p:nvSpPr>
          <p:cNvPr id="11" name="Abgerundetes Rechteck 10"/>
          <p:cNvSpPr/>
          <p:nvPr/>
        </p:nvSpPr>
        <p:spPr>
          <a:xfrm>
            <a:off x="6552000" y="4212000"/>
            <a:ext cx="324000" cy="36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11"/>
          <p:cNvSpPr/>
          <p:nvPr/>
        </p:nvSpPr>
        <p:spPr>
          <a:xfrm>
            <a:off x="1944000" y="3996000"/>
            <a:ext cx="504000" cy="39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p:nvPr/>
        </p:nvCxnSpPr>
        <p:spPr>
          <a:xfrm flipV="1">
            <a:off x="1259632" y="4293096"/>
            <a:ext cx="792088" cy="576064"/>
          </a:xfrm>
          <a:prstGeom prst="straightConnector1">
            <a:avLst/>
          </a:prstGeom>
          <a:ln>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6264000" y="5580000"/>
            <a:ext cx="883575" cy="646331"/>
          </a:xfrm>
          <a:prstGeom prst="rect">
            <a:avLst/>
          </a:prstGeom>
          <a:noFill/>
        </p:spPr>
        <p:txBody>
          <a:bodyPr wrap="none" rtlCol="0">
            <a:spAutoFit/>
          </a:bodyPr>
          <a:lstStyle/>
          <a:p>
            <a:pPr algn="ctr"/>
            <a:r>
              <a:rPr lang="en-US" dirty="0" smtClean="0">
                <a:solidFill>
                  <a:srgbClr val="0000CC"/>
                </a:solidFill>
                <a:latin typeface="Times New Roman" panose="02020603050405020304" pitchFamily="18" charset="0"/>
                <a:cs typeface="Times New Roman" panose="02020603050405020304" pitchFamily="18" charset="0"/>
              </a:rPr>
              <a:t>1st step</a:t>
            </a:r>
          </a:p>
          <a:p>
            <a:pPr algn="ctr"/>
            <a:r>
              <a:rPr lang="en-US" dirty="0" smtClean="0">
                <a:solidFill>
                  <a:srgbClr val="0000CC"/>
                </a:solidFill>
                <a:latin typeface="Times New Roman" panose="02020603050405020304" pitchFamily="18" charset="0"/>
                <a:cs typeface="Times New Roman" panose="02020603050405020304" pitchFamily="18" charset="0"/>
              </a:rPr>
              <a:t>OK</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6" name="Textfeld 15"/>
          <p:cNvSpPr txBox="1"/>
          <p:nvPr/>
        </p:nvSpPr>
        <p:spPr>
          <a:xfrm>
            <a:off x="7488000" y="5580000"/>
            <a:ext cx="998992" cy="646331"/>
          </a:xfrm>
          <a:prstGeom prst="rect">
            <a:avLst/>
          </a:prstGeom>
          <a:noFill/>
        </p:spPr>
        <p:txBody>
          <a:bodyPr wrap="non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2nd step</a:t>
            </a:r>
          </a:p>
          <a:p>
            <a:pPr algn="ctr"/>
            <a:r>
              <a:rPr lang="en-US" dirty="0" smtClean="0">
                <a:solidFill>
                  <a:srgbClr val="FF0000"/>
                </a:solidFill>
                <a:latin typeface="Times New Roman" panose="02020603050405020304" pitchFamily="18" charset="0"/>
                <a:cs typeface="Times New Roman" panose="02020603050405020304" pitchFamily="18" charset="0"/>
              </a:rPr>
              <a:t>Not OK!</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7" name="Rechteck 16"/>
          <p:cNvSpPr/>
          <p:nvPr/>
        </p:nvSpPr>
        <p:spPr>
          <a:xfrm>
            <a:off x="8520398" y="3861048"/>
            <a:ext cx="1524210" cy="1862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84875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Formation and survival of </a:t>
            </a:r>
            <a:r>
              <a:rPr lang="en-US" baseline="30000" dirty="0" smtClean="0"/>
              <a:t>12</a:t>
            </a:r>
            <a:r>
              <a:rPr lang="en-US" dirty="0" smtClean="0"/>
              <a:t>C in He-burning</a:t>
            </a:r>
            <a:endParaRPr lang="en-US"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448" y="1031505"/>
            <a:ext cx="2416016" cy="998982"/>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720000"/>
            <a:ext cx="2918460" cy="1516380"/>
          </a:xfrm>
          <a:prstGeom prst="rect">
            <a:avLst/>
          </a:prstGeom>
        </p:spPr>
      </p:pic>
      <p:sp>
        <p:nvSpPr>
          <p:cNvPr id="6" name="Textfeld 5"/>
          <p:cNvSpPr txBox="1"/>
          <p:nvPr/>
        </p:nvSpPr>
        <p:spPr>
          <a:xfrm>
            <a:off x="0" y="720000"/>
            <a:ext cx="2160240" cy="1384995"/>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Probability of nuclear reaction</a:t>
            </a:r>
          </a:p>
          <a:p>
            <a:pPr algn="ctr"/>
            <a:r>
              <a:rPr lang="en-US" sz="1600" dirty="0" smtClean="0">
                <a:solidFill>
                  <a:srgbClr val="FF0000"/>
                </a:solidFill>
                <a:latin typeface="Times New Roman" panose="02020603050405020304" pitchFamily="18" charset="0"/>
                <a:cs typeface="Times New Roman" panose="02020603050405020304" pitchFamily="18" charset="0"/>
              </a:rPr>
              <a:t>it becomes very high when the reaction is resonant</a:t>
            </a:r>
            <a:endParaRPr lang="en-US" sz="1600" dirty="0">
              <a:solidFill>
                <a:srgbClr val="FF0000"/>
              </a:solidFill>
              <a:latin typeface="Times New Roman" panose="02020603050405020304" pitchFamily="18" charset="0"/>
              <a:cs typeface="Times New Roman" panose="02020603050405020304" pitchFamily="18" charset="0"/>
            </a:endParaRPr>
          </a:p>
        </p:txBody>
      </p:sp>
      <p:grpSp>
        <p:nvGrpSpPr>
          <p:cNvPr id="14" name="Gruppieren 13"/>
          <p:cNvGrpSpPr/>
          <p:nvPr/>
        </p:nvGrpSpPr>
        <p:grpSpPr>
          <a:xfrm>
            <a:off x="4104000" y="2276872"/>
            <a:ext cx="4662103" cy="3163787"/>
            <a:chOff x="4104000" y="2713485"/>
            <a:chExt cx="4662103" cy="3163787"/>
          </a:xfrm>
        </p:grpSpPr>
        <p:pic>
          <p:nvPicPr>
            <p:cNvPr id="3" name="Grafik 2"/>
            <p:cNvPicPr>
              <a:picLocks noChangeAspect="1"/>
            </p:cNvPicPr>
            <p:nvPr/>
          </p:nvPicPr>
          <p:blipFill>
            <a:blip r:embed="rId4"/>
            <a:stretch>
              <a:fillRect/>
            </a:stretch>
          </p:blipFill>
          <p:spPr>
            <a:xfrm>
              <a:off x="4139952" y="2713485"/>
              <a:ext cx="4626151" cy="3122702"/>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3312000"/>
              <a:ext cx="416719" cy="438150"/>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380000" y="3600000"/>
              <a:ext cx="126206" cy="142875"/>
            </a:xfrm>
            <a:prstGeom prst="rect">
              <a:avLst/>
            </a:prstGeom>
          </p:spPr>
        </p:pic>
        <p:sp>
          <p:nvSpPr>
            <p:cNvPr id="11" name="Rechteck 10"/>
            <p:cNvSpPr/>
            <p:nvPr/>
          </p:nvSpPr>
          <p:spPr>
            <a:xfrm>
              <a:off x="4104000" y="4149080"/>
              <a:ext cx="216024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p:cNvSpPr/>
            <p:nvPr/>
          </p:nvSpPr>
          <p:spPr>
            <a:xfrm>
              <a:off x="6732240" y="5013176"/>
              <a:ext cx="78230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4104000" y="3312000"/>
              <a:ext cx="179968" cy="359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Textfeld 14"/>
          <p:cNvSpPr txBox="1"/>
          <p:nvPr/>
        </p:nvSpPr>
        <p:spPr>
          <a:xfrm>
            <a:off x="2835627" y="2416323"/>
            <a:ext cx="1736373" cy="553998"/>
          </a:xfrm>
          <a:prstGeom prst="rect">
            <a:avLst/>
          </a:prstGeom>
          <a:noFill/>
        </p:spPr>
        <p:txBody>
          <a:bodyPr wrap="none" rtlCol="0">
            <a:spAutoFit/>
          </a:bodyPr>
          <a:lstStyle/>
          <a:p>
            <a:r>
              <a:rPr lang="en-US" sz="1200" dirty="0" smtClean="0">
                <a:solidFill>
                  <a:srgbClr val="0000CC"/>
                </a:solidFill>
                <a:latin typeface="Times New Roman" panose="02020603050405020304" pitchFamily="18" charset="0"/>
                <a:cs typeface="Times New Roman" panose="02020603050405020304" pitchFamily="18" charset="0"/>
              </a:rPr>
              <a:t>E. E. </a:t>
            </a:r>
            <a:r>
              <a:rPr lang="en-US" sz="1200" dirty="0" err="1" smtClean="0">
                <a:solidFill>
                  <a:srgbClr val="0000CC"/>
                </a:solidFill>
                <a:latin typeface="Times New Roman" panose="02020603050405020304" pitchFamily="18" charset="0"/>
                <a:cs typeface="Times New Roman" panose="02020603050405020304" pitchFamily="18" charset="0"/>
              </a:rPr>
              <a:t>Salpeter</a:t>
            </a:r>
            <a:endParaRPr lang="en-US" sz="1200" dirty="0" smtClean="0">
              <a:solidFill>
                <a:srgbClr val="0000CC"/>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formation of </a:t>
            </a:r>
            <a:r>
              <a:rPr lang="en-US" b="1" baseline="30000" dirty="0" smtClean="0">
                <a:solidFill>
                  <a:srgbClr val="0000CC"/>
                </a:solidFill>
                <a:latin typeface="Times New Roman" panose="02020603050405020304" pitchFamily="18" charset="0"/>
                <a:cs typeface="Times New Roman" panose="02020603050405020304" pitchFamily="18" charset="0"/>
              </a:rPr>
              <a:t>8</a:t>
            </a:r>
            <a:r>
              <a:rPr lang="en-US" b="1" dirty="0" smtClean="0">
                <a:solidFill>
                  <a:srgbClr val="0000CC"/>
                </a:solidFill>
                <a:latin typeface="Times New Roman" panose="02020603050405020304" pitchFamily="18" charset="0"/>
                <a:cs typeface="Times New Roman" panose="02020603050405020304" pitchFamily="18" charset="0"/>
              </a:rPr>
              <a:t>Be</a:t>
            </a:r>
            <a:endParaRPr lang="en-US" b="1" dirty="0">
              <a:solidFill>
                <a:srgbClr val="0000CC"/>
              </a:solidFill>
              <a:latin typeface="Times New Roman" panose="02020603050405020304" pitchFamily="18" charset="0"/>
              <a:cs typeface="Times New Roman" panose="02020603050405020304" pitchFamily="18" charset="0"/>
            </a:endParaRPr>
          </a:p>
        </p:txBody>
      </p:sp>
      <p:cxnSp>
        <p:nvCxnSpPr>
          <p:cNvPr id="17" name="Gerade Verbindung mit Pfeil 16"/>
          <p:cNvCxnSpPr/>
          <p:nvPr/>
        </p:nvCxnSpPr>
        <p:spPr>
          <a:xfrm>
            <a:off x="4572000" y="2875387"/>
            <a:ext cx="504056" cy="359437"/>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4874399" y="4042528"/>
            <a:ext cx="1545616"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formation of </a:t>
            </a:r>
            <a:r>
              <a:rPr lang="en-US" sz="1600" b="1" baseline="30000" dirty="0" smtClean="0">
                <a:solidFill>
                  <a:srgbClr val="0000CC"/>
                </a:solidFill>
                <a:latin typeface="Times New Roman" panose="02020603050405020304" pitchFamily="18" charset="0"/>
                <a:cs typeface="Times New Roman" panose="02020603050405020304" pitchFamily="18" charset="0"/>
              </a:rPr>
              <a:t>12</a:t>
            </a:r>
            <a:r>
              <a:rPr lang="en-US" sz="1600" b="1" dirty="0" smtClean="0">
                <a:solidFill>
                  <a:srgbClr val="0000CC"/>
                </a:solidFill>
                <a:latin typeface="Times New Roman" panose="02020603050405020304" pitchFamily="18" charset="0"/>
                <a:cs typeface="Times New Roman" panose="02020603050405020304" pitchFamily="18" charset="0"/>
              </a:rPr>
              <a:t>C</a:t>
            </a:r>
            <a:endParaRPr lang="en-US" sz="1600" b="1" dirty="0">
              <a:solidFill>
                <a:srgbClr val="0000CC"/>
              </a:solidFill>
              <a:latin typeface="Times New Roman" panose="02020603050405020304" pitchFamily="18" charset="0"/>
              <a:cs typeface="Times New Roman" panose="02020603050405020304" pitchFamily="18" charset="0"/>
            </a:endParaRPr>
          </a:p>
        </p:txBody>
      </p:sp>
      <p:cxnSp>
        <p:nvCxnSpPr>
          <p:cNvPr id="20" name="Gerade Verbindung mit Pfeil 19"/>
          <p:cNvCxnSpPr/>
          <p:nvPr/>
        </p:nvCxnSpPr>
        <p:spPr>
          <a:xfrm flipV="1">
            <a:off x="5940152" y="3055105"/>
            <a:ext cx="479863" cy="987423"/>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6192135" y="4651484"/>
            <a:ext cx="1396536"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survival of </a:t>
            </a:r>
            <a:r>
              <a:rPr lang="en-US" sz="1600" baseline="30000" dirty="0" smtClean="0">
                <a:latin typeface="Times New Roman" panose="02020603050405020304" pitchFamily="18" charset="0"/>
                <a:cs typeface="Times New Roman" panose="02020603050405020304" pitchFamily="18" charset="0"/>
              </a:rPr>
              <a:t>12</a:t>
            </a:r>
            <a:r>
              <a:rPr lang="en-US" sz="1600" dirty="0" smtClean="0">
                <a:latin typeface="Times New Roman" panose="02020603050405020304" pitchFamily="18" charset="0"/>
                <a:cs typeface="Times New Roman" panose="02020603050405020304" pitchFamily="18" charset="0"/>
              </a:rPr>
              <a:t>C</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Textfeld 21"/>
              <p:cNvSpPr txBox="1"/>
              <p:nvPr/>
            </p:nvSpPr>
            <p:spPr>
              <a:xfrm>
                <a:off x="180000" y="3163387"/>
                <a:ext cx="4103968" cy="1230401"/>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Fred Hoyle </a:t>
                </a:r>
                <a:r>
                  <a:rPr lang="en-US" dirty="0" smtClean="0">
                    <a:latin typeface="Times New Roman" panose="02020603050405020304" pitchFamily="18" charset="0"/>
                    <a:cs typeface="Times New Roman" panose="02020603050405020304" pitchFamily="18" charset="0"/>
                  </a:rPr>
                  <a:t>suggests that the reaction</a:t>
                </a:r>
                <a:r>
                  <a:rPr lang="en-US" dirty="0">
                    <a:latin typeface="Times New Roman" panose="02020603050405020304" pitchFamily="18" charset="0"/>
                    <a:cs typeface="Times New Roman" panose="02020603050405020304" pitchFamily="18" charset="0"/>
                  </a:rPr>
                  <a:t> </a:t>
                </a:r>
                <a14:m>
                  <m:oMath xmlns:m="http://schemas.openxmlformats.org/officeDocument/2006/math">
                    <m:sPre>
                      <m:sPrePr>
                        <m:ctrlPr>
                          <a:rPr lang="en-US" i="1" smtClean="0">
                            <a:latin typeface="Cambria Math" panose="02040503050406030204" pitchFamily="18" charset="0"/>
                            <a:cs typeface="Times New Roman" panose="02020603050405020304" pitchFamily="18" charset="0"/>
                          </a:rPr>
                        </m:ctrlPr>
                      </m:sPrePr>
                      <m:sub/>
                      <m:sup>
                        <m:r>
                          <a:rPr lang="en-US" b="0" i="1" smtClean="0">
                            <a:latin typeface="Cambria Math" panose="02040503050406030204" pitchFamily="18" charset="0"/>
                          </a:rPr>
                          <m:t>8</m:t>
                        </m:r>
                      </m:sup>
                      <m:e>
                        <m:r>
                          <a:rPr lang="en-US" b="0" i="1" smtClean="0">
                            <a:latin typeface="Cambria Math" panose="02040503050406030204" pitchFamily="18" charset="0"/>
                          </a:rPr>
                          <m:t>𝐵𝑒</m:t>
                        </m:r>
                      </m:e>
                    </m:sPre>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sup>
                        <m:r>
                          <a:rPr lang="en-US" b="0" i="1" smtClean="0">
                            <a:latin typeface="Cambria Math" panose="02040503050406030204" pitchFamily="18" charset="0"/>
                          </a:rPr>
                          <m:t>12</m:t>
                        </m:r>
                      </m:sup>
                      <m:e>
                        <m:r>
                          <a:rPr lang="en-US" b="0" i="1" smtClean="0">
                            <a:latin typeface="Cambria Math" panose="02040503050406030204" pitchFamily="18" charset="0"/>
                          </a:rPr>
                          <m:t>𝐶</m:t>
                        </m:r>
                      </m:e>
                    </m:sPre>
                  </m:oMath>
                </a14:m>
                <a:r>
                  <a:rPr lang="en-US" dirty="0" smtClean="0">
                    <a:latin typeface="Times New Roman" panose="02020603050405020304" pitchFamily="18" charset="0"/>
                    <a:cs typeface="Times New Roman" panose="02020603050405020304" pitchFamily="18" charset="0"/>
                  </a:rPr>
                  <a:t> is resonant because of the existence of a nuclear energy level at 7.7 MeV (</a:t>
                </a:r>
                <a:r>
                  <a:rPr lang="en-US" i="1" dirty="0" smtClean="0">
                    <a:latin typeface="Times New Roman" panose="02020603050405020304" pitchFamily="18" charset="0"/>
                    <a:cs typeface="Times New Roman" panose="02020603050405020304" pitchFamily="18" charset="0"/>
                  </a:rPr>
                  <a:t>unknown at that time</a:t>
                </a:r>
                <a:r>
                  <a:rPr lang="en-US" dirty="0" smtClean="0">
                    <a:latin typeface="Times New Roman" panose="02020603050405020304" pitchFamily="18" charset="0"/>
                    <a:cs typeface="Times New Roman" panose="02020603050405020304" pitchFamily="18" charset="0"/>
                  </a:rPr>
                  <a:t>) in </a:t>
                </a:r>
                <a:r>
                  <a:rPr lang="en-US" baseline="30000" dirty="0" smtClean="0">
                    <a:latin typeface="Times New Roman" panose="02020603050405020304" pitchFamily="18" charset="0"/>
                    <a:cs typeface="Times New Roman" panose="02020603050405020304" pitchFamily="18" charset="0"/>
                  </a:rPr>
                  <a:t>12</a:t>
                </a:r>
                <a:r>
                  <a:rPr lang="en-US" dirty="0" smtClean="0">
                    <a:latin typeface="Times New Roman" panose="02020603050405020304" pitchFamily="18" charset="0"/>
                    <a:cs typeface="Times New Roman" panose="02020603050405020304" pitchFamily="18" charset="0"/>
                  </a:rPr>
                  <a:t>C</a:t>
                </a:r>
                <a:endParaRPr lang="en-US" dirty="0">
                  <a:latin typeface="Times New Roman" panose="02020603050405020304" pitchFamily="18" charset="0"/>
                  <a:cs typeface="Times New Roman" panose="02020603050405020304" pitchFamily="18" charset="0"/>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180000" y="3163387"/>
                <a:ext cx="4103968" cy="1230401"/>
              </a:xfrm>
              <a:prstGeom prst="rect">
                <a:avLst/>
              </a:prstGeom>
              <a:blipFill>
                <a:blip r:embed="rId7"/>
                <a:stretch>
                  <a:fillRect l="-1337" t="-2970" b="-6931"/>
                </a:stretch>
              </a:blipFill>
            </p:spPr>
            <p:txBody>
              <a:bodyPr/>
              <a:lstStyle/>
              <a:p>
                <a:r>
                  <a:rPr lang="de-DE">
                    <a:noFill/>
                  </a:rPr>
                  <a:t> </a:t>
                </a:r>
              </a:p>
            </p:txBody>
          </p:sp>
        </mc:Fallback>
      </mc:AlternateContent>
      <p:sp>
        <p:nvSpPr>
          <p:cNvPr id="23" name="Rechteck 22"/>
          <p:cNvSpPr/>
          <p:nvPr/>
        </p:nvSpPr>
        <p:spPr>
          <a:xfrm>
            <a:off x="6192136" y="836712"/>
            <a:ext cx="2573968" cy="1399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180000" y="4603387"/>
            <a:ext cx="4497834" cy="307777"/>
          </a:xfrm>
          <a:prstGeom prst="rect">
            <a:avLst/>
          </a:prstGeom>
          <a:noFill/>
        </p:spPr>
        <p:txBody>
          <a:bodyPr wrap="none" rtlCol="0">
            <a:spAutoFit/>
          </a:bodyPr>
          <a:lstStyle/>
          <a:p>
            <a:r>
              <a:rPr lang="en-US" sz="1400" dirty="0" smtClean="0">
                <a:solidFill>
                  <a:srgbClr val="FF0000"/>
                </a:solidFill>
                <a:latin typeface="Times New Roman" panose="02020603050405020304" pitchFamily="18" charset="0"/>
                <a:cs typeface="Times New Roman" panose="02020603050405020304" pitchFamily="18" charset="0"/>
              </a:rPr>
              <a:t>The level is found in </a:t>
            </a:r>
            <a:r>
              <a:rPr lang="en-US" sz="1400" dirty="0" smtClean="0">
                <a:solidFill>
                  <a:srgbClr val="0000CC"/>
                </a:solidFill>
                <a:latin typeface="Times New Roman" panose="02020603050405020304" pitchFamily="18" charset="0"/>
                <a:cs typeface="Times New Roman" panose="02020603050405020304" pitchFamily="18" charset="0"/>
              </a:rPr>
              <a:t>W. Fowler</a:t>
            </a:r>
            <a:r>
              <a:rPr lang="en-US" sz="1400" dirty="0" smtClean="0">
                <a:solidFill>
                  <a:srgbClr val="FF0000"/>
                </a:solidFill>
                <a:latin typeface="Times New Roman" panose="02020603050405020304" pitchFamily="18" charset="0"/>
                <a:cs typeface="Times New Roman" panose="02020603050405020304" pitchFamily="18" charset="0"/>
              </a:rPr>
              <a:t>´s </a:t>
            </a:r>
            <a:r>
              <a:rPr lang="en-US" sz="1400" dirty="0" err="1" smtClean="0">
                <a:solidFill>
                  <a:srgbClr val="FF0000"/>
                </a:solidFill>
                <a:latin typeface="Times New Roman" panose="02020603050405020304" pitchFamily="18" charset="0"/>
                <a:cs typeface="Times New Roman" panose="02020603050405020304" pitchFamily="18" charset="0"/>
              </a:rPr>
              <a:t>Kellog</a:t>
            </a:r>
            <a:r>
              <a:rPr lang="en-US" sz="1400" dirty="0" smtClean="0">
                <a:solidFill>
                  <a:srgbClr val="FF0000"/>
                </a:solidFill>
                <a:latin typeface="Times New Roman" panose="02020603050405020304" pitchFamily="18" charset="0"/>
                <a:cs typeface="Times New Roman" panose="02020603050405020304" pitchFamily="18" charset="0"/>
              </a:rPr>
              <a:t> laboratory in 1953</a:t>
            </a: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25" name="Textfeld 24"/>
          <p:cNvSpPr txBox="1"/>
          <p:nvPr/>
        </p:nvSpPr>
        <p:spPr>
          <a:xfrm>
            <a:off x="180000" y="5395387"/>
            <a:ext cx="8784488"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First quantitative prediction of a microscopic property of matter (structure of </a:t>
            </a:r>
            <a:r>
              <a:rPr lang="en-US" baseline="30000" dirty="0" smtClean="0">
                <a:latin typeface="Times New Roman" panose="02020603050405020304" pitchFamily="18" charset="0"/>
                <a:cs typeface="Times New Roman" panose="02020603050405020304" pitchFamily="18" charset="0"/>
              </a:rPr>
              <a:t>12</a:t>
            </a:r>
            <a:r>
              <a:rPr lang="en-US" dirty="0" smtClean="0">
                <a:latin typeface="Times New Roman" panose="02020603050405020304" pitchFamily="18" charset="0"/>
                <a:cs typeface="Times New Roman" panose="02020603050405020304" pitchFamily="18" charset="0"/>
              </a:rPr>
              <a:t>C nucleus) from a macroscopic one (abundance of </a:t>
            </a:r>
            <a:r>
              <a:rPr lang="en-US" baseline="30000" dirty="0" smtClean="0">
                <a:latin typeface="Times New Roman" panose="02020603050405020304" pitchFamily="18" charset="0"/>
                <a:cs typeface="Times New Roman" panose="02020603050405020304" pitchFamily="18" charset="0"/>
              </a:rPr>
              <a:t>12</a:t>
            </a:r>
            <a:r>
              <a:rPr lang="en-US" dirty="0" smtClean="0">
                <a:latin typeface="Times New Roman" panose="02020603050405020304" pitchFamily="18" charset="0"/>
                <a:cs typeface="Times New Roman" panose="02020603050405020304" pitchFamily="18" charset="0"/>
              </a:rPr>
              <a:t>C and </a:t>
            </a:r>
            <a:r>
              <a:rPr lang="en-US" baseline="30000" dirty="0" smtClean="0">
                <a:latin typeface="Times New Roman" panose="02020603050405020304" pitchFamily="18" charset="0"/>
                <a:cs typeface="Times New Roman" panose="02020603050405020304" pitchFamily="18" charset="0"/>
              </a:rPr>
              <a:t>16</a:t>
            </a:r>
            <a:r>
              <a:rPr lang="en-US" dirty="0" smtClean="0">
                <a:latin typeface="Times New Roman" panose="02020603050405020304" pitchFamily="18" charset="0"/>
                <a:cs typeface="Times New Roman" panose="02020603050405020304" pitchFamily="18" charset="0"/>
              </a:rPr>
              <a:t>O)</a:t>
            </a:r>
            <a:endParaRPr lang="en-US" dirty="0">
              <a:latin typeface="Times New Roman" panose="02020603050405020304" pitchFamily="18" charset="0"/>
              <a:cs typeface="Times New Roman" panose="02020603050405020304" pitchFamily="18" charset="0"/>
            </a:endParaRPr>
          </a:p>
        </p:txBody>
      </p:sp>
      <p:sp>
        <p:nvSpPr>
          <p:cNvPr id="26" name="Textfeld 25"/>
          <p:cNvSpPr txBox="1"/>
          <p:nvPr/>
        </p:nvSpPr>
        <p:spPr>
          <a:xfrm>
            <a:off x="1809324" y="6120000"/>
            <a:ext cx="4923207"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1st and only ´prediction´ of the Anthropic Principle</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667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Formation of </a:t>
            </a:r>
            <a:r>
              <a:rPr lang="en-US" baseline="30000" dirty="0" smtClean="0"/>
              <a:t>12</a:t>
            </a:r>
            <a:r>
              <a:rPr lang="en-US" dirty="0" smtClean="0"/>
              <a:t>C</a:t>
            </a:r>
            <a:endParaRPr lang="en-US" dirty="0"/>
          </a:p>
        </p:txBody>
      </p:sp>
      <p:pic>
        <p:nvPicPr>
          <p:cNvPr id="3" name="Grafik 2"/>
          <p:cNvPicPr>
            <a:picLocks noChangeAspect="1"/>
          </p:cNvPicPr>
          <p:nvPr/>
        </p:nvPicPr>
        <p:blipFill>
          <a:blip r:embed="rId2"/>
          <a:stretch>
            <a:fillRect/>
          </a:stretch>
        </p:blipFill>
        <p:spPr>
          <a:xfrm>
            <a:off x="5" y="554407"/>
            <a:ext cx="6728148" cy="3501071"/>
          </a:xfrm>
          <a:prstGeom prst="rect">
            <a:avLst/>
          </a:prstGeom>
        </p:spPr>
      </p:pic>
      <p:pic>
        <p:nvPicPr>
          <p:cNvPr id="4" name="Grafik 3"/>
          <p:cNvPicPr>
            <a:picLocks noChangeAspect="1"/>
          </p:cNvPicPr>
          <p:nvPr/>
        </p:nvPicPr>
        <p:blipFill>
          <a:blip r:embed="rId3"/>
          <a:stretch>
            <a:fillRect/>
          </a:stretch>
        </p:blipFill>
        <p:spPr>
          <a:xfrm>
            <a:off x="6261206" y="3356992"/>
            <a:ext cx="2882794" cy="3187055"/>
          </a:xfrm>
          <a:prstGeom prst="rect">
            <a:avLst/>
          </a:prstGeom>
        </p:spPr>
      </p:pic>
      <p:sp>
        <p:nvSpPr>
          <p:cNvPr id="5" name="Rechteck 4"/>
          <p:cNvSpPr/>
          <p:nvPr/>
        </p:nvSpPr>
        <p:spPr>
          <a:xfrm>
            <a:off x="179512" y="2708920"/>
            <a:ext cx="3184567" cy="504056"/>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3491880" y="2196000"/>
            <a:ext cx="3204000" cy="360000"/>
          </a:xfrm>
          <a:prstGeom prst="rect">
            <a:avLst/>
          </a:prstGeom>
          <a:solidFill>
            <a:srgbClr val="0000CC">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323528" y="3861048"/>
            <a:ext cx="1800200" cy="180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3574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synthesis of elements from Carbon to Nickel </a:t>
            </a:r>
            <a:r>
              <a:rPr lang="en-US" sz="1800" dirty="0" smtClean="0">
                <a:solidFill>
                  <a:schemeClr val="tx1"/>
                </a:solidFill>
              </a:rPr>
              <a:t>F. Hoyle 1954</a:t>
            </a:r>
            <a:endParaRPr lang="en-US" dirty="0"/>
          </a:p>
        </p:txBody>
      </p:sp>
      <p:pic>
        <p:nvPicPr>
          <p:cNvPr id="3" name="Grafik 2"/>
          <p:cNvPicPr>
            <a:picLocks noChangeAspect="1"/>
          </p:cNvPicPr>
          <p:nvPr/>
        </p:nvPicPr>
        <p:blipFill>
          <a:blip r:embed="rId2"/>
          <a:stretch>
            <a:fillRect/>
          </a:stretch>
        </p:blipFill>
        <p:spPr>
          <a:xfrm>
            <a:off x="1135449" y="1043296"/>
            <a:ext cx="6873102" cy="4771407"/>
          </a:xfrm>
          <a:prstGeom prst="rect">
            <a:avLst/>
          </a:prstGeom>
        </p:spPr>
      </p:pic>
      <p:sp>
        <p:nvSpPr>
          <p:cNvPr id="4" name="Rechteck 3"/>
          <p:cNvSpPr/>
          <p:nvPr/>
        </p:nvSpPr>
        <p:spPr>
          <a:xfrm>
            <a:off x="3419872" y="980728"/>
            <a:ext cx="1944216" cy="468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190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Elements and Isotopes</a:t>
            </a:r>
            <a:endParaRPr lang="en-US" dirty="0"/>
          </a:p>
        </p:txBody>
      </p:sp>
      <p:pic>
        <p:nvPicPr>
          <p:cNvPr id="3" name="Grafik 2"/>
          <p:cNvPicPr>
            <a:picLocks noChangeAspect="1"/>
          </p:cNvPicPr>
          <p:nvPr/>
        </p:nvPicPr>
        <p:blipFill>
          <a:blip r:embed="rId2"/>
          <a:stretch>
            <a:fillRect/>
          </a:stretch>
        </p:blipFill>
        <p:spPr>
          <a:xfrm>
            <a:off x="711987" y="554400"/>
            <a:ext cx="7642825" cy="5951045"/>
          </a:xfrm>
          <a:prstGeom prst="rect">
            <a:avLst/>
          </a:prstGeom>
        </p:spPr>
      </p:pic>
      <p:sp>
        <p:nvSpPr>
          <p:cNvPr id="4" name="Textfeld 3"/>
          <p:cNvSpPr txBox="1"/>
          <p:nvPr/>
        </p:nvSpPr>
        <p:spPr>
          <a:xfrm>
            <a:off x="6912000" y="3096000"/>
            <a:ext cx="1409360"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“very” n-rich</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5" name="Textfeld 4"/>
          <p:cNvSpPr txBox="1"/>
          <p:nvPr/>
        </p:nvSpPr>
        <p:spPr>
          <a:xfrm>
            <a:off x="5523560" y="3952042"/>
            <a:ext cx="2037737"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“moderately” n-rich</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7" name="Gerade Verbindung mit Pfeil 6"/>
          <p:cNvCxnSpPr/>
          <p:nvPr/>
        </p:nvCxnSpPr>
        <p:spPr>
          <a:xfrm flipH="1" flipV="1">
            <a:off x="4067944" y="3717032"/>
            <a:ext cx="1455616" cy="419676"/>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flipV="1">
            <a:off x="6156176" y="2636912"/>
            <a:ext cx="720080" cy="607754"/>
          </a:xfrm>
          <a:prstGeom prst="straightConnector1">
            <a:avLst/>
          </a:prstGeom>
          <a:ln w="25400">
            <a:solidFill>
              <a:srgbClr val="0000CC"/>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flipV="1">
            <a:off x="6660232" y="2348880"/>
            <a:ext cx="285220" cy="801581"/>
          </a:xfrm>
          <a:prstGeom prst="straightConnector1">
            <a:avLst/>
          </a:prstGeom>
          <a:ln w="25400">
            <a:solidFill>
              <a:srgbClr val="0000CC"/>
            </a:solidFill>
            <a:tailEnd type="stealth" w="med" len="lg"/>
          </a:ln>
        </p:spPr>
        <p:style>
          <a:lnRef idx="1">
            <a:schemeClr val="accent1"/>
          </a:lnRef>
          <a:fillRef idx="0">
            <a:schemeClr val="accent1"/>
          </a:fillRef>
          <a:effectRef idx="0">
            <a:schemeClr val="accent1"/>
          </a:effectRef>
          <a:fontRef idx="minor">
            <a:schemeClr val="tx1"/>
          </a:fontRef>
        </p:style>
      </p:cxnSp>
      <p:sp>
        <p:nvSpPr>
          <p:cNvPr id="14" name="Abgerundetes Rechteck 13"/>
          <p:cNvSpPr/>
          <p:nvPr/>
        </p:nvSpPr>
        <p:spPr>
          <a:xfrm rot="-2460000">
            <a:off x="1786095" y="4598537"/>
            <a:ext cx="1260000" cy="288000"/>
          </a:xfrm>
          <a:prstGeom prst="roundRect">
            <a:avLst/>
          </a:prstGeom>
          <a:solidFill>
            <a:srgbClr val="FF0000">
              <a:alpha val="25000"/>
            </a:srgbClr>
          </a:soli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684000" y="4896000"/>
            <a:ext cx="1027845" cy="307777"/>
          </a:xfrm>
          <a:prstGeom prst="rect">
            <a:avLst/>
          </a:prstGeom>
          <a:noFill/>
        </p:spPr>
        <p:txBody>
          <a:bodyPr wrap="none" rtlCol="0">
            <a:spAutoFit/>
          </a:bodyPr>
          <a:lstStyle/>
          <a:p>
            <a:r>
              <a:rPr lang="en-US" sz="1400" dirty="0" smtClean="0">
                <a:solidFill>
                  <a:srgbClr val="FF0000"/>
                </a:solidFill>
                <a:latin typeface="Times New Roman" panose="02020603050405020304" pitchFamily="18" charset="0"/>
                <a:cs typeface="Times New Roman" panose="02020603050405020304" pitchFamily="18" charset="0"/>
              </a:rPr>
              <a:t>Hoyle 1954</a:t>
            </a:r>
            <a:endParaRPr lang="en-US"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273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Synthesis of the elements in stars</a:t>
            </a:r>
            <a:r>
              <a:rPr lang="en-US" sz="1800" dirty="0" smtClean="0">
                <a:solidFill>
                  <a:schemeClr val="tx1"/>
                </a:solidFill>
              </a:rPr>
              <a:t> 1957</a:t>
            </a:r>
            <a:endParaRPr lang="en-US"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000" y="3509810"/>
            <a:ext cx="3897630" cy="2860358"/>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828" y="692696"/>
            <a:ext cx="5798344" cy="1928813"/>
          </a:xfrm>
          <a:prstGeom prst="rect">
            <a:avLst/>
          </a:prstGeom>
        </p:spPr>
      </p:pic>
      <p:sp>
        <p:nvSpPr>
          <p:cNvPr id="7" name="Rechteck 6"/>
          <p:cNvSpPr/>
          <p:nvPr/>
        </p:nvSpPr>
        <p:spPr>
          <a:xfrm>
            <a:off x="2520000" y="1556792"/>
            <a:ext cx="403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84000" y="2196000"/>
            <a:ext cx="4104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550547" y="3492000"/>
            <a:ext cx="1619226" cy="523220"/>
          </a:xfrm>
          <a:prstGeom prst="rect">
            <a:avLst/>
          </a:prstGeom>
          <a:noFill/>
        </p:spPr>
        <p:txBody>
          <a:bodyPr wrap="none" rtlCol="0">
            <a:spAutoFit/>
          </a:bodyPr>
          <a:lstStyle/>
          <a:p>
            <a:pPr algn="ctr"/>
            <a:r>
              <a:rPr lang="de-DE" sz="1400" dirty="0" smtClean="0">
                <a:solidFill>
                  <a:srgbClr val="FFFF00"/>
                </a:solidFill>
                <a:latin typeface="Times New Roman" panose="02020603050405020304" pitchFamily="18" charset="0"/>
                <a:cs typeface="Times New Roman" panose="02020603050405020304" pitchFamily="18" charset="0"/>
              </a:rPr>
              <a:t>Margaret   Geoffrey</a:t>
            </a:r>
          </a:p>
          <a:p>
            <a:pPr algn="ctr"/>
            <a:r>
              <a:rPr lang="de-DE" sz="1400" dirty="0" smtClean="0">
                <a:solidFill>
                  <a:srgbClr val="FFFF00"/>
                </a:solidFill>
                <a:latin typeface="Times New Roman" panose="02020603050405020304" pitchFamily="18" charset="0"/>
                <a:cs typeface="Times New Roman" panose="02020603050405020304" pitchFamily="18" charset="0"/>
              </a:rPr>
              <a:t>Burbidge</a:t>
            </a:r>
            <a:endParaRPr lang="de-DE" sz="1400" dirty="0">
              <a:solidFill>
                <a:srgbClr val="FFFF00"/>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4320000" y="3492000"/>
            <a:ext cx="765787" cy="523220"/>
          </a:xfrm>
          <a:prstGeom prst="rect">
            <a:avLst/>
          </a:prstGeom>
          <a:noFill/>
        </p:spPr>
        <p:txBody>
          <a:bodyPr wrap="none" rtlCol="0">
            <a:spAutoFit/>
          </a:bodyPr>
          <a:lstStyle/>
          <a:p>
            <a:pPr algn="ctr"/>
            <a:r>
              <a:rPr lang="de-DE" sz="1400" dirty="0" smtClean="0">
                <a:solidFill>
                  <a:srgbClr val="FFFF00"/>
                </a:solidFill>
                <a:latin typeface="Times New Roman" panose="02020603050405020304" pitchFamily="18" charset="0"/>
                <a:cs typeface="Times New Roman" panose="02020603050405020304" pitchFamily="18" charset="0"/>
              </a:rPr>
              <a:t>William</a:t>
            </a:r>
          </a:p>
          <a:p>
            <a:pPr algn="ctr"/>
            <a:r>
              <a:rPr lang="de-DE" sz="1400" dirty="0">
                <a:solidFill>
                  <a:srgbClr val="FFFF00"/>
                </a:solidFill>
                <a:latin typeface="Times New Roman" panose="02020603050405020304" pitchFamily="18" charset="0"/>
                <a:cs typeface="Times New Roman" panose="02020603050405020304" pitchFamily="18" charset="0"/>
              </a:rPr>
              <a:t>F</a:t>
            </a:r>
            <a:r>
              <a:rPr lang="de-DE" sz="1400" dirty="0" smtClean="0">
                <a:solidFill>
                  <a:srgbClr val="FFFF00"/>
                </a:solidFill>
                <a:latin typeface="Times New Roman" panose="02020603050405020304" pitchFamily="18" charset="0"/>
                <a:cs typeface="Times New Roman" panose="02020603050405020304" pitchFamily="18" charset="0"/>
              </a:rPr>
              <a:t>owler</a:t>
            </a:r>
          </a:p>
        </p:txBody>
      </p:sp>
      <p:sp>
        <p:nvSpPr>
          <p:cNvPr id="11" name="Textfeld 10"/>
          <p:cNvSpPr txBox="1"/>
          <p:nvPr/>
        </p:nvSpPr>
        <p:spPr>
          <a:xfrm>
            <a:off x="5938948" y="3492000"/>
            <a:ext cx="623890" cy="523220"/>
          </a:xfrm>
          <a:prstGeom prst="rect">
            <a:avLst/>
          </a:prstGeom>
          <a:noFill/>
        </p:spPr>
        <p:txBody>
          <a:bodyPr wrap="none" rtlCol="0">
            <a:spAutoFit/>
          </a:bodyPr>
          <a:lstStyle/>
          <a:p>
            <a:pPr algn="ctr"/>
            <a:r>
              <a:rPr lang="de-DE" sz="1400" dirty="0" smtClean="0">
                <a:solidFill>
                  <a:srgbClr val="FFFF00"/>
                </a:solidFill>
                <a:latin typeface="Times New Roman" panose="02020603050405020304" pitchFamily="18" charset="0"/>
                <a:cs typeface="Times New Roman" panose="02020603050405020304" pitchFamily="18" charset="0"/>
              </a:rPr>
              <a:t>Fred</a:t>
            </a:r>
          </a:p>
          <a:p>
            <a:pPr algn="ctr"/>
            <a:r>
              <a:rPr lang="de-DE" sz="1400" dirty="0" err="1" smtClean="0">
                <a:solidFill>
                  <a:srgbClr val="FFFF00"/>
                </a:solidFill>
                <a:latin typeface="Times New Roman" panose="02020603050405020304" pitchFamily="18" charset="0"/>
                <a:cs typeface="Times New Roman" panose="02020603050405020304" pitchFamily="18" charset="0"/>
              </a:rPr>
              <a:t>Hoyle</a:t>
            </a:r>
            <a:endParaRPr lang="de-DE" sz="1400"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540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1" y="719995"/>
            <a:ext cx="5315091" cy="5730827"/>
          </a:xfrm>
          <a:prstGeom prst="rect">
            <a:avLst/>
          </a:prstGeom>
        </p:spPr>
      </p:pic>
      <p:pic>
        <p:nvPicPr>
          <p:cNvPr id="4" name="Grafik 3"/>
          <p:cNvPicPr>
            <a:picLocks noChangeAspect="1"/>
          </p:cNvPicPr>
          <p:nvPr/>
        </p:nvPicPr>
        <p:blipFill>
          <a:blip r:embed="rId3"/>
          <a:stretch>
            <a:fillRect/>
          </a:stretch>
        </p:blipFill>
        <p:spPr>
          <a:xfrm>
            <a:off x="6769359" y="3558101"/>
            <a:ext cx="2374641" cy="2983964"/>
          </a:xfrm>
          <a:prstGeom prst="rect">
            <a:avLst/>
          </a:prstGeom>
        </p:spPr>
      </p:pic>
      <p:sp>
        <p:nvSpPr>
          <p:cNvPr id="5" name="Rechteck 4"/>
          <p:cNvSpPr/>
          <p:nvPr/>
        </p:nvSpPr>
        <p:spPr>
          <a:xfrm>
            <a:off x="468000" y="683999"/>
            <a:ext cx="2088232" cy="21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72000" y="936000"/>
            <a:ext cx="1332000" cy="360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900000" y="1656000"/>
            <a:ext cx="3780000" cy="324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900000" y="2376000"/>
            <a:ext cx="1260000" cy="324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1" name="Textfeld 10"/>
              <p:cNvSpPr txBox="1"/>
              <p:nvPr/>
            </p:nvSpPr>
            <p:spPr>
              <a:xfrm>
                <a:off x="1475656" y="1173619"/>
                <a:ext cx="3168944" cy="276999"/>
              </a:xfrm>
              <a:prstGeom prst="rect">
                <a:avLst/>
              </a:prstGeom>
              <a:noFill/>
              <a:ln>
                <a:solidFill>
                  <a:srgbClr val="0066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6600"/>
                          </a:solidFill>
                          <a:latin typeface="Cambria Math" panose="02040503050406030204" pitchFamily="18" charset="0"/>
                        </a:rPr>
                        <m:t>𝑛</m:t>
                      </m:r>
                      <m:r>
                        <a:rPr lang="de-DE" b="0" i="1" smtClean="0">
                          <a:solidFill>
                            <a:srgbClr val="006600"/>
                          </a:solidFill>
                          <a:latin typeface="Cambria Math" panose="02040503050406030204" pitchFamily="18" charset="0"/>
                        </a:rPr>
                        <m:t> </m:t>
                      </m:r>
                      <m:r>
                        <a:rPr lang="de-DE" b="0" i="1" smtClean="0">
                          <a:solidFill>
                            <a:srgbClr val="006600"/>
                          </a:solidFill>
                          <a:latin typeface="Cambria Math" panose="02040503050406030204" pitchFamily="18" charset="0"/>
                        </a:rPr>
                        <m:t>𝑓𝑟𝑜𝑚</m:t>
                      </m:r>
                      <m:r>
                        <a:rPr lang="de-DE" b="0" i="1" smtClean="0">
                          <a:solidFill>
                            <a:srgbClr val="006600"/>
                          </a:solidFill>
                          <a:latin typeface="Cambria Math" panose="02040503050406030204" pitchFamily="18" charset="0"/>
                        </a:rPr>
                        <m:t> </m:t>
                      </m:r>
                      <m:d>
                        <m:dPr>
                          <m:ctrlPr>
                            <a:rPr lang="de-DE" b="0" i="1" smtClean="0">
                              <a:solidFill>
                                <a:srgbClr val="006600"/>
                              </a:solidFill>
                              <a:latin typeface="Cambria Math" panose="02040503050406030204" pitchFamily="18" charset="0"/>
                            </a:rPr>
                          </m:ctrlPr>
                        </m:dPr>
                        <m:e>
                          <m:r>
                            <a:rPr lang="de-DE" b="0" i="1" smtClean="0">
                              <a:solidFill>
                                <a:srgbClr val="006600"/>
                              </a:solidFill>
                              <a:latin typeface="Cambria Math" panose="02040503050406030204" pitchFamily="18" charset="0"/>
                              <a:ea typeface="Cambria Math" panose="02040503050406030204" pitchFamily="18" charset="0"/>
                            </a:rPr>
                            <m:t>𝛼</m:t>
                          </m:r>
                          <m:r>
                            <a:rPr lang="de-DE" b="0" i="1" smtClean="0">
                              <a:solidFill>
                                <a:srgbClr val="006600"/>
                              </a:solidFill>
                              <a:latin typeface="Cambria Math" panose="02040503050406030204" pitchFamily="18" charset="0"/>
                              <a:ea typeface="Cambria Math" panose="02040503050406030204" pitchFamily="18" charset="0"/>
                            </a:rPr>
                            <m:t>,</m:t>
                          </m:r>
                          <m:r>
                            <a:rPr lang="de-DE" b="0" i="1" smtClean="0">
                              <a:solidFill>
                                <a:srgbClr val="006600"/>
                              </a:solidFill>
                              <a:latin typeface="Cambria Math" panose="02040503050406030204" pitchFamily="18" charset="0"/>
                              <a:ea typeface="Cambria Math" panose="02040503050406030204" pitchFamily="18" charset="0"/>
                            </a:rPr>
                            <m:t>𝑛</m:t>
                          </m:r>
                        </m:e>
                      </m:d>
                      <m:r>
                        <a:rPr lang="de-DE" b="0" i="1" smtClean="0">
                          <a:solidFill>
                            <a:srgbClr val="006600"/>
                          </a:solidFill>
                          <a:latin typeface="Cambria Math" panose="02040503050406030204" pitchFamily="18" charset="0"/>
                        </a:rPr>
                        <m:t> </m:t>
                      </m:r>
                      <m:r>
                        <a:rPr lang="de-DE" b="0" i="1" smtClean="0">
                          <a:solidFill>
                            <a:srgbClr val="006600"/>
                          </a:solidFill>
                          <a:latin typeface="Cambria Math" panose="02040503050406030204" pitchFamily="18" charset="0"/>
                        </a:rPr>
                        <m:t>𝑜𝑛</m:t>
                      </m:r>
                      <m:r>
                        <a:rPr lang="de-DE" b="0" i="1" smtClean="0">
                          <a:solidFill>
                            <a:srgbClr val="006600"/>
                          </a:solidFill>
                          <a:latin typeface="Cambria Math" panose="02040503050406030204" pitchFamily="18" charset="0"/>
                        </a:rPr>
                        <m:t> 4</m:t>
                      </m:r>
                      <m:r>
                        <a:rPr lang="de-DE" b="0" i="1" smtClean="0">
                          <a:solidFill>
                            <a:srgbClr val="006600"/>
                          </a:solidFill>
                          <a:latin typeface="Cambria Math" panose="02040503050406030204" pitchFamily="18" charset="0"/>
                        </a:rPr>
                        <m:t>𝑁</m:t>
                      </m:r>
                      <m:r>
                        <a:rPr lang="de-DE" b="0" i="1" smtClean="0">
                          <a:solidFill>
                            <a:srgbClr val="006600"/>
                          </a:solidFill>
                          <a:latin typeface="Cambria Math" panose="02040503050406030204" pitchFamily="18" charset="0"/>
                        </a:rPr>
                        <m:t>+1 </m:t>
                      </m:r>
                      <m:r>
                        <a:rPr lang="de-DE" b="0" i="1" smtClean="0">
                          <a:solidFill>
                            <a:srgbClr val="006600"/>
                          </a:solidFill>
                          <a:latin typeface="Cambria Math" panose="02040503050406030204" pitchFamily="18" charset="0"/>
                        </a:rPr>
                        <m:t>𝑛𝑢𝑐𝑙𝑒𝑖</m:t>
                      </m:r>
                    </m:oMath>
                  </m:oMathPara>
                </a14:m>
                <a:endParaRPr lang="de-DE" dirty="0">
                  <a:solidFill>
                    <a:srgbClr val="006600"/>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1475656" y="1173619"/>
                <a:ext cx="3168944" cy="276999"/>
              </a:xfrm>
              <a:prstGeom prst="rect">
                <a:avLst/>
              </a:prstGeom>
              <a:blipFill>
                <a:blip r:embed="rId4"/>
                <a:stretch>
                  <a:fillRect l="-383" t="-2128" r="-1149" b="-31915"/>
                </a:stretch>
              </a:blipFill>
              <a:ln>
                <a:solidFill>
                  <a:srgbClr val="006600"/>
                </a:solidFill>
              </a:ln>
            </p:spPr>
            <p:txBody>
              <a:bodyPr/>
              <a:lstStyle/>
              <a:p>
                <a:r>
                  <a:rPr lang="de-DE">
                    <a:noFill/>
                  </a:rPr>
                  <a:t> </a:t>
                </a:r>
              </a:p>
            </p:txBody>
          </p:sp>
        </mc:Fallback>
      </mc:AlternateContent>
      <p:sp>
        <p:nvSpPr>
          <p:cNvPr id="12" name="Rechteck 11"/>
          <p:cNvSpPr/>
          <p:nvPr/>
        </p:nvSpPr>
        <p:spPr>
          <a:xfrm>
            <a:off x="323528" y="1499503"/>
            <a:ext cx="261189" cy="1857489"/>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900000" y="1656000"/>
            <a:ext cx="396000" cy="1764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900000" y="3096000"/>
            <a:ext cx="3888000" cy="324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2628000" y="1656000"/>
            <a:ext cx="396000" cy="1764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3492000" y="1656000"/>
            <a:ext cx="396000" cy="1764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rot="-2700000">
            <a:off x="776178" y="2049802"/>
            <a:ext cx="1476000" cy="288032"/>
          </a:xfrm>
          <a:prstGeom prst="rect">
            <a:avLst/>
          </a:prstGeom>
          <a:solidFill>
            <a:srgbClr val="339933">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rot="-2700000">
            <a:off x="910544" y="2689456"/>
            <a:ext cx="1404000" cy="288032"/>
          </a:xfrm>
          <a:prstGeom prst="rect">
            <a:avLst/>
          </a:prstGeom>
          <a:solidFill>
            <a:srgbClr val="339933">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rot="-2700000">
            <a:off x="848184" y="3492000"/>
            <a:ext cx="1512000" cy="288032"/>
          </a:xfrm>
          <a:prstGeom prst="rect">
            <a:avLst/>
          </a:prstGeom>
          <a:solidFill>
            <a:srgbClr val="339933">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1763688" y="4725144"/>
            <a:ext cx="1926312" cy="386856"/>
          </a:xfrm>
          <a:prstGeom prst="rect">
            <a:avLst/>
          </a:pr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916088" y="5256000"/>
            <a:ext cx="1800000" cy="386856"/>
          </a:xfrm>
          <a:prstGeom prst="rect">
            <a:avLst/>
          </a:prstGeom>
          <a:solidFill>
            <a:srgbClr val="0000CC">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900000" y="6084000"/>
            <a:ext cx="2160000" cy="386856"/>
          </a:xfrm>
          <a:prstGeom prst="rect">
            <a:avLst/>
          </a:prstGeom>
          <a:solidFill>
            <a:srgbClr val="0000CC">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288000" y="3456000"/>
            <a:ext cx="414472" cy="1476000"/>
          </a:xfrm>
          <a:prstGeom prst="rect">
            <a:avLst/>
          </a:prstGeom>
          <a:solidFill>
            <a:srgbClr val="FF00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936000" y="3492000"/>
            <a:ext cx="468000" cy="1532250"/>
          </a:xfrm>
          <a:prstGeom prst="rect">
            <a:avLst/>
          </a:prstGeom>
          <a:solidFill>
            <a:srgbClr val="FF00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4295309" y="3420000"/>
            <a:ext cx="925068" cy="1498572"/>
          </a:xfrm>
          <a:prstGeom prst="rect">
            <a:avLst/>
          </a:prstGeom>
          <a:solidFill>
            <a:srgbClr val="9966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6596624" y="2160000"/>
            <a:ext cx="2789591" cy="1200329"/>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Data on neutron capture cross sections and yields from the first H-bomb test in Bikini island (1952)</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779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36000" y="0"/>
            <a:ext cx="9283574" cy="6508688"/>
          </a:xfrm>
          <a:prstGeom prst="rect">
            <a:avLst/>
          </a:prstGeom>
        </p:spPr>
      </p:pic>
    </p:spTree>
    <p:extLst>
      <p:ext uri="{BB962C8B-B14F-4D97-AF65-F5344CB8AC3E}">
        <p14:creationId xmlns:p14="http://schemas.microsoft.com/office/powerpoint/2010/main" val="1331924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Method of formation</a:t>
            </a:r>
            <a:endParaRPr lang="en-US" dirty="0"/>
          </a:p>
        </p:txBody>
      </p:sp>
      <p:pic>
        <p:nvPicPr>
          <p:cNvPr id="3" name="Grafik 2"/>
          <p:cNvPicPr>
            <a:picLocks noChangeAspect="1"/>
          </p:cNvPicPr>
          <p:nvPr/>
        </p:nvPicPr>
        <p:blipFill>
          <a:blip r:embed="rId2"/>
          <a:stretch>
            <a:fillRect/>
          </a:stretch>
        </p:blipFill>
        <p:spPr>
          <a:xfrm>
            <a:off x="2988000" y="554404"/>
            <a:ext cx="6134977" cy="5941176"/>
          </a:xfrm>
          <a:prstGeom prst="rect">
            <a:avLst/>
          </a:prstGeom>
        </p:spPr>
      </p:pic>
      <p:pic>
        <p:nvPicPr>
          <p:cNvPr id="4" name="Grafik 3"/>
          <p:cNvPicPr>
            <a:picLocks noChangeAspect="1"/>
          </p:cNvPicPr>
          <p:nvPr/>
        </p:nvPicPr>
        <p:blipFill>
          <a:blip r:embed="rId3"/>
          <a:stretch>
            <a:fillRect/>
          </a:stretch>
        </p:blipFill>
        <p:spPr>
          <a:xfrm>
            <a:off x="730136" y="3356992"/>
            <a:ext cx="1225352" cy="1800000"/>
          </a:xfrm>
          <a:prstGeom prst="rect">
            <a:avLst/>
          </a:prstGeom>
        </p:spPr>
      </p:pic>
      <p:sp>
        <p:nvSpPr>
          <p:cNvPr id="5" name="Textfeld 4"/>
          <p:cNvSpPr txBox="1"/>
          <p:nvPr/>
        </p:nvSpPr>
        <p:spPr>
          <a:xfrm>
            <a:off x="10665" y="1124744"/>
            <a:ext cx="2664295" cy="203132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1957:</a:t>
            </a:r>
          </a:p>
          <a:p>
            <a:pPr algn="ctr"/>
            <a:r>
              <a:rPr lang="en-US" dirty="0" smtClean="0">
                <a:solidFill>
                  <a:srgbClr val="FF0000"/>
                </a:solidFill>
                <a:latin typeface="Times New Roman" panose="02020603050405020304" pitchFamily="18" charset="0"/>
                <a:cs typeface="Times New Roman" panose="02020603050405020304" pitchFamily="18" charset="0"/>
              </a:rPr>
              <a:t>Alastair G.W. Cameron</a:t>
            </a:r>
          </a:p>
          <a:p>
            <a:pPr algn="ctr"/>
            <a:endParaRPr lang="en-US" dirty="0" smtClean="0">
              <a:latin typeface="Times New Roman" panose="02020603050405020304" pitchFamily="18" charset="0"/>
              <a:cs typeface="Times New Roman" panose="02020603050405020304" pitchFamily="18" charset="0"/>
            </a:endParaRPr>
          </a:p>
          <a:p>
            <a:pPr algn="ctr"/>
            <a:r>
              <a:rPr lang="en-US" dirty="0" smtClean="0">
                <a:solidFill>
                  <a:srgbClr val="0000CC"/>
                </a:solidFill>
                <a:latin typeface="Times New Roman" panose="02020603050405020304" pitchFamily="18" charset="0"/>
                <a:cs typeface="Times New Roman" panose="02020603050405020304" pitchFamily="18" charset="0"/>
              </a:rPr>
              <a:t>Nuclear reactions </a:t>
            </a:r>
          </a:p>
          <a:p>
            <a:pPr algn="ctr"/>
            <a:r>
              <a:rPr lang="en-US" dirty="0" smtClean="0">
                <a:solidFill>
                  <a:srgbClr val="0000CC"/>
                </a:solidFill>
                <a:latin typeface="Times New Roman" panose="02020603050405020304" pitchFamily="18" charset="0"/>
                <a:cs typeface="Times New Roman" panose="02020603050405020304" pitchFamily="18" charset="0"/>
              </a:rPr>
              <a:t>in stars and </a:t>
            </a:r>
            <a:r>
              <a:rPr lang="en-US" dirty="0" err="1" smtClean="0">
                <a:solidFill>
                  <a:srgbClr val="0000CC"/>
                </a:solidFill>
                <a:latin typeface="Times New Roman" panose="02020603050405020304" pitchFamily="18" charset="0"/>
                <a:cs typeface="Times New Roman" panose="02020603050405020304" pitchFamily="18" charset="0"/>
              </a:rPr>
              <a:t>nucleogenesis</a:t>
            </a:r>
            <a:endParaRPr lang="en-US" dirty="0" smtClean="0">
              <a:solidFill>
                <a:srgbClr val="0000CC"/>
              </a:solidFill>
              <a:latin typeface="Times New Roman" panose="02020603050405020304" pitchFamily="18" charset="0"/>
              <a:cs typeface="Times New Roman" panose="02020603050405020304" pitchFamily="18" charset="0"/>
            </a:endParaRPr>
          </a:p>
          <a:p>
            <a:pPr algn="ctr"/>
            <a:endParaRPr lang="en-US" dirty="0" smtClean="0">
              <a:latin typeface="Times New Roman" panose="02020603050405020304" pitchFamily="18" charset="0"/>
              <a:cs typeface="Times New Roman" panose="02020603050405020304" pitchFamily="18" charset="0"/>
            </a:endParaRPr>
          </a:p>
          <a:p>
            <a:pPr algn="ctr"/>
            <a:r>
              <a:rPr lang="en-US" sz="1400" dirty="0" smtClean="0">
                <a:latin typeface="Times New Roman" panose="02020603050405020304" pitchFamily="18" charset="0"/>
                <a:cs typeface="Times New Roman" panose="02020603050405020304" pitchFamily="18" charset="0"/>
              </a:rPr>
              <a:t>(Chalk River report)</a:t>
            </a:r>
            <a:endParaRPr lang="en-US" sz="1400" dirty="0">
              <a:latin typeface="Times New Roman" panose="02020603050405020304" pitchFamily="18" charset="0"/>
              <a:cs typeface="Times New Roman" panose="02020603050405020304" pitchFamily="18" charset="0"/>
            </a:endParaRPr>
          </a:p>
        </p:txBody>
      </p:sp>
      <p:sp>
        <p:nvSpPr>
          <p:cNvPr id="6" name="Rechteck 5"/>
          <p:cNvSpPr/>
          <p:nvPr/>
        </p:nvSpPr>
        <p:spPr>
          <a:xfrm>
            <a:off x="2988000" y="764704"/>
            <a:ext cx="1079944" cy="360040"/>
          </a:xfrm>
          <a:prstGeom prst="rect">
            <a:avLst/>
          </a:prstGeom>
          <a:solidFill>
            <a:srgbClr val="92D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2988000" y="1296000"/>
            <a:ext cx="1620000" cy="360040"/>
          </a:xfrm>
          <a:prstGeom prst="rect">
            <a:avLst/>
          </a:prstGeom>
          <a:solidFill>
            <a:srgbClr val="FF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988000" y="1836000"/>
            <a:ext cx="6156000" cy="1260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2988000" y="3096000"/>
            <a:ext cx="6156000" cy="540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2988000" y="3960000"/>
            <a:ext cx="6156000" cy="540000"/>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2988000" y="4500000"/>
            <a:ext cx="6156000" cy="540000"/>
          </a:xfrm>
          <a:prstGeom prst="rect">
            <a:avLst/>
          </a:prstGeom>
          <a:solidFill>
            <a:srgbClr val="92D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75642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mystery of the cosmic Helium abundance</a:t>
            </a:r>
            <a:r>
              <a:rPr lang="en-US" sz="1800" dirty="0" smtClean="0">
                <a:solidFill>
                  <a:schemeClr val="tx1"/>
                </a:solidFill>
              </a:rPr>
              <a:t> 1964</a:t>
            </a:r>
            <a:endParaRPr lang="en-US"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853" y="720005"/>
            <a:ext cx="5662994" cy="3811334"/>
          </a:xfrm>
          <a:prstGeom prst="rect">
            <a:avLst/>
          </a:prstGeom>
        </p:spPr>
      </p:pic>
      <p:sp>
        <p:nvSpPr>
          <p:cNvPr id="6" name="Rechteck 5"/>
          <p:cNvSpPr/>
          <p:nvPr/>
        </p:nvSpPr>
        <p:spPr>
          <a:xfrm>
            <a:off x="1656848" y="936000"/>
            <a:ext cx="5652000" cy="169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1656448" y="2628000"/>
            <a:ext cx="565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3"/>
          <a:stretch>
            <a:fillRect/>
          </a:stretch>
        </p:blipFill>
        <p:spPr>
          <a:xfrm>
            <a:off x="1656848" y="2636912"/>
            <a:ext cx="5260692" cy="3902766"/>
          </a:xfrm>
          <a:prstGeom prst="rect">
            <a:avLst/>
          </a:prstGeom>
        </p:spPr>
      </p:pic>
      <p:sp>
        <p:nvSpPr>
          <p:cNvPr id="7" name="Ellipse 6"/>
          <p:cNvSpPr/>
          <p:nvPr/>
        </p:nvSpPr>
        <p:spPr>
          <a:xfrm>
            <a:off x="2160848" y="2844000"/>
            <a:ext cx="396000" cy="39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3096848" y="2844000"/>
            <a:ext cx="3736920" cy="646331"/>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 nucleus of He for 10 nuclei of H</a:t>
            </a:r>
          </a:p>
          <a:p>
            <a:r>
              <a:rPr lang="en-US" dirty="0" smtClean="0">
                <a:solidFill>
                  <a:srgbClr val="FF0000"/>
                </a:solidFill>
                <a:latin typeface="Times New Roman" panose="02020603050405020304" pitchFamily="18" charset="0"/>
                <a:cs typeface="Times New Roman" panose="02020603050405020304" pitchFamily="18" charset="0"/>
              </a:rPr>
              <a:t>25% of the mass of the Universe is He</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507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Discovery of the Cosmic microwave background</a:t>
            </a:r>
            <a:r>
              <a:rPr lang="en-US" sz="1800" dirty="0" smtClean="0">
                <a:solidFill>
                  <a:schemeClr val="tx1"/>
                </a:solidFill>
              </a:rPr>
              <a:t> 1965</a:t>
            </a:r>
            <a:endParaRPr lang="en-US" dirty="0"/>
          </a:p>
        </p:txBody>
      </p:sp>
      <p:pic>
        <p:nvPicPr>
          <p:cNvPr id="3" name="Grafik 2"/>
          <p:cNvPicPr>
            <a:picLocks noChangeAspect="1"/>
          </p:cNvPicPr>
          <p:nvPr/>
        </p:nvPicPr>
        <p:blipFill>
          <a:blip r:embed="rId2"/>
          <a:stretch>
            <a:fillRect/>
          </a:stretch>
        </p:blipFill>
        <p:spPr>
          <a:xfrm>
            <a:off x="0" y="554413"/>
            <a:ext cx="3060000" cy="2435633"/>
          </a:xfrm>
          <a:prstGeom prst="rect">
            <a:avLst/>
          </a:prstGeom>
        </p:spPr>
      </p:pic>
      <p:pic>
        <p:nvPicPr>
          <p:cNvPr id="4" name="Grafik 3"/>
          <p:cNvPicPr>
            <a:picLocks noChangeAspect="1"/>
          </p:cNvPicPr>
          <p:nvPr/>
        </p:nvPicPr>
        <p:blipFill>
          <a:blip r:embed="rId3"/>
          <a:stretch>
            <a:fillRect/>
          </a:stretch>
        </p:blipFill>
        <p:spPr>
          <a:xfrm>
            <a:off x="0" y="3528000"/>
            <a:ext cx="3420000" cy="3005468"/>
          </a:xfrm>
          <a:prstGeom prst="rect">
            <a:avLst/>
          </a:prstGeom>
        </p:spPr>
      </p:pic>
      <p:sp>
        <p:nvSpPr>
          <p:cNvPr id="5" name="Textfeld 4"/>
          <p:cNvSpPr txBox="1"/>
          <p:nvPr/>
        </p:nvSpPr>
        <p:spPr>
          <a:xfrm>
            <a:off x="107504" y="2520000"/>
            <a:ext cx="624145" cy="461665"/>
          </a:xfrm>
          <a:prstGeom prst="rect">
            <a:avLst/>
          </a:prstGeom>
          <a:noFill/>
        </p:spPr>
        <p:txBody>
          <a:bodyPr wrap="none" rtlCol="0">
            <a:spAutoFit/>
          </a:bodyPr>
          <a:lstStyle/>
          <a:p>
            <a:r>
              <a:rPr lang="de-DE" sz="1200" dirty="0" smtClean="0">
                <a:solidFill>
                  <a:srgbClr val="FFFF00"/>
                </a:solidFill>
                <a:latin typeface="Times New Roman" panose="02020603050405020304" pitchFamily="18" charset="0"/>
                <a:cs typeface="Times New Roman" panose="02020603050405020304" pitchFamily="18" charset="0"/>
              </a:rPr>
              <a:t>Robert</a:t>
            </a:r>
          </a:p>
          <a:p>
            <a:r>
              <a:rPr lang="de-DE" sz="1200" dirty="0" smtClean="0">
                <a:solidFill>
                  <a:srgbClr val="FFFF00"/>
                </a:solidFill>
                <a:latin typeface="Times New Roman" panose="02020603050405020304" pitchFamily="18" charset="0"/>
                <a:cs typeface="Times New Roman" panose="02020603050405020304" pitchFamily="18" charset="0"/>
              </a:rPr>
              <a:t>Wilson</a:t>
            </a:r>
            <a:endParaRPr lang="de-DE" sz="1200" dirty="0">
              <a:solidFill>
                <a:srgbClr val="FFFF00"/>
              </a:solidFill>
              <a:latin typeface="Times New Roman" panose="02020603050405020304" pitchFamily="18" charset="0"/>
              <a:cs typeface="Times New Roman" panose="02020603050405020304" pitchFamily="18" charset="0"/>
            </a:endParaRPr>
          </a:p>
        </p:txBody>
      </p:sp>
      <p:sp>
        <p:nvSpPr>
          <p:cNvPr id="6" name="Textfeld 5"/>
          <p:cNvSpPr txBox="1"/>
          <p:nvPr/>
        </p:nvSpPr>
        <p:spPr>
          <a:xfrm>
            <a:off x="2304000" y="2520000"/>
            <a:ext cx="655949" cy="461665"/>
          </a:xfrm>
          <a:prstGeom prst="rect">
            <a:avLst/>
          </a:prstGeom>
          <a:noFill/>
        </p:spPr>
        <p:txBody>
          <a:bodyPr wrap="none" rtlCol="0">
            <a:spAutoFit/>
          </a:bodyPr>
          <a:lstStyle/>
          <a:p>
            <a:r>
              <a:rPr lang="de-DE" sz="1200" dirty="0" smtClean="0">
                <a:solidFill>
                  <a:srgbClr val="FFFF00"/>
                </a:solidFill>
                <a:latin typeface="Times New Roman" panose="02020603050405020304" pitchFamily="18" charset="0"/>
                <a:cs typeface="Times New Roman" panose="02020603050405020304" pitchFamily="18" charset="0"/>
              </a:rPr>
              <a:t>Arno</a:t>
            </a:r>
          </a:p>
          <a:p>
            <a:r>
              <a:rPr lang="de-DE" sz="1200" dirty="0" smtClean="0">
                <a:solidFill>
                  <a:srgbClr val="FFFF00"/>
                </a:solidFill>
                <a:latin typeface="Times New Roman" panose="02020603050405020304" pitchFamily="18" charset="0"/>
                <a:cs typeface="Times New Roman" panose="02020603050405020304" pitchFamily="18" charset="0"/>
              </a:rPr>
              <a:t>Penzias</a:t>
            </a:r>
            <a:endParaRPr lang="de-DE" sz="1200" dirty="0">
              <a:solidFill>
                <a:srgbClr val="FFFF00"/>
              </a:solidFill>
              <a:latin typeface="Times New Roman" panose="02020603050405020304" pitchFamily="18" charset="0"/>
              <a:cs typeface="Times New Roman" panose="02020603050405020304" pitchFamily="18" charset="0"/>
            </a:endParaRPr>
          </a:p>
        </p:txBody>
      </p:sp>
      <p:pic>
        <p:nvPicPr>
          <p:cNvPr id="7" name="Grafik 6"/>
          <p:cNvPicPr>
            <a:picLocks noChangeAspect="1"/>
          </p:cNvPicPr>
          <p:nvPr/>
        </p:nvPicPr>
        <p:blipFill>
          <a:blip r:embed="rId4"/>
          <a:stretch>
            <a:fillRect/>
          </a:stretch>
        </p:blipFill>
        <p:spPr>
          <a:xfrm>
            <a:off x="4038034" y="720000"/>
            <a:ext cx="5105966" cy="3920710"/>
          </a:xfrm>
          <a:prstGeom prst="rect">
            <a:avLst/>
          </a:prstGeom>
        </p:spPr>
      </p:pic>
      <p:sp>
        <p:nvSpPr>
          <p:cNvPr id="8" name="Rechteck 7"/>
          <p:cNvSpPr/>
          <p:nvPr/>
        </p:nvSpPr>
        <p:spPr>
          <a:xfrm>
            <a:off x="3995936" y="3420000"/>
            <a:ext cx="5148064" cy="122413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r Verbinder 10"/>
          <p:cNvCxnSpPr/>
          <p:nvPr/>
        </p:nvCxnSpPr>
        <p:spPr>
          <a:xfrm>
            <a:off x="7236296" y="4248000"/>
            <a:ext cx="1800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4032000" y="4446000"/>
            <a:ext cx="500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4032000" y="4644000"/>
            <a:ext cx="248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136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On the synthesis of elements at very high temperatures</a:t>
            </a:r>
            <a:r>
              <a:rPr lang="en-US" sz="1800" dirty="0" smtClean="0">
                <a:solidFill>
                  <a:schemeClr val="tx1"/>
                </a:solidFill>
              </a:rPr>
              <a:t> 1966</a:t>
            </a:r>
            <a:endParaRPr lang="en-US" dirty="0"/>
          </a:p>
        </p:txBody>
      </p:sp>
      <p:pic>
        <p:nvPicPr>
          <p:cNvPr id="3" name="Grafik 2"/>
          <p:cNvPicPr>
            <a:picLocks noChangeAspect="1"/>
          </p:cNvPicPr>
          <p:nvPr/>
        </p:nvPicPr>
        <p:blipFill>
          <a:blip r:embed="rId2"/>
          <a:stretch>
            <a:fillRect/>
          </a:stretch>
        </p:blipFill>
        <p:spPr>
          <a:xfrm>
            <a:off x="4251661" y="2924944"/>
            <a:ext cx="4886092" cy="3621375"/>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000"/>
            <a:ext cx="9144000" cy="1296000"/>
          </a:xfrm>
          <a:prstGeom prst="rect">
            <a:avLst/>
          </a:prstGeom>
        </p:spPr>
      </p:pic>
      <mc:AlternateContent xmlns:mc="http://schemas.openxmlformats.org/markup-compatibility/2006" xmlns:a14="http://schemas.microsoft.com/office/drawing/2010/main">
        <mc:Choice Requires="a14">
          <p:sp>
            <p:nvSpPr>
              <p:cNvPr id="5" name="Textfeld 4"/>
              <p:cNvSpPr txBox="1"/>
              <p:nvPr/>
            </p:nvSpPr>
            <p:spPr>
              <a:xfrm>
                <a:off x="5816594" y="3204000"/>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𝒑</m:t>
                      </m:r>
                    </m:oMath>
                  </m:oMathPara>
                </a14:m>
                <a:endParaRPr lang="de-DE" b="1" dirty="0"/>
              </a:p>
            </p:txBody>
          </p:sp>
        </mc:Choice>
        <mc:Fallback xmlns="">
          <p:sp>
            <p:nvSpPr>
              <p:cNvPr id="5" name="Textfeld 4"/>
              <p:cNvSpPr txBox="1">
                <a:spLocks noRot="1" noChangeAspect="1" noMove="1" noResize="1" noEditPoints="1" noAdjustHandles="1" noChangeArrowheads="1" noChangeShapeType="1" noTextEdit="1"/>
              </p:cNvSpPr>
              <p:nvPr/>
            </p:nvSpPr>
            <p:spPr>
              <a:xfrm>
                <a:off x="5816594" y="3204000"/>
                <a:ext cx="195566" cy="276999"/>
              </a:xfrm>
              <a:prstGeom prst="rect">
                <a:avLst/>
              </a:prstGeom>
              <a:blipFill>
                <a:blip r:embed="rId4"/>
                <a:stretch>
                  <a:fillRect l="-31250" r="-31250" b="-2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5436096" y="3512041"/>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1" i="1" smtClean="0">
                          <a:solidFill>
                            <a:srgbClr val="FF0000"/>
                          </a:solidFill>
                          <a:latin typeface="Cambria Math" panose="02040503050406030204" pitchFamily="18" charset="0"/>
                        </a:rPr>
                        <m:t>𝒏</m:t>
                      </m:r>
                    </m:oMath>
                  </m:oMathPara>
                </a14:m>
                <a:endParaRPr lang="de-DE" b="1" dirty="0">
                  <a:solidFill>
                    <a:srgbClr val="FF0000"/>
                  </a:solidFill>
                </a:endParaRPr>
              </a:p>
            </p:txBody>
          </p:sp>
        </mc:Choice>
        <mc:Fallback xmlns="">
          <p:sp>
            <p:nvSpPr>
              <p:cNvPr id="7" name="Textfeld 6"/>
              <p:cNvSpPr txBox="1">
                <a:spLocks noRot="1" noChangeAspect="1" noMove="1" noResize="1" noEditPoints="1" noAdjustHandles="1" noChangeArrowheads="1" noChangeShapeType="1" noTextEdit="1"/>
              </p:cNvSpPr>
              <p:nvPr/>
            </p:nvSpPr>
            <p:spPr>
              <a:xfrm>
                <a:off x="5436096" y="3512041"/>
                <a:ext cx="201978" cy="276999"/>
              </a:xfrm>
              <a:prstGeom prst="rect">
                <a:avLst/>
              </a:prstGeom>
              <a:blipFill>
                <a:blip r:embed="rId5"/>
                <a:stretch>
                  <a:fillRect l="-18182" r="-1818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7502663" y="3501008"/>
                <a:ext cx="525721" cy="311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de-DE" b="1" i="1" smtClean="0">
                              <a:solidFill>
                                <a:srgbClr val="0099FF"/>
                              </a:solidFill>
                              <a:latin typeface="Cambria Math" panose="02040503050406030204" pitchFamily="18" charset="0"/>
                            </a:rPr>
                          </m:ctrlPr>
                        </m:sPrePr>
                        <m:sub/>
                        <m:sup>
                          <m:r>
                            <a:rPr lang="de-DE" b="1" i="1" smtClean="0">
                              <a:solidFill>
                                <a:srgbClr val="0099FF"/>
                              </a:solidFill>
                              <a:latin typeface="Cambria Math" panose="02040503050406030204" pitchFamily="18" charset="0"/>
                            </a:rPr>
                            <m:t>𝟒</m:t>
                          </m:r>
                        </m:sup>
                        <m:e>
                          <m:r>
                            <a:rPr lang="de-DE" b="1" i="1" smtClean="0">
                              <a:solidFill>
                                <a:srgbClr val="0099FF"/>
                              </a:solidFill>
                              <a:latin typeface="Cambria Math" panose="02040503050406030204" pitchFamily="18" charset="0"/>
                            </a:rPr>
                            <m:t>𝑯𝒆</m:t>
                          </m:r>
                        </m:e>
                      </m:sPre>
                    </m:oMath>
                  </m:oMathPara>
                </a14:m>
                <a:endParaRPr lang="de-DE" b="1" dirty="0"/>
              </a:p>
            </p:txBody>
          </p:sp>
        </mc:Choice>
        <mc:Fallback xmlns="">
          <p:sp>
            <p:nvSpPr>
              <p:cNvPr id="8" name="Textfeld 7"/>
              <p:cNvSpPr txBox="1">
                <a:spLocks noRot="1" noChangeAspect="1" noMove="1" noResize="1" noEditPoints="1" noAdjustHandles="1" noChangeArrowheads="1" noChangeShapeType="1" noTextEdit="1"/>
              </p:cNvSpPr>
              <p:nvPr/>
            </p:nvSpPr>
            <p:spPr>
              <a:xfrm>
                <a:off x="7502663" y="3501008"/>
                <a:ext cx="525721" cy="311560"/>
              </a:xfrm>
              <a:prstGeom prst="rect">
                <a:avLst/>
              </a:prstGeom>
              <a:blipFill>
                <a:blip r:embed="rId6"/>
                <a:stretch>
                  <a:fillRect r="-11628" b="-5882"/>
                </a:stretch>
              </a:blipFill>
            </p:spPr>
            <p:txBody>
              <a:bodyPr/>
              <a:lstStyle/>
              <a:p>
                <a:r>
                  <a:rPr lang="de-DE">
                    <a:noFill/>
                  </a:rPr>
                  <a:t> </a:t>
                </a:r>
              </a:p>
            </p:txBody>
          </p:sp>
        </mc:Fallback>
      </mc:AlternateContent>
      <p:sp>
        <p:nvSpPr>
          <p:cNvPr id="10" name="Textfeld 9"/>
          <p:cNvSpPr txBox="1"/>
          <p:nvPr/>
        </p:nvSpPr>
        <p:spPr>
          <a:xfrm>
            <a:off x="0" y="554400"/>
            <a:ext cx="9144000" cy="309600"/>
          </a:xfrm>
          <a:prstGeom prst="rect">
            <a:avLst/>
          </a:prstGeom>
          <a:noFill/>
        </p:spPr>
        <p:txBody>
          <a:bodyPr wrap="square" rtlCol="0">
            <a:spAutoFit/>
          </a:bodyPr>
          <a:lstStyle/>
          <a:p>
            <a:pPr algn="ctr"/>
            <a:r>
              <a:rPr lang="en-US" sz="1400" dirty="0" smtClean="0">
                <a:solidFill>
                  <a:srgbClr val="0000CC"/>
                </a:solidFill>
                <a:latin typeface="Times New Roman" panose="02020603050405020304" pitchFamily="18" charset="0"/>
                <a:cs typeface="Times New Roman" panose="02020603050405020304" pitchFamily="18" charset="0"/>
              </a:rPr>
              <a:t>R. V. Wagoner, W. A. Fowler, F. Hoyle</a:t>
            </a:r>
            <a:endParaRPr lang="en-US" sz="1400" dirty="0">
              <a:solidFill>
                <a:srgbClr val="0000CC"/>
              </a:solidFill>
              <a:latin typeface="Times New Roman" panose="02020603050405020304" pitchFamily="18" charset="0"/>
              <a:cs typeface="Times New Roman" panose="02020603050405020304" pitchFamily="18" charset="0"/>
            </a:endParaRPr>
          </a:p>
        </p:txBody>
      </p:sp>
      <p:sp>
        <p:nvSpPr>
          <p:cNvPr id="11" name="Rechteck 10"/>
          <p:cNvSpPr/>
          <p:nvPr/>
        </p:nvSpPr>
        <p:spPr>
          <a:xfrm>
            <a:off x="0" y="936000"/>
            <a:ext cx="9137753" cy="43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0" y="1368000"/>
            <a:ext cx="9137753" cy="576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3" name="Textfeld 12"/>
              <p:cNvSpPr txBox="1"/>
              <p:nvPr/>
            </p:nvSpPr>
            <p:spPr>
              <a:xfrm>
                <a:off x="6866257" y="3944089"/>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1" i="1" smtClean="0">
                          <a:solidFill>
                            <a:srgbClr val="00CC00"/>
                          </a:solidFill>
                          <a:latin typeface="Cambria Math" panose="02040503050406030204" pitchFamily="18" charset="0"/>
                        </a:rPr>
                        <m:t>𝑫</m:t>
                      </m:r>
                    </m:oMath>
                  </m:oMathPara>
                </a14:m>
                <a:endParaRPr lang="de-DE" b="1" dirty="0">
                  <a:solidFill>
                    <a:srgbClr val="00CC00"/>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6866257" y="3944089"/>
                <a:ext cx="226023" cy="276999"/>
              </a:xfrm>
              <a:prstGeom prst="rect">
                <a:avLst/>
              </a:prstGeom>
              <a:blipFill>
                <a:blip r:embed="rId7"/>
                <a:stretch>
                  <a:fillRect l="-24324" r="-27027" b="-6667"/>
                </a:stretch>
              </a:blipFill>
            </p:spPr>
            <p:txBody>
              <a:bodyPr/>
              <a:lstStyle/>
              <a:p>
                <a:r>
                  <a:rPr lang="de-DE">
                    <a:noFill/>
                  </a:rPr>
                  <a:t> </a:t>
                </a:r>
              </a:p>
            </p:txBody>
          </p:sp>
        </mc:Fallback>
      </mc:AlternateContent>
      <p:sp>
        <p:nvSpPr>
          <p:cNvPr id="14" name="Textfeld 13"/>
          <p:cNvSpPr txBox="1"/>
          <p:nvPr/>
        </p:nvSpPr>
        <p:spPr>
          <a:xfrm>
            <a:off x="360000" y="2880000"/>
            <a:ext cx="3332964"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Hayashi (1950): n – p equilibrium</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5" name="Textfeld 14"/>
          <p:cNvSpPr txBox="1"/>
          <p:nvPr/>
        </p:nvSpPr>
        <p:spPr>
          <a:xfrm>
            <a:off x="360000" y="3420000"/>
            <a:ext cx="2983509" cy="369332"/>
          </a:xfrm>
          <a:prstGeom prst="rect">
            <a:avLst/>
          </a:prstGeom>
          <a:noFill/>
        </p:spPr>
        <p:txBody>
          <a:bodyPr wrap="none" rtlCol="0">
            <a:spAutoFit/>
          </a:bodyPr>
          <a:lstStyle/>
          <a:p>
            <a:r>
              <a:rPr lang="en-US" dirty="0" smtClean="0">
                <a:solidFill>
                  <a:srgbClr val="663300"/>
                </a:solidFill>
                <a:latin typeface="Times New Roman" panose="02020603050405020304" pitchFamily="18" charset="0"/>
                <a:cs typeface="Times New Roman" panose="02020603050405020304" pitchFamily="18" charset="0"/>
              </a:rPr>
              <a:t>X(n)/X(p) ~ 0.13 at freeze-out</a:t>
            </a:r>
            <a:endParaRPr lang="en-US" dirty="0">
              <a:solidFill>
                <a:srgbClr val="663300"/>
              </a:solidFill>
              <a:latin typeface="Times New Roman" panose="02020603050405020304" pitchFamily="18" charset="0"/>
              <a:cs typeface="Times New Roman" panose="02020603050405020304" pitchFamily="18" charset="0"/>
            </a:endParaRPr>
          </a:p>
        </p:txBody>
      </p:sp>
      <p:sp>
        <p:nvSpPr>
          <p:cNvPr id="16" name="Textfeld 15"/>
          <p:cNvSpPr txBox="1"/>
          <p:nvPr/>
        </p:nvSpPr>
        <p:spPr>
          <a:xfrm>
            <a:off x="360000" y="3780000"/>
            <a:ext cx="2364750" cy="369332"/>
          </a:xfrm>
          <a:prstGeom prst="rect">
            <a:avLst/>
          </a:prstGeom>
          <a:noFill/>
        </p:spPr>
        <p:txBody>
          <a:bodyPr wrap="none" rtlCol="0">
            <a:spAutoFit/>
          </a:bodyPr>
          <a:lstStyle/>
          <a:p>
            <a:r>
              <a:rPr lang="de-DE" dirty="0" smtClean="0">
                <a:solidFill>
                  <a:srgbClr val="FF0000"/>
                </a:solidFill>
                <a:latin typeface="Times New Roman" panose="02020603050405020304" pitchFamily="18" charset="0"/>
                <a:cs typeface="Times New Roman" panose="02020603050405020304" pitchFamily="18" charset="0"/>
              </a:rPr>
              <a:t>X(</a:t>
            </a:r>
            <a:r>
              <a:rPr lang="de-DE" baseline="30000" dirty="0" smtClean="0">
                <a:solidFill>
                  <a:srgbClr val="FF0000"/>
                </a:solidFill>
                <a:latin typeface="Times New Roman" panose="02020603050405020304" pitchFamily="18" charset="0"/>
                <a:cs typeface="Times New Roman" panose="02020603050405020304" pitchFamily="18" charset="0"/>
              </a:rPr>
              <a:t>4</a:t>
            </a:r>
            <a:r>
              <a:rPr lang="de-DE" dirty="0" smtClean="0">
                <a:solidFill>
                  <a:srgbClr val="FF0000"/>
                </a:solidFill>
                <a:latin typeface="Times New Roman" panose="02020603050405020304" pitchFamily="18" charset="0"/>
                <a:cs typeface="Times New Roman" panose="02020603050405020304" pitchFamily="18" charset="0"/>
              </a:rPr>
              <a:t>He) ~ 2·X(n) ~ 0.25</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17" name="Textfeld 16"/>
          <p:cNvSpPr txBox="1"/>
          <p:nvPr/>
        </p:nvSpPr>
        <p:spPr>
          <a:xfrm>
            <a:off x="360000" y="4320000"/>
            <a:ext cx="3332964" cy="584775"/>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only way to produce so much </a:t>
            </a:r>
            <a:r>
              <a:rPr lang="en-US" sz="1600" baseline="30000" dirty="0" smtClean="0">
                <a:latin typeface="Times New Roman" panose="02020603050405020304" pitchFamily="18" charset="0"/>
                <a:cs typeface="Times New Roman" panose="02020603050405020304" pitchFamily="18" charset="0"/>
              </a:rPr>
              <a:t>4</a:t>
            </a:r>
            <a:r>
              <a:rPr lang="en-US" sz="1600" dirty="0" smtClean="0">
                <a:latin typeface="Times New Roman" panose="02020603050405020304" pitchFamily="18" charset="0"/>
                <a:cs typeface="Times New Roman" panose="02020603050405020304" pitchFamily="18" charset="0"/>
              </a:rPr>
              <a:t>He ~ (25% by mass)</a:t>
            </a:r>
            <a:endParaRPr lang="en-US" sz="1600" dirty="0">
              <a:latin typeface="Times New Roman" panose="02020603050405020304" pitchFamily="18" charset="0"/>
              <a:cs typeface="Times New Roman" panose="02020603050405020304" pitchFamily="18" charset="0"/>
            </a:endParaRPr>
          </a:p>
        </p:txBody>
      </p:sp>
      <p:sp>
        <p:nvSpPr>
          <p:cNvPr id="18" name="Textfeld 17"/>
          <p:cNvSpPr txBox="1"/>
          <p:nvPr/>
        </p:nvSpPr>
        <p:spPr>
          <a:xfrm>
            <a:off x="360000" y="4860000"/>
            <a:ext cx="3332964" cy="584775"/>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only way to produce Deuterium ~ (destroyed in stellar interiors)</a:t>
            </a:r>
            <a:endParaRPr lang="en-US" sz="1600" dirty="0">
              <a:latin typeface="Times New Roman" panose="02020603050405020304" pitchFamily="18" charset="0"/>
              <a:cs typeface="Times New Roman" panose="02020603050405020304" pitchFamily="18" charset="0"/>
            </a:endParaRPr>
          </a:p>
        </p:txBody>
      </p:sp>
      <p:sp>
        <p:nvSpPr>
          <p:cNvPr id="19" name="Textfeld 18"/>
          <p:cNvSpPr txBox="1"/>
          <p:nvPr/>
        </p:nvSpPr>
        <p:spPr>
          <a:xfrm>
            <a:off x="360000" y="5760000"/>
            <a:ext cx="3877985" cy="369332"/>
          </a:xfrm>
          <a:prstGeom prst="rect">
            <a:avLst/>
          </a:prstGeom>
          <a:noFill/>
          <a:ln>
            <a:solidFill>
              <a:srgbClr val="FF0000"/>
            </a:solidFill>
          </a:ln>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in excellent agreement with observation</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743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Back to the stars</a:t>
            </a:r>
            <a:endParaRPr lang="en-US"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64" y="554400"/>
            <a:ext cx="10697528" cy="6024563"/>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68" y="908720"/>
            <a:ext cx="1304925" cy="895350"/>
          </a:xfrm>
          <a:prstGeom prst="rect">
            <a:avLst/>
          </a:prstGeom>
        </p:spPr>
      </p:pic>
    </p:spTree>
    <p:extLst>
      <p:ext uri="{BB962C8B-B14F-4D97-AF65-F5344CB8AC3E}">
        <p14:creationId xmlns:p14="http://schemas.microsoft.com/office/powerpoint/2010/main" val="4017950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Advanced nucleosynthesis phases in massive stars</a:t>
            </a:r>
            <a:endParaRPr lang="en-US" dirty="0"/>
          </a:p>
        </p:txBody>
      </p:sp>
      <p:pic>
        <p:nvPicPr>
          <p:cNvPr id="3" name="Grafik 2"/>
          <p:cNvPicPr>
            <a:picLocks noChangeAspect="1"/>
          </p:cNvPicPr>
          <p:nvPr/>
        </p:nvPicPr>
        <p:blipFill>
          <a:blip r:embed="rId2"/>
          <a:stretch>
            <a:fillRect/>
          </a:stretch>
        </p:blipFill>
        <p:spPr>
          <a:xfrm>
            <a:off x="0" y="554400"/>
            <a:ext cx="3583134" cy="3450094"/>
          </a:xfrm>
          <a:prstGeom prst="rect">
            <a:avLst/>
          </a:prstGeom>
        </p:spPr>
      </p:pic>
      <p:pic>
        <p:nvPicPr>
          <p:cNvPr id="4" name="Grafik 3"/>
          <p:cNvPicPr>
            <a:picLocks noChangeAspect="1"/>
          </p:cNvPicPr>
          <p:nvPr/>
        </p:nvPicPr>
        <p:blipFill>
          <a:blip r:embed="rId3"/>
          <a:stretch>
            <a:fillRect/>
          </a:stretch>
        </p:blipFill>
        <p:spPr>
          <a:xfrm>
            <a:off x="6211588" y="4509120"/>
            <a:ext cx="2931655" cy="2038247"/>
          </a:xfrm>
          <a:prstGeom prst="rect">
            <a:avLst/>
          </a:prstGeom>
        </p:spPr>
      </p:pic>
      <p:sp>
        <p:nvSpPr>
          <p:cNvPr id="5" name="Textfeld 4"/>
          <p:cNvSpPr txBox="1"/>
          <p:nvPr/>
        </p:nvSpPr>
        <p:spPr>
          <a:xfrm>
            <a:off x="3600000" y="720000"/>
            <a:ext cx="5381192"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Because of the increased sensitivity of nuclear reactions to temperature heavier nuclei are produced closer to the center of the stars</a:t>
            </a:r>
            <a:endParaRPr lang="en-US" dirty="0">
              <a:latin typeface="Times New Roman" panose="02020603050405020304" pitchFamily="18" charset="0"/>
              <a:cs typeface="Times New Roman" panose="02020603050405020304" pitchFamily="18" charset="0"/>
            </a:endParaRPr>
          </a:p>
        </p:txBody>
      </p:sp>
      <p:sp>
        <p:nvSpPr>
          <p:cNvPr id="6" name="Textfeld 5"/>
          <p:cNvSpPr txBox="1"/>
          <p:nvPr/>
        </p:nvSpPr>
        <p:spPr>
          <a:xfrm>
            <a:off x="4438166" y="1800000"/>
            <a:ext cx="3704860"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The “onion skin” model (Hoyle 1955)</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7" name="Textfeld 6"/>
          <p:cNvSpPr txBox="1"/>
          <p:nvPr/>
        </p:nvSpPr>
        <p:spPr>
          <a:xfrm>
            <a:off x="6300000" y="4572000"/>
            <a:ext cx="1058303" cy="307777"/>
          </a:xfrm>
          <a:prstGeom prst="rect">
            <a:avLst/>
          </a:prstGeom>
          <a:noFill/>
        </p:spPr>
        <p:txBody>
          <a:bodyPr wrap="none" rtlCol="0">
            <a:spAutoFit/>
          </a:bodyPr>
          <a:lstStyle/>
          <a:p>
            <a:r>
              <a:rPr lang="en-US" sz="1400" dirty="0" smtClean="0">
                <a:solidFill>
                  <a:srgbClr val="FFFF00"/>
                </a:solidFill>
                <a:latin typeface="Times New Roman" panose="02020603050405020304" pitchFamily="18" charset="0"/>
                <a:cs typeface="Times New Roman" panose="02020603050405020304" pitchFamily="18" charset="0"/>
              </a:rPr>
              <a:t>Crab nebula</a:t>
            </a:r>
            <a:endParaRPr lang="en-US" sz="1400" dirty="0">
              <a:solidFill>
                <a:srgbClr val="FFFF00"/>
              </a:solidFill>
              <a:latin typeface="Times New Roman" panose="02020603050405020304" pitchFamily="18" charset="0"/>
              <a:cs typeface="Times New Roman" panose="02020603050405020304" pitchFamily="18" charset="0"/>
            </a:endParaRPr>
          </a:p>
        </p:txBody>
      </p:sp>
      <p:sp>
        <p:nvSpPr>
          <p:cNvPr id="8" name="Textfeld 7"/>
          <p:cNvSpPr txBox="1"/>
          <p:nvPr/>
        </p:nvSpPr>
        <p:spPr>
          <a:xfrm>
            <a:off x="3986384" y="2520000"/>
            <a:ext cx="4608424"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outer layers keep (partially) the products of previous phases of stellar nucleosynthesis</a:t>
            </a:r>
            <a:endParaRPr lang="en-US" dirty="0">
              <a:latin typeface="Times New Roman" panose="02020603050405020304" pitchFamily="18" charset="0"/>
              <a:cs typeface="Times New Roman" panose="02020603050405020304" pitchFamily="18" charset="0"/>
            </a:endParaRPr>
          </a:p>
        </p:txBody>
      </p:sp>
      <p:sp>
        <p:nvSpPr>
          <p:cNvPr id="9" name="Textfeld 8"/>
          <p:cNvSpPr txBox="1"/>
          <p:nvPr/>
        </p:nvSpPr>
        <p:spPr>
          <a:xfrm>
            <a:off x="360000" y="4536000"/>
            <a:ext cx="5364128" cy="923330"/>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This material synthesized by nuclear reactions in stellar interiors must come out through the final event of a </a:t>
            </a:r>
            <a:r>
              <a:rPr lang="en-US" b="1" dirty="0" smtClean="0">
                <a:latin typeface="Times New Roman" panose="02020603050405020304" pitchFamily="18" charset="0"/>
                <a:cs typeface="Times New Roman" panose="02020603050405020304" pitchFamily="18" charset="0"/>
              </a:rPr>
              <a:t>supernova explosion</a:t>
            </a:r>
            <a:endParaRPr lang="en-US" b="1" dirty="0">
              <a:latin typeface="Times New Roman" panose="02020603050405020304" pitchFamily="18" charset="0"/>
              <a:cs typeface="Times New Roman" panose="02020603050405020304" pitchFamily="18" charset="0"/>
            </a:endParaRPr>
          </a:p>
        </p:txBody>
      </p:sp>
      <p:sp>
        <p:nvSpPr>
          <p:cNvPr id="10" name="Textfeld 9"/>
          <p:cNvSpPr txBox="1"/>
          <p:nvPr/>
        </p:nvSpPr>
        <p:spPr>
          <a:xfrm>
            <a:off x="942771" y="5529171"/>
            <a:ext cx="4198585" cy="923330"/>
          </a:xfrm>
          <a:prstGeom prst="rect">
            <a:avLst/>
          </a:prstGeom>
          <a:noFill/>
        </p:spPr>
        <p:txBody>
          <a:bodyPr wrap="non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The explosion produces also new elements </a:t>
            </a:r>
          </a:p>
          <a:p>
            <a:pPr algn="ctr"/>
            <a:r>
              <a:rPr lang="en-US" dirty="0" smtClean="0">
                <a:solidFill>
                  <a:srgbClr val="FF0000"/>
                </a:solidFill>
                <a:latin typeface="Times New Roman" panose="02020603050405020304" pitchFamily="18" charset="0"/>
                <a:cs typeface="Times New Roman" panose="02020603050405020304" pitchFamily="18" charset="0"/>
              </a:rPr>
              <a:t>(explosive nucleosynthesis)</a:t>
            </a:r>
          </a:p>
          <a:p>
            <a:pPr algn="ctr"/>
            <a:r>
              <a:rPr lang="en-US" dirty="0" smtClean="0">
                <a:solidFill>
                  <a:srgbClr val="FF0000"/>
                </a:solidFill>
                <a:latin typeface="Times New Roman" panose="02020603050405020304" pitchFamily="18" charset="0"/>
                <a:cs typeface="Times New Roman" panose="02020603050405020304" pitchFamily="18" charset="0"/>
              </a:rPr>
              <a:t>including short-lived </a:t>
            </a:r>
            <a:r>
              <a:rPr lang="en-US" b="1" dirty="0" smtClean="0">
                <a:solidFill>
                  <a:srgbClr val="FF0000"/>
                </a:solidFill>
                <a:latin typeface="Times New Roman" panose="02020603050405020304" pitchFamily="18" charset="0"/>
                <a:cs typeface="Times New Roman" panose="02020603050405020304" pitchFamily="18" charset="0"/>
              </a:rPr>
              <a:t>radioactive</a:t>
            </a:r>
            <a:r>
              <a:rPr lang="en-US" dirty="0" smtClean="0">
                <a:solidFill>
                  <a:srgbClr val="FF0000"/>
                </a:solidFill>
                <a:latin typeface="Times New Roman" panose="02020603050405020304" pitchFamily="18" charset="0"/>
                <a:cs typeface="Times New Roman" panose="02020603050405020304" pitchFamily="18" charset="0"/>
              </a:rPr>
              <a:t> ones</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754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powers the exponentially decreasing </a:t>
            </a:r>
            <a:r>
              <a:rPr lang="en-US" dirty="0" err="1" smtClean="0"/>
              <a:t>lightcurve</a:t>
            </a:r>
            <a:r>
              <a:rPr lang="en-US" dirty="0" smtClean="0"/>
              <a:t> of supernovae?</a:t>
            </a:r>
            <a:endParaRPr lang="en-US" dirty="0"/>
          </a:p>
        </p:txBody>
      </p:sp>
      <p:pic>
        <p:nvPicPr>
          <p:cNvPr id="3" name="Grafik 2"/>
          <p:cNvPicPr>
            <a:picLocks noChangeAspect="1"/>
          </p:cNvPicPr>
          <p:nvPr/>
        </p:nvPicPr>
        <p:blipFill>
          <a:blip r:embed="rId2"/>
          <a:stretch>
            <a:fillRect/>
          </a:stretch>
        </p:blipFill>
        <p:spPr>
          <a:xfrm>
            <a:off x="0" y="554400"/>
            <a:ext cx="6566907" cy="3118950"/>
          </a:xfrm>
          <a:prstGeom prst="rect">
            <a:avLst/>
          </a:prstGeom>
        </p:spPr>
      </p:pic>
      <p:sp>
        <p:nvSpPr>
          <p:cNvPr id="4" name="Textfeld 3"/>
          <p:cNvSpPr txBox="1"/>
          <p:nvPr/>
        </p:nvSpPr>
        <p:spPr>
          <a:xfrm>
            <a:off x="432000" y="612000"/>
            <a:ext cx="117211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luminosity</a:t>
            </a:r>
            <a:endParaRPr lang="en-US" dirty="0">
              <a:latin typeface="Times New Roman" panose="02020603050405020304" pitchFamily="18" charset="0"/>
              <a:cs typeface="Times New Roman" panose="02020603050405020304" pitchFamily="18" charset="0"/>
            </a:endParaRPr>
          </a:p>
        </p:txBody>
      </p:sp>
      <p:sp>
        <p:nvSpPr>
          <p:cNvPr id="5" name="Textfeld 4"/>
          <p:cNvSpPr txBox="1"/>
          <p:nvPr/>
        </p:nvSpPr>
        <p:spPr>
          <a:xfrm>
            <a:off x="432000" y="2952000"/>
            <a:ext cx="710451" cy="369332"/>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B</a:t>
            </a:r>
            <a:r>
              <a:rPr lang="de-DE" baseline="30000" dirty="0" smtClean="0">
                <a:latin typeface="Times New Roman" panose="02020603050405020304" pitchFamily="18" charset="0"/>
                <a:cs typeface="Times New Roman" panose="02020603050405020304" pitchFamily="18" charset="0"/>
              </a:rPr>
              <a:t>2</a:t>
            </a:r>
            <a:r>
              <a:rPr lang="de-DE" dirty="0" smtClean="0">
                <a:latin typeface="Times New Roman" panose="02020603050405020304" pitchFamily="18" charset="0"/>
                <a:cs typeface="Times New Roman" panose="02020603050405020304" pitchFamily="18" charset="0"/>
              </a:rPr>
              <a:t>FH</a:t>
            </a:r>
            <a:endParaRPr lang="de-DE" dirty="0">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3"/>
          <a:stretch>
            <a:fillRect/>
          </a:stretch>
        </p:blipFill>
        <p:spPr>
          <a:xfrm>
            <a:off x="72000" y="5076000"/>
            <a:ext cx="8986825" cy="1426039"/>
          </a:xfrm>
          <a:prstGeom prst="rect">
            <a:avLst/>
          </a:prstGeom>
        </p:spPr>
      </p:pic>
      <p:sp>
        <p:nvSpPr>
          <p:cNvPr id="7" name="Textfeld 6"/>
          <p:cNvSpPr txBox="1"/>
          <p:nvPr/>
        </p:nvSpPr>
        <p:spPr>
          <a:xfrm>
            <a:off x="360000" y="4680000"/>
            <a:ext cx="4935967" cy="369332"/>
          </a:xfrm>
          <a:prstGeom prst="rect">
            <a:avLst/>
          </a:prstGeom>
          <a:noFill/>
        </p:spPr>
        <p:txBody>
          <a:bodyPr wrap="non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Hoyle and Fowler 1960: </a:t>
            </a:r>
            <a:r>
              <a:rPr lang="en-US" dirty="0" smtClean="0">
                <a:solidFill>
                  <a:srgbClr val="FF0000"/>
                </a:solidFill>
                <a:latin typeface="Times New Roman" panose="02020603050405020304" pitchFamily="18" charset="0"/>
                <a:cs typeface="Times New Roman" panose="02020603050405020304" pitchFamily="18" charset="0"/>
              </a:rPr>
              <a:t>Explosive nucleosynthesis</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8" name="Rechteck 7"/>
          <p:cNvSpPr/>
          <p:nvPr/>
        </p:nvSpPr>
        <p:spPr>
          <a:xfrm>
            <a:off x="72000" y="5076000"/>
            <a:ext cx="8986825" cy="1426039"/>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6732000" y="900000"/>
            <a:ext cx="2246128" cy="738664"/>
          </a:xfrm>
          <a:prstGeom prst="rect">
            <a:avLst/>
          </a:prstGeom>
          <a:noFill/>
        </p:spPr>
        <p:txBody>
          <a:bodyPr wrap="none" rtlCol="0">
            <a:spAutoFit/>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Radioactivity</a:t>
            </a:r>
          </a:p>
          <a:p>
            <a:pPr algn="ctr"/>
            <a:r>
              <a:rPr lang="en-US" dirty="0" smtClean="0">
                <a:solidFill>
                  <a:srgbClr val="FF0000"/>
                </a:solidFill>
                <a:latin typeface="Times New Roman" panose="02020603050405020304" pitchFamily="18" charset="0"/>
                <a:cs typeface="Times New Roman" panose="02020603050405020304" pitchFamily="18" charset="0"/>
              </a:rPr>
              <a:t>of lifetime ~ 2 months</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6948264" y="1940559"/>
            <a:ext cx="2151551" cy="646331"/>
          </a:xfrm>
          <a:prstGeom prst="rect">
            <a:avLst/>
          </a:prstGeom>
          <a:noFill/>
        </p:spPr>
        <p:txBody>
          <a:bodyPr wrap="none" rtlCol="0">
            <a:spAutoFit/>
          </a:bodyPr>
          <a:lstStyle/>
          <a:p>
            <a:r>
              <a:rPr lang="de-DE" baseline="30000" dirty="0" smtClean="0">
                <a:latin typeface="Times New Roman" panose="02020603050405020304" pitchFamily="18" charset="0"/>
                <a:cs typeface="Times New Roman" panose="02020603050405020304" pitchFamily="18" charset="0"/>
              </a:rPr>
              <a:t>7</a:t>
            </a:r>
            <a:r>
              <a:rPr lang="de-DE" dirty="0" smtClean="0">
                <a:latin typeface="Times New Roman" panose="02020603050405020304" pitchFamily="18" charset="0"/>
                <a:cs typeface="Times New Roman" panose="02020603050405020304" pitchFamily="18" charset="0"/>
              </a:rPr>
              <a:t>Be: </a:t>
            </a:r>
            <a:r>
              <a:rPr lang="de-DE" sz="1400" dirty="0" smtClean="0">
                <a:solidFill>
                  <a:srgbClr val="0000CC"/>
                </a:solidFill>
                <a:latin typeface="Times New Roman" panose="02020603050405020304" pitchFamily="18" charset="0"/>
                <a:cs typeface="Times New Roman" panose="02020603050405020304" pitchFamily="18" charset="0"/>
              </a:rPr>
              <a:t>Borst 1950</a:t>
            </a:r>
          </a:p>
          <a:p>
            <a:r>
              <a:rPr lang="de-DE" baseline="30000" dirty="0" smtClean="0">
                <a:latin typeface="Times New Roman" panose="02020603050405020304" pitchFamily="18" charset="0"/>
                <a:cs typeface="Times New Roman" panose="02020603050405020304" pitchFamily="18" charset="0"/>
              </a:rPr>
              <a:t>254</a:t>
            </a:r>
            <a:r>
              <a:rPr lang="de-DE" dirty="0" smtClean="0">
                <a:latin typeface="Times New Roman" panose="02020603050405020304" pitchFamily="18" charset="0"/>
                <a:cs typeface="Times New Roman" panose="02020603050405020304" pitchFamily="18" charset="0"/>
              </a:rPr>
              <a:t>Cf: </a:t>
            </a:r>
            <a:r>
              <a:rPr lang="de-DE" sz="1400" dirty="0" smtClean="0">
                <a:solidFill>
                  <a:srgbClr val="0000CC"/>
                </a:solidFill>
                <a:latin typeface="Times New Roman" panose="02020603050405020304" pitchFamily="18" charset="0"/>
                <a:cs typeface="Times New Roman" panose="02020603050405020304" pitchFamily="18" charset="0"/>
              </a:rPr>
              <a:t>Baade, B2FH 1956</a:t>
            </a:r>
            <a:endParaRPr lang="de-DE" sz="1400" dirty="0">
              <a:solidFill>
                <a:srgbClr val="0000CC"/>
              </a:solidFill>
              <a:latin typeface="Times New Roman" panose="02020603050405020304" pitchFamily="18" charset="0"/>
              <a:cs typeface="Times New Roman" panose="02020603050405020304" pitchFamily="18" charset="0"/>
            </a:endParaRPr>
          </a:p>
        </p:txBody>
      </p:sp>
      <p:sp>
        <p:nvSpPr>
          <p:cNvPr id="11" name="Textfeld 10"/>
          <p:cNvSpPr txBox="1"/>
          <p:nvPr/>
        </p:nvSpPr>
        <p:spPr>
          <a:xfrm>
            <a:off x="6904181" y="2628201"/>
            <a:ext cx="2069797" cy="584775"/>
          </a:xfrm>
          <a:prstGeom prst="rect">
            <a:avLst/>
          </a:prstGeom>
          <a:noFill/>
        </p:spPr>
        <p:txBody>
          <a:bodyPr wrap="none" rtlCol="0">
            <a:spAutoFit/>
          </a:bodyPr>
          <a:lstStyle/>
          <a:p>
            <a:r>
              <a:rPr lang="de-DE" baseline="30000" dirty="0" smtClean="0">
                <a:latin typeface="Times New Roman" panose="02020603050405020304" pitchFamily="18" charset="0"/>
                <a:cs typeface="Times New Roman" panose="02020603050405020304" pitchFamily="18" charset="0"/>
              </a:rPr>
              <a:t>56</a:t>
            </a:r>
            <a:r>
              <a:rPr lang="de-DE" dirty="0" smtClean="0">
                <a:latin typeface="Times New Roman" panose="02020603050405020304" pitchFamily="18" charset="0"/>
                <a:cs typeface="Times New Roman" panose="02020603050405020304" pitchFamily="18" charset="0"/>
              </a:rPr>
              <a:t>Ni → </a:t>
            </a:r>
            <a:r>
              <a:rPr lang="de-DE" baseline="30000" dirty="0" smtClean="0">
                <a:latin typeface="Times New Roman" panose="02020603050405020304" pitchFamily="18" charset="0"/>
                <a:cs typeface="Times New Roman" panose="02020603050405020304" pitchFamily="18" charset="0"/>
              </a:rPr>
              <a:t>56</a:t>
            </a:r>
            <a:r>
              <a:rPr lang="de-DE" dirty="0" smtClean="0">
                <a:latin typeface="Times New Roman" panose="02020603050405020304" pitchFamily="18" charset="0"/>
                <a:cs typeface="Times New Roman" panose="02020603050405020304" pitchFamily="18" charset="0"/>
              </a:rPr>
              <a:t>Co → </a:t>
            </a:r>
            <a:r>
              <a:rPr lang="de-DE" baseline="30000" dirty="0" smtClean="0">
                <a:latin typeface="Times New Roman" panose="02020603050405020304" pitchFamily="18" charset="0"/>
                <a:cs typeface="Times New Roman" panose="02020603050405020304" pitchFamily="18" charset="0"/>
              </a:rPr>
              <a:t>56</a:t>
            </a:r>
            <a:r>
              <a:rPr lang="de-DE" dirty="0" smtClean="0">
                <a:latin typeface="Times New Roman" panose="02020603050405020304" pitchFamily="18" charset="0"/>
                <a:cs typeface="Times New Roman" panose="02020603050405020304" pitchFamily="18" charset="0"/>
              </a:rPr>
              <a:t>Fe</a:t>
            </a:r>
          </a:p>
          <a:p>
            <a:r>
              <a:rPr lang="en-US" sz="1400" dirty="0" smtClean="0">
                <a:latin typeface="Times New Roman" panose="02020603050405020304" pitchFamily="18" charset="0"/>
                <a:cs typeface="Times New Roman" panose="02020603050405020304" pitchFamily="18" charset="0"/>
              </a:rPr>
              <a:t>        </a:t>
            </a:r>
            <a:r>
              <a:rPr lang="en-US" sz="1400" i="1" dirty="0" smtClean="0">
                <a:latin typeface="Times New Roman" panose="02020603050405020304" pitchFamily="18" charset="0"/>
                <a:cs typeface="Times New Roman" panose="02020603050405020304" pitchFamily="18" charset="0"/>
              </a:rPr>
              <a:t>7 days      2 months</a:t>
            </a:r>
            <a:endParaRPr lang="en-US" sz="1400" i="1"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6409421" y="3589430"/>
            <a:ext cx="2650825" cy="800219"/>
          </a:xfrm>
          <a:prstGeom prst="rect">
            <a:avLst/>
          </a:prstGeom>
          <a:noFill/>
          <a:ln>
            <a:solidFill>
              <a:srgbClr val="FF0000"/>
            </a:solidFill>
          </a:ln>
        </p:spPr>
        <p:txBody>
          <a:bodyPr wrap="square" lIns="36000" rIns="36000" rtlCol="0">
            <a:spAutoFit/>
          </a:bodyPr>
          <a:lstStyle/>
          <a:p>
            <a:pPr algn="ctr"/>
            <a:r>
              <a:rPr lang="en-US" sz="1400" baseline="30000" dirty="0" smtClean="0">
                <a:solidFill>
                  <a:srgbClr val="FF0000"/>
                </a:solidFill>
                <a:latin typeface="Times New Roman" panose="02020603050405020304" pitchFamily="18" charset="0"/>
                <a:cs typeface="Times New Roman" panose="02020603050405020304" pitchFamily="18" charset="0"/>
              </a:rPr>
              <a:t>56</a:t>
            </a:r>
            <a:r>
              <a:rPr lang="en-US" sz="1400" dirty="0" smtClean="0">
                <a:solidFill>
                  <a:srgbClr val="FF0000"/>
                </a:solidFill>
                <a:latin typeface="Times New Roman" panose="02020603050405020304" pitchFamily="18" charset="0"/>
                <a:cs typeface="Times New Roman" panose="02020603050405020304" pitchFamily="18" charset="0"/>
              </a:rPr>
              <a:t>Fe, the most stable nucleus in nature is produced as unstable </a:t>
            </a:r>
            <a:r>
              <a:rPr lang="en-US" sz="1400" baseline="30000" dirty="0" smtClean="0">
                <a:solidFill>
                  <a:srgbClr val="FF0000"/>
                </a:solidFill>
                <a:latin typeface="Times New Roman" panose="02020603050405020304" pitchFamily="18" charset="0"/>
                <a:cs typeface="Times New Roman" panose="02020603050405020304" pitchFamily="18" charset="0"/>
              </a:rPr>
              <a:t>56</a:t>
            </a:r>
            <a:r>
              <a:rPr lang="en-US" sz="1400" dirty="0" smtClean="0">
                <a:solidFill>
                  <a:srgbClr val="FF0000"/>
                </a:solidFill>
                <a:latin typeface="Times New Roman" panose="02020603050405020304" pitchFamily="18" charset="0"/>
                <a:cs typeface="Times New Roman" panose="02020603050405020304" pitchFamily="18" charset="0"/>
              </a:rPr>
              <a:t>Ni</a:t>
            </a:r>
          </a:p>
          <a:p>
            <a:pPr algn="ctr"/>
            <a:endParaRPr lang="en-US" sz="400" dirty="0" smtClean="0">
              <a:solidFill>
                <a:srgbClr val="FF0000"/>
              </a:solidFill>
              <a:latin typeface="Times New Roman" panose="02020603050405020304" pitchFamily="18" charset="0"/>
              <a:cs typeface="Times New Roman" panose="02020603050405020304" pitchFamily="18" charset="0"/>
            </a:endParaRPr>
          </a:p>
          <a:p>
            <a:pPr algn="ctr"/>
            <a:r>
              <a:rPr lang="en-US" sz="1400" i="1" dirty="0" smtClean="0">
                <a:solidFill>
                  <a:srgbClr val="FF0000"/>
                </a:solidFill>
                <a:latin typeface="Times New Roman" panose="02020603050405020304" pitchFamily="18" charset="0"/>
                <a:cs typeface="Times New Roman" panose="02020603050405020304" pitchFamily="18" charset="0"/>
              </a:rPr>
              <a:t>Hoyle´s greatest regret</a:t>
            </a:r>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453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way towards the Fe-peak: hydrostatic versus explosive</a:t>
            </a:r>
            <a:endParaRPr lang="en-US" dirty="0"/>
          </a:p>
        </p:txBody>
      </p:sp>
      <p:pic>
        <p:nvPicPr>
          <p:cNvPr id="3" name="Grafik 2"/>
          <p:cNvPicPr>
            <a:picLocks noChangeAspect="1"/>
          </p:cNvPicPr>
          <p:nvPr/>
        </p:nvPicPr>
        <p:blipFill>
          <a:blip r:embed="rId2"/>
          <a:stretch>
            <a:fillRect/>
          </a:stretch>
        </p:blipFill>
        <p:spPr>
          <a:xfrm>
            <a:off x="8" y="554401"/>
            <a:ext cx="4812800" cy="4948805"/>
          </a:xfrm>
          <a:prstGeom prst="rect">
            <a:avLst/>
          </a:prstGeom>
        </p:spPr>
      </p:pic>
      <p:sp>
        <p:nvSpPr>
          <p:cNvPr id="4" name="Ellipse 3"/>
          <p:cNvSpPr>
            <a:spLocks noChangeAspect="1"/>
          </p:cNvSpPr>
          <p:nvPr/>
        </p:nvSpPr>
        <p:spPr>
          <a:xfrm>
            <a:off x="3780000" y="900000"/>
            <a:ext cx="180000" cy="18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a:spLocks noChangeAspect="1"/>
          </p:cNvSpPr>
          <p:nvPr/>
        </p:nvSpPr>
        <p:spPr>
          <a:xfrm>
            <a:off x="2844000" y="2052000"/>
            <a:ext cx="180000" cy="18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tern mit 5 Zacken 5"/>
          <p:cNvSpPr>
            <a:spLocks noChangeAspect="1"/>
          </p:cNvSpPr>
          <p:nvPr/>
        </p:nvSpPr>
        <p:spPr>
          <a:xfrm>
            <a:off x="3924000" y="1080000"/>
            <a:ext cx="365760" cy="36576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5220000" y="900000"/>
            <a:ext cx="3816424" cy="923330"/>
          </a:xfrm>
          <a:prstGeom prst="rect">
            <a:avLst/>
          </a:prstGeom>
          <a:noFill/>
        </p:spPr>
        <p:txBody>
          <a:bodyPr wrap="square" rtlCol="0">
            <a:spAutoFit/>
          </a:bodyPr>
          <a:lstStyle/>
          <a:p>
            <a:r>
              <a:rPr lang="en-US" baseline="30000" dirty="0" smtClean="0">
                <a:solidFill>
                  <a:srgbClr val="FF0000"/>
                </a:solidFill>
                <a:latin typeface="Times New Roman" panose="02020603050405020304" pitchFamily="18" charset="0"/>
                <a:cs typeface="Times New Roman" panose="02020603050405020304" pitchFamily="18" charset="0"/>
              </a:rPr>
              <a:t>40</a:t>
            </a:r>
            <a:r>
              <a:rPr lang="en-US" dirty="0" smtClean="0">
                <a:solidFill>
                  <a:srgbClr val="FF0000"/>
                </a:solidFill>
                <a:latin typeface="Times New Roman" panose="02020603050405020304" pitchFamily="18" charset="0"/>
                <a:cs typeface="Times New Roman" panose="02020603050405020304" pitchFamily="18" charset="0"/>
              </a:rPr>
              <a:t>Ca is the last stable nucleus with N=Z on the way of Si-melting towards the Fe-peak</a:t>
            </a:r>
            <a:endParaRPr lang="en-US"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feld 7"/>
              <p:cNvSpPr txBox="1"/>
              <p:nvPr/>
            </p:nvSpPr>
            <p:spPr>
              <a:xfrm>
                <a:off x="5220001" y="2160000"/>
                <a:ext cx="3816424" cy="1477328"/>
              </a:xfrm>
              <a:prstGeom prst="rect">
                <a:avLst/>
              </a:prstGeom>
              <a:noFill/>
            </p:spPr>
            <p:txBody>
              <a:bodyPr wrap="square" rtlCol="0">
                <a:spAutoFit/>
              </a:bodyPr>
              <a:lstStyle/>
              <a:p>
                <a:pPr algn="ctr"/>
                <a:r>
                  <a:rPr lang="en-US" dirty="0" smtClean="0">
                    <a:solidFill>
                      <a:srgbClr val="0000CC"/>
                    </a:solidFill>
                    <a:latin typeface="Times New Roman" panose="02020603050405020304" pitchFamily="18" charset="0"/>
                    <a:cs typeface="Times New Roman" panose="02020603050405020304" pitchFamily="18" charset="0"/>
                  </a:rPr>
                  <a:t>In the stellar core </a:t>
                </a:r>
                <a:r>
                  <a:rPr lang="en-US" b="1" dirty="0" smtClean="0">
                    <a:solidFill>
                      <a:srgbClr val="0000CC"/>
                    </a:solidFill>
                    <a:latin typeface="Times New Roman" panose="02020603050405020304" pitchFamily="18" charset="0"/>
                    <a:cs typeface="Times New Roman" panose="02020603050405020304" pitchFamily="18" charset="0"/>
                  </a:rPr>
                  <a:t>weak interactions</a:t>
                </a:r>
              </a:p>
              <a:p>
                <a:pPr algn="ctr"/>
                <a14:m>
                  <m:oMath xmlns:m="http://schemas.openxmlformats.org/officeDocument/2006/math">
                    <m:r>
                      <a:rPr lang="de-DE" b="0" i="1" smtClean="0">
                        <a:solidFill>
                          <a:srgbClr val="0000CC"/>
                        </a:solidFill>
                        <a:latin typeface="Cambria Math" panose="02040503050406030204" pitchFamily="18" charset="0"/>
                        <a:cs typeface="Times New Roman" panose="02020603050405020304" pitchFamily="18" charset="0"/>
                      </a:rPr>
                      <m:t>𝑝</m:t>
                    </m:r>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𝑛</m:t>
                    </m:r>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sSupPr>
                      <m:e>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𝑒</m:t>
                        </m:r>
                      </m:e>
                      <m:sup>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sup>
                    </m:sSup>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r>
                      <a:rPr lang="de-DE"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𝜈</m:t>
                    </m:r>
                  </m:oMath>
                </a14:m>
                <a:r>
                  <a:rPr lang="en-US" dirty="0" smtClean="0">
                    <a:solidFill>
                      <a:srgbClr val="0000CC"/>
                    </a:solidFill>
                    <a:latin typeface="Times New Roman" panose="02020603050405020304" pitchFamily="18" charset="0"/>
                    <a:cs typeface="Times New Roman" panose="02020603050405020304" pitchFamily="18" charset="0"/>
                  </a:rPr>
                  <a:t> </a:t>
                </a:r>
              </a:p>
              <a:p>
                <a:pPr algn="ctr"/>
                <a:r>
                  <a:rPr lang="en-US" dirty="0" smtClean="0">
                    <a:solidFill>
                      <a:srgbClr val="0000CC"/>
                    </a:solidFill>
                    <a:latin typeface="Times New Roman" panose="02020603050405020304" pitchFamily="18" charset="0"/>
                    <a:cs typeface="Times New Roman" panose="02020603050405020304" pitchFamily="18" charset="0"/>
                  </a:rPr>
                  <a:t>turn some protons into neutrons and </a:t>
                </a:r>
                <a:r>
                  <a:rPr lang="en-US" baseline="30000" dirty="0" smtClean="0">
                    <a:solidFill>
                      <a:srgbClr val="0000CC"/>
                    </a:solidFill>
                    <a:latin typeface="Times New Roman" panose="02020603050405020304" pitchFamily="18" charset="0"/>
                    <a:cs typeface="Times New Roman" panose="02020603050405020304" pitchFamily="18" charset="0"/>
                  </a:rPr>
                  <a:t>56</a:t>
                </a:r>
                <a:r>
                  <a:rPr lang="en-US" dirty="0" smtClean="0">
                    <a:solidFill>
                      <a:srgbClr val="0000CC"/>
                    </a:solidFill>
                    <a:latin typeface="Times New Roman" panose="02020603050405020304" pitchFamily="18" charset="0"/>
                    <a:cs typeface="Times New Roman" panose="02020603050405020304" pitchFamily="18" charset="0"/>
                  </a:rPr>
                  <a:t>Fe dominates the composition in nuclear statistical equilibrium</a:t>
                </a:r>
                <a:endParaRPr lang="en-US"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5220001" y="2160000"/>
                <a:ext cx="3816424" cy="1477328"/>
              </a:xfrm>
              <a:prstGeom prst="rect">
                <a:avLst/>
              </a:prstGeom>
              <a:blipFill>
                <a:blip r:embed="rId3"/>
                <a:stretch>
                  <a:fillRect t="-2058" b="-5350"/>
                </a:stretch>
              </a:blipFill>
            </p:spPr>
            <p:txBody>
              <a:bodyPr/>
              <a:lstStyle/>
              <a:p>
                <a:r>
                  <a:rPr lang="de-DE">
                    <a:noFill/>
                  </a:rPr>
                  <a:t> </a:t>
                </a:r>
              </a:p>
            </p:txBody>
          </p:sp>
        </mc:Fallback>
      </mc:AlternateContent>
      <p:sp>
        <p:nvSpPr>
          <p:cNvPr id="9" name="Textfeld 8"/>
          <p:cNvSpPr txBox="1"/>
          <p:nvPr/>
        </p:nvSpPr>
        <p:spPr>
          <a:xfrm>
            <a:off x="5220000" y="4042599"/>
            <a:ext cx="3528464" cy="120032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In explosive nucleosynthesis, weak (= slow) interactions have no time to operate and the nuclear flow goes through N = Z up to </a:t>
            </a:r>
            <a:r>
              <a:rPr lang="en-US" baseline="30000" dirty="0" smtClean="0">
                <a:latin typeface="Times New Roman" panose="02020603050405020304" pitchFamily="18" charset="0"/>
                <a:cs typeface="Times New Roman" panose="02020603050405020304" pitchFamily="18" charset="0"/>
              </a:rPr>
              <a:t>56</a:t>
            </a:r>
            <a:r>
              <a:rPr lang="en-US" dirty="0" smtClean="0">
                <a:latin typeface="Times New Roman" panose="02020603050405020304" pitchFamily="18" charset="0"/>
                <a:cs typeface="Times New Roman" panose="02020603050405020304" pitchFamily="18" charset="0"/>
              </a:rPr>
              <a:t>Ni (N=Z=28</a:t>
            </a:r>
            <a:r>
              <a:rPr lang="de-DE" dirty="0" smtClean="0">
                <a:latin typeface="Times New Roman" panose="02020603050405020304" pitchFamily="18" charset="0"/>
                <a:cs typeface="Times New Roman" panose="02020603050405020304" pitchFamily="18" charset="0"/>
              </a:rPr>
              <a:t>)</a:t>
            </a:r>
            <a:endParaRPr lang="de-DE" dirty="0">
              <a:latin typeface="Times New Roman" panose="02020603050405020304" pitchFamily="18" charset="0"/>
              <a:cs typeface="Times New Roman" panose="02020603050405020304" pitchFamily="18" charset="0"/>
            </a:endParaRPr>
          </a:p>
        </p:txBody>
      </p:sp>
      <p:sp>
        <p:nvSpPr>
          <p:cNvPr id="10" name="Textfeld 9"/>
          <p:cNvSpPr txBox="1"/>
          <p:nvPr/>
        </p:nvSpPr>
        <p:spPr>
          <a:xfrm>
            <a:off x="581164" y="5780448"/>
            <a:ext cx="7981672" cy="646331"/>
          </a:xfrm>
          <a:prstGeom prst="rect">
            <a:avLst/>
          </a:prstGeom>
          <a:noFill/>
        </p:spPr>
        <p:txBody>
          <a:bodyPr wrap="none" rtlCol="0">
            <a:spAutoFit/>
          </a:bodyPr>
          <a:lstStyle/>
          <a:p>
            <a:pPr algn="ctr"/>
            <a:r>
              <a:rPr lang="en-US" dirty="0" smtClean="0">
                <a:solidFill>
                  <a:srgbClr val="0000CC"/>
                </a:solidFill>
                <a:latin typeface="Times New Roman" panose="02020603050405020304" pitchFamily="18" charset="0"/>
                <a:cs typeface="Times New Roman" panose="02020603050405020304" pitchFamily="18" charset="0"/>
              </a:rPr>
              <a:t>Hoyle´s greatest regret: </a:t>
            </a:r>
            <a:r>
              <a:rPr lang="en-US" dirty="0" smtClean="0">
                <a:solidFill>
                  <a:srgbClr val="FF0000"/>
                </a:solidFill>
                <a:latin typeface="Times New Roman" panose="02020603050405020304" pitchFamily="18" charset="0"/>
                <a:cs typeface="Times New Roman" panose="02020603050405020304" pitchFamily="18" charset="0"/>
              </a:rPr>
              <a:t>missing the origin of </a:t>
            </a:r>
            <a:r>
              <a:rPr lang="en-US" baseline="30000" dirty="0" smtClean="0">
                <a:solidFill>
                  <a:srgbClr val="FF0000"/>
                </a:solidFill>
                <a:latin typeface="Times New Roman" panose="02020603050405020304" pitchFamily="18" charset="0"/>
                <a:cs typeface="Times New Roman" panose="02020603050405020304" pitchFamily="18" charset="0"/>
              </a:rPr>
              <a:t>56</a:t>
            </a:r>
            <a:r>
              <a:rPr lang="en-US" dirty="0" smtClean="0">
                <a:solidFill>
                  <a:srgbClr val="FF0000"/>
                </a:solidFill>
                <a:latin typeface="Times New Roman" panose="02020603050405020304" pitchFamily="18" charset="0"/>
                <a:cs typeface="Times New Roman" panose="02020603050405020304" pitchFamily="18" charset="0"/>
              </a:rPr>
              <a:t>Fe, the most stable nucleus in nature</a:t>
            </a:r>
          </a:p>
          <a:p>
            <a:pPr algn="ctr"/>
            <a:r>
              <a:rPr lang="en-US" b="1" dirty="0" smtClean="0">
                <a:solidFill>
                  <a:srgbClr val="FF0000"/>
                </a:solidFill>
                <a:latin typeface="Times New Roman" panose="02020603050405020304" pitchFamily="18" charset="0"/>
                <a:cs typeface="Times New Roman" panose="02020603050405020304" pitchFamily="18" charset="0"/>
              </a:rPr>
              <a:t>It is produced as unstable </a:t>
            </a:r>
            <a:r>
              <a:rPr lang="en-US" b="1" baseline="30000" dirty="0" smtClean="0">
                <a:solidFill>
                  <a:srgbClr val="FF0000"/>
                </a:solidFill>
                <a:latin typeface="Times New Roman" panose="02020603050405020304" pitchFamily="18" charset="0"/>
                <a:cs typeface="Times New Roman" panose="02020603050405020304" pitchFamily="18" charset="0"/>
              </a:rPr>
              <a:t>56</a:t>
            </a:r>
            <a:r>
              <a:rPr lang="en-US" b="1" dirty="0" smtClean="0">
                <a:solidFill>
                  <a:srgbClr val="FF0000"/>
                </a:solidFill>
                <a:latin typeface="Times New Roman" panose="02020603050405020304" pitchFamily="18" charset="0"/>
                <a:cs typeface="Times New Roman" panose="02020603050405020304" pitchFamily="18" charset="0"/>
              </a:rPr>
              <a:t>Ni in supernova explosions</a:t>
            </a:r>
            <a:endParaRPr 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1503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Gamma-ray lines from young supernova remnants</a:t>
            </a:r>
            <a:endParaRPr lang="en-US" dirty="0"/>
          </a:p>
        </p:txBody>
      </p:sp>
      <p:pic>
        <p:nvPicPr>
          <p:cNvPr id="3" name="Grafik 2"/>
          <p:cNvPicPr>
            <a:picLocks noChangeAspect="1"/>
          </p:cNvPicPr>
          <p:nvPr/>
        </p:nvPicPr>
        <p:blipFill>
          <a:blip r:embed="rId2"/>
          <a:stretch>
            <a:fillRect/>
          </a:stretch>
        </p:blipFill>
        <p:spPr>
          <a:xfrm>
            <a:off x="0" y="554400"/>
            <a:ext cx="1961989" cy="1800000"/>
          </a:xfrm>
          <a:prstGeom prst="rect">
            <a:avLst/>
          </a:prstGeom>
        </p:spPr>
      </p:pic>
      <p:pic>
        <p:nvPicPr>
          <p:cNvPr id="4" name="Grafik 3"/>
          <p:cNvPicPr>
            <a:picLocks noChangeAspect="1"/>
          </p:cNvPicPr>
          <p:nvPr/>
        </p:nvPicPr>
        <p:blipFill>
          <a:blip r:embed="rId3"/>
          <a:stretch>
            <a:fillRect/>
          </a:stretch>
        </p:blipFill>
        <p:spPr>
          <a:xfrm>
            <a:off x="6865308" y="555347"/>
            <a:ext cx="2278692" cy="180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0000"/>
            <a:ext cx="9144000" cy="1699474"/>
          </a:xfrm>
          <a:prstGeom prst="rect">
            <a:avLst/>
          </a:prstGeom>
        </p:spPr>
      </p:pic>
      <p:pic>
        <p:nvPicPr>
          <p:cNvPr id="7" name="Grafik 6"/>
          <p:cNvPicPr>
            <a:picLocks noChangeAspect="1"/>
          </p:cNvPicPr>
          <p:nvPr/>
        </p:nvPicPr>
        <p:blipFill>
          <a:blip r:embed="rId5"/>
          <a:stretch>
            <a:fillRect/>
          </a:stretch>
        </p:blipFill>
        <p:spPr>
          <a:xfrm>
            <a:off x="1" y="4827324"/>
            <a:ext cx="9125265" cy="1284364"/>
          </a:xfrm>
          <a:prstGeom prst="rect">
            <a:avLst/>
          </a:prstGeom>
        </p:spPr>
      </p:pic>
      <p:sp>
        <p:nvSpPr>
          <p:cNvPr id="8" name="Rechteck 7"/>
          <p:cNvSpPr/>
          <p:nvPr/>
        </p:nvSpPr>
        <p:spPr>
          <a:xfrm>
            <a:off x="0" y="3026377"/>
            <a:ext cx="9125266" cy="690655"/>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3707999"/>
            <a:ext cx="9125266" cy="10080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0" y="4860000"/>
            <a:ext cx="9125266" cy="690655"/>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5544000"/>
            <a:ext cx="9125266" cy="540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2897882" y="2592891"/>
            <a:ext cx="3852080" cy="307777"/>
          </a:xfrm>
          <a:prstGeom prst="rect">
            <a:avLst/>
          </a:prstGeom>
          <a:noFill/>
        </p:spPr>
        <p:txBody>
          <a:bodyPr wrap="none" rtlCol="0">
            <a:spAutoFit/>
          </a:bodyPr>
          <a:lstStyle/>
          <a:p>
            <a:r>
              <a:rPr lang="de-DE" sz="1400" dirty="0" smtClean="0">
                <a:solidFill>
                  <a:srgbClr val="0000CC"/>
                </a:solidFill>
                <a:latin typeface="Times New Roman" panose="02020603050405020304" pitchFamily="18" charset="0"/>
                <a:cs typeface="Times New Roman" panose="02020603050405020304" pitchFamily="18" charset="0"/>
              </a:rPr>
              <a:t>D. D. Clayton, S. A. Colgate, G. J. Fishman</a:t>
            </a:r>
            <a:r>
              <a:rPr lang="de-DE" sz="1400" dirty="0" smtClean="0">
                <a:latin typeface="Times New Roman" panose="02020603050405020304" pitchFamily="18" charset="0"/>
                <a:cs typeface="Times New Roman" panose="02020603050405020304" pitchFamily="18" charset="0"/>
              </a:rPr>
              <a:t> (1968)</a:t>
            </a:r>
            <a:endParaRPr lang="de-DE" sz="1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737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hydrodynamic behavior of supernovae explosion</a:t>
            </a:r>
            <a:endParaRPr lang="en-US" dirty="0"/>
          </a:p>
        </p:txBody>
      </p:sp>
      <p:pic>
        <p:nvPicPr>
          <p:cNvPr id="3" name="Grafik 2"/>
          <p:cNvPicPr>
            <a:picLocks noChangeAspect="1"/>
          </p:cNvPicPr>
          <p:nvPr/>
        </p:nvPicPr>
        <p:blipFill>
          <a:blip r:embed="rId2"/>
          <a:stretch>
            <a:fillRect/>
          </a:stretch>
        </p:blipFill>
        <p:spPr>
          <a:xfrm>
            <a:off x="7432398" y="554400"/>
            <a:ext cx="1711602" cy="1800000"/>
          </a:xfrm>
          <a:prstGeom prst="rect">
            <a:avLst/>
          </a:prstGeom>
        </p:spPr>
      </p:pic>
      <p:pic>
        <p:nvPicPr>
          <p:cNvPr id="4" name="Grafik 3"/>
          <p:cNvPicPr>
            <a:picLocks noChangeAspect="1"/>
          </p:cNvPicPr>
          <p:nvPr/>
        </p:nvPicPr>
        <p:blipFill>
          <a:blip r:embed="rId3"/>
          <a:stretch>
            <a:fillRect/>
          </a:stretch>
        </p:blipFill>
        <p:spPr>
          <a:xfrm>
            <a:off x="4811666" y="3312000"/>
            <a:ext cx="4332334" cy="3220088"/>
          </a:xfrm>
          <a:prstGeom prst="rect">
            <a:avLst/>
          </a:prstGeom>
        </p:spPr>
      </p:pic>
      <p:sp>
        <p:nvSpPr>
          <p:cNvPr id="5" name="Textfeld 4"/>
          <p:cNvSpPr txBox="1"/>
          <p:nvPr/>
        </p:nvSpPr>
        <p:spPr>
          <a:xfrm>
            <a:off x="7625197" y="2052000"/>
            <a:ext cx="1326004" cy="307777"/>
          </a:xfrm>
          <a:prstGeom prst="rect">
            <a:avLst/>
          </a:prstGeom>
          <a:noFill/>
        </p:spPr>
        <p:txBody>
          <a:bodyPr wrap="none" rtlCol="0">
            <a:spAutoFit/>
          </a:bodyPr>
          <a:lstStyle/>
          <a:p>
            <a:r>
              <a:rPr lang="en-US" sz="1400" dirty="0" err="1" smtClean="0">
                <a:solidFill>
                  <a:srgbClr val="0000CC"/>
                </a:solidFill>
                <a:latin typeface="Times New Roman" panose="02020603050405020304" pitchFamily="18" charset="0"/>
                <a:cs typeface="Times New Roman" panose="02020603050405020304" pitchFamily="18" charset="0"/>
              </a:rPr>
              <a:t>Stirling</a:t>
            </a:r>
            <a:r>
              <a:rPr lang="en-US" sz="1400" dirty="0" smtClean="0">
                <a:solidFill>
                  <a:srgbClr val="0000CC"/>
                </a:solidFill>
                <a:latin typeface="Times New Roman" panose="02020603050405020304" pitchFamily="18" charset="0"/>
                <a:cs typeface="Times New Roman" panose="02020603050405020304" pitchFamily="18" charset="0"/>
              </a:rPr>
              <a:t> Colgate</a:t>
            </a:r>
            <a:endParaRPr lang="en-US" sz="1400" dirty="0">
              <a:solidFill>
                <a:srgbClr val="0000CC"/>
              </a:solidFill>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916832"/>
            <a:ext cx="7289578" cy="1386840"/>
          </a:xfrm>
          <a:prstGeom prst="rect">
            <a:avLst/>
          </a:prstGeom>
        </p:spPr>
      </p:pic>
      <p:sp>
        <p:nvSpPr>
          <p:cNvPr id="8" name="Pfeil nach oben 7"/>
          <p:cNvSpPr/>
          <p:nvPr/>
        </p:nvSpPr>
        <p:spPr>
          <a:xfrm>
            <a:off x="7056000" y="5085184"/>
            <a:ext cx="45719" cy="648072"/>
          </a:xfrm>
          <a:prstGeom prst="upArrow">
            <a:avLst/>
          </a:prstGeom>
          <a:solidFill>
            <a:srgbClr val="FF0000"/>
          </a:solid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1916832"/>
            <a:ext cx="7289581" cy="1368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360000" y="900000"/>
            <a:ext cx="6084208" cy="58477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1959: suggests satellites for search of </a:t>
            </a:r>
            <a:r>
              <a:rPr lang="el-GR" dirty="0" smtClean="0">
                <a:latin typeface="Times New Roman" panose="02020603050405020304" pitchFamily="18" charset="0"/>
                <a:cs typeface="Times New Roman" panose="02020603050405020304" pitchFamily="18" charset="0"/>
              </a:rPr>
              <a:t>γ</a:t>
            </a:r>
            <a:r>
              <a:rPr lang="de-DE"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rays from supernovae. </a:t>
            </a:r>
            <a:r>
              <a:rPr lang="en-US" sz="1400" dirty="0" smtClean="0">
                <a:latin typeface="Times New Roman" panose="02020603050405020304" pitchFamily="18" charset="0"/>
                <a:cs typeface="Times New Roman" panose="02020603050405020304" pitchFamily="18" charset="0"/>
              </a:rPr>
              <a:t>In fact to cover monitoring of soviet test explosions</a:t>
            </a:r>
            <a:endParaRPr lang="en-US" sz="1400" dirty="0">
              <a:latin typeface="Times New Roman" panose="02020603050405020304" pitchFamily="18" charset="0"/>
              <a:cs typeface="Times New Roman" panose="02020603050405020304" pitchFamily="18" charset="0"/>
            </a:endParaRPr>
          </a:p>
        </p:txBody>
      </p:sp>
      <p:sp>
        <p:nvSpPr>
          <p:cNvPr id="11" name="Textfeld 10"/>
          <p:cNvSpPr txBox="1"/>
          <p:nvPr/>
        </p:nvSpPr>
        <p:spPr>
          <a:xfrm>
            <a:off x="360001" y="3960000"/>
            <a:ext cx="4356016" cy="1600438"/>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99% of the enormous amount of gravitational energy from the dynamical collapse of the Fe core is released in the form of </a:t>
            </a:r>
            <a:r>
              <a:rPr lang="en-US" b="1" dirty="0" smtClean="0">
                <a:solidFill>
                  <a:srgbClr val="FF0000"/>
                </a:solidFill>
                <a:latin typeface="Times New Roman" panose="02020603050405020304" pitchFamily="18" charset="0"/>
                <a:cs typeface="Times New Roman" panose="02020603050405020304" pitchFamily="18" charset="0"/>
              </a:rPr>
              <a:t>neutrinos</a:t>
            </a:r>
          </a:p>
          <a:p>
            <a:endParaRPr lang="en-US" sz="800" dirty="0" smtClean="0">
              <a:solidFill>
                <a:srgbClr val="FF0000"/>
              </a:solidFill>
              <a:latin typeface="Times New Roman" panose="02020603050405020304" pitchFamily="18" charset="0"/>
              <a:cs typeface="Times New Roman" panose="02020603050405020304" pitchFamily="18" charset="0"/>
            </a:endParaRPr>
          </a:p>
          <a:p>
            <a:pPr algn="ctr"/>
            <a:r>
              <a:rPr lang="en-US" b="1" dirty="0" smtClean="0">
                <a:solidFill>
                  <a:srgbClr val="FF0000"/>
                </a:solidFill>
                <a:latin typeface="Times New Roman" panose="02020603050405020304" pitchFamily="18" charset="0"/>
                <a:cs typeface="Times New Roman" panose="02020603050405020304" pitchFamily="18" charset="0"/>
              </a:rPr>
              <a:t>Some of them interact with the stellar mantle and expel it, making a supernova</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609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Composition of Earth´s crust</a:t>
            </a:r>
            <a:endParaRPr lang="en-US"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4400"/>
            <a:ext cx="6596539" cy="5022056"/>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000" y="554400"/>
            <a:ext cx="1800000" cy="1800000"/>
          </a:xfrm>
          <a:prstGeom prst="rect">
            <a:avLst/>
          </a:prstGeom>
        </p:spPr>
      </p:pic>
      <p:sp>
        <p:nvSpPr>
          <p:cNvPr id="10" name="Textfeld 9"/>
          <p:cNvSpPr txBox="1"/>
          <p:nvPr/>
        </p:nvSpPr>
        <p:spPr>
          <a:xfrm>
            <a:off x="6660000" y="2880000"/>
            <a:ext cx="2268480" cy="147732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Harkins rule (1915)</a:t>
            </a:r>
          </a:p>
          <a:p>
            <a:r>
              <a:rPr lang="en-US" dirty="0" smtClean="0">
                <a:latin typeface="Times New Roman" panose="02020603050405020304" pitchFamily="18" charset="0"/>
                <a:cs typeface="Times New Roman" panose="02020603050405020304" pitchFamily="18" charset="0"/>
              </a:rPr>
              <a:t>elements with specific properties are more abundant than others:</a:t>
            </a:r>
          </a:p>
          <a:p>
            <a:r>
              <a:rPr lang="en-US" b="1" dirty="0" smtClean="0">
                <a:latin typeface="Times New Roman" panose="02020603050405020304" pitchFamily="18" charset="0"/>
                <a:cs typeface="Times New Roman" panose="02020603050405020304" pitchFamily="18" charset="0"/>
              </a:rPr>
              <a:t>even vs odd charge</a:t>
            </a:r>
          </a:p>
        </p:txBody>
      </p:sp>
      <p:sp>
        <p:nvSpPr>
          <p:cNvPr id="11" name="Textfeld 10"/>
          <p:cNvSpPr txBox="1"/>
          <p:nvPr/>
        </p:nvSpPr>
        <p:spPr>
          <a:xfrm>
            <a:off x="7282422" y="2354400"/>
            <a:ext cx="1923155" cy="307777"/>
          </a:xfrm>
          <a:prstGeom prst="rect">
            <a:avLst/>
          </a:prstGeom>
          <a:noFill/>
        </p:spPr>
        <p:txBody>
          <a:bodyPr wrap="none" rtlCol="0">
            <a:spAutoFit/>
          </a:bodyPr>
          <a:lstStyle/>
          <a:p>
            <a:r>
              <a:rPr lang="en-US" sz="1400" dirty="0" smtClean="0">
                <a:solidFill>
                  <a:srgbClr val="0000CC"/>
                </a:solidFill>
                <a:latin typeface="Times New Roman" panose="02020603050405020304" pitchFamily="18" charset="0"/>
                <a:cs typeface="Times New Roman" panose="02020603050405020304" pitchFamily="18" charset="0"/>
              </a:rPr>
              <a:t>William Draper Harkins</a:t>
            </a:r>
            <a:endParaRPr lang="en-US" sz="1400" dirty="0">
              <a:solidFill>
                <a:srgbClr val="0000CC"/>
              </a:solidFill>
              <a:latin typeface="Times New Roman" panose="02020603050405020304" pitchFamily="18" charset="0"/>
              <a:cs typeface="Times New Roman" panose="02020603050405020304" pitchFamily="18" charset="0"/>
            </a:endParaRPr>
          </a:p>
        </p:txBody>
      </p:sp>
      <p:sp>
        <p:nvSpPr>
          <p:cNvPr id="12" name="Textfeld 11"/>
          <p:cNvSpPr txBox="1"/>
          <p:nvPr/>
        </p:nvSpPr>
        <p:spPr>
          <a:xfrm>
            <a:off x="6596541" y="5194114"/>
            <a:ext cx="2664527" cy="1200329"/>
          </a:xfrm>
          <a:prstGeom prst="rect">
            <a:avLst/>
          </a:prstGeom>
          <a:noFill/>
        </p:spPr>
        <p:txBody>
          <a:bodyPr wrap="square" rtlCol="0">
            <a:spAutoFit/>
          </a:bodyPr>
          <a:lstStyle/>
          <a:p>
            <a:r>
              <a:rPr lang="en-US" dirty="0" smtClean="0">
                <a:solidFill>
                  <a:srgbClr val="0000CC"/>
                </a:solidFill>
                <a:latin typeface="Times New Roman" panose="02020603050405020304" pitchFamily="18" charset="0"/>
                <a:cs typeface="Times New Roman" panose="02020603050405020304" pitchFamily="18" charset="0"/>
              </a:rPr>
              <a:t>It should be related to the </a:t>
            </a:r>
            <a:r>
              <a:rPr lang="en-US" b="1" dirty="0" smtClean="0">
                <a:solidFill>
                  <a:srgbClr val="0000CC"/>
                </a:solidFill>
                <a:latin typeface="Times New Roman" panose="02020603050405020304" pitchFamily="18" charset="0"/>
                <a:cs typeface="Times New Roman" panose="02020603050405020304" pitchFamily="18" charset="0"/>
              </a:rPr>
              <a:t>structure of their nuclei</a:t>
            </a:r>
            <a:r>
              <a:rPr lang="en-US" dirty="0" smtClean="0">
                <a:solidFill>
                  <a:srgbClr val="0000CC"/>
                </a:solidFill>
                <a:latin typeface="Times New Roman" panose="02020603050405020304" pitchFamily="18" charset="0"/>
                <a:cs typeface="Times New Roman" panose="02020603050405020304" pitchFamily="18" charset="0"/>
              </a:rPr>
              <a:t>, and not to their position </a:t>
            </a:r>
          </a:p>
          <a:p>
            <a:r>
              <a:rPr lang="en-US" dirty="0" smtClean="0">
                <a:solidFill>
                  <a:srgbClr val="0000CC"/>
                </a:solidFill>
                <a:latin typeface="Times New Roman" panose="02020603050405020304" pitchFamily="18" charset="0"/>
                <a:cs typeface="Times New Roman" panose="02020603050405020304" pitchFamily="18" charset="0"/>
              </a:rPr>
              <a:t>in the Periodic Table</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841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Stellar gamma-ray emitters</a:t>
            </a:r>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000"/>
            <a:ext cx="9080278" cy="5123783"/>
          </a:xfrm>
          <a:prstGeom prst="rect">
            <a:avLst/>
          </a:prstGeom>
        </p:spPr>
      </p:pic>
    </p:spTree>
    <p:extLst>
      <p:ext uri="{BB962C8B-B14F-4D97-AF65-F5344CB8AC3E}">
        <p14:creationId xmlns:p14="http://schemas.microsoft.com/office/powerpoint/2010/main" val="341575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a:blip r:embed="rId2"/>
          <a:stretch>
            <a:fillRect/>
          </a:stretch>
        </p:blipFill>
        <p:spPr>
          <a:xfrm>
            <a:off x="0" y="551391"/>
            <a:ext cx="4886092" cy="3915000"/>
          </a:xfrm>
          <a:prstGeom prst="rect">
            <a:avLst/>
          </a:prstGeom>
        </p:spPr>
      </p:pic>
      <p:pic>
        <p:nvPicPr>
          <p:cNvPr id="6" name="Grafik 5"/>
          <p:cNvPicPr>
            <a:picLocks noChangeAspect="1"/>
          </p:cNvPicPr>
          <p:nvPr/>
        </p:nvPicPr>
        <p:blipFill>
          <a:blip r:embed="rId3"/>
          <a:stretch>
            <a:fillRect/>
          </a:stretch>
        </p:blipFill>
        <p:spPr>
          <a:xfrm>
            <a:off x="6313909" y="554400"/>
            <a:ext cx="2830091" cy="3916800"/>
          </a:xfrm>
          <a:prstGeom prst="rect">
            <a:avLst/>
          </a:prstGeom>
        </p:spPr>
      </p:pic>
      <p:pic>
        <p:nvPicPr>
          <p:cNvPr id="3" name="Grafik 2"/>
          <p:cNvPicPr>
            <a:picLocks noChangeAspect="1"/>
          </p:cNvPicPr>
          <p:nvPr/>
        </p:nvPicPr>
        <p:blipFill>
          <a:blip r:embed="rId4"/>
          <a:stretch>
            <a:fillRect/>
          </a:stretch>
        </p:blipFill>
        <p:spPr>
          <a:xfrm>
            <a:off x="10272" y="3284984"/>
            <a:ext cx="4240748" cy="3240000"/>
          </a:xfrm>
          <a:prstGeom prst="rect">
            <a:avLst/>
          </a:prstGeom>
        </p:spPr>
      </p:pic>
      <p:pic>
        <p:nvPicPr>
          <p:cNvPr id="4" name="Grafik 3"/>
          <p:cNvPicPr>
            <a:picLocks noChangeAspect="1"/>
          </p:cNvPicPr>
          <p:nvPr/>
        </p:nvPicPr>
        <p:blipFill>
          <a:blip r:embed="rId5"/>
          <a:stretch>
            <a:fillRect/>
          </a:stretch>
        </p:blipFill>
        <p:spPr>
          <a:xfrm>
            <a:off x="5652000" y="3286800"/>
            <a:ext cx="3501335" cy="3240000"/>
          </a:xfrm>
          <a:prstGeom prst="rect">
            <a:avLst/>
          </a:prstGeom>
        </p:spPr>
      </p:pic>
      <p:sp>
        <p:nvSpPr>
          <p:cNvPr id="8" name="Textfeld 7"/>
          <p:cNvSpPr txBox="1"/>
          <p:nvPr/>
        </p:nvSpPr>
        <p:spPr>
          <a:xfrm>
            <a:off x="27171" y="563128"/>
            <a:ext cx="2443046" cy="861774"/>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SN 1987A in the </a:t>
            </a:r>
          </a:p>
          <a:p>
            <a:pPr algn="ctr"/>
            <a:r>
              <a:rPr lang="en-US" dirty="0" smtClean="0">
                <a:solidFill>
                  <a:srgbClr val="FFFF00"/>
                </a:solidFill>
                <a:latin typeface="Times New Roman" panose="02020603050405020304" pitchFamily="18" charset="0"/>
                <a:cs typeface="Times New Roman" panose="02020603050405020304" pitchFamily="18" charset="0"/>
              </a:rPr>
              <a:t>Large </a:t>
            </a:r>
            <a:r>
              <a:rPr lang="en-US" dirty="0" err="1" smtClean="0">
                <a:solidFill>
                  <a:srgbClr val="FFFF00"/>
                </a:solidFill>
                <a:latin typeface="Times New Roman" panose="02020603050405020304" pitchFamily="18" charset="0"/>
                <a:cs typeface="Times New Roman" panose="02020603050405020304" pitchFamily="18" charset="0"/>
              </a:rPr>
              <a:t>Magellanic</a:t>
            </a:r>
            <a:r>
              <a:rPr lang="en-US" dirty="0" smtClean="0">
                <a:solidFill>
                  <a:srgbClr val="FFFF00"/>
                </a:solidFill>
                <a:latin typeface="Times New Roman" panose="02020603050405020304" pitchFamily="18" charset="0"/>
                <a:cs typeface="Times New Roman" panose="02020603050405020304" pitchFamily="18" charset="0"/>
              </a:rPr>
              <a:t> Cloud</a:t>
            </a:r>
          </a:p>
          <a:p>
            <a:pPr algn="ctr"/>
            <a:r>
              <a:rPr lang="en-US" sz="1400" dirty="0" smtClean="0">
                <a:solidFill>
                  <a:srgbClr val="FFFF00"/>
                </a:solidFill>
                <a:latin typeface="Times New Roman" panose="02020603050405020304" pitchFamily="18" charset="0"/>
                <a:cs typeface="Times New Roman" panose="02020603050405020304" pitchFamily="18" charset="0"/>
              </a:rPr>
              <a:t>150 000 light years from Earth</a:t>
            </a:r>
            <a:endParaRPr lang="en-US" sz="1400" dirty="0">
              <a:solidFill>
                <a:srgbClr val="FFFF00"/>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755576" y="5436000"/>
            <a:ext cx="2160240" cy="584775"/>
          </a:xfrm>
          <a:prstGeom prst="rect">
            <a:avLst/>
          </a:prstGeom>
          <a:noFill/>
        </p:spPr>
        <p:txBody>
          <a:bodyPr wrap="square" rtlCol="0">
            <a:spAutoFit/>
          </a:bodyPr>
          <a:lstStyle/>
          <a:p>
            <a:r>
              <a:rPr lang="en-US" sz="1600" dirty="0" smtClean="0">
                <a:solidFill>
                  <a:srgbClr val="0000CC"/>
                </a:solidFill>
                <a:latin typeface="Times New Roman" panose="02020603050405020304" pitchFamily="18" charset="0"/>
                <a:cs typeface="Times New Roman" panose="02020603050405020304" pitchFamily="18" charset="0"/>
              </a:rPr>
              <a:t>detection of the gamma-ray line in </a:t>
            </a:r>
            <a:r>
              <a:rPr lang="en-US" sz="1600" baseline="30000" dirty="0" smtClean="0">
                <a:solidFill>
                  <a:srgbClr val="0000CC"/>
                </a:solidFill>
                <a:latin typeface="Times New Roman" panose="02020603050405020304" pitchFamily="18" charset="0"/>
                <a:cs typeface="Times New Roman" panose="02020603050405020304" pitchFamily="18" charset="0"/>
              </a:rPr>
              <a:t>56</a:t>
            </a:r>
            <a:r>
              <a:rPr lang="en-US" sz="1600" dirty="0" smtClean="0">
                <a:solidFill>
                  <a:srgbClr val="0000CC"/>
                </a:solidFill>
                <a:latin typeface="Times New Roman" panose="02020603050405020304" pitchFamily="18" charset="0"/>
                <a:cs typeface="Times New Roman" panose="02020603050405020304" pitchFamily="18" charset="0"/>
              </a:rPr>
              <a:t>Co</a:t>
            </a:r>
            <a:endParaRPr lang="en-US" sz="1600" dirty="0">
              <a:solidFill>
                <a:srgbClr val="0000CC"/>
              </a:solidFill>
              <a:latin typeface="Times New Roman" panose="02020603050405020304" pitchFamily="18" charset="0"/>
              <a:cs typeface="Times New Roman" panose="02020603050405020304" pitchFamily="18" charset="0"/>
            </a:endParaRPr>
          </a:p>
        </p:txBody>
      </p:sp>
      <p:sp>
        <p:nvSpPr>
          <p:cNvPr id="11" name="Textfeld 10"/>
          <p:cNvSpPr txBox="1"/>
          <p:nvPr/>
        </p:nvSpPr>
        <p:spPr>
          <a:xfrm>
            <a:off x="6300000" y="5436000"/>
            <a:ext cx="2448152" cy="584775"/>
          </a:xfrm>
          <a:prstGeom prst="rect">
            <a:avLst/>
          </a:prstGeom>
          <a:noFill/>
        </p:spPr>
        <p:txBody>
          <a:bodyPr wrap="square" rtlCol="0">
            <a:spAutoFit/>
          </a:bodyPr>
          <a:lstStyle/>
          <a:p>
            <a:r>
              <a:rPr lang="en-US" sz="1600" dirty="0" smtClean="0">
                <a:solidFill>
                  <a:srgbClr val="0000CC"/>
                </a:solidFill>
                <a:latin typeface="Times New Roman" panose="02020603050405020304" pitchFamily="18" charset="0"/>
                <a:cs typeface="Times New Roman" panose="02020603050405020304" pitchFamily="18" charset="0"/>
              </a:rPr>
              <a:t>detection of two dozens of neutrinos in 3 detectors</a:t>
            </a:r>
            <a:endParaRPr lang="en-US" sz="16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2872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573874" y="554400"/>
            <a:ext cx="7996252" cy="5932204"/>
          </a:xfrm>
          <a:prstGeom prst="rect">
            <a:avLst/>
          </a:prstGeom>
        </p:spPr>
      </p:pic>
      <p:sp>
        <p:nvSpPr>
          <p:cNvPr id="4" name="Ellipse 3"/>
          <p:cNvSpPr/>
          <p:nvPr/>
        </p:nvSpPr>
        <p:spPr>
          <a:xfrm>
            <a:off x="1404000" y="864000"/>
            <a:ext cx="50405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p:nvPr/>
        </p:nvSpPr>
        <p:spPr>
          <a:xfrm>
            <a:off x="1476000" y="3960000"/>
            <a:ext cx="576000" cy="1224000"/>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1800000" y="1980000"/>
            <a:ext cx="396000" cy="396000"/>
          </a:xfrm>
          <a:prstGeom prst="ellipse">
            <a:avLst/>
          </a:prstGeom>
          <a:no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872000" y="2484000"/>
            <a:ext cx="252000" cy="252000"/>
          </a:xfrm>
          <a:prstGeom prst="ellipse">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8" name="Ellipse 7"/>
          <p:cNvSpPr/>
          <p:nvPr/>
        </p:nvSpPr>
        <p:spPr>
          <a:xfrm>
            <a:off x="2124000" y="2124000"/>
            <a:ext cx="468000" cy="1224000"/>
          </a:xfrm>
          <a:prstGeom prst="ellipse">
            <a:avLst/>
          </a:prstGeom>
          <a:no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2520000" y="2520000"/>
            <a:ext cx="540000" cy="1368000"/>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3167904" y="2420888"/>
            <a:ext cx="540000" cy="1476000"/>
          </a:xfrm>
          <a:prstGeom prst="ellipse">
            <a:avLst/>
          </a:prstGeom>
          <a:no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rot="900000">
            <a:off x="3518265" y="4013420"/>
            <a:ext cx="5004000" cy="154800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103123" y="746839"/>
            <a:ext cx="4325864" cy="286232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Primordial nucleosynthesis T~1000-100 MK</a:t>
            </a:r>
          </a:p>
          <a:p>
            <a:r>
              <a:rPr lang="en-US" dirty="0" smtClean="0">
                <a:solidFill>
                  <a:srgbClr val="D60093"/>
                </a:solidFill>
                <a:latin typeface="Times New Roman" panose="02020603050405020304" pitchFamily="18" charset="0"/>
                <a:cs typeface="Times New Roman" panose="02020603050405020304" pitchFamily="18" charset="0"/>
              </a:rPr>
              <a:t>Galactic Cosmic Rays         T~10 K</a:t>
            </a:r>
          </a:p>
          <a:p>
            <a:r>
              <a:rPr lang="en-US" dirty="0" smtClean="0">
                <a:solidFill>
                  <a:srgbClr val="FF9933"/>
                </a:solidFill>
                <a:latin typeface="Times New Roman" panose="02020603050405020304" pitchFamily="18" charset="0"/>
                <a:cs typeface="Times New Roman" panose="02020603050405020304" pitchFamily="18" charset="0"/>
              </a:rPr>
              <a:t>Hydrogen burning               T~15 – 30 MK</a:t>
            </a:r>
          </a:p>
          <a:p>
            <a:r>
              <a:rPr lang="en-US" dirty="0" smtClean="0">
                <a:solidFill>
                  <a:srgbClr val="339933"/>
                </a:solidFill>
                <a:latin typeface="Times New Roman" panose="02020603050405020304" pitchFamily="18" charset="0"/>
                <a:cs typeface="Times New Roman" panose="02020603050405020304" pitchFamily="18" charset="0"/>
              </a:rPr>
              <a:t>Helium burning                   T~100 – 300 MK</a:t>
            </a:r>
          </a:p>
          <a:p>
            <a:r>
              <a:rPr lang="en-US" dirty="0" smtClean="0">
                <a:solidFill>
                  <a:srgbClr val="000066"/>
                </a:solidFill>
                <a:latin typeface="Times New Roman" panose="02020603050405020304" pitchFamily="18" charset="0"/>
                <a:cs typeface="Times New Roman" panose="02020603050405020304" pitchFamily="18" charset="0"/>
              </a:rPr>
              <a:t>Carbon-Neon burning         T~1 – 1.5 GK</a:t>
            </a:r>
          </a:p>
          <a:p>
            <a:r>
              <a:rPr lang="en-US" dirty="0" smtClean="0">
                <a:solidFill>
                  <a:srgbClr val="D60093"/>
                </a:solidFill>
                <a:latin typeface="Times New Roman" panose="02020603050405020304" pitchFamily="18" charset="0"/>
                <a:cs typeface="Times New Roman" panose="02020603050405020304" pitchFamily="18" charset="0"/>
              </a:rPr>
              <a:t>Oxygen burning                  T~2.5 GK</a:t>
            </a:r>
          </a:p>
          <a:p>
            <a:r>
              <a:rPr lang="en-US" dirty="0" smtClean="0">
                <a:solidFill>
                  <a:srgbClr val="663300"/>
                </a:solidFill>
                <a:latin typeface="Times New Roman" panose="02020603050405020304" pitchFamily="18" charset="0"/>
                <a:cs typeface="Times New Roman" panose="02020603050405020304" pitchFamily="18" charset="0"/>
              </a:rPr>
              <a:t>Explosive nucleosynthesis (NSE) T ~ 4 GK</a:t>
            </a:r>
          </a:p>
          <a:p>
            <a:r>
              <a:rPr lang="en-US" dirty="0" smtClean="0">
                <a:solidFill>
                  <a:srgbClr val="0000CC"/>
                </a:solidFill>
                <a:latin typeface="Times New Roman" panose="02020603050405020304" pitchFamily="18" charset="0"/>
                <a:cs typeface="Times New Roman" panose="02020603050405020304" pitchFamily="18" charset="0"/>
              </a:rPr>
              <a:t>Neutron captures</a:t>
            </a:r>
          </a:p>
          <a:p>
            <a:r>
              <a:rPr lang="en-US" dirty="0" smtClean="0">
                <a:solidFill>
                  <a:srgbClr val="0000CC"/>
                </a:solidFill>
                <a:latin typeface="Times New Roman" panose="02020603050405020304" pitchFamily="18" charset="0"/>
                <a:cs typeface="Times New Roman" panose="02020603050405020304" pitchFamily="18" charset="0"/>
              </a:rPr>
              <a:t>             s-process                 T~100-300 MK</a:t>
            </a:r>
          </a:p>
          <a:p>
            <a:r>
              <a:rPr lang="en-US" dirty="0" smtClean="0">
                <a:solidFill>
                  <a:srgbClr val="0000CC"/>
                </a:solidFill>
                <a:latin typeface="Times New Roman" panose="02020603050405020304" pitchFamily="18" charset="0"/>
                <a:cs typeface="Times New Roman" panose="02020603050405020304" pitchFamily="18" charset="0"/>
              </a:rPr>
              <a:t>              r-process                T~2 GK</a:t>
            </a:r>
            <a:endParaRPr 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1021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400"/>
            <a:ext cx="9146191" cy="5153311"/>
          </a:xfrm>
          <a:prstGeom prst="rect">
            <a:avLst/>
          </a:prstGeom>
        </p:spPr>
      </p:pic>
    </p:spTree>
    <p:extLst>
      <p:ext uri="{BB962C8B-B14F-4D97-AF65-F5344CB8AC3E}">
        <p14:creationId xmlns:p14="http://schemas.microsoft.com/office/powerpoint/2010/main" val="393040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7372129" y="554400"/>
            <a:ext cx="1771871" cy="1800000"/>
          </a:xfrm>
          <a:prstGeom prst="rect">
            <a:avLst/>
          </a:prstGeom>
        </p:spPr>
      </p:pic>
      <p:pic>
        <p:nvPicPr>
          <p:cNvPr id="4" name="Grafik 3"/>
          <p:cNvPicPr>
            <a:picLocks noChangeAspect="1"/>
          </p:cNvPicPr>
          <p:nvPr/>
        </p:nvPicPr>
        <p:blipFill>
          <a:blip r:embed="rId3"/>
          <a:stretch>
            <a:fillRect/>
          </a:stretch>
        </p:blipFill>
        <p:spPr>
          <a:xfrm>
            <a:off x="7383829" y="2941330"/>
            <a:ext cx="1771200" cy="2187034"/>
          </a:xfrm>
          <a:prstGeom prst="rect">
            <a:avLst/>
          </a:prstGeom>
        </p:spPr>
      </p:pic>
      <p:pic>
        <p:nvPicPr>
          <p:cNvPr id="5" name="Grafik 4"/>
          <p:cNvPicPr>
            <a:picLocks noChangeAspect="1"/>
          </p:cNvPicPr>
          <p:nvPr/>
        </p:nvPicPr>
        <p:blipFill>
          <a:blip r:embed="rId4"/>
          <a:stretch>
            <a:fillRect/>
          </a:stretch>
        </p:blipFill>
        <p:spPr>
          <a:xfrm>
            <a:off x="9" y="554414"/>
            <a:ext cx="4665240" cy="5969886"/>
          </a:xfrm>
          <a:prstGeom prst="rect">
            <a:avLst/>
          </a:prstGeom>
        </p:spPr>
      </p:pic>
      <p:pic>
        <p:nvPicPr>
          <p:cNvPr id="6" name="Grafik 5"/>
          <p:cNvPicPr>
            <a:picLocks noChangeAspect="1"/>
          </p:cNvPicPr>
          <p:nvPr/>
        </p:nvPicPr>
        <p:blipFill>
          <a:blip r:embed="rId5"/>
          <a:stretch>
            <a:fillRect/>
          </a:stretch>
        </p:blipFill>
        <p:spPr>
          <a:xfrm>
            <a:off x="4622020" y="4228364"/>
            <a:ext cx="1298406" cy="1800000"/>
          </a:xfrm>
          <a:prstGeom prst="rect">
            <a:avLst/>
          </a:prstGeom>
        </p:spPr>
      </p:pic>
      <p:sp>
        <p:nvSpPr>
          <p:cNvPr id="7" name="Textfeld 6"/>
          <p:cNvSpPr txBox="1"/>
          <p:nvPr/>
        </p:nvSpPr>
        <p:spPr>
          <a:xfrm>
            <a:off x="1547664" y="699620"/>
            <a:ext cx="2766463"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abundances at solar system</a:t>
            </a:r>
          </a:p>
          <a:p>
            <a:pPr algn="ctr"/>
            <a:r>
              <a:rPr lang="en-US" dirty="0" smtClean="0">
                <a:latin typeface="Times New Roman" panose="02020603050405020304" pitchFamily="18" charset="0"/>
                <a:cs typeface="Times New Roman" panose="02020603050405020304" pitchFamily="18" charset="0"/>
              </a:rPr>
              <a:t>formation 4.5 </a:t>
            </a:r>
            <a:r>
              <a:rPr lang="en-US" dirty="0" err="1" smtClean="0">
                <a:latin typeface="Times New Roman" panose="02020603050405020304" pitchFamily="18" charset="0"/>
                <a:cs typeface="Times New Roman" panose="02020603050405020304" pitchFamily="18" charset="0"/>
              </a:rPr>
              <a:t>Gy</a:t>
            </a:r>
            <a:r>
              <a:rPr lang="en-US" dirty="0" smtClean="0">
                <a:latin typeface="Times New Roman" panose="02020603050405020304" pitchFamily="18" charset="0"/>
                <a:cs typeface="Times New Roman" panose="02020603050405020304" pitchFamily="18" charset="0"/>
              </a:rPr>
              <a:t> ago</a:t>
            </a:r>
            <a:endParaRPr lang="en-US" dirty="0">
              <a:latin typeface="Times New Roman" panose="02020603050405020304" pitchFamily="18" charset="0"/>
              <a:cs typeface="Times New Roman" panose="02020603050405020304" pitchFamily="18" charset="0"/>
            </a:endParaRPr>
          </a:p>
        </p:txBody>
      </p:sp>
      <p:sp>
        <p:nvSpPr>
          <p:cNvPr id="8" name="Textfeld 7"/>
          <p:cNvSpPr txBox="1"/>
          <p:nvPr/>
        </p:nvSpPr>
        <p:spPr>
          <a:xfrm>
            <a:off x="3765066" y="1656000"/>
            <a:ext cx="813043" cy="461665"/>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observed</a:t>
            </a:r>
          </a:p>
          <a:p>
            <a:r>
              <a:rPr lang="en-US" sz="1200" dirty="0" smtClean="0">
                <a:solidFill>
                  <a:srgbClr val="FF0000"/>
                </a:solidFill>
                <a:latin typeface="Times New Roman" panose="02020603050405020304" pitchFamily="18" charset="0"/>
                <a:cs typeface="Times New Roman" panose="02020603050405020304" pitchFamily="18" charset="0"/>
              </a:rPr>
              <a:t>calculated</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9" name="Textfeld 8"/>
          <p:cNvSpPr txBox="1"/>
          <p:nvPr/>
        </p:nvSpPr>
        <p:spPr>
          <a:xfrm>
            <a:off x="7828442" y="2077401"/>
            <a:ext cx="881973" cy="276999"/>
          </a:xfrm>
          <a:prstGeom prst="rect">
            <a:avLst/>
          </a:prstGeom>
          <a:noFill/>
        </p:spPr>
        <p:txBody>
          <a:bodyPr wrap="none" rtlCol="0">
            <a:spAutoFit/>
          </a:bodyPr>
          <a:lstStyle/>
          <a:p>
            <a:r>
              <a:rPr lang="de-DE" sz="1200" dirty="0" smtClean="0">
                <a:solidFill>
                  <a:srgbClr val="0000CC"/>
                </a:solidFill>
                <a:latin typeface="Times New Roman" panose="02020603050405020304" pitchFamily="18" charset="0"/>
                <a:cs typeface="Times New Roman" panose="02020603050405020304" pitchFamily="18" charset="0"/>
              </a:rPr>
              <a:t>Fred </a:t>
            </a:r>
            <a:r>
              <a:rPr lang="de-DE" sz="1200" dirty="0" err="1" smtClean="0">
                <a:solidFill>
                  <a:srgbClr val="0000CC"/>
                </a:solidFill>
                <a:latin typeface="Times New Roman" panose="02020603050405020304" pitchFamily="18" charset="0"/>
                <a:cs typeface="Times New Roman" panose="02020603050405020304" pitchFamily="18" charset="0"/>
              </a:rPr>
              <a:t>Hoyle</a:t>
            </a:r>
            <a:endParaRPr lang="de-DE" sz="1200" dirty="0">
              <a:solidFill>
                <a:srgbClr val="0000CC"/>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4584264" y="5751365"/>
            <a:ext cx="1340239" cy="276999"/>
          </a:xfrm>
          <a:prstGeom prst="rect">
            <a:avLst/>
          </a:prstGeom>
          <a:noFill/>
        </p:spPr>
        <p:txBody>
          <a:bodyPr wrap="none" rtlCol="0">
            <a:spAutoFit/>
          </a:bodyPr>
          <a:lstStyle/>
          <a:p>
            <a:r>
              <a:rPr lang="de-DE" sz="1200" dirty="0" smtClean="0">
                <a:solidFill>
                  <a:srgbClr val="FFFF00"/>
                </a:solidFill>
                <a:latin typeface="Times New Roman" panose="02020603050405020304" pitchFamily="18" charset="0"/>
                <a:cs typeface="Times New Roman" panose="02020603050405020304" pitchFamily="18" charset="0"/>
              </a:rPr>
              <a:t>William A. Fowler</a:t>
            </a:r>
            <a:endParaRPr lang="de-DE" sz="1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142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55" y="554400"/>
            <a:ext cx="8480489" cy="5983033"/>
          </a:xfrm>
          <a:prstGeom prst="rect">
            <a:avLst/>
          </a:prstGeom>
        </p:spPr>
      </p:pic>
    </p:spTree>
    <p:extLst>
      <p:ext uri="{BB962C8B-B14F-4D97-AF65-F5344CB8AC3E}">
        <p14:creationId xmlns:p14="http://schemas.microsoft.com/office/powerpoint/2010/main" val="910337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Stellar spectroscopy </a:t>
            </a:r>
            <a:r>
              <a:rPr lang="en-US" sz="2000" dirty="0" smtClean="0">
                <a:solidFill>
                  <a:schemeClr val="tx1"/>
                </a:solidFill>
              </a:rPr>
              <a:t>reveals the presence of chemical elements in stellar surfaces</a:t>
            </a:r>
            <a:endParaRPr lang="en-US" sz="2000" dirty="0">
              <a:solidFill>
                <a:schemeClr val="tx1"/>
              </a:solidFill>
            </a:endParaRPr>
          </a:p>
        </p:txBody>
      </p:sp>
      <p:pic>
        <p:nvPicPr>
          <p:cNvPr id="3" name="Grafik 2"/>
          <p:cNvPicPr>
            <a:picLocks noChangeAspect="1"/>
          </p:cNvPicPr>
          <p:nvPr/>
        </p:nvPicPr>
        <p:blipFill>
          <a:blip r:embed="rId2"/>
          <a:stretch>
            <a:fillRect/>
          </a:stretch>
        </p:blipFill>
        <p:spPr>
          <a:xfrm>
            <a:off x="1" y="554402"/>
            <a:ext cx="4171094" cy="4978167"/>
          </a:xfrm>
          <a:prstGeom prst="rect">
            <a:avLst/>
          </a:prstGeom>
        </p:spPr>
      </p:pic>
      <p:pic>
        <p:nvPicPr>
          <p:cNvPr id="4" name="Grafik 3"/>
          <p:cNvPicPr>
            <a:picLocks noChangeAspect="1"/>
          </p:cNvPicPr>
          <p:nvPr/>
        </p:nvPicPr>
        <p:blipFill>
          <a:blip r:embed="rId3"/>
          <a:stretch>
            <a:fillRect/>
          </a:stretch>
        </p:blipFill>
        <p:spPr>
          <a:xfrm>
            <a:off x="7889457" y="554400"/>
            <a:ext cx="1254543" cy="1800000"/>
          </a:xfrm>
          <a:prstGeom prst="rect">
            <a:avLst/>
          </a:prstGeom>
        </p:spPr>
      </p:pic>
      <p:sp>
        <p:nvSpPr>
          <p:cNvPr id="5" name="Textfeld 4"/>
          <p:cNvSpPr txBox="1"/>
          <p:nvPr/>
        </p:nvSpPr>
        <p:spPr>
          <a:xfrm>
            <a:off x="7921425" y="2360607"/>
            <a:ext cx="1178528" cy="307777"/>
          </a:xfrm>
          <a:prstGeom prst="rect">
            <a:avLst/>
          </a:prstGeom>
          <a:noFill/>
        </p:spPr>
        <p:txBody>
          <a:bodyPr wrap="none" rtlCol="0">
            <a:spAutoFit/>
          </a:bodyPr>
          <a:lstStyle/>
          <a:p>
            <a:r>
              <a:rPr lang="de-DE" sz="1400" dirty="0" smtClean="0">
                <a:solidFill>
                  <a:srgbClr val="0000CC"/>
                </a:solidFill>
                <a:latin typeface="Times New Roman" panose="02020603050405020304" pitchFamily="18" charset="0"/>
                <a:cs typeface="Times New Roman" panose="02020603050405020304" pitchFamily="18" charset="0"/>
              </a:rPr>
              <a:t>Cecilia Payne</a:t>
            </a:r>
            <a:endParaRPr lang="de-DE" sz="1400" dirty="0">
              <a:solidFill>
                <a:srgbClr val="0000CC"/>
              </a:solidFill>
              <a:latin typeface="Times New Roman" panose="02020603050405020304" pitchFamily="18" charset="0"/>
              <a:cs typeface="Times New Roman" panose="02020603050405020304" pitchFamily="18" charset="0"/>
            </a:endParaRPr>
          </a:p>
        </p:txBody>
      </p:sp>
      <p:sp>
        <p:nvSpPr>
          <p:cNvPr id="6" name="Textfeld 5"/>
          <p:cNvSpPr txBox="1"/>
          <p:nvPr/>
        </p:nvSpPr>
        <p:spPr>
          <a:xfrm>
            <a:off x="4392000" y="3060000"/>
            <a:ext cx="4597634"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1925: </a:t>
            </a:r>
            <a:r>
              <a:rPr lang="en-US" dirty="0" smtClean="0">
                <a:solidFill>
                  <a:srgbClr val="0000CC"/>
                </a:solidFill>
                <a:latin typeface="Times New Roman" panose="02020603050405020304" pitchFamily="18" charset="0"/>
                <a:cs typeface="Times New Roman" panose="02020603050405020304" pitchFamily="18" charset="0"/>
              </a:rPr>
              <a:t>H and He are the most abundant elements </a:t>
            </a:r>
            <a:r>
              <a:rPr lang="en-US" dirty="0" smtClean="0">
                <a:latin typeface="Times New Roman" panose="02020603050405020304" pitchFamily="18" charset="0"/>
                <a:cs typeface="Times New Roman" panose="02020603050405020304" pitchFamily="18" charset="0"/>
              </a:rPr>
              <a:t>in stellar atmospheres</a:t>
            </a:r>
            <a:endParaRPr lang="en-US" dirty="0">
              <a:latin typeface="Times New Roman" panose="02020603050405020304" pitchFamily="18" charset="0"/>
              <a:cs typeface="Times New Roman" panose="02020603050405020304" pitchFamily="18" charset="0"/>
            </a:endParaRPr>
          </a:p>
        </p:txBody>
      </p:sp>
      <p:pic>
        <p:nvPicPr>
          <p:cNvPr id="7" name="Grafik 6"/>
          <p:cNvPicPr>
            <a:picLocks noChangeAspect="1"/>
          </p:cNvPicPr>
          <p:nvPr/>
        </p:nvPicPr>
        <p:blipFill>
          <a:blip r:embed="rId4"/>
          <a:stretch>
            <a:fillRect/>
          </a:stretch>
        </p:blipFill>
        <p:spPr>
          <a:xfrm>
            <a:off x="2916050" y="5372444"/>
            <a:ext cx="6254198" cy="1174500"/>
          </a:xfrm>
          <a:prstGeom prst="rect">
            <a:avLst/>
          </a:prstGeom>
        </p:spPr>
      </p:pic>
      <p:cxnSp>
        <p:nvCxnSpPr>
          <p:cNvPr id="11" name="Gerader Verbinder 10"/>
          <p:cNvCxnSpPr/>
          <p:nvPr/>
        </p:nvCxnSpPr>
        <p:spPr>
          <a:xfrm>
            <a:off x="5292080" y="5760000"/>
            <a:ext cx="38078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2916000" y="5958000"/>
            <a:ext cx="34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71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On the composition of the Sun´s atmosphere</a:t>
            </a:r>
            <a:endParaRPr lang="en-US" dirty="0"/>
          </a:p>
        </p:txBody>
      </p:sp>
      <p:pic>
        <p:nvPicPr>
          <p:cNvPr id="3" name="Grafik 2"/>
          <p:cNvPicPr>
            <a:picLocks noChangeAspect="1"/>
          </p:cNvPicPr>
          <p:nvPr/>
        </p:nvPicPr>
        <p:blipFill>
          <a:blip r:embed="rId2"/>
          <a:stretch>
            <a:fillRect/>
          </a:stretch>
        </p:blipFill>
        <p:spPr>
          <a:xfrm>
            <a:off x="13" y="554413"/>
            <a:ext cx="6749322" cy="2232366"/>
          </a:xfrm>
          <a:prstGeom prst="rect">
            <a:avLst/>
          </a:prstGeom>
        </p:spPr>
      </p:pic>
      <p:pic>
        <p:nvPicPr>
          <p:cNvPr id="4" name="Grafik 3"/>
          <p:cNvPicPr>
            <a:picLocks noChangeAspect="1"/>
          </p:cNvPicPr>
          <p:nvPr/>
        </p:nvPicPr>
        <p:blipFill>
          <a:blip r:embed="rId3"/>
          <a:stretch>
            <a:fillRect/>
          </a:stretch>
        </p:blipFill>
        <p:spPr>
          <a:xfrm>
            <a:off x="7854717" y="554400"/>
            <a:ext cx="1289283" cy="1800000"/>
          </a:xfrm>
          <a:prstGeom prst="rect">
            <a:avLst/>
          </a:prstGeom>
        </p:spPr>
      </p:pic>
      <p:pic>
        <p:nvPicPr>
          <p:cNvPr id="5" name="Grafik 4"/>
          <p:cNvPicPr>
            <a:picLocks noChangeAspect="1"/>
          </p:cNvPicPr>
          <p:nvPr/>
        </p:nvPicPr>
        <p:blipFill>
          <a:blip r:embed="rId4"/>
          <a:stretch>
            <a:fillRect/>
          </a:stretch>
        </p:blipFill>
        <p:spPr>
          <a:xfrm>
            <a:off x="0" y="5400000"/>
            <a:ext cx="9180000" cy="972785"/>
          </a:xfrm>
          <a:prstGeom prst="rect">
            <a:avLst/>
          </a:prstGeom>
        </p:spPr>
      </p:pic>
      <p:sp>
        <p:nvSpPr>
          <p:cNvPr id="6" name="Rechteck 5"/>
          <p:cNvSpPr/>
          <p:nvPr/>
        </p:nvSpPr>
        <p:spPr>
          <a:xfrm>
            <a:off x="0" y="5400000"/>
            <a:ext cx="9180000" cy="972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1440000" y="3420000"/>
            <a:ext cx="6235045"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Harkins rule (1915)</a:t>
            </a:r>
          </a:p>
          <a:p>
            <a:r>
              <a:rPr lang="en-US" dirty="0" smtClean="0">
                <a:latin typeface="Times New Roman" panose="02020603050405020304" pitchFamily="18" charset="0"/>
                <a:cs typeface="Times New Roman" panose="02020603050405020304" pitchFamily="18" charset="0"/>
              </a:rPr>
              <a:t>elements with specific properties are more abundant than others:</a:t>
            </a:r>
          </a:p>
          <a:p>
            <a:r>
              <a:rPr lang="en-US" b="1" dirty="0" smtClean="0">
                <a:latin typeface="Times New Roman" panose="02020603050405020304" pitchFamily="18" charset="0"/>
                <a:cs typeface="Times New Roman" panose="02020603050405020304" pitchFamily="18" charset="0"/>
              </a:rPr>
              <a:t>even vs odd charge</a:t>
            </a:r>
          </a:p>
        </p:txBody>
      </p:sp>
      <p:sp>
        <p:nvSpPr>
          <p:cNvPr id="8" name="Textfeld 7"/>
          <p:cNvSpPr txBox="1"/>
          <p:nvPr/>
        </p:nvSpPr>
        <p:spPr>
          <a:xfrm>
            <a:off x="7524328" y="2348157"/>
            <a:ext cx="1712328" cy="307777"/>
          </a:xfrm>
          <a:prstGeom prst="rect">
            <a:avLst/>
          </a:prstGeom>
          <a:noFill/>
        </p:spPr>
        <p:txBody>
          <a:bodyPr wrap="none" rtlCol="0">
            <a:spAutoFit/>
          </a:bodyPr>
          <a:lstStyle/>
          <a:p>
            <a:r>
              <a:rPr lang="de-DE" sz="1400" dirty="0" smtClean="0">
                <a:solidFill>
                  <a:srgbClr val="0000CC"/>
                </a:solidFill>
                <a:latin typeface="Times New Roman" panose="02020603050405020304" pitchFamily="18" charset="0"/>
                <a:cs typeface="Times New Roman" panose="02020603050405020304" pitchFamily="18" charset="0"/>
              </a:rPr>
              <a:t>Henry Norris Russell</a:t>
            </a:r>
            <a:endParaRPr lang="de-DE" sz="1400" dirty="0">
              <a:solidFill>
                <a:srgbClr val="0000CC"/>
              </a:solidFill>
              <a:latin typeface="Times New Roman" panose="02020603050405020304" pitchFamily="18" charset="0"/>
              <a:cs typeface="Times New Roman" panose="02020603050405020304" pitchFamily="18" charset="0"/>
            </a:endParaRPr>
          </a:p>
        </p:txBody>
      </p:sp>
      <p:sp>
        <p:nvSpPr>
          <p:cNvPr id="9" name="Textfeld 8"/>
          <p:cNvSpPr txBox="1"/>
          <p:nvPr/>
        </p:nvSpPr>
        <p:spPr>
          <a:xfrm>
            <a:off x="323528" y="576000"/>
            <a:ext cx="166712" cy="276999"/>
          </a:xfrm>
          <a:prstGeom prst="rect">
            <a:avLst/>
          </a:prstGeom>
          <a:noFill/>
        </p:spPr>
        <p:txBody>
          <a:bodyPr wrap="none" lIns="0" tIns="0" rIns="0" bIns="0" rtlCol="0">
            <a:spAutoFit/>
          </a:bodyPr>
          <a:lstStyle/>
          <a:p>
            <a:r>
              <a:rPr lang="de-DE" dirty="0" smtClean="0">
                <a:solidFill>
                  <a:srgbClr val="FF0000"/>
                </a:solidFill>
                <a:latin typeface="Times New Roman" panose="02020603050405020304" pitchFamily="18" charset="0"/>
                <a:cs typeface="Times New Roman" panose="02020603050405020304" pitchFamily="18" charset="0"/>
              </a:rPr>
              <a:t>H</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1236936" y="756000"/>
            <a:ext cx="166712" cy="276999"/>
          </a:xfrm>
          <a:prstGeom prst="rect">
            <a:avLst/>
          </a:prstGeom>
          <a:noFill/>
        </p:spPr>
        <p:txBody>
          <a:bodyPr wrap="none" lIns="0" tIns="0" rIns="0" bIns="0" rtlCol="0">
            <a:spAutoFit/>
          </a:bodyPr>
          <a:lstStyle/>
          <a:p>
            <a:r>
              <a:rPr lang="de-DE" dirty="0">
                <a:solidFill>
                  <a:srgbClr val="FF0000"/>
                </a:solidFill>
                <a:latin typeface="Times New Roman" panose="02020603050405020304" pitchFamily="18" charset="0"/>
                <a:cs typeface="Times New Roman" panose="02020603050405020304" pitchFamily="18" charset="0"/>
              </a:rPr>
              <a:t>O</a:t>
            </a:r>
          </a:p>
        </p:txBody>
      </p:sp>
      <p:sp>
        <p:nvSpPr>
          <p:cNvPr id="11" name="Textfeld 10"/>
          <p:cNvSpPr txBox="1"/>
          <p:nvPr/>
        </p:nvSpPr>
        <p:spPr>
          <a:xfrm>
            <a:off x="3549600" y="946800"/>
            <a:ext cx="230832" cy="276999"/>
          </a:xfrm>
          <a:prstGeom prst="rect">
            <a:avLst/>
          </a:prstGeom>
          <a:noFill/>
        </p:spPr>
        <p:txBody>
          <a:bodyPr wrap="none" lIns="0" tIns="0" rIns="0" bIns="0" rtlCol="0">
            <a:spAutoFit/>
          </a:bodyPr>
          <a:lstStyle/>
          <a:p>
            <a:r>
              <a:rPr lang="de-DE" dirty="0" err="1" smtClean="0">
                <a:solidFill>
                  <a:srgbClr val="FF0000"/>
                </a:solidFill>
                <a:latin typeface="Times New Roman" panose="02020603050405020304" pitchFamily="18" charset="0"/>
                <a:cs typeface="Times New Roman" panose="02020603050405020304" pitchFamily="18" charset="0"/>
              </a:rPr>
              <a:t>Fe</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12" name="Textfeld 11"/>
          <p:cNvSpPr txBox="1"/>
          <p:nvPr/>
        </p:nvSpPr>
        <p:spPr>
          <a:xfrm>
            <a:off x="4870872" y="1351801"/>
            <a:ext cx="205184" cy="276999"/>
          </a:xfrm>
          <a:prstGeom prst="rect">
            <a:avLst/>
          </a:prstGeom>
          <a:noFill/>
        </p:spPr>
        <p:txBody>
          <a:bodyPr wrap="none" lIns="0" tIns="0" rIns="0" bIns="0" rtlCol="0">
            <a:spAutoFit/>
          </a:bodyPr>
          <a:lstStyle/>
          <a:p>
            <a:r>
              <a:rPr lang="de-DE" dirty="0" err="1" smtClean="0">
                <a:solidFill>
                  <a:srgbClr val="FF0000"/>
                </a:solidFill>
                <a:latin typeface="Times New Roman" panose="02020603050405020304" pitchFamily="18" charset="0"/>
                <a:cs typeface="Times New Roman" panose="02020603050405020304" pitchFamily="18" charset="0"/>
              </a:rPr>
              <a:t>Sr</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13" name="Textfeld 12"/>
          <p:cNvSpPr txBox="1"/>
          <p:nvPr/>
        </p:nvSpPr>
        <p:spPr>
          <a:xfrm>
            <a:off x="360000" y="2808000"/>
            <a:ext cx="710451" cy="369332"/>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1929:</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597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Atomic synthesis and stellar energy</a:t>
            </a:r>
            <a:endParaRPr lang="en-US" dirty="0"/>
          </a:p>
        </p:txBody>
      </p:sp>
      <p:pic>
        <p:nvPicPr>
          <p:cNvPr id="3" name="Grafik 2"/>
          <p:cNvPicPr>
            <a:picLocks noChangeAspect="1"/>
          </p:cNvPicPr>
          <p:nvPr/>
        </p:nvPicPr>
        <p:blipFill>
          <a:blip r:embed="rId2"/>
          <a:stretch>
            <a:fillRect/>
          </a:stretch>
        </p:blipFill>
        <p:spPr>
          <a:xfrm>
            <a:off x="7598493" y="554400"/>
            <a:ext cx="1545507" cy="1800000"/>
          </a:xfrm>
          <a:prstGeom prst="rect">
            <a:avLst/>
          </a:prstGeom>
        </p:spPr>
      </p:pic>
      <p:sp>
        <p:nvSpPr>
          <p:cNvPr id="4" name="Textfeld 3"/>
          <p:cNvSpPr txBox="1"/>
          <p:nvPr/>
        </p:nvSpPr>
        <p:spPr>
          <a:xfrm>
            <a:off x="7556962" y="2354400"/>
            <a:ext cx="1587038" cy="307777"/>
          </a:xfrm>
          <a:prstGeom prst="rect">
            <a:avLst/>
          </a:prstGeom>
          <a:noFill/>
        </p:spPr>
        <p:txBody>
          <a:bodyPr wrap="none" rtlCol="0">
            <a:spAutoFit/>
          </a:bodyPr>
          <a:lstStyle/>
          <a:p>
            <a:r>
              <a:rPr lang="de-DE" sz="1400" dirty="0" smtClean="0">
                <a:solidFill>
                  <a:srgbClr val="0000CC"/>
                </a:solidFill>
                <a:latin typeface="Times New Roman" panose="02020603050405020304" pitchFamily="18" charset="0"/>
                <a:cs typeface="Times New Roman" panose="02020603050405020304" pitchFamily="18" charset="0"/>
              </a:rPr>
              <a:t>Robert D. Atkinson</a:t>
            </a:r>
            <a:endParaRPr lang="de-DE" sz="1400" dirty="0">
              <a:solidFill>
                <a:srgbClr val="0000CC"/>
              </a:solidFill>
              <a:latin typeface="Times New Roman" panose="02020603050405020304" pitchFamily="18" charset="0"/>
              <a:cs typeface="Times New Roman" panose="02020603050405020304" pitchFamily="18"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0" y="4680000"/>
            <a:ext cx="1583055" cy="1400175"/>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1080000"/>
            <a:ext cx="6840000" cy="1216482"/>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00" y="2340000"/>
            <a:ext cx="6840000" cy="1967432"/>
          </a:xfrm>
          <a:prstGeom prst="rect">
            <a:avLst/>
          </a:prstGeom>
        </p:spPr>
      </p:pic>
      <p:sp>
        <p:nvSpPr>
          <p:cNvPr id="8" name="Rechteck 7"/>
          <p:cNvSpPr/>
          <p:nvPr/>
        </p:nvSpPr>
        <p:spPr>
          <a:xfrm>
            <a:off x="180000" y="1152000"/>
            <a:ext cx="6840000" cy="540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180000" y="1692000"/>
            <a:ext cx="6840000" cy="5400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180000" y="2340000"/>
            <a:ext cx="6840000" cy="1980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80000" y="3456000"/>
            <a:ext cx="6840000" cy="86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3" name="Textfeld 12"/>
              <p:cNvSpPr txBox="1"/>
              <p:nvPr/>
            </p:nvSpPr>
            <p:spPr>
              <a:xfrm>
                <a:off x="3060000" y="5195421"/>
                <a:ext cx="23911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4</m:t>
                      </m:r>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𝑝</m:t>
                          </m:r>
                        </m:e>
                        <m:sup>
                          <m:r>
                            <a:rPr lang="de-DE" sz="2400" b="0" i="1" smtClean="0">
                              <a:latin typeface="Cambria Math" panose="02040503050406030204" pitchFamily="18" charset="0"/>
                            </a:rPr>
                            <m:t>+</m:t>
                          </m:r>
                        </m:sup>
                      </m:sSup>
                      <m:r>
                        <a:rPr lang="de-DE" sz="2400" b="0" i="1" smtClean="0">
                          <a:latin typeface="Cambria Math" panose="02040503050406030204" pitchFamily="18" charset="0"/>
                        </a:rPr>
                        <m:t>+2</m:t>
                      </m:r>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𝑒</m:t>
                          </m:r>
                        </m:e>
                        <m:sup>
                          <m:r>
                            <a:rPr lang="de-DE" sz="2400" b="0" i="1" smtClean="0">
                              <a:latin typeface="Cambria Math" panose="02040503050406030204" pitchFamily="18" charset="0"/>
                            </a:rPr>
                            <m:t>−</m:t>
                          </m:r>
                        </m:sup>
                      </m:s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𝐻𝑒</m:t>
                      </m:r>
                    </m:oMath>
                  </m:oMathPara>
                </a14:m>
                <a:endParaRPr lang="de-DE" sz="2400" dirty="0"/>
              </a:p>
            </p:txBody>
          </p:sp>
        </mc:Choice>
        <mc:Fallback xmlns="">
          <p:sp>
            <p:nvSpPr>
              <p:cNvPr id="13" name="Textfeld 12"/>
              <p:cNvSpPr txBox="1">
                <a:spLocks noRot="1" noChangeAspect="1" noMove="1" noResize="1" noEditPoints="1" noAdjustHandles="1" noChangeArrowheads="1" noChangeShapeType="1" noTextEdit="1"/>
              </p:cNvSpPr>
              <p:nvPr/>
            </p:nvSpPr>
            <p:spPr>
              <a:xfrm>
                <a:off x="3060000" y="5195421"/>
                <a:ext cx="2391104" cy="369332"/>
              </a:xfrm>
              <a:prstGeom prst="rect">
                <a:avLst/>
              </a:prstGeom>
              <a:blipFill>
                <a:blip r:embed="rId6"/>
                <a:stretch>
                  <a:fillRect l="-2806" r="-2041" b="-24590"/>
                </a:stretch>
              </a:blipFill>
            </p:spPr>
            <p:txBody>
              <a:bodyPr/>
              <a:lstStyle/>
              <a:p>
                <a:r>
                  <a:rPr lang="de-DE">
                    <a:noFill/>
                  </a:rPr>
                  <a:t> </a:t>
                </a:r>
              </a:p>
            </p:txBody>
          </p:sp>
        </mc:Fallback>
      </mc:AlternateContent>
      <p:sp>
        <p:nvSpPr>
          <p:cNvPr id="14" name="Textfeld 13"/>
          <p:cNvSpPr txBox="1"/>
          <p:nvPr/>
        </p:nvSpPr>
        <p:spPr>
          <a:xfrm>
            <a:off x="360000" y="683404"/>
            <a:ext cx="710451" cy="369332"/>
          </a:xfrm>
          <a:prstGeom prst="rect">
            <a:avLst/>
          </a:prstGeom>
          <a:noFill/>
        </p:spPr>
        <p:txBody>
          <a:bodyPr wrap="none" rtlCol="0">
            <a:spAutoFit/>
          </a:bodyPr>
          <a:lstStyle/>
          <a:p>
            <a:r>
              <a:rPr lang="de-DE" dirty="0" smtClean="0">
                <a:latin typeface="Times New Roman" panose="02020603050405020304" pitchFamily="18" charset="0"/>
                <a:cs typeface="Times New Roman" panose="02020603050405020304" pitchFamily="18" charset="0"/>
              </a:rPr>
              <a:t>1931:</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222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1835788" y="692696"/>
            <a:ext cx="5472423" cy="4118907"/>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46" y="4949899"/>
            <a:ext cx="8393906" cy="1535906"/>
          </a:xfrm>
          <a:prstGeom prst="rect">
            <a:avLst/>
          </a:prstGeom>
        </p:spPr>
      </p:pic>
      <p:sp>
        <p:nvSpPr>
          <p:cNvPr id="5" name="Rechteck 4"/>
          <p:cNvSpPr/>
          <p:nvPr/>
        </p:nvSpPr>
        <p:spPr>
          <a:xfrm>
            <a:off x="374400" y="4950000"/>
            <a:ext cx="8395200" cy="43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374400" y="5382000"/>
            <a:ext cx="8395200" cy="1116000"/>
          </a:xfrm>
          <a:prstGeom prst="rect">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2555776" y="1368000"/>
            <a:ext cx="166712" cy="276999"/>
          </a:xfrm>
          <a:prstGeom prst="rect">
            <a:avLst/>
          </a:prstGeom>
          <a:noFill/>
        </p:spPr>
        <p:txBody>
          <a:bodyPr wrap="none" lIns="0" tIns="0" rIns="0" bIns="0" rtlCol="0">
            <a:spAutoFit/>
          </a:bodyPr>
          <a:lstStyle/>
          <a:p>
            <a:r>
              <a:rPr lang="de-DE" dirty="0">
                <a:solidFill>
                  <a:srgbClr val="FF0000"/>
                </a:solidFill>
                <a:latin typeface="Times New Roman" panose="02020603050405020304" pitchFamily="18" charset="0"/>
                <a:cs typeface="Times New Roman" panose="02020603050405020304" pitchFamily="18" charset="0"/>
              </a:rPr>
              <a:t>O</a:t>
            </a:r>
          </a:p>
        </p:txBody>
      </p:sp>
      <p:sp>
        <p:nvSpPr>
          <p:cNvPr id="8" name="Textfeld 7"/>
          <p:cNvSpPr txBox="1"/>
          <p:nvPr/>
        </p:nvSpPr>
        <p:spPr>
          <a:xfrm>
            <a:off x="3541192" y="1783849"/>
            <a:ext cx="230832" cy="276999"/>
          </a:xfrm>
          <a:prstGeom prst="rect">
            <a:avLst/>
          </a:prstGeom>
          <a:noFill/>
        </p:spPr>
        <p:txBody>
          <a:bodyPr wrap="none" lIns="0" tIns="0" rIns="0" bIns="0" rtlCol="0">
            <a:spAutoFit/>
          </a:bodyPr>
          <a:lstStyle/>
          <a:p>
            <a:r>
              <a:rPr lang="de-DE" dirty="0" err="1" smtClean="0">
                <a:solidFill>
                  <a:srgbClr val="FF0000"/>
                </a:solidFill>
                <a:latin typeface="Times New Roman" panose="02020603050405020304" pitchFamily="18" charset="0"/>
                <a:cs typeface="Times New Roman" panose="02020603050405020304" pitchFamily="18" charset="0"/>
              </a:rPr>
              <a:t>Fe</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9" name="Textfeld 8"/>
          <p:cNvSpPr txBox="1"/>
          <p:nvPr/>
        </p:nvSpPr>
        <p:spPr>
          <a:xfrm>
            <a:off x="4211960" y="2719953"/>
            <a:ext cx="205184" cy="276999"/>
          </a:xfrm>
          <a:prstGeom prst="rect">
            <a:avLst/>
          </a:prstGeom>
          <a:noFill/>
        </p:spPr>
        <p:txBody>
          <a:bodyPr wrap="none" lIns="0" tIns="0" rIns="0" bIns="0" rtlCol="0">
            <a:spAutoFit/>
          </a:bodyPr>
          <a:lstStyle/>
          <a:p>
            <a:r>
              <a:rPr lang="de-DE" dirty="0" err="1" smtClean="0">
                <a:solidFill>
                  <a:srgbClr val="FF0000"/>
                </a:solidFill>
                <a:latin typeface="Times New Roman" panose="02020603050405020304" pitchFamily="18" charset="0"/>
                <a:cs typeface="Times New Roman" panose="02020603050405020304" pitchFamily="18" charset="0"/>
              </a:rPr>
              <a:t>Sr</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10" name="Textfeld 9"/>
          <p:cNvSpPr txBox="1"/>
          <p:nvPr/>
        </p:nvSpPr>
        <p:spPr>
          <a:xfrm>
            <a:off x="5179616" y="2719953"/>
            <a:ext cx="256480" cy="276999"/>
          </a:xfrm>
          <a:prstGeom prst="rect">
            <a:avLst/>
          </a:prstGeom>
          <a:noFill/>
        </p:spPr>
        <p:txBody>
          <a:bodyPr wrap="none" lIns="0" tIns="0" rIns="0" bIns="0" rtlCol="0">
            <a:spAutoFit/>
          </a:bodyPr>
          <a:lstStyle/>
          <a:p>
            <a:r>
              <a:rPr lang="de-DE" dirty="0" err="1" smtClean="0">
                <a:solidFill>
                  <a:srgbClr val="FF0000"/>
                </a:solidFill>
                <a:latin typeface="Times New Roman" panose="02020603050405020304" pitchFamily="18" charset="0"/>
                <a:cs typeface="Times New Roman" panose="02020603050405020304" pitchFamily="18" charset="0"/>
              </a:rPr>
              <a:t>Ba</a:t>
            </a:r>
            <a:endParaRPr lang="de-DE" dirty="0">
              <a:solidFill>
                <a:srgbClr val="FF0000"/>
              </a:solidFill>
              <a:latin typeface="Times New Roman" panose="02020603050405020304" pitchFamily="18" charset="0"/>
              <a:cs typeface="Times New Roman" panose="02020603050405020304" pitchFamily="18" charset="0"/>
            </a:endParaRPr>
          </a:p>
        </p:txBody>
      </p:sp>
      <p:sp>
        <p:nvSpPr>
          <p:cNvPr id="11" name="Textfeld 10"/>
          <p:cNvSpPr txBox="1"/>
          <p:nvPr/>
        </p:nvSpPr>
        <p:spPr>
          <a:xfrm>
            <a:off x="6516216" y="3079993"/>
            <a:ext cx="243656" cy="276999"/>
          </a:xfrm>
          <a:prstGeom prst="rect">
            <a:avLst/>
          </a:prstGeom>
          <a:noFill/>
        </p:spPr>
        <p:txBody>
          <a:bodyPr wrap="none" lIns="0" tIns="0" rIns="0" bIns="0" rtlCol="0">
            <a:spAutoFit/>
          </a:bodyPr>
          <a:lstStyle/>
          <a:p>
            <a:r>
              <a:rPr lang="de-DE" dirty="0" err="1" smtClean="0">
                <a:solidFill>
                  <a:srgbClr val="FF0000"/>
                </a:solidFill>
                <a:latin typeface="Times New Roman" panose="02020603050405020304" pitchFamily="18" charset="0"/>
                <a:cs typeface="Times New Roman" panose="02020603050405020304" pitchFamily="18" charset="0"/>
              </a:rPr>
              <a:t>Pb</a:t>
            </a:r>
            <a:endParaRPr lang="de-DE"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429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On elementary transmutations in the interior of stars</a:t>
            </a:r>
            <a:endParaRPr lang="en-US" dirty="0"/>
          </a:p>
        </p:txBody>
      </p:sp>
      <p:pic>
        <p:nvPicPr>
          <p:cNvPr id="3" name="Grafik 2"/>
          <p:cNvPicPr>
            <a:picLocks noChangeAspect="1"/>
          </p:cNvPicPr>
          <p:nvPr/>
        </p:nvPicPr>
        <p:blipFill>
          <a:blip r:embed="rId2"/>
          <a:stretch>
            <a:fillRect/>
          </a:stretch>
        </p:blipFill>
        <p:spPr>
          <a:xfrm>
            <a:off x="7527798" y="554400"/>
            <a:ext cx="1616202" cy="1800000"/>
          </a:xfrm>
          <a:prstGeom prst="rect">
            <a:avLst/>
          </a:prstGeom>
        </p:spPr>
      </p:pic>
      <p:sp>
        <p:nvSpPr>
          <p:cNvPr id="4" name="Textfeld 3"/>
          <p:cNvSpPr txBox="1"/>
          <p:nvPr/>
        </p:nvSpPr>
        <p:spPr>
          <a:xfrm>
            <a:off x="7710567" y="2354400"/>
            <a:ext cx="1250663" cy="523220"/>
          </a:xfrm>
          <a:prstGeom prst="rect">
            <a:avLst/>
          </a:prstGeom>
          <a:noFill/>
        </p:spPr>
        <p:txBody>
          <a:bodyPr wrap="none" rtlCol="0">
            <a:spAutoFit/>
          </a:bodyPr>
          <a:lstStyle/>
          <a:p>
            <a:r>
              <a:rPr lang="de-DE" sz="1400" dirty="0" smtClean="0">
                <a:solidFill>
                  <a:srgbClr val="0000CC"/>
                </a:solidFill>
                <a:latin typeface="Times New Roman" panose="02020603050405020304" pitchFamily="18" charset="0"/>
                <a:cs typeface="Times New Roman" panose="02020603050405020304" pitchFamily="18" charset="0"/>
              </a:rPr>
              <a:t>Carl Friedrich </a:t>
            </a:r>
          </a:p>
          <a:p>
            <a:r>
              <a:rPr lang="de-DE" sz="1400" dirty="0" smtClean="0">
                <a:solidFill>
                  <a:srgbClr val="0000CC"/>
                </a:solidFill>
                <a:latin typeface="Times New Roman" panose="02020603050405020304" pitchFamily="18" charset="0"/>
                <a:cs typeface="Times New Roman" panose="02020603050405020304" pitchFamily="18" charset="0"/>
              </a:rPr>
              <a:t>von Weizäcker</a:t>
            </a:r>
            <a:endParaRPr lang="de-DE" sz="1400" dirty="0">
              <a:solidFill>
                <a:srgbClr val="0000CC"/>
              </a:solidFill>
              <a:latin typeface="Times New Roman" panose="02020603050405020304" pitchFamily="18" charset="0"/>
              <a:cs typeface="Times New Roman" panose="02020603050405020304" pitchFamily="18" charset="0"/>
            </a:endParaRPr>
          </a:p>
        </p:txBody>
      </p:sp>
      <p:sp>
        <p:nvSpPr>
          <p:cNvPr id="6" name="Textfeld 5"/>
          <p:cNvSpPr txBox="1"/>
          <p:nvPr/>
        </p:nvSpPr>
        <p:spPr>
          <a:xfrm>
            <a:off x="180000" y="900000"/>
            <a:ext cx="7250703"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Are stars making their own elements or is it something else preceding them?</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2664000"/>
            <a:ext cx="7020000" cy="45663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3168000"/>
            <a:ext cx="7020000" cy="3188096"/>
          </a:xfrm>
          <a:prstGeom prst="rect">
            <a:avLst/>
          </a:prstGeom>
        </p:spPr>
      </p:pic>
      <p:sp>
        <p:nvSpPr>
          <p:cNvPr id="9" name="Rechteck 8"/>
          <p:cNvSpPr/>
          <p:nvPr/>
        </p:nvSpPr>
        <p:spPr>
          <a:xfrm>
            <a:off x="360000" y="2664000"/>
            <a:ext cx="7020000" cy="457200"/>
          </a:xfrm>
          <a:prstGeom prst="rect">
            <a:avLst/>
          </a:prstGeom>
          <a:solidFill>
            <a:srgbClr val="3399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360000" y="3121200"/>
            <a:ext cx="2268000" cy="252000"/>
          </a:xfrm>
          <a:prstGeom prst="rect">
            <a:avLst/>
          </a:prstGeom>
          <a:solidFill>
            <a:srgbClr val="3399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360000" y="4896000"/>
            <a:ext cx="7020000" cy="4572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360000" y="5353200"/>
            <a:ext cx="1620000" cy="25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1835696" y="4644000"/>
            <a:ext cx="5544000" cy="252000"/>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360000" y="5924128"/>
            <a:ext cx="7020000" cy="4572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640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2347</Words>
  <Application>Microsoft Office PowerPoint</Application>
  <PresentationFormat>Bildschirmpräsentation (4:3)</PresentationFormat>
  <Paragraphs>275</Paragraphs>
  <Slides>45</Slides>
  <Notes>1</Notes>
  <HiddenSlides>3</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45</vt:i4>
      </vt:variant>
    </vt:vector>
  </HeadingPairs>
  <TitlesOfParts>
    <vt:vector size="50" baseType="lpstr">
      <vt:lpstr>Arial</vt:lpstr>
      <vt:lpstr>Calibri</vt:lpstr>
      <vt:lpstr>Cambria Math</vt:lpstr>
      <vt:lpstr>Times New Roman</vt:lpstr>
      <vt:lpstr>2_Larissa</vt:lpstr>
      <vt:lpstr>Outline: A brief history of Nuclear Astrophysics N. Prantzos</vt:lpstr>
      <vt:lpstr>The origin of the elements table of the elements</vt:lpstr>
      <vt:lpstr>PowerPoint-Präsentation</vt:lpstr>
      <vt:lpstr>Composition of Earth´s crust</vt:lpstr>
      <vt:lpstr>Stellar spectroscopy reveals the presence of chemical elements in stellar surfaces</vt:lpstr>
      <vt:lpstr>On the composition of the Sun´s atmosphere</vt:lpstr>
      <vt:lpstr>Atomic synthesis and stellar energy</vt:lpstr>
      <vt:lpstr>PowerPoint-Präsentation</vt:lpstr>
      <vt:lpstr>On elementary transmutations in the interior of stars</vt:lpstr>
      <vt:lpstr>The Weizsäcker family</vt:lpstr>
      <vt:lpstr>Energy production in stars</vt:lpstr>
      <vt:lpstr>Early studies and ideas about the origin of the elements up to 1940</vt:lpstr>
      <vt:lpstr>Solar (Cosmic) Abundances of the elements</vt:lpstr>
      <vt:lpstr>PowerPoint-Präsentation</vt:lpstr>
      <vt:lpstr>Nuclear reactions</vt:lpstr>
      <vt:lpstr>An attempt to interpret the relative abundances of the elements 1942</vt:lpstr>
      <vt:lpstr>The synthesis of the elements from Hydrogen 1946</vt:lpstr>
      <vt:lpstr>Expanding Universe and the origin of elements G. Gamow 1946</vt:lpstr>
      <vt:lpstr>The origin of chemical elements R. A. Alpher, H. Bethe, G. Gamow 1948</vt:lpstr>
      <vt:lpstr>Washington Post 16.4.1948: World began in 5 minutes, new theory</vt:lpstr>
      <vt:lpstr>Address to the Pontifical Academy of Sciences 1951</vt:lpstr>
      <vt:lpstr>PowerPoint-Präsentation</vt:lpstr>
      <vt:lpstr>Nuclear reactions in stars without Hydrogen</vt:lpstr>
      <vt:lpstr>Formation and survival of 12C in He-burning</vt:lpstr>
      <vt:lpstr>Formation of 12C</vt:lpstr>
      <vt:lpstr>The synthesis of elements from Carbon to Nickel F. Hoyle 1954</vt:lpstr>
      <vt:lpstr>Elements and Isotopes</vt:lpstr>
      <vt:lpstr>Synthesis of the elements in stars 1957</vt:lpstr>
      <vt:lpstr>PowerPoint-Präsentation</vt:lpstr>
      <vt:lpstr>Method of formation</vt:lpstr>
      <vt:lpstr>The mystery of the cosmic Helium abundance 1964</vt:lpstr>
      <vt:lpstr>Discovery of the Cosmic microwave background 1965</vt:lpstr>
      <vt:lpstr>On the synthesis of elements at very high temperatures 1966</vt:lpstr>
      <vt:lpstr>Back to the stars</vt:lpstr>
      <vt:lpstr>Advanced nucleosynthesis phases in massive stars</vt:lpstr>
      <vt:lpstr>What powers the exponentially decreasing lightcurve of supernovae?</vt:lpstr>
      <vt:lpstr>The way towards the Fe-peak: hydrostatic versus explosive</vt:lpstr>
      <vt:lpstr>Gamma-ray lines from young supernova remnants</vt:lpstr>
      <vt:lpstr>The hydrodynamic behavior of supernovae explosion</vt:lpstr>
      <vt:lpstr>Stellar gamma-ray emitters</vt:lpstr>
      <vt:lpstr>PowerPoint-Präsentation</vt:lpstr>
      <vt:lpstr>PowerPoint-Präsentation</vt:lpstr>
      <vt:lpstr>PowerPoint-Präsentation</vt:lpstr>
      <vt:lpstr>PowerPoint-Präsentation</vt:lpstr>
      <vt:lpstr>PowerPoint-Präsentation</vt:lpstr>
    </vt:vector>
  </TitlesOfParts>
  <Company>GSI Helmholzzentrum für Schwerionenforschung 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Wollersheim, Hans-Juergen Dr.</cp:lastModifiedBy>
  <cp:revision>646</cp:revision>
  <dcterms:created xsi:type="dcterms:W3CDTF">2016-04-06T12:04:03Z</dcterms:created>
  <dcterms:modified xsi:type="dcterms:W3CDTF">2022-12-11T07:05:39Z</dcterms:modified>
</cp:coreProperties>
</file>