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82" r:id="rId2"/>
    <p:sldId id="283" r:id="rId3"/>
    <p:sldId id="284" r:id="rId4"/>
    <p:sldId id="285" r:id="rId5"/>
    <p:sldId id="265" r:id="rId6"/>
    <p:sldId id="273" r:id="rId7"/>
    <p:sldId id="274" r:id="rId8"/>
    <p:sldId id="280" r:id="rId9"/>
    <p:sldId id="275" r:id="rId10"/>
    <p:sldId id="276" r:id="rId11"/>
    <p:sldId id="277" r:id="rId12"/>
    <p:sldId id="278" r:id="rId13"/>
    <p:sldId id="281" r:id="rId14"/>
    <p:sldId id="279" r:id="rId15"/>
    <p:sldId id="264" r:id="rId16"/>
    <p:sldId id="266" r:id="rId17"/>
    <p:sldId id="270" r:id="rId18"/>
    <p:sldId id="267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9933"/>
    <a:srgbClr val="D1EDFF"/>
    <a:srgbClr val="CCECFF"/>
    <a:srgbClr val="CCFFFF"/>
    <a:srgbClr val="FFCC00"/>
    <a:srgbClr val="00CC00"/>
    <a:srgbClr val="006600"/>
    <a:srgbClr val="B2B2B2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94676" autoAdjust="0"/>
  </p:normalViewPr>
  <p:slideViewPr>
    <p:cSldViewPr>
      <p:cViewPr varScale="1">
        <p:scale>
          <a:sx n="69" d="100"/>
          <a:sy n="69" d="100"/>
        </p:scale>
        <p:origin x="510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C1D409-5795-4758-804C-3EFBF1F2F8DD}" type="datetimeFigureOut">
              <a:rPr lang="en-US" smtClean="0"/>
              <a:t>8/12/2022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31E1E-48A7-4726-9E09-0242272EEA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197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6631E1E-48A7-4726-9E09-0242272EEA0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53800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371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145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420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881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4503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451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28779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1903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466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8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30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37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35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518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3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631E1E-48A7-4726-9E09-0242272EEA0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068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36200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7570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067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42825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8095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7719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422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2479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0018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52169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AB220E-2B84-4481-8D63-0EFD7D707A77}" type="datetimeFigureOut">
              <a:rPr lang="de-DE" smtClean="0"/>
              <a:t>12.08.2022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1EA6F7-4A48-4F19-8F51-489A6B6C897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097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54400"/>
          </a:xfrm>
          <a:prstGeom prst="rect">
            <a:avLst/>
          </a:prstGeom>
          <a:solidFill>
            <a:srgbClr val="0066F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pic>
        <p:nvPicPr>
          <p:cNvPr id="7" name="Picture 4" descr="GSI-logo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6578600"/>
            <a:ext cx="650875" cy="21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5"/>
          <p:cNvSpPr>
            <a:spLocks noChangeShapeType="1"/>
          </p:cNvSpPr>
          <p:nvPr userDrawn="1"/>
        </p:nvSpPr>
        <p:spPr bwMode="auto">
          <a:xfrm>
            <a:off x="0" y="6553200"/>
            <a:ext cx="91440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de-DE"/>
          </a:p>
        </p:txBody>
      </p:sp>
      <p:sp>
        <p:nvSpPr>
          <p:cNvPr id="9" name="Rectangle 7"/>
          <p:cNvSpPr>
            <a:spLocks noChangeArrowheads="1"/>
          </p:cNvSpPr>
          <p:nvPr userDrawn="1"/>
        </p:nvSpPr>
        <p:spPr bwMode="auto">
          <a:xfrm>
            <a:off x="4763" y="6589713"/>
            <a:ext cx="9139237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Hans-Jürgen </a:t>
            </a:r>
            <a:r>
              <a:rPr lang="de-DE" altLang="de-DE" sz="1000" dirty="0" err="1" smtClean="0">
                <a:solidFill>
                  <a:srgbClr val="000000"/>
                </a:solidFill>
                <a:cs typeface="Arial" charset="0"/>
              </a:rPr>
              <a:t>Wollersheim</a:t>
            </a:r>
            <a:r>
              <a:rPr lang="de-DE" altLang="de-DE" sz="1000" dirty="0" smtClean="0">
                <a:solidFill>
                  <a:srgbClr val="000000"/>
                </a:solidFill>
                <a:cs typeface="Arial" charset="0"/>
              </a:rPr>
              <a:t> - 2022</a:t>
            </a:r>
            <a:endParaRPr lang="en-US" altLang="de-DE" sz="1000" dirty="0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2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2400" kern="1200">
          <a:solidFill>
            <a:srgbClr val="FFC000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h.j.wollersheim@gsi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.jpeg"/><Relationship Id="rId4" Type="http://schemas.openxmlformats.org/officeDocument/2006/relationships/hyperlink" Target="https://web-docs.gsi.de/~wolle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jpeg"/><Relationship Id="rId4" Type="http://schemas.openxmlformats.org/officeDocument/2006/relationships/hyperlink" Target="http://www.desy.d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hyperlink" Target="http://hyperphysics.phy-astr.gsu.edu/hbase/Forces/funfor.html#c3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hyperlink" Target="http://hyperphysics.phy-astr.gsu.edu/hbase/Forces/funfor.html#c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gif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Outline: Forces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1345839" y="620688"/>
            <a:ext cx="6162264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Lecturer: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Hans-Jürgen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Wollersheim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e-mail: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3"/>
              </a:rPr>
              <a:t>h.j.wollersheim@gsi.de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web-page: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https://web-docs.gsi.de/~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4"/>
              </a:rPr>
              <a:t>wolle/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and click on   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898599"/>
            <a:ext cx="1255222" cy="868680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3125974" y="5085184"/>
            <a:ext cx="260199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matter and forces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interactions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force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 force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history of the universe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5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weak are Weak interactions?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9" y="811675"/>
            <a:ext cx="1143000" cy="1623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636912"/>
            <a:ext cx="2564606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1" y="900000"/>
            <a:ext cx="514814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 is, in fact, way weak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3 MeV neutrino produced in fusion from the sun will travel through water, on average </a:t>
            </a:r>
            <a:r>
              <a:rPr lang="en-US" sz="1600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light years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before interacting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3 MeV positron (anti-matter electron) produced in the same fusion process will travel 3 cm on average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Moral: to find neutrinos, one needs a lot of neutrinos and a lot of detectors!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Super-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Kamiokande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confirms the existence of the sun in neutrino image!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3" y="4587115"/>
            <a:ext cx="1574578" cy="1487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4587115"/>
            <a:ext cx="1463040" cy="146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1008000" y="6207115"/>
            <a:ext cx="350288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sun, imaged in neutrinos, by Super-</a:t>
            </a:r>
            <a:r>
              <a:rPr lang="en-US" sz="1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Kamiokande</a:t>
            </a:r>
            <a:r>
              <a:rPr lang="en-US" sz="1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optical</a:t>
            </a: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58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are neutrinos found?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720000" y="900000"/>
            <a:ext cx="6588304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early Universe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heavy things to the right decay (weakly), leaving a waste trail of 100/cm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each neutrino species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 if they have a very small mass, they make up much of the weight of the Universe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the sun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100 billion neutrinos per cm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per second rain on us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Supernova 1987A (150 000 light years away)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it exploded, it released 100 times the neutrinos the sun will emit in its whole lifetime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Bananas?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 each contain about 20 mg of 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 which is unstable and undergoes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en-US" sz="1400" dirty="0" smtClean="0">
                <a:latin typeface="Times New Roman"/>
                <a:cs typeface="Times New Roman"/>
              </a:rPr>
              <a:t>-decay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So each of us emits 0.3 billion neutrinos</a:t>
            </a:r>
            <a:r>
              <a:rPr lang="de-DE" sz="1400" dirty="0" smtClean="0">
                <a:latin typeface="Times New Roman"/>
                <a:cs typeface="Times New Roman"/>
              </a:rPr>
              <a:t>/s</a:t>
            </a:r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same reason, the natural radioactivity of the earth results in 10 million neutrinos per cm</a:t>
            </a:r>
            <a:r>
              <a:rPr lang="en-US" sz="16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second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Nuclear reactors (6% of energy is anti-neutrinos)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plant produces 10</a:t>
            </a:r>
            <a:r>
              <a:rPr lang="en-US" sz="1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anti-neutrinos/s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Cosmic Rays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00" y="4500000"/>
            <a:ext cx="156591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000" y="3319834"/>
            <a:ext cx="714375" cy="75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130142"/>
            <a:ext cx="1093470" cy="10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712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Strong Force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720008"/>
            <a:ext cx="880110" cy="92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1" y="900000"/>
            <a:ext cx="5940231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force is so strong that it can effectively be thought of as glue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carrier is named the ´gluon´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Gluons connect to ´color´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think of these colors as combining like light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´White´(colorless) things do not feel the strong force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think of this as ´glue´ then these colorless combinations stick together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is called ´confinement´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proton is one such ´confined combination of quarks´</a:t>
            </a:r>
          </a:p>
          <a:p>
            <a:pPr lvl="1"/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14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/>
                <a:cs typeface="Times New Roman"/>
              </a:rPr>
              <a:t>→ Colorless</a:t>
            </a:r>
          </a:p>
          <a:p>
            <a:pPr lvl="1"/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Two questions follow from this picture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What happens if you try to pull things apart?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How do protons stick to each other?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000" y="1800000"/>
            <a:ext cx="640080" cy="6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260" y="2552271"/>
            <a:ext cx="2526983" cy="70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00" y="3420000"/>
            <a:ext cx="928688" cy="992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59349"/>
            <a:ext cx="268605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042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binds the nucleus together?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0000" y="720000"/>
            <a:ext cx="1238250" cy="129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899592" y="1080000"/>
            <a:ext cx="4572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neutrons: no charge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protons: positively charged – repel one another.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900000" y="2852936"/>
            <a:ext cx="38459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doesn´t the nucleus blow apart?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000" y="2520000"/>
            <a:ext cx="1895475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particleadventure.org/images/page-elements/glu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6800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2304016" y="4809926"/>
            <a:ext cx="6732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strong force holds quarks together to form hadrons, so its carrier particles are whimsically called </a:t>
            </a:r>
            <a:r>
              <a:rPr lang="en-US" b="1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gluons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because they so tightly “glue” quarks together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23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of nucleons</a:t>
            </a:r>
            <a:endParaRPr lang="en-US" dirty="0"/>
          </a:p>
        </p:txBody>
      </p:sp>
      <p:pic>
        <p:nvPicPr>
          <p:cNvPr id="4" name="Picture 2" descr="The Feynman diagram shows a proton scattering from a neutron. In the process , the proton becomes a neutron and the neutron becomes a proton. The details of the interaction are explained in the text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420888"/>
            <a:ext cx="3429000" cy="330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roton 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33797"/>
            <a:ext cx="3790950" cy="378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259632" y="4797152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proton´s internal structure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98810" y="5398706"/>
            <a:ext cx="4212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 about 1% of the mass of a nucleon is made up of  the rest –mass energies of its constituent particles with mass, the quarks. The rest is the kinetic energy of those quarks and the gluons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4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</a:t>
            </a:r>
            <a:r>
              <a:rPr lang="en-US" dirty="0" smtClean="0"/>
              <a:t>orces and the history of the universe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576000"/>
            <a:ext cx="7801905" cy="59611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833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Known fundamental forces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0" y="900000"/>
            <a:ext cx="8000000" cy="53028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24000" y="6264000"/>
            <a:ext cx="32854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Sheldon Glashow, </a:t>
            </a:r>
            <a:r>
              <a:rPr lang="en-US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Abdus</a:t>
            </a:r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Salam, Steven Weinberg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131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can´t we use the fundamental interaction to describe all nuclei?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" y="720000"/>
            <a:ext cx="3439001" cy="567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000" y="1152000"/>
            <a:ext cx="5250180" cy="4061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816000" y="5328000"/>
            <a:ext cx="5125699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Conclusion: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we consider only the bare nucleon-nucleon potential,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so many interactions, we quickly run into the quantum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problem. Although there are some systems today that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calculated using the bare nucleon-nucleon interaction, it is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limited to very light nuclei (A &lt; 15).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220000" y="720000"/>
            <a:ext cx="21210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Many-Body Problem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3747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force between nucleons</a:t>
            </a:r>
            <a:endParaRPr lang="en-US" dirty="0"/>
          </a:p>
        </p:txBody>
      </p:sp>
      <p:sp>
        <p:nvSpPr>
          <p:cNvPr id="3" name="Textfeld 2"/>
          <p:cNvSpPr txBox="1"/>
          <p:nvPr/>
        </p:nvSpPr>
        <p:spPr>
          <a:xfrm>
            <a:off x="540000" y="900000"/>
            <a:ext cx="7992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forms of nuclear theory are able to use the residual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between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nucleons. We’ll start by comparing what we know about 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nucleon-nucleon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 to atomic physics.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40611"/>
              </p:ext>
            </p:extLst>
          </p:nvPr>
        </p:nvGraphicFramePr>
        <p:xfrm>
          <a:off x="1475656" y="2024360"/>
          <a:ext cx="6096000" cy="284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Electrons and atoms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Nucleon-nucleon interaction</a:t>
                      </a:r>
                      <a:endParaRPr lang="en-US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Coulomb interaction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Strong interaction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Electrons in classical orbits that have large (relative) energy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spacings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Nuclear orbits (shells) have small (relative) energy </a:t>
                      </a:r>
                      <a:r>
                        <a:rPr lang="en-US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spacings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Electron distances are large (i.e.</a:t>
                      </a:r>
                      <a:r>
                        <a:rPr lang="en-US" sz="18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small e-e interaction probabilities)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Due to the small nuclear size, a given nucleon will strongly interact with </a:t>
                      </a:r>
                      <a:r>
                        <a:rPr lang="en-US" sz="18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all nearest-neighbor </a:t>
                      </a:r>
                      <a:r>
                        <a:rPr lang="en-US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nucleons</a:t>
                      </a:r>
                      <a:endPara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2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 fundamental forces in nature</a:t>
            </a:r>
            <a:endParaRPr lang="en-US" dirty="0"/>
          </a:p>
        </p:txBody>
      </p:sp>
      <p:pic>
        <p:nvPicPr>
          <p:cNvPr id="1026" name="Picture 2" descr=" fundamental forces of nature 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645790"/>
            <a:ext cx="5523548" cy="5574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60000" y="900000"/>
            <a:ext cx="30238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familiar force of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gravity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pulls you down into your seat, towa­rd the Earth's center. You feel it as your weight.</a:t>
            </a:r>
            <a:r>
              <a:rPr lang="en-US" sz="1400" dirty="0" smtClean="0"/>
              <a:t>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60000" y="1872000"/>
            <a:ext cx="30238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Why don't you fall through your seat?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Well, another force,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electromagnetism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holds the atoms of your seat together, preventing your atoms from intruding­ on those of your seat.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0000" y="3420000"/>
            <a:ext cx="30238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remaining two forces work at the atomic level, which we never feel, despite being made of atoms.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force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holds the nucleus together. </a:t>
            </a:r>
          </a:p>
          <a:p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Lastly, the </a:t>
            </a:r>
            <a:r>
              <a:rPr lang="en-US" sz="1400" b="1" u="sng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force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responsible for radioactive decay, specifically,      </a:t>
            </a:r>
            <a:r>
              <a:rPr lang="el-GR" sz="1400" dirty="0" smtClean="0">
                <a:latin typeface="Times New Roman"/>
                <a:cs typeface="Times New Roman"/>
              </a:rPr>
              <a:t>β</a:t>
            </a:r>
            <a:r>
              <a:rPr lang="de-DE" sz="1400" dirty="0" smtClean="0">
                <a:latin typeface="Times New Roman"/>
                <a:cs typeface="Times New Roman"/>
              </a:rPr>
              <a:t>-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decay where a neutron within the nucleus changes into a proton and an electron, which is ejected from the nucleus.</a:t>
            </a:r>
          </a:p>
        </p:txBody>
      </p:sp>
    </p:spTree>
    <p:extLst>
      <p:ext uri="{BB962C8B-B14F-4D97-AF65-F5344CB8AC3E}">
        <p14:creationId xmlns:p14="http://schemas.microsoft.com/office/powerpoint/2010/main" val="809612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Fundamental forces</a:t>
            </a:r>
            <a:endParaRPr lang="en-US" dirty="0"/>
          </a:p>
        </p:txBody>
      </p:sp>
      <p:pic>
        <p:nvPicPr>
          <p:cNvPr id="1027" name="Picture 3" descr="http://hyperphysics.phy-astr.gsu.edu/hbase/Forces/imgfor/funfor2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2160000"/>
            <a:ext cx="7200000" cy="1093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hyperphysics.phy-astr.gsu.edu/hbase/Forces/imgfor/funfor1.pn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720000"/>
            <a:ext cx="7200000" cy="1293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hyperphysics.phy-astr.gsu.edu/hbase/Forces/imgfor/funfor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3399978"/>
            <a:ext cx="7200000" cy="13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http://hyperphysics.phy-astr.gsu.edu/hbase/Forces/imgfor/funfor4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914133"/>
            <a:ext cx="7200000" cy="9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70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fundamental forces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00" y="900000"/>
            <a:ext cx="7671429" cy="20485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67229" y="3145517"/>
            <a:ext cx="335220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http://hyperphysics.phy-astr.gsu.edu/hbase/forces/funfor.html</a:t>
            </a:r>
            <a:endParaRPr lang="en-US" sz="1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32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field theory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00" y="1440000"/>
            <a:ext cx="145506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000" y="1440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62440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Forces are ´carried´ or ´mediated´ by particles: exchange force</a:t>
            </a:r>
            <a:endParaRPr lang="en-US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000" y="1440000"/>
            <a:ext cx="161925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40000"/>
            <a:ext cx="1172514" cy="108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700000" y="2592000"/>
            <a:ext cx="1534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lectromagnetic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4824000" y="2592000"/>
            <a:ext cx="6475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6552000" y="2592000"/>
            <a:ext cx="7328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000" y="3240000"/>
            <a:ext cx="5029200" cy="3096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871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Matter and forces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720000"/>
            <a:ext cx="76295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000" y="3212976"/>
            <a:ext cx="4714875" cy="297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62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families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000" y="720000"/>
            <a:ext cx="22764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00" y="4500000"/>
            <a:ext cx="4280535" cy="1748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720000" y="900000"/>
            <a:ext cx="47525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smtClean="0">
                <a:solidFill>
                  <a:srgbClr val="3399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down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quarks make protons and neutrons </a:t>
            </a:r>
            <a:r>
              <a:rPr lang="en-US" sz="1600" dirty="0" smtClean="0">
                <a:latin typeface="Times New Roman"/>
                <a:cs typeface="Times New Roman"/>
              </a:rPr>
              <a:t>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They bind with </a:t>
            </a:r>
            <a:r>
              <a:rPr lang="en-US" sz="1600" b="1" dirty="0" smtClean="0">
                <a:latin typeface="Times New Roman"/>
                <a:cs typeface="Times New Roman"/>
              </a:rPr>
              <a:t>electrons</a:t>
            </a:r>
            <a:r>
              <a:rPr lang="en-US" sz="1600" dirty="0" smtClean="0">
                <a:latin typeface="Times New Roman"/>
                <a:cs typeface="Times New Roman"/>
              </a:rPr>
              <a:t> to make atoms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And </a:t>
            </a:r>
            <a:r>
              <a:rPr lang="en-US" sz="1600" b="1" dirty="0" smtClean="0">
                <a:latin typeface="Times New Roman"/>
                <a:cs typeface="Times New Roman"/>
              </a:rPr>
              <a:t>neutrinos</a:t>
            </a:r>
            <a:r>
              <a:rPr lang="en-US" sz="1600" dirty="0" smtClean="0">
                <a:latin typeface="Times New Roman"/>
                <a:cs typeface="Times New Roman"/>
              </a:rPr>
              <a:t>, partner with electron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So what´s all the staff to the right?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There just appear to be three copies of all the matter that really matters …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sz="1600" dirty="0">
              <a:latin typeface="Times New Roman"/>
              <a:cs typeface="Times New Roman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1600" dirty="0" smtClean="0">
                <a:latin typeface="Times New Roman"/>
                <a:cs typeface="Times New Roman"/>
              </a:rPr>
              <a:t>All that distinguishes the ´generations´ is their mass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7308304" y="980728"/>
            <a:ext cx="489933" cy="2088232"/>
          </a:xfrm>
          <a:prstGeom prst="rect">
            <a:avLst/>
          </a:prstGeom>
          <a:solidFill>
            <a:srgbClr val="FFFF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33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complete set of particles</a:t>
            </a:r>
            <a:endParaRPr lang="en-US" dirty="0"/>
          </a:p>
        </p:txBody>
      </p:sp>
      <p:pic>
        <p:nvPicPr>
          <p:cNvPr id="4" name="Picture 4" descr="Std3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7696200" cy="51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899592" y="5940000"/>
            <a:ext cx="7212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first generation of 4 particles repeats only twice. Nobody knows why!!!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5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Antimatter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00" y="720000"/>
            <a:ext cx="18211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000" y="720010"/>
            <a:ext cx="182118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40000" y="900000"/>
            <a:ext cx="46440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particles have antiparticles!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Antimatter has the same properties as matter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mass, same spin, same interactions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 opposite electric charge</a:t>
            </a:r>
          </a:p>
          <a:p>
            <a:pPr lvl="1"/>
            <a:endParaRPr lang="en-US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 another weird property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…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It can annihilate with matter to create pure energy!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Times New Roman"/>
                <a:cs typeface="Times New Roman"/>
              </a:rPr>
              <a:t>Or, conversely, energy can create matter and antimatter pairs. E = mc</a:t>
            </a:r>
            <a:r>
              <a:rPr lang="en-US" sz="1400" baseline="30000" dirty="0" smtClean="0">
                <a:latin typeface="Times New Roman"/>
                <a:cs typeface="Times New Roman"/>
              </a:rPr>
              <a:t>2</a:t>
            </a:r>
            <a:endParaRPr lang="en-US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080" y="3599910"/>
            <a:ext cx="2893695" cy="1440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7" descr="https://sureshemre.files.wordpress.com/2014/05/electron-positron_annihalation_2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000" y="3528000"/>
            <a:ext cx="1866900" cy="150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1080000" y="3212976"/>
            <a:ext cx="23294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 – anti-particle annihilation</a:t>
            </a: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Ellipse 6"/>
          <p:cNvSpPr/>
          <p:nvPr/>
        </p:nvSpPr>
        <p:spPr>
          <a:xfrm>
            <a:off x="1710000" y="3880800"/>
            <a:ext cx="108000" cy="108000"/>
          </a:xfrm>
          <a:prstGeom prst="ellipse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Ellipse 14"/>
          <p:cNvSpPr/>
          <p:nvPr/>
        </p:nvSpPr>
        <p:spPr>
          <a:xfrm>
            <a:off x="2491200" y="4543200"/>
            <a:ext cx="108000" cy="108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1764000" y="3708000"/>
            <a:ext cx="27122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300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lang="en-US" sz="1000" baseline="30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2484000" y="4320000"/>
            <a:ext cx="2904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1000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1008000" y="5760000"/>
            <a:ext cx="72277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early Universe had a lot of energy </a:t>
            </a:r>
            <a:r>
              <a:rPr lang="en-US" sz="1600" dirty="0" smtClean="0">
                <a:latin typeface="Times New Roman"/>
                <a:cs typeface="Times New Roman"/>
              </a:rPr>
              <a:t>… </a:t>
            </a:r>
            <a:r>
              <a:rPr lang="en-US" sz="1600" dirty="0" smtClean="0">
                <a:solidFill>
                  <a:srgbClr val="0000CC"/>
                </a:solidFill>
                <a:latin typeface="Times New Roman"/>
                <a:cs typeface="Times New Roman"/>
              </a:rPr>
              <a:t>where is the antimatter in the Universe?</a:t>
            </a:r>
            <a:endParaRPr lang="en-US" sz="1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53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1019</Words>
  <Application>Microsoft Office PowerPoint</Application>
  <PresentationFormat>Bildschirmpräsentation (4:3)</PresentationFormat>
  <Paragraphs>143</Paragraphs>
  <Slides>18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Wingdings</vt:lpstr>
      <vt:lpstr>2_Larissa</vt:lpstr>
      <vt:lpstr>Outline: Forces</vt:lpstr>
      <vt:lpstr>4 fundamental forces in nature</vt:lpstr>
      <vt:lpstr>Fundamental forces</vt:lpstr>
      <vt:lpstr>The fundamental forces</vt:lpstr>
      <vt:lpstr>Quantum field theory</vt:lpstr>
      <vt:lpstr>Matter and forces</vt:lpstr>
      <vt:lpstr>Three families</vt:lpstr>
      <vt:lpstr>The complete set of particles</vt:lpstr>
      <vt:lpstr>Antimatter</vt:lpstr>
      <vt:lpstr>How weak are Weak interactions?</vt:lpstr>
      <vt:lpstr>Where are neutrinos found?</vt:lpstr>
      <vt:lpstr>The Strong Force</vt:lpstr>
      <vt:lpstr>What binds the nucleus together?</vt:lpstr>
      <vt:lpstr>Interaction of nucleons</vt:lpstr>
      <vt:lpstr>Forces and the history of the universe</vt:lpstr>
      <vt:lpstr>Known fundamental forces</vt:lpstr>
      <vt:lpstr>Why can´t we use the fundamental interaction to describe all nuclei?</vt:lpstr>
      <vt:lpstr>The force between nucleons</vt:lpstr>
    </vt:vector>
  </TitlesOfParts>
  <Company>GSI Helmholzzentrum für Schwerionenforschung 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Hans</dc:creator>
  <cp:lastModifiedBy>Wollersheim, Hans-Juergen Dr.</cp:lastModifiedBy>
  <cp:revision>352</cp:revision>
  <dcterms:created xsi:type="dcterms:W3CDTF">2016-04-06T12:04:03Z</dcterms:created>
  <dcterms:modified xsi:type="dcterms:W3CDTF">2022-08-12T16:35:42Z</dcterms:modified>
</cp:coreProperties>
</file>